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310" r:id="rId3"/>
    <p:sldId id="287" r:id="rId4"/>
    <p:sldId id="311" r:id="rId5"/>
    <p:sldId id="307" r:id="rId6"/>
    <p:sldId id="289" r:id="rId7"/>
    <p:sldId id="309" r:id="rId8"/>
    <p:sldId id="312" r:id="rId9"/>
    <p:sldId id="315" r:id="rId10"/>
    <p:sldId id="316" r:id="rId11"/>
    <p:sldId id="281" r:id="rId12"/>
    <p:sldId id="291" r:id="rId13"/>
    <p:sldId id="292" r:id="rId14"/>
    <p:sldId id="293" r:id="rId15"/>
    <p:sldId id="272" r:id="rId16"/>
  </p:sldIdLst>
  <p:sldSz cx="17921288" cy="10080625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F40FF"/>
    <a:srgbClr val="E97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3285" autoAdjust="0"/>
  </p:normalViewPr>
  <p:slideViewPr>
    <p:cSldViewPr snapToGrid="0" snapToObjects="1">
      <p:cViewPr>
        <p:scale>
          <a:sx n="60" d="100"/>
          <a:sy n="60" d="100"/>
        </p:scale>
        <p:origin x="-48" y="-342"/>
      </p:cViewPr>
      <p:guideLst>
        <p:guide orient="horz" pos="3175"/>
        <p:guide pos="5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Acumulado</a:t>
            </a:r>
            <a:r>
              <a:rPr lang="es-MX" baseline="0" dirty="0"/>
              <a:t> Febrero 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Febrero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141363285.91565001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93B-9086-A495B10B569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Febrero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136600645.11000001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93B-9086-A495B10B569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201204469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93B-9086-A495B10B56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Ingresos</a:t>
            </a:r>
            <a:r>
              <a:rPr lang="es-MX" baseline="0" dirty="0"/>
              <a:t> Acumulados Academia 2018-2019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Febrero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1668750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9-4D2B-82D8-6CE5CBDC030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Febrero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1790463.5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9-4D2B-82D8-6CE5CBDC030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2150000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9-4D2B-82D8-6CE5CBDC0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Gastos</a:t>
            </a:r>
            <a:r>
              <a:rPr lang="es-MX" baseline="0" dirty="0"/>
              <a:t> Acumulados </a:t>
            </a:r>
            <a:r>
              <a:rPr lang="es-MX" baseline="0" dirty="0" err="1"/>
              <a:t>Motek</a:t>
            </a:r>
            <a:r>
              <a:rPr lang="es-MX" baseline="0" dirty="0"/>
              <a:t> 2018-2019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Febrero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901897.46840293834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93B-9086-A495B10B569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Febrero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665822.03000000014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93B-9086-A495B10B569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1456356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93B-9086-A495B10B56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Ingresos</a:t>
            </a:r>
            <a:r>
              <a:rPr lang="es-MX" baseline="0" dirty="0"/>
              <a:t> Acumulados </a:t>
            </a:r>
            <a:r>
              <a:rPr lang="es-MX" baseline="0" dirty="0" err="1"/>
              <a:t>Motek</a:t>
            </a:r>
            <a:r>
              <a:rPr lang="es-MX" baseline="0" dirty="0"/>
              <a:t> 2018-2019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Febrero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496800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9-4D2B-82D8-6CE5CBDC030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Febrero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384555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9-4D2B-82D8-6CE5CBDC030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846400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9-4D2B-82D8-6CE5CBDC0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Acumulado </a:t>
            </a:r>
            <a:r>
              <a:rPr lang="es-MX" b="1" baseline="0" dirty="0" err="1"/>
              <a:t>Ago</a:t>
            </a:r>
            <a:r>
              <a:rPr lang="es-MX" b="1" baseline="0" dirty="0"/>
              <a:t>- </a:t>
            </a:r>
            <a:r>
              <a:rPr lang="es-MX" b="1" baseline="0" dirty="0" smtClean="0"/>
              <a:t>Feb </a:t>
            </a:r>
            <a:r>
              <a:rPr lang="es-MX" b="1" baseline="0" dirty="0"/>
              <a:t>2019</a:t>
            </a:r>
            <a:endParaRPr lang="es-MX" b="1" dirty="0"/>
          </a:p>
        </c:rich>
      </c:tx>
      <c:layout>
        <c:manualLayout>
          <c:xMode val="edge"/>
          <c:yMode val="edge"/>
          <c:x val="0.46270829019769388"/>
          <c:y val="2.4278551304284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3973098727253716"/>
          <c:y val="0.11001468824901904"/>
          <c:w val="0.82111600335802926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</c:v>
                </c:pt>
              </c:strCache>
            </c:strRef>
          </c:cat>
          <c:val>
            <c:numRef>
              <c:f>Hoja1!$B$2</c:f>
              <c:numCache>
                <c:formatCode>#,##0_);[Red]\(#,##0\)</c:formatCode>
                <c:ptCount val="1"/>
                <c:pt idx="0">
                  <c:v>4267804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1E-4387-A496-127FDD2D284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Gasto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298256592128734E-2"/>
                  <c:y val="-3.4565098501656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F1E-4387-A496-127FDD2D2845}"/>
                </c:ext>
              </c:extLst>
            </c:dLbl>
            <c:dLbl>
              <c:idx val="1"/>
              <c:layout>
                <c:manualLayout>
                  <c:x val="-6.6322918981332191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F1E-4387-A496-127FDD2D2845}"/>
                </c:ext>
              </c:extLst>
            </c:dLbl>
            <c:dLbl>
              <c:idx val="2"/>
              <c:layout>
                <c:manualLayout>
                  <c:x val="2.2107639660444061E-3"/>
                  <c:y val="-7.1490185713650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F1E-4387-A496-127FDD2D2845}"/>
                </c:ext>
              </c:extLst>
            </c:dLbl>
            <c:dLbl>
              <c:idx val="3"/>
              <c:layout>
                <c:manualLayout>
                  <c:x val="9.948437847199787E-3"/>
                  <c:y val="-8.68095112237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F1E-4387-A496-127FDD2D2845}"/>
                </c:ext>
              </c:extLst>
            </c:dLbl>
            <c:dLbl>
              <c:idx val="4"/>
              <c:layout>
                <c:manualLayout>
                  <c:x val="6.632291898133259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F1E-4387-A496-127FDD2D2845}"/>
                </c:ext>
              </c:extLst>
            </c:dLbl>
            <c:dLbl>
              <c:idx val="5"/>
              <c:layout>
                <c:manualLayout>
                  <c:x val="0"/>
                  <c:y val="-9.5320247618200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F1E-4387-A496-127FDD2D2845}"/>
                </c:ext>
              </c:extLst>
            </c:dLbl>
            <c:dLbl>
              <c:idx val="6"/>
              <c:layout>
                <c:manualLayout>
                  <c:x val="6.6322918981332191E-3"/>
                  <c:y val="-9.5320247618200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F1E-4387-A496-127FDD2D2845}"/>
                </c:ext>
              </c:extLst>
            </c:dLbl>
            <c:dLbl>
              <c:idx val="7"/>
              <c:layout>
                <c:manualLayout>
                  <c:x val="3.0558162891368939E-3"/>
                  <c:y val="-0.10236401915755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F1E-4387-A496-127FDD2D2845}"/>
                </c:ext>
              </c:extLst>
            </c:dLbl>
            <c:dLbl>
              <c:idx val="8"/>
              <c:layout>
                <c:manualLayout>
                  <c:x val="4.583724433705509E-3"/>
                  <c:y val="-8.4041139130216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F1E-4387-A496-127FDD2D2845}"/>
                </c:ext>
              </c:extLst>
            </c:dLbl>
            <c:dLbl>
              <c:idx val="9"/>
              <c:layout>
                <c:manualLayout>
                  <c:x val="1.2142177747930766E-2"/>
                  <c:y val="-6.80858222524761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F1E-4387-A496-127FDD2D2845}"/>
                </c:ext>
              </c:extLst>
            </c:dLbl>
            <c:dLbl>
              <c:idx val="10"/>
              <c:layout>
                <c:manualLayout>
                  <c:x val="-7.6395407228425157E-4"/>
                  <c:y val="-0.17181743999955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041221758663176E-2"/>
                      <c:h val="3.751969966946759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FF1E-4387-A496-127FDD2D2845}"/>
                </c:ext>
              </c:extLst>
            </c:dLbl>
            <c:dLbl>
              <c:idx val="11"/>
              <c:layout>
                <c:manualLayout>
                  <c:x val="-9.9314029396953829E-3"/>
                  <c:y val="-7.2835653912854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F1E-4387-A496-127FDD2D2845}"/>
                </c:ext>
              </c:extLst>
            </c:dLbl>
            <c:dLbl>
              <c:idx val="12"/>
              <c:layout>
                <c:manualLayout>
                  <c:x val="0"/>
                  <c:y val="-4.1086779130327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F1E-4387-A496-127FDD2D2845}"/>
                </c:ext>
              </c:extLst>
            </c:dLbl>
            <c:dLbl>
              <c:idx val="13"/>
              <c:layout>
                <c:manualLayout>
                  <c:x val="-1.1459311084263773E-2"/>
                  <c:y val="-7.0968073043293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F1E-4387-A496-127FDD2D2845}"/>
                </c:ext>
              </c:extLst>
            </c:dLbl>
            <c:dLbl>
              <c:idx val="14"/>
              <c:layout>
                <c:manualLayout>
                  <c:x val="-6.8755866505583758E-3"/>
                  <c:y val="-6.1630095168685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511902483375534E-2"/>
                      <c:h val="2.3983255159650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5-FF1E-4387-A496-127FDD2D28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3806158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F1E-4387-A496-127FDD2D284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Resultado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443866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6-4D4E-883F-8E9B5C367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250368"/>
        <c:axId val="135362176"/>
      </c:barChart>
      <c:catAx>
        <c:axId val="1282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5362176"/>
        <c:crosses val="autoZero"/>
        <c:auto val="1"/>
        <c:lblAlgn val="ctr"/>
        <c:lblOffset val="100"/>
        <c:noMultiLvlLbl val="0"/>
      </c:catAx>
      <c:valAx>
        <c:axId val="13536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825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3324127156674912"/>
          <c:h val="6.5369153828518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Acumulado </a:t>
            </a:r>
            <a:r>
              <a:rPr lang="es-MX" b="1" baseline="0" dirty="0" err="1"/>
              <a:t>Ago</a:t>
            </a:r>
            <a:r>
              <a:rPr lang="es-MX" b="1" baseline="0" dirty="0"/>
              <a:t>- </a:t>
            </a:r>
            <a:r>
              <a:rPr lang="es-MX" b="1" baseline="0" dirty="0" smtClean="0"/>
              <a:t>Feb2019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2770817997782349"/>
          <c:y val="0.20294869087118553"/>
          <c:w val="0.82111600335802926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276-4124-9F44-538D6971A4DB}"/>
                </c:ext>
              </c:extLst>
            </c:dLbl>
            <c:dLbl>
              <c:idx val="2"/>
              <c:layout>
                <c:manualLayout>
                  <c:x val="-1.1053819830222071E-2"/>
                  <c:y val="-2.5532209183446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276-4124-9F44-538D6971A4DB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276-4124-9F44-538D6971A4DB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76-4124-9F44-538D6971A4DB}"/>
                </c:ext>
              </c:extLst>
            </c:dLbl>
            <c:dLbl>
              <c:idx val="10"/>
              <c:layout>
                <c:manualLayout>
                  <c:x val="-2.0626759951674904E-2"/>
                  <c:y val="-2.8013713043405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76-4124-9F44-538D6971A4DB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76-4124-9F44-538D6971A4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Transporte</c:v>
                </c:pt>
                <c:pt idx="1">
                  <c:v>Servicios Escolares</c:v>
                </c:pt>
                <c:pt idx="2">
                  <c:v>Reinscripciones</c:v>
                </c:pt>
                <c:pt idx="3">
                  <c:v>Ingresos Donativos Obras</c:v>
                </c:pt>
                <c:pt idx="4">
                  <c:v>Colegiatura</c:v>
                </c:pt>
              </c:strCache>
            </c:strRef>
          </c:cat>
          <c:val>
            <c:numRef>
              <c:f>Hoja1!$B$2:$B$6</c:f>
              <c:numCache>
                <c:formatCode>#,##0</c:formatCode>
                <c:ptCount val="5"/>
                <c:pt idx="0" formatCode="#,##0_);[Red]\(#,##0\)">
                  <c:v>208800</c:v>
                </c:pt>
                <c:pt idx="1">
                  <c:v>211581</c:v>
                </c:pt>
                <c:pt idx="2">
                  <c:v>429194</c:v>
                </c:pt>
                <c:pt idx="3">
                  <c:v>470000</c:v>
                </c:pt>
                <c:pt idx="4">
                  <c:v>1937714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76-4124-9F44-538D6971A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35008"/>
        <c:axId val="146277504"/>
      </c:barChart>
      <c:catAx>
        <c:axId val="13463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6277504"/>
        <c:crosses val="autoZero"/>
        <c:auto val="1"/>
        <c:lblAlgn val="ctr"/>
        <c:lblOffset val="100"/>
        <c:noMultiLvlLbl val="0"/>
      </c:catAx>
      <c:valAx>
        <c:axId val="14627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463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Acumulado </a:t>
            </a:r>
            <a:r>
              <a:rPr lang="es-MX" b="1" baseline="0" dirty="0" err="1"/>
              <a:t>Ago</a:t>
            </a:r>
            <a:r>
              <a:rPr lang="es-MX" b="1" baseline="0" dirty="0"/>
              <a:t>- </a:t>
            </a:r>
            <a:r>
              <a:rPr lang="es-MX" b="1" baseline="0" dirty="0" smtClean="0"/>
              <a:t>Feb </a:t>
            </a:r>
            <a:r>
              <a:rPr lang="es-MX" b="1" baseline="0" dirty="0"/>
              <a:t>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0709774041151367"/>
          <c:y val="0.11296184007031077"/>
          <c:w val="0.82111600335802926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Gasto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921-40BA-9A90-D6B899DCDAA4}"/>
                </c:ext>
              </c:extLst>
            </c:dLbl>
            <c:dLbl>
              <c:idx val="2"/>
              <c:layout>
                <c:manualLayout>
                  <c:x val="-1.1053819830222071E-2"/>
                  <c:y val="-2.5532209183446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921-40BA-9A90-D6B899DCDAA4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921-40BA-9A90-D6B899DCDAA4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921-40BA-9A90-D6B899DCDAA4}"/>
                </c:ext>
              </c:extLst>
            </c:dLbl>
            <c:dLbl>
              <c:idx val="10"/>
              <c:layout>
                <c:manualLayout>
                  <c:x val="-2.0626759951674904E-2"/>
                  <c:y val="-2.8013713043405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21-40BA-9A90-D6B899DCDAA4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21-40BA-9A90-D6B899DCDA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Diversos</c:v>
                </c:pt>
                <c:pt idx="1">
                  <c:v>Festividades y Eventos</c:v>
                </c:pt>
                <c:pt idx="2">
                  <c:v>Honorarios a Picitelli</c:v>
                </c:pt>
                <c:pt idx="3">
                  <c:v>Estructura sueldos Motek y Estudios Judaicos</c:v>
                </c:pt>
                <c:pt idx="4">
                  <c:v>Estructura prestaciones extranjeros</c:v>
                </c:pt>
                <c:pt idx="5">
                  <c:v>Mano de obra Fase III JARDIN 2</c:v>
                </c:pt>
              </c:strCache>
            </c:strRef>
          </c:cat>
          <c:val>
            <c:numRef>
              <c:f>Hoja1!$B$2:$B$10</c:f>
              <c:numCache>
                <c:formatCode>#,##0</c:formatCode>
                <c:ptCount val="9"/>
                <c:pt idx="0" formatCode="#,##0_);[Red]\(#,##0\)">
                  <c:v>1300</c:v>
                </c:pt>
                <c:pt idx="1">
                  <c:v>10343</c:v>
                </c:pt>
                <c:pt idx="2">
                  <c:v>19000</c:v>
                </c:pt>
                <c:pt idx="3">
                  <c:v>585076</c:v>
                </c:pt>
                <c:pt idx="4">
                  <c:v>175000</c:v>
                </c:pt>
                <c:pt idx="5">
                  <c:v>2971815</c:v>
                </c:pt>
                <c:pt idx="6">
                  <c:v>62000</c:v>
                </c:pt>
                <c:pt idx="7">
                  <c:v>26624</c:v>
                </c:pt>
                <c:pt idx="8">
                  <c:v>17780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21-40BA-9A90-D6B899DCD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01568"/>
        <c:axId val="146280960"/>
      </c:barChart>
      <c:catAx>
        <c:axId val="14750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6280960"/>
        <c:crosses val="autoZero"/>
        <c:auto val="1"/>
        <c:lblAlgn val="ctr"/>
        <c:lblOffset val="100"/>
        <c:noMultiLvlLbl val="0"/>
      </c:catAx>
      <c:valAx>
        <c:axId val="14628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750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Ingresos Mensuales </a:t>
            </a:r>
            <a:r>
              <a:rPr lang="es-MX" dirty="0" err="1"/>
              <a:t>Ago</a:t>
            </a:r>
            <a:r>
              <a:rPr lang="es-MX" dirty="0"/>
              <a:t>-Feb</a:t>
            </a:r>
            <a:r>
              <a:rPr lang="es-MX" baseline="0" dirty="0"/>
              <a:t> </a:t>
            </a:r>
            <a:r>
              <a:rPr lang="es-MX" dirty="0"/>
              <a:t>2019</a:t>
            </a:r>
          </a:p>
        </c:rich>
      </c:tx>
      <c:layout>
        <c:manualLayout>
          <c:xMode val="edge"/>
          <c:yMode val="edge"/>
          <c:x val="0.17826347054323255"/>
          <c:y val="1.047581342529406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114604486047274"/>
          <c:y val="0.13694819146743223"/>
          <c:w val="0.75388807064564067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Presupuesto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  <c:pt idx="6">
                  <c:v>FEBRERO</c:v>
                </c:pt>
              </c:strCache>
            </c:strRef>
          </c:cat>
          <c:val>
            <c:numRef>
              <c:f>Hoja1!$B$2:$B$8</c:f>
              <c:numCache>
                <c:formatCode>#,##0</c:formatCode>
                <c:ptCount val="7"/>
                <c:pt idx="0">
                  <c:v>19026011</c:v>
                </c:pt>
                <c:pt idx="1">
                  <c:v>22774493</c:v>
                </c:pt>
                <c:pt idx="2">
                  <c:v>20908585</c:v>
                </c:pt>
                <c:pt idx="3">
                  <c:v>19767597</c:v>
                </c:pt>
                <c:pt idx="4">
                  <c:v>18409692</c:v>
                </c:pt>
                <c:pt idx="5">
                  <c:v>20695313</c:v>
                </c:pt>
                <c:pt idx="6">
                  <c:v>19781594.783200003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E-4881-8DF7-83360663ED0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  <c:pt idx="6">
                  <c:v>FEBRERO</c:v>
                </c:pt>
              </c:strCache>
            </c:strRef>
          </c:cat>
          <c:val>
            <c:numRef>
              <c:f>Hoja1!$C$2:$C$8</c:f>
              <c:numCache>
                <c:formatCode>#,##0</c:formatCode>
                <c:ptCount val="7"/>
                <c:pt idx="0">
                  <c:v>18868390</c:v>
                </c:pt>
                <c:pt idx="1">
                  <c:v>21960170</c:v>
                </c:pt>
                <c:pt idx="2">
                  <c:v>20235432</c:v>
                </c:pt>
                <c:pt idx="3">
                  <c:v>18084734</c:v>
                </c:pt>
                <c:pt idx="4">
                  <c:v>16767662</c:v>
                </c:pt>
                <c:pt idx="5">
                  <c:v>21030878</c:v>
                </c:pt>
                <c:pt idx="6">
                  <c:v>19653377.739999998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E-4881-8DF7-83360663E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28896"/>
        <c:axId val="85640320"/>
      </c:barChart>
      <c:catAx>
        <c:axId val="9012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640320"/>
        <c:crosses val="autoZero"/>
        <c:auto val="1"/>
        <c:lblAlgn val="ctr"/>
        <c:lblOffset val="100"/>
        <c:noMultiLvlLbl val="0"/>
      </c:catAx>
      <c:valAx>
        <c:axId val="8564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12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Ingresos</a:t>
            </a:r>
            <a:r>
              <a:rPr lang="es-MX" b="1" baseline="0" dirty="0">
                <a:solidFill>
                  <a:schemeClr val="accent1">
                    <a:lumMod val="50000"/>
                  </a:schemeClr>
                </a:solidFill>
              </a:rPr>
              <a:t> Acumulado </a:t>
            </a:r>
            <a:r>
              <a:rPr lang="es-MX" b="1" baseline="0" dirty="0" err="1" smtClean="0">
                <a:solidFill>
                  <a:schemeClr val="accent1">
                    <a:lumMod val="50000"/>
                  </a:schemeClr>
                </a:solidFill>
              </a:rPr>
              <a:t>Ago</a:t>
            </a:r>
            <a:r>
              <a:rPr lang="es-MX" b="1" baseline="0" dirty="0" smtClean="0">
                <a:solidFill>
                  <a:schemeClr val="accent1">
                    <a:lumMod val="50000"/>
                  </a:schemeClr>
                </a:solidFill>
              </a:rPr>
              <a:t>-Feb </a:t>
            </a:r>
            <a:r>
              <a:rPr lang="es-MX" b="1" baseline="0" dirty="0">
                <a:solidFill>
                  <a:schemeClr val="accent1">
                    <a:lumMod val="50000"/>
                  </a:schemeClr>
                </a:solidFill>
              </a:rPr>
              <a:t>por Concepto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3073474821939932"/>
          <c:y val="7.9132597817188371E-2"/>
          <c:w val="0.81847193843494026"/>
          <c:h val="0.813903113408888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6936258825134259E-2"/>
                  <c:y val="1.9460285624615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F73-45C4-B4C0-72C1431FC5A8}"/>
                </c:ext>
              </c:extLst>
            </c:dLbl>
            <c:dLbl>
              <c:idx val="1"/>
              <c:layout>
                <c:manualLayout>
                  <c:x val="0.10604280759474029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F73-45C4-B4C0-72C1431FC5A8}"/>
                </c:ext>
              </c:extLst>
            </c:dLbl>
            <c:dLbl>
              <c:idx val="2"/>
              <c:layout>
                <c:manualLayout>
                  <c:x val="2.5021336623478066E-2"/>
                  <c:y val="1.5922051874685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F73-45C4-B4C0-72C1431FC5A8}"/>
                </c:ext>
              </c:extLst>
            </c:dLbl>
            <c:dLbl>
              <c:idx val="3"/>
              <c:layout>
                <c:manualLayout>
                  <c:x val="8.4595947631759108E-2"/>
                  <c:y val="1.238381812475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F73-45C4-B4C0-72C1431FC5A8}"/>
                </c:ext>
              </c:extLst>
            </c:dLbl>
            <c:dLbl>
              <c:idx val="4"/>
              <c:layout>
                <c:manualLayout>
                  <c:x val="8.1021470971262236E-2"/>
                  <c:y val="-1.76911687496515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F73-45C4-B4C0-72C1431FC5A8}"/>
                </c:ext>
              </c:extLst>
            </c:dLbl>
            <c:dLbl>
              <c:idx val="5"/>
              <c:layout>
                <c:manualLayout>
                  <c:x val="0.10246833093424342"/>
                  <c:y val="5.30735062489526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F73-45C4-B4C0-72C1431FC5A8}"/>
                </c:ext>
              </c:extLst>
            </c:dLbl>
            <c:dLbl>
              <c:idx val="6"/>
              <c:layout>
                <c:manualLayout>
                  <c:x val="7.7446994310765377E-2"/>
                  <c:y val="1.5922051874685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F73-45C4-B4C0-72C1431FC5A8}"/>
                </c:ext>
              </c:extLst>
            </c:dLbl>
            <c:dLbl>
              <c:idx val="7"/>
              <c:layout>
                <c:manualLayout>
                  <c:x val="3.5744766604968614E-2"/>
                  <c:y val="8.84558437482540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485-407C-9290-3B20B2CBA630}"/>
                </c:ext>
              </c:extLst>
            </c:dLbl>
            <c:dLbl>
              <c:idx val="8"/>
              <c:layout>
                <c:manualLayout>
                  <c:x val="4.5276704366293559E-2"/>
                  <c:y val="1.238381812475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485-407C-9290-3B20B2CBA630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9"/>
                <c:pt idx="0">
                  <c:v>Colegiatura</c:v>
                </c:pt>
                <c:pt idx="1">
                  <c:v>Reinscripciones</c:v>
                </c:pt>
                <c:pt idx="2">
                  <c:v>Transporte</c:v>
                </c:pt>
                <c:pt idx="3">
                  <c:v>Canastas</c:v>
                </c:pt>
                <c:pt idx="4">
                  <c:v>otros ingresos</c:v>
                </c:pt>
                <c:pt idx="5">
                  <c:v>Inscripciones</c:v>
                </c:pt>
                <c:pt idx="6">
                  <c:v>Donativos</c:v>
                </c:pt>
                <c:pt idx="7">
                  <c:v>Servicios Escolares</c:v>
                </c:pt>
                <c:pt idx="8">
                  <c:v>interes pagare A</c:v>
                </c:pt>
              </c:strCache>
            </c:strRef>
          </c:cat>
          <c:val>
            <c:numRef>
              <c:f>Hoja1!$B$2:$B$11</c:f>
              <c:numCache>
                <c:formatCode>#,##0</c:formatCode>
                <c:ptCount val="10"/>
                <c:pt idx="0">
                  <c:v>90109789.098399997</c:v>
                </c:pt>
                <c:pt idx="1">
                  <c:v>20582528.799999993</c:v>
                </c:pt>
                <c:pt idx="2">
                  <c:v>11004235.5</c:v>
                </c:pt>
                <c:pt idx="3">
                  <c:v>10388348.199999999</c:v>
                </c:pt>
                <c:pt idx="4">
                  <c:v>6246147.7312500002</c:v>
                </c:pt>
                <c:pt idx="5">
                  <c:v>1982047</c:v>
                </c:pt>
                <c:pt idx="6">
                  <c:v>2132452</c:v>
                </c:pt>
                <c:pt idx="7">
                  <c:v>1715573</c:v>
                </c:pt>
                <c:pt idx="8">
                  <c:v>359000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3-45C4-B4C0-72C1431FC5A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9"/>
                <c:pt idx="0">
                  <c:v>Colegiatura</c:v>
                </c:pt>
                <c:pt idx="1">
                  <c:v>Reinscripciones</c:v>
                </c:pt>
                <c:pt idx="2">
                  <c:v>Transporte</c:v>
                </c:pt>
                <c:pt idx="3">
                  <c:v>Canastas</c:v>
                </c:pt>
                <c:pt idx="4">
                  <c:v>otros ingresos</c:v>
                </c:pt>
                <c:pt idx="5">
                  <c:v>Inscripciones</c:v>
                </c:pt>
                <c:pt idx="6">
                  <c:v>Donativos</c:v>
                </c:pt>
                <c:pt idx="7">
                  <c:v>Servicios Escolares</c:v>
                </c:pt>
                <c:pt idx="8">
                  <c:v>interes pagare A</c:v>
                </c:pt>
              </c:strCache>
            </c:strRef>
          </c:cat>
          <c:val>
            <c:numRef>
              <c:f>Hoja1!$C$2:$C$11</c:f>
              <c:numCache>
                <c:formatCode>#,##0</c:formatCode>
                <c:ptCount val="10"/>
                <c:pt idx="0">
                  <c:v>84442088.789999992</c:v>
                </c:pt>
                <c:pt idx="1">
                  <c:v>20116192.23</c:v>
                </c:pt>
                <c:pt idx="2">
                  <c:v>10421793.75</c:v>
                </c:pt>
                <c:pt idx="3">
                  <c:v>9755131.8399999999</c:v>
                </c:pt>
                <c:pt idx="4">
                  <c:v>4881708.09</c:v>
                </c:pt>
                <c:pt idx="5">
                  <c:v>2291514</c:v>
                </c:pt>
                <c:pt idx="6">
                  <c:v>1978830.7999999998</c:v>
                </c:pt>
                <c:pt idx="7">
                  <c:v>1850001.5</c:v>
                </c:pt>
                <c:pt idx="8">
                  <c:v>863384.11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3-45C4-B4C0-72C1431FC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093056"/>
        <c:axId val="33818304"/>
      </c:barChart>
      <c:catAx>
        <c:axId val="9009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818304"/>
        <c:crosses val="autoZero"/>
        <c:auto val="1"/>
        <c:lblAlgn val="ctr"/>
        <c:lblOffset val="100"/>
        <c:noMultiLvlLbl val="0"/>
      </c:catAx>
      <c:valAx>
        <c:axId val="33818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09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Egresos Mensuales Ago-Feb-2019</a:t>
            </a:r>
            <a:endParaRPr lang="es-MX" b="1" dirty="0"/>
          </a:p>
        </c:rich>
      </c:tx>
      <c:layout>
        <c:manualLayout>
          <c:xMode val="edge"/>
          <c:yMode val="edge"/>
          <c:x val="1.7246588065024705E-2"/>
          <c:y val="2.9834524104102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1748343315569393"/>
          <c:y val="0.15242359428258986"/>
          <c:w val="0.75388807064564067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Presupuesto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  <c:pt idx="6">
                  <c:v>Febrero</c:v>
                </c:pt>
              </c:strCache>
            </c:strRef>
          </c:cat>
          <c:val>
            <c:numRef>
              <c:f>Hoja1!$B$2:$B$8</c:f>
              <c:numCache>
                <c:formatCode>#,##0</c:formatCode>
                <c:ptCount val="7"/>
                <c:pt idx="0">
                  <c:v>13673917</c:v>
                </c:pt>
                <c:pt idx="1">
                  <c:v>20258911</c:v>
                </c:pt>
                <c:pt idx="2">
                  <c:v>16269151</c:v>
                </c:pt>
                <c:pt idx="3">
                  <c:v>18170259</c:v>
                </c:pt>
                <c:pt idx="4">
                  <c:v>25405854</c:v>
                </c:pt>
                <c:pt idx="5">
                  <c:v>15114642</c:v>
                </c:pt>
                <c:pt idx="6">
                  <c:v>14184166.378346976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4-4C1E-BB1F-3B124033E25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  <c:pt idx="6">
                  <c:v>Febrero</c:v>
                </c:pt>
              </c:strCache>
            </c:strRef>
          </c:cat>
          <c:val>
            <c:numRef>
              <c:f>Hoja1!$C$2:$C$8</c:f>
              <c:numCache>
                <c:formatCode>#,##0</c:formatCode>
                <c:ptCount val="7"/>
                <c:pt idx="0">
                  <c:v>10282952</c:v>
                </c:pt>
                <c:pt idx="1">
                  <c:v>14992995</c:v>
                </c:pt>
                <c:pt idx="2">
                  <c:v>16742522</c:v>
                </c:pt>
                <c:pt idx="3">
                  <c:v>18778440</c:v>
                </c:pt>
                <c:pt idx="4">
                  <c:v>24468932</c:v>
                </c:pt>
                <c:pt idx="5">
                  <c:v>12697327</c:v>
                </c:pt>
                <c:pt idx="6">
                  <c:v>15037639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E4-4C1E-BB1F-3B124033E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30944"/>
        <c:axId val="33822912"/>
      </c:barChart>
      <c:catAx>
        <c:axId val="9013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822912"/>
        <c:crosses val="autoZero"/>
        <c:auto val="1"/>
        <c:lblAlgn val="ctr"/>
        <c:lblOffset val="100"/>
        <c:noMultiLvlLbl val="0"/>
      </c:catAx>
      <c:valAx>
        <c:axId val="3382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13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10948605672351"/>
          <c:y val="0.90449921641734998"/>
          <c:w val="0.40236611684027201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Acumulado</a:t>
            </a:r>
            <a:r>
              <a:rPr lang="es-MX" baseline="0" dirty="0"/>
              <a:t> Febrero 2019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Febrero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123076900.88467525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4-4332-88F6-DC81C887060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Febrero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112974372.47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14-4332-88F6-DC81C887060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Total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197337534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14-4332-88F6-DC81C88706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668160"/>
        <c:axId val="75620928"/>
      </c:barChart>
      <c:catAx>
        <c:axId val="3266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0928"/>
        <c:crosses val="autoZero"/>
        <c:auto val="1"/>
        <c:lblAlgn val="ctr"/>
        <c:lblOffset val="100"/>
        <c:noMultiLvlLbl val="0"/>
      </c:catAx>
      <c:valAx>
        <c:axId val="756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26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Resumen de ingresos/ Gastos a  Febrero 2019</a:t>
            </a:r>
            <a:endParaRPr lang="es-MX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836470101545141"/>
          <c:y val="0.10333958390006323"/>
          <c:w val="0.75388807064564067"/>
          <c:h val="0.75140750694032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Feb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3421878870387679E-2"/>
                  <c:y val="-2.8687422936837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C43-401B-BDA6-28DDDC76F9DC}"/>
                </c:ext>
              </c:extLst>
            </c:dLbl>
            <c:dLbl>
              <c:idx val="1"/>
              <c:layout>
                <c:manualLayout>
                  <c:x val="-5.8554697175969197E-3"/>
                  <c:y val="-3.4834727851873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A2B-490F-91E2-788AA0767DEA}"/>
                </c:ext>
              </c:extLst>
            </c:dLbl>
            <c:dLbl>
              <c:idx val="2"/>
              <c:layout>
                <c:manualLayout>
                  <c:x val="-1.4638674293992837E-3"/>
                  <c:y val="-5.5976155391923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891-426E-BF49-B9D6ABBDCEE3}"/>
                </c:ext>
              </c:extLst>
            </c:dLbl>
            <c:dLbl>
              <c:idx val="4"/>
              <c:layout>
                <c:manualLayout>
                  <c:x val="1.4638674293992299E-3"/>
                  <c:y val="-5.532574423532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43-401B-BDA6-28DDDC76F9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Ingresos</c:v>
                </c:pt>
                <c:pt idx="1">
                  <c:v>Estructura</c:v>
                </c:pt>
                <c:pt idx="2">
                  <c:v>Operacón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141363286</c:v>
                </c:pt>
                <c:pt idx="1">
                  <c:v>73874367</c:v>
                </c:pt>
                <c:pt idx="2">
                  <c:v>49202533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1-426E-BF49-B9D6ABBDCEE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Feb 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2946299464166883E-2"/>
                  <c:y val="2.04910163834550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C43-401B-BDA6-28DDDC76F9DC}"/>
                </c:ext>
              </c:extLst>
            </c:dLbl>
            <c:dLbl>
              <c:idx val="2"/>
              <c:layout>
                <c:manualLayout>
                  <c:x val="5.2699227458372279E-2"/>
                  <c:y val="-4.47809243135384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891-426E-BF49-B9D6ABBDCE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Ingresos</c:v>
                </c:pt>
                <c:pt idx="1">
                  <c:v>Estructura</c:v>
                </c:pt>
                <c:pt idx="2">
                  <c:v>Operacón</c:v>
                </c:pt>
              </c:strCache>
            </c:strRef>
          </c:cat>
          <c:val>
            <c:numRef>
              <c:f>Hoja1!$C$2:$C$4</c:f>
              <c:numCache>
                <c:formatCode>#,##0</c:formatCode>
                <c:ptCount val="3"/>
                <c:pt idx="0">
                  <c:v>136600645</c:v>
                </c:pt>
                <c:pt idx="1">
                  <c:v>71277072</c:v>
                </c:pt>
                <c:pt idx="2">
                  <c:v>41697301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91-426E-BF49-B9D6ABBDC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66624"/>
        <c:axId val="85646080"/>
      </c:barChart>
      <c:catAx>
        <c:axId val="3266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646080"/>
        <c:crosses val="autoZero"/>
        <c:auto val="1"/>
        <c:lblAlgn val="ctr"/>
        <c:lblOffset val="100"/>
        <c:noMultiLvlLbl val="0"/>
      </c:catAx>
      <c:valAx>
        <c:axId val="8564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266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58700715070422971"/>
          <c:h val="7.17227523533206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Egresos Estructura </a:t>
            </a:r>
            <a:r>
              <a:rPr lang="es-MX" b="1" baseline="0" dirty="0" err="1"/>
              <a:t>Ago</a:t>
            </a:r>
            <a:r>
              <a:rPr lang="es-MX" b="1" baseline="0" dirty="0"/>
              <a:t>- Febrero 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3973098727253716"/>
          <c:y val="0.11001468824901904"/>
          <c:w val="0.76916712644270024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Feb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788-4377-A494-400FF9D73F4B}"/>
                </c:ext>
              </c:extLst>
            </c:dLbl>
            <c:dLbl>
              <c:idx val="2"/>
              <c:layout>
                <c:manualLayout>
                  <c:x val="-2.3277079043861608E-2"/>
                  <c:y val="-7.22217050836874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788-4377-A494-400FF9D73F4B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788-4377-A494-400FF9D73F4B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788-4377-A494-400FF9D73F4B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Hoja1!$A$2:$A$16</c:f>
              <c:strCache>
                <c:ptCount val="15"/>
                <c:pt idx="0">
                  <c:v>Centro de Evaluacion Estadistica</c:v>
                </c:pt>
                <c:pt idx="1">
                  <c:v>Motek</c:v>
                </c:pt>
                <c:pt idx="2">
                  <c:v>Academia</c:v>
                </c:pt>
                <c:pt idx="3">
                  <c:v>Vinculación Comunitaria y Proyectos Especiales</c:v>
                </c:pt>
                <c:pt idx="4">
                  <c:v>Servicios Escolares</c:v>
                </c:pt>
                <c:pt idx="5">
                  <c:v>Recursos Humanos</c:v>
                </c:pt>
                <c:pt idx="6">
                  <c:v>Nodo Hackeo</c:v>
                </c:pt>
                <c:pt idx="7">
                  <c:v>Comunicación y Desarrollo Institucional</c:v>
                </c:pt>
                <c:pt idx="8">
                  <c:v>Dirección General</c:v>
                </c:pt>
                <c:pt idx="9">
                  <c:v>Gastos de Operación</c:v>
                </c:pt>
                <c:pt idx="10">
                  <c:v>Administración y Finanzas</c:v>
                </c:pt>
                <c:pt idx="11">
                  <c:v>Kinder</c:v>
                </c:pt>
                <c:pt idx="12">
                  <c:v>Estudios Judaicos</c:v>
                </c:pt>
                <c:pt idx="13">
                  <c:v>Primaria</c:v>
                </c:pt>
                <c:pt idx="14">
                  <c:v>Bachillerato</c:v>
                </c:pt>
              </c:strCache>
            </c:strRef>
          </c:cat>
          <c:val>
            <c:numRef>
              <c:f>Hoja1!$B$2:$B$16</c:f>
              <c:numCache>
                <c:formatCode>#,##0</c:formatCode>
                <c:ptCount val="15"/>
                <c:pt idx="0" formatCode="#,##0_);[Red]\(#,##0\)">
                  <c:v>598117.7765787486</c:v>
                </c:pt>
                <c:pt idx="1">
                  <c:v>789937.10840293847</c:v>
                </c:pt>
                <c:pt idx="2">
                  <c:v>786161.21451992029</c:v>
                </c:pt>
                <c:pt idx="3">
                  <c:v>998385.0082042237</c:v>
                </c:pt>
                <c:pt idx="4">
                  <c:v>1218193.5702017951</c:v>
                </c:pt>
                <c:pt idx="5">
                  <c:v>1600733.6893568914</c:v>
                </c:pt>
                <c:pt idx="6">
                  <c:v>2393861.0353057166</c:v>
                </c:pt>
                <c:pt idx="7">
                  <c:v>3056889.4449289148</c:v>
                </c:pt>
                <c:pt idx="8">
                  <c:v>3562242.7502379413</c:v>
                </c:pt>
                <c:pt idx="9">
                  <c:v>3855399.146347505</c:v>
                </c:pt>
                <c:pt idx="10">
                  <c:v>3783114.182769075</c:v>
                </c:pt>
                <c:pt idx="11">
                  <c:v>7016419.7279861858</c:v>
                </c:pt>
                <c:pt idx="12">
                  <c:v>8563100.2015892472</c:v>
                </c:pt>
                <c:pt idx="13">
                  <c:v>15634180.564394161</c:v>
                </c:pt>
                <c:pt idx="14">
                  <c:v>20017632.030309331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7-4E9A-94B8-ABE5C5B8F42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Feb 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580729745333048E-2"/>
                  <c:y val="-0.105533131291578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788-4377-A494-400FF9D73F4B}"/>
                </c:ext>
              </c:extLst>
            </c:dLbl>
            <c:dLbl>
              <c:idx val="1"/>
              <c:layout>
                <c:manualLayout>
                  <c:x val="1.5522403825400734E-2"/>
                  <c:y val="-3.78258652891860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788-4377-A494-400FF9D73F4B}"/>
                </c:ext>
              </c:extLst>
            </c:dLbl>
            <c:dLbl>
              <c:idx val="2"/>
              <c:layout>
                <c:manualLayout>
                  <c:x val="2.2107639660444061E-3"/>
                  <c:y val="-7.1490185713650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788-4377-A494-400FF9D73F4B}"/>
                </c:ext>
              </c:extLst>
            </c:dLbl>
            <c:dLbl>
              <c:idx val="3"/>
              <c:layout>
                <c:manualLayout>
                  <c:x val="9.948437847199787E-3"/>
                  <c:y val="-8.68095112237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788-4377-A494-400FF9D73F4B}"/>
                </c:ext>
              </c:extLst>
            </c:dLbl>
            <c:dLbl>
              <c:idx val="4"/>
              <c:layout>
                <c:manualLayout>
                  <c:x val="6.632291898133259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788-4377-A494-400FF9D73F4B}"/>
                </c:ext>
              </c:extLst>
            </c:dLbl>
            <c:dLbl>
              <c:idx val="5"/>
              <c:layout>
                <c:manualLayout>
                  <c:x val="0"/>
                  <c:y val="-9.5320247618200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788-4377-A494-400FF9D73F4B}"/>
                </c:ext>
              </c:extLst>
            </c:dLbl>
            <c:dLbl>
              <c:idx val="6"/>
              <c:layout>
                <c:manualLayout>
                  <c:x val="6.6322918981332191E-3"/>
                  <c:y val="-9.5320247618200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788-4377-A494-400FF9D73F4B}"/>
                </c:ext>
              </c:extLst>
            </c:dLbl>
            <c:dLbl>
              <c:idx val="7"/>
              <c:layout>
                <c:manualLayout>
                  <c:x val="0"/>
                  <c:y val="-6.12773020402714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788-4377-A494-400FF9D73F4B}"/>
                </c:ext>
              </c:extLst>
            </c:dLbl>
            <c:dLbl>
              <c:idx val="8"/>
              <c:layout>
                <c:manualLayout>
                  <c:x val="4.583724433705509E-3"/>
                  <c:y val="-8.4041139130216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788-4377-A494-400FF9D73F4B}"/>
                </c:ext>
              </c:extLst>
            </c:dLbl>
            <c:dLbl>
              <c:idx val="9"/>
              <c:layout>
                <c:manualLayout>
                  <c:x val="2.2107639660444061E-3"/>
                  <c:y val="-6.80858911558573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2788-4377-A494-400FF9D73F4B}"/>
                </c:ext>
              </c:extLst>
            </c:dLbl>
            <c:dLbl>
              <c:idx val="10"/>
              <c:layout>
                <c:manualLayout>
                  <c:x val="-5.3476785059898731E-3"/>
                  <c:y val="-5.04246834781297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2788-4377-A494-400FF9D73F4B}"/>
                </c:ext>
              </c:extLst>
            </c:dLbl>
            <c:dLbl>
              <c:idx val="11"/>
              <c:layout>
                <c:manualLayout>
                  <c:x val="-9.9314029396953829E-3"/>
                  <c:y val="-7.2835653912854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2788-4377-A494-400FF9D73F4B}"/>
                </c:ext>
              </c:extLst>
            </c:dLbl>
            <c:dLbl>
              <c:idx val="12"/>
              <c:layout>
                <c:manualLayout>
                  <c:x val="0"/>
                  <c:y val="-4.1086779130327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2788-4377-A494-400FF9D73F4B}"/>
                </c:ext>
              </c:extLst>
            </c:dLbl>
            <c:dLbl>
              <c:idx val="13"/>
              <c:layout>
                <c:manualLayout>
                  <c:x val="-1.1459311084263773E-2"/>
                  <c:y val="-7.0968073043293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2788-4377-A494-400FF9D73F4B}"/>
                </c:ext>
              </c:extLst>
            </c:dLbl>
            <c:dLbl>
              <c:idx val="14"/>
              <c:layout>
                <c:manualLayout>
                  <c:x val="-6.8755866505583758E-3"/>
                  <c:y val="-6.1630095168685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511902483375534E-2"/>
                      <c:h val="2.3983255159650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Hoja1!$A$2:$A$16</c:f>
              <c:strCache>
                <c:ptCount val="15"/>
                <c:pt idx="0">
                  <c:v>Centro de Evaluacion Estadistica</c:v>
                </c:pt>
                <c:pt idx="1">
                  <c:v>Motek</c:v>
                </c:pt>
                <c:pt idx="2">
                  <c:v>Academia</c:v>
                </c:pt>
                <c:pt idx="3">
                  <c:v>Vinculación Comunitaria y Proyectos Especiales</c:v>
                </c:pt>
                <c:pt idx="4">
                  <c:v>Servicios Escolares</c:v>
                </c:pt>
                <c:pt idx="5">
                  <c:v>Recursos Humanos</c:v>
                </c:pt>
                <c:pt idx="6">
                  <c:v>Nodo Hackeo</c:v>
                </c:pt>
                <c:pt idx="7">
                  <c:v>Comunicación y Desarrollo Institucional</c:v>
                </c:pt>
                <c:pt idx="8">
                  <c:v>Dirección General</c:v>
                </c:pt>
                <c:pt idx="9">
                  <c:v>Gastos de Operación</c:v>
                </c:pt>
                <c:pt idx="10">
                  <c:v>Administración y Finanzas</c:v>
                </c:pt>
                <c:pt idx="11">
                  <c:v>Kinder</c:v>
                </c:pt>
                <c:pt idx="12">
                  <c:v>Estudios Judaicos</c:v>
                </c:pt>
                <c:pt idx="13">
                  <c:v>Primaria</c:v>
                </c:pt>
                <c:pt idx="14">
                  <c:v>Bachillerato</c:v>
                </c:pt>
              </c:strCache>
            </c:strRef>
          </c:cat>
          <c:val>
            <c:numRef>
              <c:f>Hoja1!$C$2:$C$16</c:f>
              <c:numCache>
                <c:formatCode>#,##0</c:formatCode>
                <c:ptCount val="15"/>
                <c:pt idx="0">
                  <c:v>598465.27999999991</c:v>
                </c:pt>
                <c:pt idx="1">
                  <c:v>613492.95000000007</c:v>
                </c:pt>
                <c:pt idx="2">
                  <c:v>903023.25</c:v>
                </c:pt>
                <c:pt idx="3">
                  <c:v>714055.01000000013</c:v>
                </c:pt>
                <c:pt idx="4">
                  <c:v>1218349.3999999999</c:v>
                </c:pt>
                <c:pt idx="5">
                  <c:v>1446863.25</c:v>
                </c:pt>
                <c:pt idx="6">
                  <c:v>2133855.23</c:v>
                </c:pt>
                <c:pt idx="7">
                  <c:v>2980011.34</c:v>
                </c:pt>
                <c:pt idx="8">
                  <c:v>3261934.8200000003</c:v>
                </c:pt>
                <c:pt idx="9">
                  <c:v>3802904.4600000004</c:v>
                </c:pt>
                <c:pt idx="10">
                  <c:v>3567587.81</c:v>
                </c:pt>
                <c:pt idx="11">
                  <c:v>7091816.2000000002</c:v>
                </c:pt>
                <c:pt idx="12">
                  <c:v>7241321.6699999999</c:v>
                </c:pt>
                <c:pt idx="13">
                  <c:v>14867819</c:v>
                </c:pt>
                <c:pt idx="14">
                  <c:v>20835571.900000002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7-4E9A-94B8-ABE5C5B8F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39264"/>
        <c:axId val="35595968"/>
      </c:barChart>
      <c:catAx>
        <c:axId val="3533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595968"/>
        <c:crosses val="autoZero"/>
        <c:auto val="1"/>
        <c:lblAlgn val="ctr"/>
        <c:lblOffset val="100"/>
        <c:noMultiLvlLbl val="0"/>
      </c:catAx>
      <c:valAx>
        <c:axId val="355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33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Acumulado </a:t>
            </a:r>
            <a:r>
              <a:rPr lang="es-MX" b="1" baseline="0" dirty="0" err="1"/>
              <a:t>Ago</a:t>
            </a:r>
            <a:r>
              <a:rPr lang="es-MX" b="1" baseline="0" dirty="0"/>
              <a:t>- Feb 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0688096440599622"/>
          <c:y val="0.11001468824901904"/>
          <c:w val="0.87917651285163245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Feb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788-4377-A494-400FF9D73F4B}"/>
                </c:ext>
              </c:extLst>
            </c:dLbl>
            <c:dLbl>
              <c:idx val="2"/>
              <c:layout>
                <c:manualLayout>
                  <c:x val="-1.1053819830222071E-2"/>
                  <c:y val="-2.5532209183446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788-4377-A494-400FF9D73F4B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788-4377-A494-400FF9D73F4B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788-4377-A494-400FF9D73F4B}"/>
                </c:ext>
              </c:extLst>
            </c:dLbl>
            <c:dLbl>
              <c:idx val="10"/>
              <c:layout>
                <c:manualLayout>
                  <c:x val="-2.0626759951674904E-2"/>
                  <c:y val="-2.8013713043405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234-440E-AE8C-9CF0D7B7C651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Servicios Escolares</c:v>
                </c:pt>
                <c:pt idx="1">
                  <c:v>Estudios Judaicos</c:v>
                </c:pt>
                <c:pt idx="2">
                  <c:v>Kinder</c:v>
                </c:pt>
                <c:pt idx="3">
                  <c:v>Comunicación y Desarrollo Institucional</c:v>
                </c:pt>
                <c:pt idx="4">
                  <c:v>Vinculación Comunitaria y Proyectos Especiales</c:v>
                </c:pt>
                <c:pt idx="5">
                  <c:v>Nodo Hackeo</c:v>
                </c:pt>
                <c:pt idx="6">
                  <c:v>Direccion General</c:v>
                </c:pt>
                <c:pt idx="7">
                  <c:v>Recursos Humanos</c:v>
                </c:pt>
                <c:pt idx="8">
                  <c:v>Primaria </c:v>
                </c:pt>
                <c:pt idx="9">
                  <c:v>Bachillerato</c:v>
                </c:pt>
                <c:pt idx="10">
                  <c:v>Administración y Finanzas</c:v>
                </c:pt>
              </c:strCache>
            </c:strRef>
          </c:cat>
          <c:val>
            <c:numRef>
              <c:f>Hoja1!$B$2:$B$12</c:f>
              <c:numCache>
                <c:formatCode>#,##0</c:formatCode>
                <c:ptCount val="11"/>
                <c:pt idx="0" formatCode="#,##0_);[Red]\(#,##0\)">
                  <c:v>937744</c:v>
                </c:pt>
                <c:pt idx="1">
                  <c:v>617100</c:v>
                </c:pt>
                <c:pt idx="2">
                  <c:v>471120.4</c:v>
                </c:pt>
                <c:pt idx="3">
                  <c:v>1050100</c:v>
                </c:pt>
                <c:pt idx="4">
                  <c:v>964372.92</c:v>
                </c:pt>
                <c:pt idx="5">
                  <c:v>1236771.9900000002</c:v>
                </c:pt>
                <c:pt idx="6">
                  <c:v>1959362.5</c:v>
                </c:pt>
                <c:pt idx="7">
                  <c:v>2186787.8772</c:v>
                </c:pt>
                <c:pt idx="8">
                  <c:v>2020600.4</c:v>
                </c:pt>
                <c:pt idx="9">
                  <c:v>7735702</c:v>
                </c:pt>
                <c:pt idx="10">
                  <c:v>28031908.346342664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7-4E9A-94B8-ABE5C5B8F42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Feb 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580729745333048E-2"/>
                  <c:y val="-0.105533131291578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788-4377-A494-400FF9D73F4B}"/>
                </c:ext>
              </c:extLst>
            </c:dLbl>
            <c:dLbl>
              <c:idx val="1"/>
              <c:layout>
                <c:manualLayout>
                  <c:x val="-6.6322918981332191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788-4377-A494-400FF9D73F4B}"/>
                </c:ext>
              </c:extLst>
            </c:dLbl>
            <c:dLbl>
              <c:idx val="2"/>
              <c:layout>
                <c:manualLayout>
                  <c:x val="2.2107639660444061E-3"/>
                  <c:y val="-7.1490185713650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788-4377-A494-400FF9D73F4B}"/>
                </c:ext>
              </c:extLst>
            </c:dLbl>
            <c:dLbl>
              <c:idx val="3"/>
              <c:layout>
                <c:manualLayout>
                  <c:x val="9.948437847199787E-3"/>
                  <c:y val="-8.68095112237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788-4377-A494-400FF9D73F4B}"/>
                </c:ext>
              </c:extLst>
            </c:dLbl>
            <c:dLbl>
              <c:idx val="4"/>
              <c:layout>
                <c:manualLayout>
                  <c:x val="6.632291898133259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788-4377-A494-400FF9D73F4B}"/>
                </c:ext>
              </c:extLst>
            </c:dLbl>
            <c:dLbl>
              <c:idx val="5"/>
              <c:layout>
                <c:manualLayout>
                  <c:x val="0"/>
                  <c:y val="-9.5320247618200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788-4377-A494-400FF9D73F4B}"/>
                </c:ext>
              </c:extLst>
            </c:dLbl>
            <c:dLbl>
              <c:idx val="6"/>
              <c:layout>
                <c:manualLayout>
                  <c:x val="6.6322918981332191E-3"/>
                  <c:y val="-9.5320247618200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788-4377-A494-400FF9D73F4B}"/>
                </c:ext>
              </c:extLst>
            </c:dLbl>
            <c:dLbl>
              <c:idx val="7"/>
              <c:layout>
                <c:manualLayout>
                  <c:x val="3.0558162891368939E-3"/>
                  <c:y val="-0.10236401915755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788-4377-A494-400FF9D73F4B}"/>
                </c:ext>
              </c:extLst>
            </c:dLbl>
            <c:dLbl>
              <c:idx val="8"/>
              <c:layout>
                <c:manualLayout>
                  <c:x val="4.583724433705509E-3"/>
                  <c:y val="-8.4041139130216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788-4377-A494-400FF9D73F4B}"/>
                </c:ext>
              </c:extLst>
            </c:dLbl>
            <c:dLbl>
              <c:idx val="9"/>
              <c:layout>
                <c:manualLayout>
                  <c:x val="1.5961948109352024E-2"/>
                  <c:y val="-3.446936660038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2788-4377-A494-400FF9D73F4B}"/>
                </c:ext>
              </c:extLst>
            </c:dLbl>
            <c:dLbl>
              <c:idx val="10"/>
              <c:layout>
                <c:manualLayout>
                  <c:x val="-8.4034947951268715E-3"/>
                  <c:y val="-0.1167237308207165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071476505464753E-2"/>
                      <c:h val="3.19169570607865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2788-4377-A494-400FF9D73F4B}"/>
                </c:ext>
              </c:extLst>
            </c:dLbl>
            <c:dLbl>
              <c:idx val="11"/>
              <c:layout>
                <c:manualLayout>
                  <c:x val="-9.9314029396953829E-3"/>
                  <c:y val="-7.2835653912854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88-4377-A494-400FF9D73F4B}"/>
                </c:ext>
              </c:extLst>
            </c:dLbl>
            <c:dLbl>
              <c:idx val="12"/>
              <c:layout>
                <c:manualLayout>
                  <c:x val="0"/>
                  <c:y val="-4.1086779130327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788-4377-A494-400FF9D73F4B}"/>
                </c:ext>
              </c:extLst>
            </c:dLbl>
            <c:dLbl>
              <c:idx val="13"/>
              <c:layout>
                <c:manualLayout>
                  <c:x val="-1.1459311084263773E-2"/>
                  <c:y val="-7.0968073043293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88-4377-A494-400FF9D73F4B}"/>
                </c:ext>
              </c:extLst>
            </c:dLbl>
            <c:dLbl>
              <c:idx val="14"/>
              <c:layout>
                <c:manualLayout>
                  <c:x val="-6.8755866505583758E-3"/>
                  <c:y val="-6.1630095168685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511902483375534E-2"/>
                      <c:h val="2.3983255159650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Servicios Escolares</c:v>
                </c:pt>
                <c:pt idx="1">
                  <c:v>Estudios Judaicos</c:v>
                </c:pt>
                <c:pt idx="2">
                  <c:v>Kinder</c:v>
                </c:pt>
                <c:pt idx="3">
                  <c:v>Comunicación y Desarrollo Institucional</c:v>
                </c:pt>
                <c:pt idx="4">
                  <c:v>Vinculación Comunitaria y Proyectos Especiales</c:v>
                </c:pt>
                <c:pt idx="5">
                  <c:v>Nodo Hackeo</c:v>
                </c:pt>
                <c:pt idx="6">
                  <c:v>Direccion General</c:v>
                </c:pt>
                <c:pt idx="7">
                  <c:v>Recursos Humanos</c:v>
                </c:pt>
                <c:pt idx="8">
                  <c:v>Primaria </c:v>
                </c:pt>
                <c:pt idx="9">
                  <c:v>Bachillerato</c:v>
                </c:pt>
                <c:pt idx="10">
                  <c:v>Administración y Finanzas</c:v>
                </c:pt>
              </c:strCache>
            </c:strRef>
          </c:cat>
          <c:val>
            <c:numRef>
              <c:f>Hoja1!$C$2:$C$12</c:f>
              <c:numCache>
                <c:formatCode>#,##0</c:formatCode>
                <c:ptCount val="11"/>
                <c:pt idx="0">
                  <c:v>985388.95</c:v>
                </c:pt>
                <c:pt idx="1">
                  <c:v>458154.3</c:v>
                </c:pt>
                <c:pt idx="2">
                  <c:v>170051.43999999997</c:v>
                </c:pt>
                <c:pt idx="3">
                  <c:v>803496.50999999989</c:v>
                </c:pt>
                <c:pt idx="4">
                  <c:v>714185.17999999993</c:v>
                </c:pt>
                <c:pt idx="5">
                  <c:v>501647.58</c:v>
                </c:pt>
                <c:pt idx="6">
                  <c:v>989482.56</c:v>
                </c:pt>
                <c:pt idx="7">
                  <c:v>1974230.9900000002</c:v>
                </c:pt>
                <c:pt idx="8">
                  <c:v>1777957.31</c:v>
                </c:pt>
                <c:pt idx="9">
                  <c:v>5743739.3300000001</c:v>
                </c:pt>
                <c:pt idx="10">
                  <c:v>26109098.900000002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7-4E9A-94B8-ABE5C5B8F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49856"/>
        <c:axId val="35599424"/>
      </c:barChart>
      <c:catAx>
        <c:axId val="3544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599424"/>
        <c:crosses val="autoZero"/>
        <c:auto val="1"/>
        <c:lblAlgn val="ctr"/>
        <c:lblOffset val="100"/>
        <c:noMultiLvlLbl val="0"/>
      </c:catAx>
      <c:valAx>
        <c:axId val="3559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44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Gastos</a:t>
            </a:r>
            <a:r>
              <a:rPr lang="es-MX" baseline="0" dirty="0"/>
              <a:t> Acumulados Academia 2018-2019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Febrero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958520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93B-9086-A495B10B569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Febrero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1019428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93B-9086-A495B10B569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1573315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93B-9086-A495B10B56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BA5AB4-D6FB-7949-B67E-50ECD8B61591}" type="datetimeFigureOut">
              <a:rPr lang="es-ES_tradnl" smtClean="0"/>
              <a:t>27/03/2019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D982D1-F183-F54F-B21B-54C65FA91A0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84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982D1-F183-F54F-B21B-54C65FA91A0E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451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982D1-F183-F54F-B21B-54C65FA91A0E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94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161" y="1649770"/>
            <a:ext cx="13440966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0161" y="5294662"/>
            <a:ext cx="13440966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24922" y="536700"/>
            <a:ext cx="3864278" cy="8542864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2089" y="536700"/>
            <a:ext cx="11368817" cy="854286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54" y="2513157"/>
            <a:ext cx="15457111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754" y="6746086"/>
            <a:ext cx="15457111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2089" y="2683500"/>
            <a:ext cx="7616547" cy="63960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652" y="2683500"/>
            <a:ext cx="7616547" cy="63960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3" y="536701"/>
            <a:ext cx="15457111" cy="1948455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24" y="2471154"/>
            <a:ext cx="758154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24" y="3682228"/>
            <a:ext cx="7581544" cy="541600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72652" y="2471154"/>
            <a:ext cx="7618882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72652" y="3682228"/>
            <a:ext cx="7618882" cy="541600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882" y="1451424"/>
            <a:ext cx="9072652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18882" y="1451424"/>
            <a:ext cx="9072652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2089" y="536701"/>
            <a:ext cx="15457111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089" y="2683500"/>
            <a:ext cx="15457111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2088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3015-230F-104C-98A5-AC185497946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6427" y="9343247"/>
            <a:ext cx="604843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56910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20991"/>
            <a:ext cx="9059333" cy="803107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9407262" y="-3104831"/>
            <a:ext cx="7989094" cy="1015663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sz="6000" b="1" dirty="0">
              <a:solidFill>
                <a:schemeClr val="accent5">
                  <a:lumMod val="75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31072"/>
            <a:ext cx="17921288" cy="204955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332" y="16931"/>
            <a:ext cx="8861955" cy="80141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05721" y="2215493"/>
            <a:ext cx="956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36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Presupuesto </a:t>
            </a:r>
          </a:p>
          <a:p>
            <a:pPr lvl="1" algn="ctr"/>
            <a:endParaRPr lang="es-E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pPr lvl="1" algn="ctr"/>
            <a:r>
              <a:rPr lang="es-ES" sz="36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AL</a:t>
            </a:r>
            <a:r>
              <a:rPr lang="es-ES" sz="36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s-ES" sz="36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28 DE FEBRERO 2019</a:t>
            </a:r>
          </a:p>
          <a:p>
            <a:pPr lvl="1" algn="ctr"/>
            <a:endParaRPr lang="es-E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pPr lvl="1" algn="ctr"/>
            <a:endParaRPr lang="es-E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905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729230555"/>
              </p:ext>
            </p:extLst>
          </p:nvPr>
        </p:nvGraphicFramePr>
        <p:xfrm>
          <a:off x="9281160" y="1925199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969179" y="7182987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gastos reales acumulados al </a:t>
            </a:r>
            <a:r>
              <a:rPr lang="es-MX" sz="1600" dirty="0" smtClean="0"/>
              <a:t>28 de febrero, </a:t>
            </a:r>
            <a:r>
              <a:rPr lang="es-MX" sz="1600" dirty="0"/>
              <a:t>van al </a:t>
            </a:r>
            <a:r>
              <a:rPr lang="es-MX" sz="1600" dirty="0" smtClean="0"/>
              <a:t>74 </a:t>
            </a:r>
            <a:r>
              <a:rPr lang="es-MX" sz="1600" dirty="0"/>
              <a:t>% respecto de lo presupuestado al mismo mes.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838" y="470642"/>
            <a:ext cx="4334933" cy="9994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521" y="762141"/>
            <a:ext cx="3223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Ingresos/Gastos </a:t>
            </a:r>
            <a:r>
              <a:rPr lang="es-MX" sz="2400" b="1" dirty="0" err="1">
                <a:solidFill>
                  <a:schemeClr val="bg1"/>
                </a:solidFill>
              </a:rPr>
              <a:t>Motek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879946928"/>
              </p:ext>
            </p:extLst>
          </p:nvPr>
        </p:nvGraphicFramePr>
        <p:xfrm>
          <a:off x="639838" y="2234458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353652" y="7170090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Ingresos reales acumulados al </a:t>
            </a:r>
            <a:r>
              <a:rPr lang="es-MX" sz="1600" dirty="0" smtClean="0"/>
              <a:t>28 de febrero, </a:t>
            </a:r>
            <a:r>
              <a:rPr lang="es-MX" sz="1600" dirty="0"/>
              <a:t>van al </a:t>
            </a:r>
            <a:r>
              <a:rPr lang="es-MX" sz="1600" dirty="0" smtClean="0"/>
              <a:t>77 </a:t>
            </a:r>
            <a:r>
              <a:rPr lang="es-MX" sz="1600" dirty="0"/>
              <a:t>% respecto de lo presupuestado al mismo mes..</a:t>
            </a:r>
          </a:p>
        </p:txBody>
      </p:sp>
    </p:spTree>
    <p:extLst>
      <p:ext uri="{BB962C8B-B14F-4D97-AF65-F5344CB8AC3E}">
        <p14:creationId xmlns:p14="http://schemas.microsoft.com/office/powerpoint/2010/main" val="290874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741" y="326789"/>
            <a:ext cx="4414597" cy="104207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3594" y="451100"/>
            <a:ext cx="494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Saldos de Bancos e Inversiones </a:t>
            </a:r>
          </a:p>
          <a:p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54703"/>
              </p:ext>
            </p:extLst>
          </p:nvPr>
        </p:nvGraphicFramePr>
        <p:xfrm>
          <a:off x="5137265" y="665014"/>
          <a:ext cx="11105805" cy="7248707"/>
        </p:xfrm>
        <a:graphic>
          <a:graphicData uri="http://schemas.openxmlformats.org/drawingml/2006/table">
            <a:tbl>
              <a:tblPr/>
              <a:tblGrid>
                <a:gridCol w="1269234">
                  <a:extLst>
                    <a:ext uri="{9D8B030D-6E8A-4147-A177-3AD203B41FA5}">
                      <a16:colId xmlns:a16="http://schemas.microsoft.com/office/drawing/2014/main" val="1144431637"/>
                    </a:ext>
                  </a:extLst>
                </a:gridCol>
                <a:gridCol w="3569724">
                  <a:extLst>
                    <a:ext uri="{9D8B030D-6E8A-4147-A177-3AD203B41FA5}">
                      <a16:colId xmlns:a16="http://schemas.microsoft.com/office/drawing/2014/main" val="3558874318"/>
                    </a:ext>
                  </a:extLst>
                </a:gridCol>
                <a:gridCol w="1951448">
                  <a:extLst>
                    <a:ext uri="{9D8B030D-6E8A-4147-A177-3AD203B41FA5}">
                      <a16:colId xmlns:a16="http://schemas.microsoft.com/office/drawing/2014/main" val="4189340321"/>
                    </a:ext>
                  </a:extLst>
                </a:gridCol>
                <a:gridCol w="2284624">
                  <a:extLst>
                    <a:ext uri="{9D8B030D-6E8A-4147-A177-3AD203B41FA5}">
                      <a16:colId xmlns:a16="http://schemas.microsoft.com/office/drawing/2014/main" val="603545421"/>
                    </a:ext>
                  </a:extLst>
                </a:gridCol>
                <a:gridCol w="2030775">
                  <a:extLst>
                    <a:ext uri="{9D8B030D-6E8A-4147-A177-3AD203B41FA5}">
                      <a16:colId xmlns:a16="http://schemas.microsoft.com/office/drawing/2014/main" val="3382483808"/>
                    </a:ext>
                  </a:extLst>
                </a:gridCol>
              </a:tblGrid>
              <a:tr h="2934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SALDOS BANCOS E INVERSIONES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9285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INSTITUCION BANCARIA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  INICIO CICLO ESCOLAR 1ro  AGOSTO 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S/CONTAB AL 28 DE FEBRERO 2019  (conciliado)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S/ EDO DE CUENTA AL 25 DE MARZO 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04415"/>
                  </a:ext>
                </a:extLst>
              </a:tr>
              <a:tr h="20090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SALDOS   BANCOS      OPERACION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110372870  (Ingresos)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887,739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181,483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946,346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11160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831377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178357854  (Egresos)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528,672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297,383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646,300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54764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96814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(dolares)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5,523,742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5,523,742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77241"/>
                  </a:ext>
                </a:extLst>
              </a:tr>
              <a:tr h="3535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285,607.85 DLL TC 19.3403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846312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13034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0199394575  (Obra)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1,914,783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466,313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1,574,703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29534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0782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 BCA MIFEL CTA CHEQUES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74,095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38,495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153366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486298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INVERSIONES BANCOMER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24,137,458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27,808,383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36,098,686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598527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511813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CAJA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1,625,209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2,069,075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2,470,755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402480"/>
                  </a:ext>
                </a:extLst>
              </a:tr>
              <a:tr h="2109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68866"/>
                  </a:ext>
                </a:extLst>
              </a:tr>
              <a:tr h="29130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OPERACIÓN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30,100,664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36,420,473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47,299,026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823682"/>
                  </a:ext>
                </a:extLst>
              </a:tr>
              <a:tr h="21094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397160"/>
                  </a:ext>
                </a:extLst>
              </a:tr>
              <a:tr h="20090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SALDOS BCOS FONDOS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SAFRA NATIONAL BANK INVERSION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31,818,319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34,072,113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34,072,113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381164"/>
                  </a:ext>
                </a:extLst>
              </a:tr>
              <a:tr h="3535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1,761,708.80 DLLS TC 19.3403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237971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16896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INVERSIONES BANCA MIFEL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572,789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582,654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585,328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60870"/>
                  </a:ext>
                </a:extLst>
              </a:tr>
              <a:tr h="2009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2304"/>
                  </a:ext>
                </a:extLst>
              </a:tr>
              <a:tr h="2109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INBURSA          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35,360,970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30,266,303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30,266,303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315793"/>
                  </a:ext>
                </a:extLst>
              </a:tr>
              <a:tr h="2109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16230"/>
                  </a:ext>
                </a:extLst>
              </a:tr>
              <a:tr h="29130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FONDOS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67,752,077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64,921,069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64,923,744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3057"/>
                  </a:ext>
                </a:extLst>
              </a:tr>
              <a:tr h="291309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29431"/>
                  </a:ext>
                </a:extLst>
              </a:tr>
              <a:tr h="291309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OPERACIÓN Y FONDOS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97,852,741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101,341,542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112,222,770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88761"/>
                  </a:ext>
                </a:extLst>
              </a:tr>
              <a:tr h="21094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75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5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4501719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547" y="751287"/>
            <a:ext cx="4943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Ingresos/Gastos B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517649434"/>
              </p:ext>
            </p:extLst>
          </p:nvPr>
        </p:nvGraphicFramePr>
        <p:xfrm>
          <a:off x="9229724" y="1258058"/>
          <a:ext cx="7394311" cy="680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96106"/>
              </p:ext>
            </p:extLst>
          </p:nvPr>
        </p:nvGraphicFramePr>
        <p:xfrm>
          <a:off x="663840" y="2643814"/>
          <a:ext cx="7744663" cy="3578080"/>
        </p:xfrm>
        <a:graphic>
          <a:graphicData uri="http://schemas.openxmlformats.org/drawingml/2006/table">
            <a:tbl>
              <a:tblPr/>
              <a:tblGrid>
                <a:gridCol w="3343665">
                  <a:extLst>
                    <a:ext uri="{9D8B030D-6E8A-4147-A177-3AD203B41FA5}">
                      <a16:colId xmlns:a16="http://schemas.microsoft.com/office/drawing/2014/main" val="3314830628"/>
                    </a:ext>
                  </a:extLst>
                </a:gridCol>
                <a:gridCol w="1084700">
                  <a:extLst>
                    <a:ext uri="{9D8B030D-6E8A-4147-A177-3AD203B41FA5}">
                      <a16:colId xmlns:a16="http://schemas.microsoft.com/office/drawing/2014/main" val="4058934796"/>
                    </a:ext>
                  </a:extLst>
                </a:gridCol>
                <a:gridCol w="1094652">
                  <a:extLst>
                    <a:ext uri="{9D8B030D-6E8A-4147-A177-3AD203B41FA5}">
                      <a16:colId xmlns:a16="http://schemas.microsoft.com/office/drawing/2014/main" val="2838051712"/>
                    </a:ext>
                  </a:extLst>
                </a:gridCol>
                <a:gridCol w="1094652">
                  <a:extLst>
                    <a:ext uri="{9D8B030D-6E8A-4147-A177-3AD203B41FA5}">
                      <a16:colId xmlns:a16="http://schemas.microsoft.com/office/drawing/2014/main" val="2322038443"/>
                    </a:ext>
                  </a:extLst>
                </a:gridCol>
                <a:gridCol w="1126994">
                  <a:extLst>
                    <a:ext uri="{9D8B030D-6E8A-4147-A177-3AD203B41FA5}">
                      <a16:colId xmlns:a16="http://schemas.microsoft.com/office/drawing/2014/main" val="2487876211"/>
                    </a:ext>
                  </a:extLst>
                </a:gridCol>
              </a:tblGrid>
              <a:tr h="31453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Ingresos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Erogaciones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61629"/>
                  </a:ext>
                </a:extLst>
              </a:tr>
              <a:tr h="3310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 INICIAL EN CAJA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1,625,209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81264"/>
                  </a:ext>
                </a:extLst>
              </a:tr>
              <a:tr h="3429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02952"/>
                  </a:ext>
                </a:extLst>
              </a:tr>
              <a:tr h="23648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-15,355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1,609,854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60343"/>
                  </a:ext>
                </a:extLst>
              </a:tr>
              <a:tr h="23648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1,863,095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1,834,965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3,444,819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3733"/>
                  </a:ext>
                </a:extLst>
              </a:tr>
              <a:tr h="23648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1,580,914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1,254,975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325,939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3,770,758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53066"/>
                  </a:ext>
                </a:extLst>
              </a:tr>
              <a:tr h="23648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4,085,361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65826"/>
                  </a:ext>
                </a:extLst>
              </a:tr>
              <a:tr h="23648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2,406,079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-2,111,567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1,973,795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305963"/>
                  </a:ext>
                </a:extLst>
              </a:tr>
              <a:tr h="23648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47,285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12,715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1,986,510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280657"/>
                  </a:ext>
                </a:extLst>
              </a:tr>
              <a:tr h="23648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2,069,075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53655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0388"/>
                  </a:ext>
                </a:extLst>
              </a:tr>
              <a:tr h="3429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Acumulado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4,267,804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3,806,158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443,866</a:t>
                      </a:r>
                      <a:endParaRPr lang="es-MX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81502"/>
                  </a:ext>
                </a:extLst>
              </a:tr>
              <a:tr h="3429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 FINAL EN CAJA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2,069,075</a:t>
                      </a:r>
                      <a:endParaRPr lang="es-MX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8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31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5327887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547" y="751287"/>
            <a:ext cx="537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Ingresos por Concepto  B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2024956696"/>
              </p:ext>
            </p:extLst>
          </p:nvPr>
        </p:nvGraphicFramePr>
        <p:xfrm>
          <a:off x="8753384" y="653580"/>
          <a:ext cx="7394311" cy="73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01137" y="6590568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600" dirty="0"/>
              <a:t>Ingresos por Donativo no afectan resultado de la operación.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sz="16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45002"/>
              </p:ext>
            </p:extLst>
          </p:nvPr>
        </p:nvGraphicFramePr>
        <p:xfrm>
          <a:off x="977181" y="2326021"/>
          <a:ext cx="6559044" cy="3633373"/>
        </p:xfrm>
        <a:graphic>
          <a:graphicData uri="http://schemas.openxmlformats.org/drawingml/2006/table">
            <a:tbl>
              <a:tblPr/>
              <a:tblGrid>
                <a:gridCol w="4955231">
                  <a:extLst>
                    <a:ext uri="{9D8B030D-6E8A-4147-A177-3AD203B41FA5}">
                      <a16:colId xmlns:a16="http://schemas.microsoft.com/office/drawing/2014/main" val="2497022768"/>
                    </a:ext>
                  </a:extLst>
                </a:gridCol>
                <a:gridCol w="1603813">
                  <a:extLst>
                    <a:ext uri="{9D8B030D-6E8A-4147-A177-3AD203B41FA5}">
                      <a16:colId xmlns:a16="http://schemas.microsoft.com/office/drawing/2014/main" val="1079789542"/>
                    </a:ext>
                  </a:extLst>
                </a:gridCol>
              </a:tblGrid>
              <a:tr h="4631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INGRESOS POR CONCEPTO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50131"/>
                  </a:ext>
                </a:extLst>
              </a:tr>
              <a:tr h="326351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83022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por colegiatura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1,937,714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92035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por Reinscripciones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429,194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211518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por Servicios Escolares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211,581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74744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por Transporte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89509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Donativo Obra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56521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Cta. Acreedora Pendiente de Dism X Devengo Mensual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1,010,515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81183"/>
                  </a:ext>
                </a:extLst>
              </a:tr>
              <a:tr h="49729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4,267,804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0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2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5327887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547" y="751287"/>
            <a:ext cx="537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Gastos por Concepto  B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2141503033"/>
              </p:ext>
            </p:extLst>
          </p:nvPr>
        </p:nvGraphicFramePr>
        <p:xfrm>
          <a:off x="8607288" y="1093865"/>
          <a:ext cx="8291968" cy="73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01137" y="6590568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600" dirty="0"/>
              <a:t>Gastos por Obra no afectan resultado de la operación.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sz="1600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33868"/>
              </p:ext>
            </p:extLst>
          </p:nvPr>
        </p:nvGraphicFramePr>
        <p:xfrm>
          <a:off x="663839" y="1986198"/>
          <a:ext cx="7307344" cy="3957401"/>
        </p:xfrm>
        <a:graphic>
          <a:graphicData uri="http://schemas.openxmlformats.org/drawingml/2006/table">
            <a:tbl>
              <a:tblPr/>
              <a:tblGrid>
                <a:gridCol w="5100925">
                  <a:extLst>
                    <a:ext uri="{9D8B030D-6E8A-4147-A177-3AD203B41FA5}">
                      <a16:colId xmlns:a16="http://schemas.microsoft.com/office/drawing/2014/main" val="2431127676"/>
                    </a:ext>
                  </a:extLst>
                </a:gridCol>
                <a:gridCol w="2206419">
                  <a:extLst>
                    <a:ext uri="{9D8B030D-6E8A-4147-A177-3AD203B41FA5}">
                      <a16:colId xmlns:a16="http://schemas.microsoft.com/office/drawing/2014/main" val="1616948679"/>
                    </a:ext>
                  </a:extLst>
                </a:gridCol>
              </a:tblGrid>
              <a:tr h="3145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EROGACIONES POR CONCEPTO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42186"/>
                  </a:ext>
                </a:extLst>
              </a:tr>
              <a:tr h="273016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04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22913"/>
                  </a:ext>
                </a:extLst>
              </a:tr>
              <a:tr h="273016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Festividades y Eventos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03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601343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Honorarios Asesoría (Alejandro Picitelli)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0CF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95897"/>
                  </a:ext>
                </a:extLst>
              </a:tr>
              <a:tr h="244623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 Sueldos Motek y Estudios Judaicos, Direccion General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502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585,076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16103"/>
                  </a:ext>
                </a:extLst>
              </a:tr>
              <a:tr h="244623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 prestaciones extranjeros (Rentas)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0C2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551949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Obra Mano de Obra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07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2.971.815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40666"/>
                  </a:ext>
                </a:extLst>
              </a:tr>
              <a:tr h="273016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Depósitos en garantia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01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555323"/>
                  </a:ext>
                </a:extLst>
              </a:tr>
              <a:tr h="273016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Dev. reinscripcion Sacal Masri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10A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26.624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42545"/>
                  </a:ext>
                </a:extLst>
              </a:tr>
              <a:tr h="546032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Préstamo DG trámites tenencia y emplacamiento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0D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82298"/>
                  </a:ext>
                </a:extLst>
              </a:tr>
              <a:tr h="32519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70388"/>
                  </a:ext>
                </a:extLst>
              </a:tr>
              <a:tr h="34946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3.868,938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0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4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009" y="16931"/>
            <a:ext cx="17921288" cy="809413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266093" y="289811"/>
            <a:ext cx="34722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s-ES" sz="6000" b="1" dirty="0">
                <a:solidFill>
                  <a:schemeClr val="bg1"/>
                </a:solidFill>
              </a:rPr>
              <a:t>¡Gracias!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12" y="7314691"/>
            <a:ext cx="18090621" cy="2765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75576" y="1474640"/>
            <a:ext cx="5153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Martha Aurora Gómez Moscoso </a:t>
            </a:r>
            <a:endParaRPr lang="es-ES" sz="2400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ES" sz="24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Colegio Hebreo </a:t>
            </a:r>
            <a:r>
              <a:rPr lang="es-ES" sz="2400" dirty="0" err="1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Maguen</a:t>
            </a:r>
            <a:r>
              <a:rPr lang="es-ES" sz="24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 David</a:t>
            </a:r>
          </a:p>
          <a:p>
            <a:r>
              <a:rPr lang="es-ES" sz="24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magomez@chmd.edu.mx</a:t>
            </a:r>
          </a:p>
        </p:txBody>
      </p:sp>
    </p:spTree>
    <p:extLst>
      <p:ext uri="{BB962C8B-B14F-4D97-AF65-F5344CB8AC3E}">
        <p14:creationId xmlns:p14="http://schemas.microsoft.com/office/powerpoint/2010/main" val="8229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510619060"/>
              </p:ext>
            </p:extLst>
          </p:nvPr>
        </p:nvGraphicFramePr>
        <p:xfrm>
          <a:off x="9281160" y="1925199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638018571"/>
              </p:ext>
            </p:extLst>
          </p:nvPr>
        </p:nvGraphicFramePr>
        <p:xfrm>
          <a:off x="0" y="2210437"/>
          <a:ext cx="8991601" cy="5758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969179" y="6801499"/>
            <a:ext cx="7111132" cy="1077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sz="1600" smtClean="0"/>
              <a:t>Los </a:t>
            </a:r>
            <a:r>
              <a:rPr lang="es-MX" sz="1600" dirty="0"/>
              <a:t>Ingresos reales acumulados al </a:t>
            </a:r>
            <a:r>
              <a:rPr lang="es-MX" sz="1600" dirty="0" smtClean="0"/>
              <a:t>28 </a:t>
            </a:r>
            <a:r>
              <a:rPr lang="es-MX" sz="1600" dirty="0"/>
              <a:t>de </a:t>
            </a:r>
            <a:r>
              <a:rPr lang="es-MX" sz="1600" dirty="0" smtClean="0"/>
              <a:t>febrero, </a:t>
            </a:r>
            <a:r>
              <a:rPr lang="es-MX" sz="1600" dirty="0"/>
              <a:t>van al </a:t>
            </a:r>
            <a:r>
              <a:rPr lang="es-MX" sz="1600" dirty="0" smtClean="0"/>
              <a:t>97 </a:t>
            </a:r>
            <a:r>
              <a:rPr lang="es-MX" sz="1600" dirty="0"/>
              <a:t>% respecto de lo presupuestado al mismo mes.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/>
              <a:t>Al 2</a:t>
            </a:r>
            <a:r>
              <a:rPr lang="es-MX" sz="1600" dirty="0" smtClean="0"/>
              <a:t>8 de febrero </a:t>
            </a:r>
            <a:r>
              <a:rPr lang="es-MX" sz="1600" dirty="0"/>
              <a:t>llevamos el  </a:t>
            </a:r>
            <a:r>
              <a:rPr lang="es-MX" sz="1600" dirty="0" smtClean="0"/>
              <a:t>68 </a:t>
            </a:r>
            <a:r>
              <a:rPr lang="es-MX" sz="1600" dirty="0"/>
              <a:t>% de los ingresos totales presupuestados para éste ciclo </a:t>
            </a:r>
            <a:r>
              <a:rPr lang="es-MX" sz="1600" dirty="0" smtClean="0"/>
              <a:t>escolar.</a:t>
            </a:r>
            <a:endParaRPr lang="es-MX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838" y="470642"/>
            <a:ext cx="4334933" cy="9994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521" y="762141"/>
            <a:ext cx="2998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Ingresos Febrero 2019</a:t>
            </a:r>
          </a:p>
        </p:txBody>
      </p:sp>
    </p:spTree>
    <p:extLst>
      <p:ext uri="{BB962C8B-B14F-4D97-AF65-F5344CB8AC3E}">
        <p14:creationId xmlns:p14="http://schemas.microsoft.com/office/powerpoint/2010/main" val="221881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0642"/>
            <a:ext cx="4334933" cy="9994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-321734" y="-1491343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Título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294037828"/>
              </p:ext>
            </p:extLst>
          </p:nvPr>
        </p:nvGraphicFramePr>
        <p:xfrm>
          <a:off x="6682096" y="901700"/>
          <a:ext cx="10658903" cy="7178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300251" y="762141"/>
            <a:ext cx="303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Ingresos por Concepto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45771" y="6236370"/>
            <a:ext cx="5648349" cy="1077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s-MX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 smtClean="0"/>
              <a:t>Otros </a:t>
            </a:r>
            <a:r>
              <a:rPr lang="es-MX" sz="1600" dirty="0"/>
              <a:t>Ingresos incluye, encierro camiones,  descuento pronto pago y  publicidad</a:t>
            </a:r>
          </a:p>
          <a:p>
            <a:endParaRPr lang="es-MX" sz="1600" dirty="0"/>
          </a:p>
        </p:txBody>
      </p:sp>
      <p:sp>
        <p:nvSpPr>
          <p:cNvPr id="14" name="Rectángulo 13"/>
          <p:cNvSpPr/>
          <p:nvPr/>
        </p:nvSpPr>
        <p:spPr>
          <a:xfrm>
            <a:off x="745771" y="1647022"/>
            <a:ext cx="4275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* Cartera Vencida Colegiatura </a:t>
            </a:r>
            <a:r>
              <a:rPr lang="es-MX" dirty="0" smtClean="0"/>
              <a:t>6.6 </a:t>
            </a:r>
            <a:r>
              <a:rPr lang="es-MX" dirty="0"/>
              <a:t>millones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Dividida en: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11858"/>
              </p:ext>
            </p:extLst>
          </p:nvPr>
        </p:nvGraphicFramePr>
        <p:xfrm>
          <a:off x="521792" y="2847351"/>
          <a:ext cx="6091447" cy="3501390"/>
        </p:xfrm>
        <a:graphic>
          <a:graphicData uri="http://schemas.openxmlformats.org/drawingml/2006/table">
            <a:tbl>
              <a:tblPr/>
              <a:tblGrid>
                <a:gridCol w="228976">
                  <a:extLst>
                    <a:ext uri="{9D8B030D-6E8A-4147-A177-3AD203B41FA5}">
                      <a16:colId xmlns:a16="http://schemas.microsoft.com/office/drawing/2014/main" val="931025660"/>
                    </a:ext>
                  </a:extLst>
                </a:gridCol>
                <a:gridCol w="2739020">
                  <a:extLst>
                    <a:ext uri="{9D8B030D-6E8A-4147-A177-3AD203B41FA5}">
                      <a16:colId xmlns:a16="http://schemas.microsoft.com/office/drawing/2014/main" val="1374045853"/>
                    </a:ext>
                  </a:extLst>
                </a:gridCol>
                <a:gridCol w="1175975">
                  <a:extLst>
                    <a:ext uri="{9D8B030D-6E8A-4147-A177-3AD203B41FA5}">
                      <a16:colId xmlns:a16="http://schemas.microsoft.com/office/drawing/2014/main" val="2042637288"/>
                    </a:ext>
                  </a:extLst>
                </a:gridCol>
                <a:gridCol w="1760427">
                  <a:extLst>
                    <a:ext uri="{9D8B030D-6E8A-4147-A177-3AD203B41FA5}">
                      <a16:colId xmlns:a16="http://schemas.microsoft.com/office/drawing/2014/main" val="2754716443"/>
                    </a:ext>
                  </a:extLst>
                </a:gridCol>
                <a:gridCol w="187049">
                  <a:extLst>
                    <a:ext uri="{9D8B030D-6E8A-4147-A177-3AD203B41FA5}">
                      <a16:colId xmlns:a16="http://schemas.microsoft.com/office/drawing/2014/main" val="41958011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3866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Familias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5086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0139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Porcentaje de Familias con Adeudos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55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226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De familias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Importe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754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 con adeudos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3,422,751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5645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3,193,709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42752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Adeudos Noviembre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6,616,461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58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43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0642"/>
            <a:ext cx="4334933" cy="999499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033307068"/>
              </p:ext>
            </p:extLst>
          </p:nvPr>
        </p:nvGraphicFramePr>
        <p:xfrm>
          <a:off x="409434" y="1761640"/>
          <a:ext cx="8434316" cy="622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976513" y="7200900"/>
            <a:ext cx="7328507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Los Egresos reales acumulados al 28 de Febrero, van al 92 % respecto de lo presupuestado al mismo 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Al 28 de Febrero  llevamos el </a:t>
            </a:r>
            <a:r>
              <a:rPr lang="es-MX" dirty="0" smtClean="0"/>
              <a:t>57 % </a:t>
            </a:r>
            <a:r>
              <a:rPr lang="es-MX" dirty="0"/>
              <a:t>respecto del total de egresos presupuestados para éste ciclo escolar </a:t>
            </a: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798027960"/>
              </p:ext>
            </p:extLst>
          </p:nvPr>
        </p:nvGraphicFramePr>
        <p:xfrm>
          <a:off x="9121140" y="1057804"/>
          <a:ext cx="8183880" cy="56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4127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5327887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25754" y="725944"/>
            <a:ext cx="537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Resumen Ingresos/Gastos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1259539391"/>
              </p:ext>
            </p:extLst>
          </p:nvPr>
        </p:nvGraphicFramePr>
        <p:xfrm>
          <a:off x="8531961" y="1411706"/>
          <a:ext cx="8675649" cy="619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77398"/>
              </p:ext>
            </p:extLst>
          </p:nvPr>
        </p:nvGraphicFramePr>
        <p:xfrm>
          <a:off x="413544" y="2330383"/>
          <a:ext cx="8547100" cy="46863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1207620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919547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8760460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99818004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65659381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604240440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RESUMEN INGRESOS/GASTOS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742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022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7811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MX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RESUMEN INGRESOS/GASTOS ACUMULADO FEBRERO 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05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  ANUAL CICLO 18/19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  A FEB 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 ACUM FEBRERO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 FEBRERO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EJERCIDO INGRESOS y GASTOS vs PPTO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64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201,204,469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141,363,286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136,600,645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4,762,641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723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4474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119,533,822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73,874,367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71,277,072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2,597,296,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981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41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OPERACIÓN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77,803,712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49,202,533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41,697,301</a:t>
                      </a:r>
                      <a:endParaRPr lang="es-MX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7,505,931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01972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3572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 EGRESOS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197,337,534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123,076,901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112,974,372</a:t>
                      </a:r>
                      <a:endParaRPr lang="es-MX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10,103,226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011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040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REMANENTE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3,866,935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18,286,385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23,626,273</a:t>
                      </a:r>
                      <a:endParaRPr lang="es-MX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s-MX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5,339,888</a:t>
                      </a:r>
                      <a:endParaRPr lang="es-MX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2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604713"/>
            <a:ext cx="5134795" cy="8811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27047" y="673283"/>
            <a:ext cx="4943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Gastos Estructura</a:t>
            </a: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2868572371"/>
              </p:ext>
            </p:extLst>
          </p:nvPr>
        </p:nvGraphicFramePr>
        <p:xfrm>
          <a:off x="342900" y="1258058"/>
          <a:ext cx="16624036" cy="680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453" y="344142"/>
            <a:ext cx="5134795" cy="8811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69872" y="535375"/>
            <a:ext cx="4943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dirty="0" smtClean="0">
                <a:solidFill>
                  <a:prstClr val="white"/>
                </a:solidFill>
                <a:latin typeface="Calibri"/>
              </a:rPr>
              <a:t>Operación-</a:t>
            </a:r>
            <a:r>
              <a:rPr lang="es-MX" sz="3200" dirty="0">
                <a:solidFill>
                  <a:prstClr val="white"/>
                </a:solidFill>
                <a:latin typeface="Calibri"/>
              </a:rPr>
              <a:t>Á</a:t>
            </a:r>
            <a:r>
              <a:rPr lang="es-MX" sz="3200" dirty="0" smtClean="0">
                <a:solidFill>
                  <a:prstClr val="white"/>
                </a:solidFill>
                <a:latin typeface="Calibri"/>
              </a:rPr>
              <a:t>reas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46725738"/>
              </p:ext>
            </p:extLst>
          </p:nvPr>
        </p:nvGraphicFramePr>
        <p:xfrm>
          <a:off x="670452" y="1645920"/>
          <a:ext cx="15953583" cy="641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5"/>
            <a:ext cx="4334933" cy="10232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91724" y="593595"/>
            <a:ext cx="427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Estructura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43753"/>
              </p:ext>
            </p:extLst>
          </p:nvPr>
        </p:nvGraphicFramePr>
        <p:xfrm>
          <a:off x="1395663" y="2028305"/>
          <a:ext cx="14564774" cy="6049054"/>
        </p:xfrm>
        <a:graphic>
          <a:graphicData uri="http://schemas.openxmlformats.org/drawingml/2006/table">
            <a:tbl>
              <a:tblPr/>
              <a:tblGrid>
                <a:gridCol w="2862147">
                  <a:extLst>
                    <a:ext uri="{9D8B030D-6E8A-4147-A177-3AD203B41FA5}">
                      <a16:colId xmlns:a16="http://schemas.microsoft.com/office/drawing/2014/main" val="1937727100"/>
                    </a:ext>
                  </a:extLst>
                </a:gridCol>
                <a:gridCol w="1710515">
                  <a:extLst>
                    <a:ext uri="{9D8B030D-6E8A-4147-A177-3AD203B41FA5}">
                      <a16:colId xmlns:a16="http://schemas.microsoft.com/office/drawing/2014/main" val="1910455179"/>
                    </a:ext>
                  </a:extLst>
                </a:gridCol>
                <a:gridCol w="1507285">
                  <a:extLst>
                    <a:ext uri="{9D8B030D-6E8A-4147-A177-3AD203B41FA5}">
                      <a16:colId xmlns:a16="http://schemas.microsoft.com/office/drawing/2014/main" val="1784143048"/>
                    </a:ext>
                  </a:extLst>
                </a:gridCol>
                <a:gridCol w="1591964">
                  <a:extLst>
                    <a:ext uri="{9D8B030D-6E8A-4147-A177-3AD203B41FA5}">
                      <a16:colId xmlns:a16="http://schemas.microsoft.com/office/drawing/2014/main" val="2889828962"/>
                    </a:ext>
                  </a:extLst>
                </a:gridCol>
                <a:gridCol w="1693577">
                  <a:extLst>
                    <a:ext uri="{9D8B030D-6E8A-4147-A177-3AD203B41FA5}">
                      <a16:colId xmlns:a16="http://schemas.microsoft.com/office/drawing/2014/main" val="458047164"/>
                    </a:ext>
                  </a:extLst>
                </a:gridCol>
                <a:gridCol w="5199286">
                  <a:extLst>
                    <a:ext uri="{9D8B030D-6E8A-4147-A177-3AD203B41FA5}">
                      <a16:colId xmlns:a16="http://schemas.microsoft.com/office/drawing/2014/main" val="1083358604"/>
                    </a:ext>
                  </a:extLst>
                </a:gridCol>
              </a:tblGrid>
              <a:tr h="14820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PPTO          2018-2019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      2018-2019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DIFERENCIA            A FAVOR         (EN CONTRA)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DIFERENCIA PORCENTUAL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JUSTIFICACION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75117"/>
                  </a:ext>
                </a:extLst>
              </a:tr>
              <a:tr h="7869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BACHILLERATO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20,017,632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20,835,572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-817,940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-4.09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 PUESTO 26 MAESTROS  PLANTILLA ACTUAL 30, SIN CUBRIR COORDINADOR SERVICIO SOCIAL, PPTO INFERIOR A REAL MESTRO ARTES E INGLES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643161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ACADEMIA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786,161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903,023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-116,862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-14.86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INCREMENTO DE PESONAL POR TALLERES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71279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DIRECCION GENERAL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3,562,243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3,261,935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300,308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 ASESOR MATEMATICAS, MODIFICACION SALARIAL DIRECTOR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02520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789,937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613,493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176,444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 3 MAESTROS MOTEK PLANTILLA ACTUAL 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81312"/>
                  </a:ext>
                </a:extLst>
              </a:tr>
              <a:tr h="5246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VINC. COMUNITARIA Y PROYECTOS ESPECIALES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998,385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714,055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284,330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 CUBRIR PUESTO DE PROTECCION CIVIL A DICIEMBRE 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660464"/>
                  </a:ext>
                </a:extLst>
              </a:tr>
              <a:tr h="4616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GASTOS DE ADMINISTRACION Y FINANZAS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3,783,114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3,567,588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215,526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VACANTE COMPRADOR, DIF SEGURO DIR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29424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RECURSOS HUMANOS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1,600,734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1,446,863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153,870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PUESTO NO CUBIERTO DE JULIO A FEBRERO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46036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NODO HACKEO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2,393,861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2,133,855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260,006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 CONTRATAR MENTOR DE ARQUITECTURAS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154403"/>
                  </a:ext>
                </a:extLst>
              </a:tr>
              <a:tr h="5246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15,634,181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14,867,819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627,200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 PUESTO 24 MAESTROS DE ESPAÑOL PLANTILLA ACTUAL 22, DIF PPTO MAESTRO EDUCACION INCLUSIVA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15312"/>
                  </a:ext>
                </a:extLst>
              </a:tr>
              <a:tr h="53775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ESTUDIOS JUDAICOS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8,563,100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7,241,322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1,321,779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  PPTO PUESTO  2 COORDINADORES HEBREO CONTRATACION POSTERIOR,  DIF PPTO MAESTRO ESTUDIOS JUDAICOS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85867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58,129,348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55,585,525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2,404,661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1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663824136"/>
              </p:ext>
            </p:extLst>
          </p:nvPr>
        </p:nvGraphicFramePr>
        <p:xfrm>
          <a:off x="9281160" y="1925199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969179" y="7216628"/>
            <a:ext cx="7111132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gastos reales al </a:t>
            </a:r>
            <a:r>
              <a:rPr lang="es-MX" sz="1600" dirty="0" smtClean="0"/>
              <a:t>28 de febrero </a:t>
            </a:r>
            <a:r>
              <a:rPr lang="es-MX" sz="1600" dirty="0"/>
              <a:t>van por arriba el  6</a:t>
            </a:r>
            <a:r>
              <a:rPr lang="es-MX" sz="1600" dirty="0" smtClean="0"/>
              <a:t>% </a:t>
            </a:r>
            <a:r>
              <a:rPr lang="es-MX" sz="1600" dirty="0"/>
              <a:t>respecto del mismo mes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838" y="470642"/>
            <a:ext cx="4334933" cy="9994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521" y="762141"/>
            <a:ext cx="35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Ingresos/Gastos Academia</a:t>
            </a: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742357751"/>
              </p:ext>
            </p:extLst>
          </p:nvPr>
        </p:nvGraphicFramePr>
        <p:xfrm>
          <a:off x="639838" y="1925200"/>
          <a:ext cx="7824946" cy="487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353652" y="7170090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Ingresos reales acumulados al </a:t>
            </a:r>
            <a:r>
              <a:rPr lang="es-MX" sz="1600" dirty="0" smtClean="0"/>
              <a:t>28 de Febrero, </a:t>
            </a:r>
            <a:r>
              <a:rPr lang="es-MX" sz="1600" dirty="0"/>
              <a:t>van al </a:t>
            </a:r>
            <a:r>
              <a:rPr lang="es-MX" sz="1600" dirty="0" smtClean="0"/>
              <a:t>107 </a:t>
            </a:r>
            <a:r>
              <a:rPr lang="es-MX" sz="1600" dirty="0"/>
              <a:t>% respecto de lo presupuestado al mismo mes.</a:t>
            </a:r>
          </a:p>
        </p:txBody>
      </p:sp>
    </p:spTree>
    <p:extLst>
      <p:ext uri="{BB962C8B-B14F-4D97-AF65-F5344CB8AC3E}">
        <p14:creationId xmlns:p14="http://schemas.microsoft.com/office/powerpoint/2010/main" val="33686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anoramica.1" id="{0C89A9C9-F14E-E941-9BF6-0828152FC9A9}" vid="{A2F1A40C-5525-1F44-AAD3-7BF4DF4096D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plantilla_panoramica.2</Template>
  <TotalTime>8263</TotalTime>
  <Words>971</Words>
  <Application>Microsoft Office PowerPoint</Application>
  <PresentationFormat>Personalizado</PresentationFormat>
  <Paragraphs>475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Al Bayan Plain</vt:lpstr>
      <vt:lpstr>Arial</vt:lpstr>
      <vt:lpstr>Calibri</vt:lpstr>
      <vt:lpstr>Calibri Light</vt:lpstr>
      <vt:lpstr>Cambria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HP</cp:lastModifiedBy>
  <cp:revision>529</cp:revision>
  <cp:lastPrinted>2018-11-14T13:42:20Z</cp:lastPrinted>
  <dcterms:created xsi:type="dcterms:W3CDTF">2016-09-19T16:15:05Z</dcterms:created>
  <dcterms:modified xsi:type="dcterms:W3CDTF">2019-03-27T19:36:25Z</dcterms:modified>
</cp:coreProperties>
</file>