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1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7"/>
  </p:notesMasterIdLst>
  <p:sldIdLst>
    <p:sldId id="256" r:id="rId2"/>
    <p:sldId id="310" r:id="rId3"/>
    <p:sldId id="287" r:id="rId4"/>
    <p:sldId id="311" r:id="rId5"/>
    <p:sldId id="307" r:id="rId6"/>
    <p:sldId id="289" r:id="rId7"/>
    <p:sldId id="309" r:id="rId8"/>
    <p:sldId id="312" r:id="rId9"/>
    <p:sldId id="315" r:id="rId10"/>
    <p:sldId id="316" r:id="rId11"/>
    <p:sldId id="281" r:id="rId12"/>
    <p:sldId id="291" r:id="rId13"/>
    <p:sldId id="292" r:id="rId14"/>
    <p:sldId id="293" r:id="rId15"/>
    <p:sldId id="272" r:id="rId16"/>
  </p:sldIdLst>
  <p:sldSz cx="17921288" cy="10080625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75">
          <p15:clr>
            <a:srgbClr val="A4A3A4"/>
          </p15:clr>
        </p15:guide>
        <p15:guide id="2" pos="564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2F92"/>
    <a:srgbClr val="FF40FF"/>
    <a:srgbClr val="E971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Estilo medio 1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80" autoAdjust="0"/>
    <p:restoredTop sz="93285" autoAdjust="0"/>
  </p:normalViewPr>
  <p:slideViewPr>
    <p:cSldViewPr snapToGrid="0" snapToObjects="1">
      <p:cViewPr>
        <p:scale>
          <a:sx n="50" d="100"/>
          <a:sy n="50" d="100"/>
        </p:scale>
        <p:origin x="480" y="-96"/>
      </p:cViewPr>
      <p:guideLst>
        <p:guide orient="horz" pos="3175"/>
        <p:guide pos="56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MX" dirty="0" smtClean="0"/>
              <a:t>Acumulado</a:t>
            </a:r>
            <a:r>
              <a:rPr lang="es-MX" baseline="0" dirty="0" smtClean="0"/>
              <a:t> Ene 2019</a:t>
            </a:r>
            <a:endParaRPr lang="es-MX" dirty="0"/>
          </a:p>
        </c:rich>
      </c:tx>
      <c:layout>
        <c:manualLayout>
          <c:xMode val="edge"/>
          <c:yMode val="edge"/>
          <c:x val="0.36186115533576846"/>
          <c:y val="3.336952744676476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Ppto Enero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</c:f>
              <c:strCache>
                <c:ptCount val="1"/>
                <c:pt idx="0">
                  <c:v>Acumulados</c:v>
                </c:pt>
              </c:strCache>
            </c:strRef>
          </c:cat>
          <c:val>
            <c:numRef>
              <c:f>Hoja1!$B$2</c:f>
              <c:numCache>
                <c:formatCode>#,##0</c:formatCode>
                <c:ptCount val="1"/>
                <c:pt idx="0">
                  <c:v>121581691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409-493B-9086-A495B10B5698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Real Enero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</c:f>
              <c:strCache>
                <c:ptCount val="1"/>
                <c:pt idx="0">
                  <c:v>Acumulados</c:v>
                </c:pt>
              </c:strCache>
            </c:strRef>
          </c:cat>
          <c:val>
            <c:numRef>
              <c:f>Hoja1!$C$2</c:f>
              <c:numCache>
                <c:formatCode>#,##0</c:formatCode>
                <c:ptCount val="1"/>
                <c:pt idx="0">
                  <c:v>116947267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409-493B-9086-A495B10B5698}"/>
            </c:ext>
          </c:extLst>
        </c:ser>
        <c:ser>
          <c:idx val="2"/>
          <c:order val="2"/>
          <c:tx>
            <c:strRef>
              <c:f>Hoja1!$D$1</c:f>
              <c:strCache>
                <c:ptCount val="1"/>
                <c:pt idx="0">
                  <c:v>Anual Ppto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</c:f>
              <c:strCache>
                <c:ptCount val="1"/>
                <c:pt idx="0">
                  <c:v>Acumulados</c:v>
                </c:pt>
              </c:strCache>
            </c:strRef>
          </c:cat>
          <c:val>
            <c:numRef>
              <c:f>Hoja1!$D$2</c:f>
              <c:numCache>
                <c:formatCode>#,##0</c:formatCode>
                <c:ptCount val="1"/>
                <c:pt idx="0">
                  <c:v>201204469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409-493B-9086-A495B10B569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85241344"/>
        <c:axId val="75627840"/>
      </c:barChart>
      <c:catAx>
        <c:axId val="852413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75627840"/>
        <c:crosses val="autoZero"/>
        <c:auto val="1"/>
        <c:lblAlgn val="ctr"/>
        <c:lblOffset val="100"/>
        <c:noMultiLvlLbl val="0"/>
      </c:catAx>
      <c:valAx>
        <c:axId val="756278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852413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MX" dirty="0" smtClean="0"/>
              <a:t>Ingresos</a:t>
            </a:r>
            <a:r>
              <a:rPr lang="es-MX" baseline="0" dirty="0" smtClean="0"/>
              <a:t> Acumulados Academia 2018-2019</a:t>
            </a:r>
            <a:endParaRPr lang="es-MX" dirty="0"/>
          </a:p>
        </c:rich>
      </c:tx>
      <c:layout>
        <c:manualLayout>
          <c:xMode val="edge"/>
          <c:yMode val="edge"/>
          <c:x val="0.36186115533576846"/>
          <c:y val="3.336952744676476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Ppto Enero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</c:f>
              <c:strCache>
                <c:ptCount val="1"/>
                <c:pt idx="0">
                  <c:v>Acumulados</c:v>
                </c:pt>
              </c:strCache>
            </c:strRef>
          </c:cat>
          <c:val>
            <c:numRef>
              <c:f>Hoja1!$B$2</c:f>
              <c:numCache>
                <c:formatCode>#,##0</c:formatCode>
                <c:ptCount val="1"/>
                <c:pt idx="0">
                  <c:v>409400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DF9-4D2B-82D8-6CE5CBDC0302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Real Enero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</c:f>
              <c:strCache>
                <c:ptCount val="1"/>
                <c:pt idx="0">
                  <c:v>Acumulados</c:v>
                </c:pt>
              </c:strCache>
            </c:strRef>
          </c:cat>
          <c:val>
            <c:numRef>
              <c:f>Hoja1!$C$2</c:f>
              <c:numCache>
                <c:formatCode>#,##0</c:formatCode>
                <c:ptCount val="1"/>
                <c:pt idx="0">
                  <c:v>289025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DF9-4D2B-82D8-6CE5CBDC0302}"/>
            </c:ext>
          </c:extLst>
        </c:ser>
        <c:ser>
          <c:idx val="2"/>
          <c:order val="2"/>
          <c:tx>
            <c:strRef>
              <c:f>Hoja1!$D$1</c:f>
              <c:strCache>
                <c:ptCount val="1"/>
                <c:pt idx="0">
                  <c:v>Anual Ppto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</c:f>
              <c:strCache>
                <c:ptCount val="1"/>
                <c:pt idx="0">
                  <c:v>Acumulados</c:v>
                </c:pt>
              </c:strCache>
            </c:strRef>
          </c:cat>
          <c:val>
            <c:numRef>
              <c:f>Hoja1!$D$2</c:f>
              <c:numCache>
                <c:formatCode>#,##0</c:formatCode>
                <c:ptCount val="1"/>
                <c:pt idx="0">
                  <c:v>846400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DF9-4D2B-82D8-6CE5CBDC030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85241344"/>
        <c:axId val="75627840"/>
      </c:barChart>
      <c:catAx>
        <c:axId val="852413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75627840"/>
        <c:crosses val="autoZero"/>
        <c:auto val="1"/>
        <c:lblAlgn val="ctr"/>
        <c:lblOffset val="100"/>
        <c:noMultiLvlLbl val="0"/>
      </c:catAx>
      <c:valAx>
        <c:axId val="756278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852413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MX" dirty="0" smtClean="0"/>
              <a:t>Gastos</a:t>
            </a:r>
            <a:r>
              <a:rPr lang="es-MX" baseline="0" dirty="0" smtClean="0"/>
              <a:t> Acumulados </a:t>
            </a:r>
            <a:r>
              <a:rPr lang="es-MX" baseline="0" dirty="0" err="1" smtClean="0"/>
              <a:t>Motek</a:t>
            </a:r>
            <a:r>
              <a:rPr lang="es-MX" baseline="0" dirty="0" smtClean="0"/>
              <a:t> 2018-2019</a:t>
            </a:r>
            <a:endParaRPr lang="es-MX" dirty="0"/>
          </a:p>
        </c:rich>
      </c:tx>
      <c:layout>
        <c:manualLayout>
          <c:xMode val="edge"/>
          <c:yMode val="edge"/>
          <c:x val="0.36186115533576846"/>
          <c:y val="3.336952744676476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Ppto Enero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</c:f>
              <c:strCache>
                <c:ptCount val="1"/>
                <c:pt idx="0">
                  <c:v>Acumulados</c:v>
                </c:pt>
              </c:strCache>
            </c:strRef>
          </c:cat>
          <c:val>
            <c:numRef>
              <c:f>Hoja1!$B$2</c:f>
              <c:numCache>
                <c:formatCode>#,##0</c:formatCode>
                <c:ptCount val="1"/>
                <c:pt idx="0">
                  <c:v>789484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409-493B-9086-A495B10B5698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Real Enero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</c:f>
              <c:strCache>
                <c:ptCount val="1"/>
                <c:pt idx="0">
                  <c:v>Acumulados</c:v>
                </c:pt>
              </c:strCache>
            </c:strRef>
          </c:cat>
          <c:val>
            <c:numRef>
              <c:f>Hoja1!$C$2</c:f>
              <c:numCache>
                <c:formatCode>#,##0</c:formatCode>
                <c:ptCount val="1"/>
                <c:pt idx="0">
                  <c:v>566089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409-493B-9086-A495B10B5698}"/>
            </c:ext>
          </c:extLst>
        </c:ser>
        <c:ser>
          <c:idx val="2"/>
          <c:order val="2"/>
          <c:tx>
            <c:strRef>
              <c:f>Hoja1!$D$1</c:f>
              <c:strCache>
                <c:ptCount val="1"/>
                <c:pt idx="0">
                  <c:v>Anual Ppto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</c:f>
              <c:strCache>
                <c:ptCount val="1"/>
                <c:pt idx="0">
                  <c:v>Acumulados</c:v>
                </c:pt>
              </c:strCache>
            </c:strRef>
          </c:cat>
          <c:val>
            <c:numRef>
              <c:f>Hoja1!$D$2</c:f>
              <c:numCache>
                <c:formatCode>#,##0</c:formatCode>
                <c:ptCount val="1"/>
                <c:pt idx="0">
                  <c:v>1456356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409-493B-9086-A495B10B569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85241344"/>
        <c:axId val="75627840"/>
      </c:barChart>
      <c:catAx>
        <c:axId val="852413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75627840"/>
        <c:crosses val="autoZero"/>
        <c:auto val="1"/>
        <c:lblAlgn val="ctr"/>
        <c:lblOffset val="100"/>
        <c:noMultiLvlLbl val="0"/>
      </c:catAx>
      <c:valAx>
        <c:axId val="756278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852413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MX" dirty="0" smtClean="0"/>
              <a:t>Ingresos</a:t>
            </a:r>
            <a:r>
              <a:rPr lang="es-MX" baseline="0" dirty="0" smtClean="0"/>
              <a:t> Acumulados </a:t>
            </a:r>
            <a:r>
              <a:rPr lang="es-MX" baseline="0" dirty="0" err="1" smtClean="0"/>
              <a:t>Motek</a:t>
            </a:r>
            <a:r>
              <a:rPr lang="es-MX" baseline="0" dirty="0" smtClean="0"/>
              <a:t> 2018-2019</a:t>
            </a:r>
            <a:endParaRPr lang="es-MX" dirty="0"/>
          </a:p>
        </c:rich>
      </c:tx>
      <c:layout>
        <c:manualLayout>
          <c:xMode val="edge"/>
          <c:yMode val="edge"/>
          <c:x val="0.36186115533576846"/>
          <c:y val="3.336952744676476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Ppto Enero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</c:f>
              <c:strCache>
                <c:ptCount val="1"/>
                <c:pt idx="0">
                  <c:v>Acumulados</c:v>
                </c:pt>
              </c:strCache>
            </c:strRef>
          </c:cat>
          <c:val>
            <c:numRef>
              <c:f>Hoja1!$B$2</c:f>
              <c:numCache>
                <c:formatCode>#,##0</c:formatCode>
                <c:ptCount val="1"/>
                <c:pt idx="0">
                  <c:v>789484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DF9-4D2B-82D8-6CE5CBDC0302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Real Enero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</c:f>
              <c:strCache>
                <c:ptCount val="1"/>
                <c:pt idx="0">
                  <c:v>Acumulados</c:v>
                </c:pt>
              </c:strCache>
            </c:strRef>
          </c:cat>
          <c:val>
            <c:numRef>
              <c:f>Hoja1!$C$2</c:f>
              <c:numCache>
                <c:formatCode>#,##0</c:formatCode>
                <c:ptCount val="1"/>
                <c:pt idx="0">
                  <c:v>566089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DF9-4D2B-82D8-6CE5CBDC0302}"/>
            </c:ext>
          </c:extLst>
        </c:ser>
        <c:ser>
          <c:idx val="2"/>
          <c:order val="2"/>
          <c:tx>
            <c:strRef>
              <c:f>Hoja1!$D$1</c:f>
              <c:strCache>
                <c:ptCount val="1"/>
                <c:pt idx="0">
                  <c:v>Anual Ppto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</c:f>
              <c:strCache>
                <c:ptCount val="1"/>
                <c:pt idx="0">
                  <c:v>Acumulados</c:v>
                </c:pt>
              </c:strCache>
            </c:strRef>
          </c:cat>
          <c:val>
            <c:numRef>
              <c:f>Hoja1!$D$2</c:f>
              <c:numCache>
                <c:formatCode>#,##0</c:formatCode>
                <c:ptCount val="1"/>
                <c:pt idx="0">
                  <c:v>1456356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DF9-4D2B-82D8-6CE5CBDC030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85241344"/>
        <c:axId val="75627840"/>
      </c:barChart>
      <c:catAx>
        <c:axId val="852413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75627840"/>
        <c:crosses val="autoZero"/>
        <c:auto val="1"/>
        <c:lblAlgn val="ctr"/>
        <c:lblOffset val="100"/>
        <c:noMultiLvlLbl val="0"/>
      </c:catAx>
      <c:valAx>
        <c:axId val="756278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852413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MX" b="1" baseline="0" dirty="0" smtClean="0"/>
              <a:t>Acumulado </a:t>
            </a:r>
            <a:r>
              <a:rPr lang="es-MX" b="1" baseline="0" dirty="0" err="1" smtClean="0"/>
              <a:t>Ago</a:t>
            </a:r>
            <a:r>
              <a:rPr lang="es-MX" b="1" baseline="0" dirty="0" smtClean="0"/>
              <a:t>- Ene 2019</a:t>
            </a:r>
            <a:endParaRPr lang="es-MX" b="1" dirty="0"/>
          </a:p>
        </c:rich>
      </c:tx>
      <c:layout>
        <c:manualLayout>
          <c:xMode val="edge"/>
          <c:yMode val="edge"/>
          <c:x val="0.46270829019769388"/>
          <c:y val="2.427855130428465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plotArea>
      <c:layout>
        <c:manualLayout>
          <c:layoutTarget val="inner"/>
          <c:xMode val="edge"/>
          <c:yMode val="edge"/>
          <c:x val="0.13973098727253716"/>
          <c:y val="0.11001468824901904"/>
          <c:w val="0.82111600335802926"/>
          <c:h val="0.6758809726600567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Ingreso B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</c:f>
              <c:strCache>
                <c:ptCount val="1"/>
                <c:pt idx="0">
                  <c:v>Acumulado</c:v>
                </c:pt>
              </c:strCache>
            </c:strRef>
          </c:cat>
          <c:val>
            <c:numRef>
              <c:f>Hoja1!$B$2</c:f>
              <c:numCache>
                <c:formatCode>#,##0_);[Red]\(#,##0\)</c:formatCode>
                <c:ptCount val="1"/>
                <c:pt idx="0">
                  <c:v>2792621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FF1E-4387-A496-127FDD2D2845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Gasto B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1.8298256592128734E-2"/>
                  <c:y val="-3.456509850165602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7-FF1E-4387-A496-127FDD2D2845}"/>
                </c:ext>
              </c:extLst>
            </c:dLbl>
            <c:dLbl>
              <c:idx val="1"/>
              <c:layout>
                <c:manualLayout>
                  <c:x val="-6.6322918981332191E-3"/>
                  <c:y val="-5.276656564578931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FF1E-4387-A496-127FDD2D2845}"/>
                </c:ext>
              </c:extLst>
            </c:dLbl>
            <c:dLbl>
              <c:idx val="2"/>
              <c:layout>
                <c:manualLayout>
                  <c:x val="2.2107639660444061E-3"/>
                  <c:y val="-7.149018571365016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FF1E-4387-A496-127FDD2D2845}"/>
                </c:ext>
              </c:extLst>
            </c:dLbl>
            <c:dLbl>
              <c:idx val="3"/>
              <c:layout>
                <c:manualLayout>
                  <c:x val="9.948437847199787E-3"/>
                  <c:y val="-8.680951122371791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FF1E-4387-A496-127FDD2D2845}"/>
                </c:ext>
              </c:extLst>
            </c:dLbl>
            <c:dLbl>
              <c:idx val="4"/>
              <c:layout>
                <c:manualLayout>
                  <c:x val="6.632291898133259E-3"/>
                  <c:y val="-5.276656564578931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FF1E-4387-A496-127FDD2D2845}"/>
                </c:ext>
              </c:extLst>
            </c:dLbl>
            <c:dLbl>
              <c:idx val="5"/>
              <c:layout>
                <c:manualLayout>
                  <c:x val="0"/>
                  <c:y val="-9.532024761820005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FF1E-4387-A496-127FDD2D2845}"/>
                </c:ext>
              </c:extLst>
            </c:dLbl>
            <c:dLbl>
              <c:idx val="6"/>
              <c:layout>
                <c:manualLayout>
                  <c:x val="6.6322918981332191E-3"/>
                  <c:y val="-9.532024761820018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FF1E-4387-A496-127FDD2D2845}"/>
                </c:ext>
              </c:extLst>
            </c:dLbl>
            <c:dLbl>
              <c:idx val="7"/>
              <c:layout>
                <c:manualLayout>
                  <c:x val="3.0558162891368939E-3"/>
                  <c:y val="-0.1023640191575563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FF1E-4387-A496-127FDD2D2845}"/>
                </c:ext>
              </c:extLst>
            </c:dLbl>
            <c:dLbl>
              <c:idx val="8"/>
              <c:layout>
                <c:manualLayout>
                  <c:x val="4.583724433705509E-3"/>
                  <c:y val="-8.404113913021618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FF1E-4387-A496-127FDD2D2845}"/>
                </c:ext>
              </c:extLst>
            </c:dLbl>
            <c:dLbl>
              <c:idx val="9"/>
              <c:layout>
                <c:manualLayout>
                  <c:x val="1.2142177747930766E-2"/>
                  <c:y val="-6.808582225247611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FF1E-4387-A496-127FDD2D2845}"/>
                </c:ext>
              </c:extLst>
            </c:dLbl>
            <c:dLbl>
              <c:idx val="10"/>
              <c:layout>
                <c:manualLayout>
                  <c:x val="-7.6395407228425157E-4"/>
                  <c:y val="-0.1718174399995529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4.8041221758663176E-2"/>
                      <c:h val="3.7519699669467596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11-FF1E-4387-A496-127FDD2D2845}"/>
                </c:ext>
              </c:extLst>
            </c:dLbl>
            <c:dLbl>
              <c:idx val="11"/>
              <c:layout>
                <c:manualLayout>
                  <c:x val="-9.9314029396953829E-3"/>
                  <c:y val="-7.283565391285404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FF1E-4387-A496-127FDD2D2845}"/>
                </c:ext>
              </c:extLst>
            </c:dLbl>
            <c:dLbl>
              <c:idx val="12"/>
              <c:layout>
                <c:manualLayout>
                  <c:x val="0"/>
                  <c:y val="-4.108677913032794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FF1E-4387-A496-127FDD2D2845}"/>
                </c:ext>
              </c:extLst>
            </c:dLbl>
            <c:dLbl>
              <c:idx val="13"/>
              <c:layout>
                <c:manualLayout>
                  <c:x val="-1.1459311084263773E-2"/>
                  <c:y val="-7.096807304329361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FF1E-4387-A496-127FDD2D2845}"/>
                </c:ext>
              </c:extLst>
            </c:dLbl>
            <c:dLbl>
              <c:idx val="14"/>
              <c:layout>
                <c:manualLayout>
                  <c:x val="-6.8755866505583758E-3"/>
                  <c:y val="-6.163009516868595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MX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6.9511902483375534E-2"/>
                      <c:h val="2.3983255159650694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15-FF1E-4387-A496-127FDD2D284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</c:f>
              <c:strCache>
                <c:ptCount val="1"/>
                <c:pt idx="0">
                  <c:v>Acumulado</c:v>
                </c:pt>
              </c:strCache>
            </c:strRef>
          </c:cat>
          <c:val>
            <c:numRef>
              <c:f>Hoja1!$C$2</c:f>
              <c:numCache>
                <c:formatCode>#,##0</c:formatCode>
                <c:ptCount val="1"/>
                <c:pt idx="0">
                  <c:v>3659894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6-FF1E-4387-A496-127FDD2D2845}"/>
            </c:ext>
          </c:extLst>
        </c:ser>
        <c:ser>
          <c:idx val="2"/>
          <c:order val="2"/>
          <c:tx>
            <c:strRef>
              <c:f>Hoja1!$D$1</c:f>
              <c:strCache>
                <c:ptCount val="1"/>
                <c:pt idx="0">
                  <c:v>Resultado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</c:f>
              <c:strCache>
                <c:ptCount val="1"/>
                <c:pt idx="0">
                  <c:v>Acumulado</c:v>
                </c:pt>
              </c:strCache>
            </c:strRef>
          </c:cat>
          <c:val>
            <c:numRef>
              <c:f>Hoja1!$D$2</c:f>
              <c:numCache>
                <c:formatCode>#,##0</c:formatCode>
                <c:ptCount val="1"/>
                <c:pt idx="0">
                  <c:v>-896778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236-4D4E-883F-8E9B5C367E3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8250368"/>
        <c:axId val="135362176"/>
      </c:barChart>
      <c:catAx>
        <c:axId val="1282503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135362176"/>
        <c:crosses val="autoZero"/>
        <c:auto val="1"/>
        <c:lblAlgn val="ctr"/>
        <c:lblOffset val="100"/>
        <c:noMultiLvlLbl val="0"/>
      </c:catAx>
      <c:valAx>
        <c:axId val="1353621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_);[Red]\(#,##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1282503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5924390197969877"/>
          <c:y val="0.89402508494332156"/>
          <c:w val="0.73324127156674912"/>
          <c:h val="6.536915382851873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MX" b="1" baseline="0" dirty="0" smtClean="0"/>
              <a:t>Acumulado </a:t>
            </a:r>
            <a:r>
              <a:rPr lang="es-MX" b="1" baseline="0" dirty="0" err="1" smtClean="0"/>
              <a:t>Ago</a:t>
            </a:r>
            <a:r>
              <a:rPr lang="es-MX" b="1" baseline="0" dirty="0" smtClean="0"/>
              <a:t>- Ene 2019</a:t>
            </a:r>
            <a:endParaRPr lang="es-MX" b="1" dirty="0"/>
          </a:p>
        </c:rich>
      </c:tx>
      <c:layout>
        <c:manualLayout>
          <c:xMode val="edge"/>
          <c:yMode val="edge"/>
          <c:x val="0.4644257868546483"/>
          <c:y val="3.921919826076752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plotArea>
      <c:layout>
        <c:manualLayout>
          <c:layoutTarget val="inner"/>
          <c:xMode val="edge"/>
          <c:yMode val="edge"/>
          <c:x val="0.12770817997782349"/>
          <c:y val="0.20294869087118553"/>
          <c:w val="0.82111600335802926"/>
          <c:h val="0.6758809726600567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Ingreso B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1"/>
              <c:layout>
                <c:manualLayout>
                  <c:x val="-1.6580729745333068E-2"/>
                  <c:y val="-1.872362006786072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F276-4124-9F44-538D6971A4DB}"/>
                </c:ext>
              </c:extLst>
            </c:dLbl>
            <c:dLbl>
              <c:idx val="2"/>
              <c:layout>
                <c:manualLayout>
                  <c:x val="-1.1053819830222071E-2"/>
                  <c:y val="-2.553220918344644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F276-4124-9F44-538D6971A4DB}"/>
                </c:ext>
              </c:extLst>
            </c:dLbl>
            <c:dLbl>
              <c:idx val="3"/>
              <c:layout>
                <c:manualLayout>
                  <c:x val="-4.4215279320888121E-3"/>
                  <c:y val="-3.063865102013573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F276-4124-9F44-538D6971A4DB}"/>
                </c:ext>
              </c:extLst>
            </c:dLbl>
            <c:dLbl>
              <c:idx val="7"/>
              <c:layout>
                <c:manualLayout>
                  <c:x val="2.210763966044325E-3"/>
                  <c:y val="-1.872362006786084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F276-4124-9F44-538D6971A4DB}"/>
                </c:ext>
              </c:extLst>
            </c:dLbl>
            <c:dLbl>
              <c:idx val="10"/>
              <c:layout>
                <c:manualLayout>
                  <c:x val="-2.0626759951674904E-2"/>
                  <c:y val="-2.801371304340537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F276-4124-9F44-538D6971A4DB}"/>
                </c:ext>
              </c:extLst>
            </c:dLbl>
            <c:dLbl>
              <c:idx val="12"/>
              <c:layout>
                <c:manualLayout>
                  <c:x val="4.5837244337053971E-3"/>
                  <c:y val="-4.668952173900902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F276-4124-9F44-538D6971A4D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Hoja1!$A$2:$A$6</c:f>
              <c:strCache>
                <c:ptCount val="5"/>
                <c:pt idx="0">
                  <c:v>Transporte</c:v>
                </c:pt>
                <c:pt idx="1">
                  <c:v>Servicios Escolares</c:v>
                </c:pt>
                <c:pt idx="2">
                  <c:v>Reinscripciones</c:v>
                </c:pt>
                <c:pt idx="3">
                  <c:v>Ingresos Donativos Obras</c:v>
                </c:pt>
                <c:pt idx="4">
                  <c:v>Colegiatura</c:v>
                </c:pt>
              </c:strCache>
            </c:strRef>
          </c:cat>
          <c:val>
            <c:numRef>
              <c:f>Hoja1!$B$2:$B$6</c:f>
              <c:numCache>
                <c:formatCode>#,##0</c:formatCode>
                <c:ptCount val="5"/>
                <c:pt idx="0" formatCode="#,##0_);[Red]\(#,##0\)">
                  <c:v>154080</c:v>
                </c:pt>
                <c:pt idx="1">
                  <c:v>154435</c:v>
                </c:pt>
                <c:pt idx="2">
                  <c:v>364077</c:v>
                </c:pt>
                <c:pt idx="3">
                  <c:v>470000</c:v>
                </c:pt>
                <c:pt idx="4">
                  <c:v>1650029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F276-4124-9F44-538D6971A4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4635008"/>
        <c:axId val="146277504"/>
      </c:barChart>
      <c:catAx>
        <c:axId val="1346350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146277504"/>
        <c:crosses val="autoZero"/>
        <c:auto val="1"/>
        <c:lblAlgn val="ctr"/>
        <c:lblOffset val="100"/>
        <c:noMultiLvlLbl val="0"/>
      </c:catAx>
      <c:valAx>
        <c:axId val="1462775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_);[Red]\(#,##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1346350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5924390197969877"/>
          <c:y val="0.89402508494332156"/>
          <c:w val="0.74075606887472223"/>
          <c:h val="8.702245184974050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MX" b="1" baseline="0" dirty="0" smtClean="0"/>
              <a:t>Acumulado </a:t>
            </a:r>
            <a:r>
              <a:rPr lang="es-MX" b="1" baseline="0" dirty="0" err="1" smtClean="0"/>
              <a:t>Ago</a:t>
            </a:r>
            <a:r>
              <a:rPr lang="es-MX" b="1" baseline="0" dirty="0" smtClean="0"/>
              <a:t>- Ene 2019</a:t>
            </a:r>
            <a:endParaRPr lang="es-MX" b="1" dirty="0"/>
          </a:p>
        </c:rich>
      </c:tx>
      <c:layout>
        <c:manualLayout>
          <c:xMode val="edge"/>
          <c:yMode val="edge"/>
          <c:x val="0.4644257868546483"/>
          <c:y val="3.921919826076752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plotArea>
      <c:layout>
        <c:manualLayout>
          <c:layoutTarget val="inner"/>
          <c:xMode val="edge"/>
          <c:yMode val="edge"/>
          <c:x val="0.10709774041151367"/>
          <c:y val="0.11296184007031077"/>
          <c:w val="0.82111600335802926"/>
          <c:h val="0.6758809726600567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Gasto B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1"/>
              <c:layout>
                <c:manualLayout>
                  <c:x val="-1.6580729745333068E-2"/>
                  <c:y val="-1.872362006786072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6921-40BA-9A90-D6B899DCDAA4}"/>
                </c:ext>
              </c:extLst>
            </c:dLbl>
            <c:dLbl>
              <c:idx val="2"/>
              <c:layout>
                <c:manualLayout>
                  <c:x val="-1.1053819830222071E-2"/>
                  <c:y val="-2.553220918344644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6921-40BA-9A90-D6B899DCDAA4}"/>
                </c:ext>
              </c:extLst>
            </c:dLbl>
            <c:dLbl>
              <c:idx val="3"/>
              <c:layout>
                <c:manualLayout>
                  <c:x val="-4.4215279320888121E-3"/>
                  <c:y val="-3.063865102013573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6921-40BA-9A90-D6B899DCDAA4}"/>
                </c:ext>
              </c:extLst>
            </c:dLbl>
            <c:dLbl>
              <c:idx val="7"/>
              <c:layout>
                <c:manualLayout>
                  <c:x val="2.210763966044325E-3"/>
                  <c:y val="-1.872362006786084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6921-40BA-9A90-D6B899DCDAA4}"/>
                </c:ext>
              </c:extLst>
            </c:dLbl>
            <c:dLbl>
              <c:idx val="10"/>
              <c:layout>
                <c:manualLayout>
                  <c:x val="-2.0626759951674904E-2"/>
                  <c:y val="-2.801371304340537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6921-40BA-9A90-D6B899DCDAA4}"/>
                </c:ext>
              </c:extLst>
            </c:dLbl>
            <c:dLbl>
              <c:idx val="12"/>
              <c:layout>
                <c:manualLayout>
                  <c:x val="4.5837244337053971E-3"/>
                  <c:y val="-4.668952173900902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6921-40BA-9A90-D6B899DCDAA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Hoja1!$A$2:$A$7</c:f>
              <c:strCache>
                <c:ptCount val="6"/>
                <c:pt idx="0">
                  <c:v>Diversos</c:v>
                </c:pt>
                <c:pt idx="1">
                  <c:v>Festividades y Eventos</c:v>
                </c:pt>
                <c:pt idx="2">
                  <c:v>Honorarios a Picitelli</c:v>
                </c:pt>
                <c:pt idx="3">
                  <c:v>Estructura sueldos Motek y Estudios Judaicos</c:v>
                </c:pt>
                <c:pt idx="4">
                  <c:v>Estructura prestaciones extranjeros</c:v>
                </c:pt>
                <c:pt idx="5">
                  <c:v>Mano de obra Fase III JARDIN 2</c:v>
                </c:pt>
              </c:strCache>
            </c:strRef>
          </c:cat>
          <c:val>
            <c:numRef>
              <c:f>Hoja1!$B$2:$B$7</c:f>
              <c:numCache>
                <c:formatCode>#,##0</c:formatCode>
                <c:ptCount val="6"/>
                <c:pt idx="0" formatCode="#,##0_);[Red]\(#,##0\)">
                  <c:v>1300</c:v>
                </c:pt>
                <c:pt idx="1">
                  <c:v>10343</c:v>
                </c:pt>
                <c:pt idx="2">
                  <c:v>19000</c:v>
                </c:pt>
                <c:pt idx="3">
                  <c:v>618940</c:v>
                </c:pt>
                <c:pt idx="4">
                  <c:v>68000</c:v>
                </c:pt>
                <c:pt idx="5">
                  <c:v>2971815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6921-40BA-9A90-D6B899DCDA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7501568"/>
        <c:axId val="146280960"/>
      </c:barChart>
      <c:catAx>
        <c:axId val="1475015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146280960"/>
        <c:crosses val="autoZero"/>
        <c:auto val="1"/>
        <c:lblAlgn val="ctr"/>
        <c:lblOffset val="100"/>
        <c:noMultiLvlLbl val="0"/>
      </c:catAx>
      <c:valAx>
        <c:axId val="1462809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_);[Red]\(#,##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1475015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5924390197969877"/>
          <c:y val="0.89402508494332156"/>
          <c:w val="0.74075606887472223"/>
          <c:h val="8.702245184974050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MX" dirty="0"/>
              <a:t>Ingresos Mensuales </a:t>
            </a:r>
            <a:r>
              <a:rPr lang="es-MX" dirty="0" err="1" smtClean="0"/>
              <a:t>Ago</a:t>
            </a:r>
            <a:r>
              <a:rPr lang="es-MX" dirty="0" smtClean="0"/>
              <a:t>-Ene</a:t>
            </a:r>
            <a:r>
              <a:rPr lang="es-MX" baseline="0" dirty="0" smtClean="0"/>
              <a:t> </a:t>
            </a:r>
            <a:r>
              <a:rPr lang="es-MX" dirty="0" smtClean="0"/>
              <a:t>2019</a:t>
            </a:r>
            <a:endParaRPr lang="es-MX" dirty="0"/>
          </a:p>
        </c:rich>
      </c:tx>
      <c:layout>
        <c:manualLayout>
          <c:xMode val="edge"/>
          <c:yMode val="edge"/>
          <c:x val="0.17826347054323255"/>
          <c:y val="1.0475813425294062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plotArea>
      <c:layout>
        <c:manualLayout>
          <c:layoutTarget val="inner"/>
          <c:xMode val="edge"/>
          <c:yMode val="edge"/>
          <c:x val="0.2114604486047274"/>
          <c:y val="0.13694819146743223"/>
          <c:w val="0.75388807064564067"/>
          <c:h val="0.6758809726600567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Presupuesto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Hoja1!$A$2:$A$7</c:f>
              <c:strCache>
                <c:ptCount val="6"/>
                <c:pt idx="0">
                  <c:v>AGOSTO</c:v>
                </c:pt>
                <c:pt idx="1">
                  <c:v>SEPTIEMBRE</c:v>
                </c:pt>
                <c:pt idx="2">
                  <c:v>OCTUBRE</c:v>
                </c:pt>
                <c:pt idx="3">
                  <c:v>NOVIEMBRE</c:v>
                </c:pt>
                <c:pt idx="4">
                  <c:v>DICIEMBRE</c:v>
                </c:pt>
                <c:pt idx="5">
                  <c:v>ENERO</c:v>
                </c:pt>
              </c:strCache>
            </c:strRef>
          </c:cat>
          <c:val>
            <c:numRef>
              <c:f>Hoja1!$B$2:$B$7</c:f>
              <c:numCache>
                <c:formatCode>#,##0</c:formatCode>
                <c:ptCount val="6"/>
                <c:pt idx="0">
                  <c:v>19026011</c:v>
                </c:pt>
                <c:pt idx="1">
                  <c:v>22774493</c:v>
                </c:pt>
                <c:pt idx="2">
                  <c:v>20908585</c:v>
                </c:pt>
                <c:pt idx="3">
                  <c:v>19767597</c:v>
                </c:pt>
                <c:pt idx="4">
                  <c:v>18409692</c:v>
                </c:pt>
                <c:pt idx="5">
                  <c:v>20695313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1AE-4881-8DF7-83360663ED07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Real 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Hoja1!$A$2:$A$7</c:f>
              <c:strCache>
                <c:ptCount val="6"/>
                <c:pt idx="0">
                  <c:v>AGOSTO</c:v>
                </c:pt>
                <c:pt idx="1">
                  <c:v>SEPTIEMBRE</c:v>
                </c:pt>
                <c:pt idx="2">
                  <c:v>OCTUBRE</c:v>
                </c:pt>
                <c:pt idx="3">
                  <c:v>NOVIEMBRE</c:v>
                </c:pt>
                <c:pt idx="4">
                  <c:v>DICIEMBRE</c:v>
                </c:pt>
                <c:pt idx="5">
                  <c:v>ENERO</c:v>
                </c:pt>
              </c:strCache>
            </c:strRef>
          </c:cat>
          <c:val>
            <c:numRef>
              <c:f>Hoja1!$C$2:$C$7</c:f>
              <c:numCache>
                <c:formatCode>#,##0</c:formatCode>
                <c:ptCount val="6"/>
                <c:pt idx="0">
                  <c:v>18868390</c:v>
                </c:pt>
                <c:pt idx="1">
                  <c:v>21960170</c:v>
                </c:pt>
                <c:pt idx="2">
                  <c:v>20235432</c:v>
                </c:pt>
                <c:pt idx="3">
                  <c:v>18084734</c:v>
                </c:pt>
                <c:pt idx="4">
                  <c:v>16767662</c:v>
                </c:pt>
                <c:pt idx="5">
                  <c:v>21030878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1AE-4881-8DF7-83360663ED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0128896"/>
        <c:axId val="85640320"/>
      </c:barChart>
      <c:catAx>
        <c:axId val="901288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85640320"/>
        <c:crosses val="autoZero"/>
        <c:auto val="1"/>
        <c:lblAlgn val="ctr"/>
        <c:lblOffset val="100"/>
        <c:noMultiLvlLbl val="0"/>
      </c:catAx>
      <c:valAx>
        <c:axId val="856403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901288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MX" b="1" dirty="0">
                <a:solidFill>
                  <a:schemeClr val="accent1">
                    <a:lumMod val="50000"/>
                  </a:schemeClr>
                </a:solidFill>
              </a:rPr>
              <a:t>Ingresos</a:t>
            </a:r>
            <a:r>
              <a:rPr lang="es-MX" b="1" baseline="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s-MX" b="1" baseline="0" dirty="0" smtClean="0">
                <a:solidFill>
                  <a:schemeClr val="accent1">
                    <a:lumMod val="50000"/>
                  </a:schemeClr>
                </a:solidFill>
              </a:rPr>
              <a:t>Acumulado </a:t>
            </a:r>
            <a:r>
              <a:rPr lang="es-MX" b="1" baseline="0" dirty="0" err="1" smtClean="0">
                <a:solidFill>
                  <a:schemeClr val="accent1">
                    <a:lumMod val="50000"/>
                  </a:schemeClr>
                </a:solidFill>
              </a:rPr>
              <a:t>Agt</a:t>
            </a:r>
            <a:r>
              <a:rPr lang="es-MX" b="1" baseline="0" dirty="0" smtClean="0">
                <a:solidFill>
                  <a:schemeClr val="accent1">
                    <a:lumMod val="50000"/>
                  </a:schemeClr>
                </a:solidFill>
              </a:rPr>
              <a:t>-Ene </a:t>
            </a:r>
            <a:r>
              <a:rPr lang="es-MX" b="1" baseline="0" dirty="0">
                <a:solidFill>
                  <a:schemeClr val="accent1">
                    <a:lumMod val="50000"/>
                  </a:schemeClr>
                </a:solidFill>
              </a:rPr>
              <a:t>por Concepto</a:t>
            </a:r>
            <a:endParaRPr lang="es-MX" b="1" dirty="0">
              <a:solidFill>
                <a:schemeClr val="accent1">
                  <a:lumMod val="50000"/>
                </a:schemeClr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accent1">
                  <a:lumMod val="50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plotArea>
      <c:layout>
        <c:manualLayout>
          <c:layoutTarget val="inner"/>
          <c:xMode val="edge"/>
          <c:yMode val="edge"/>
          <c:x val="0.13073474821939932"/>
          <c:y val="7.9132597817188371E-2"/>
          <c:w val="0.81847193843494026"/>
          <c:h val="0.81390311340888899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Ppto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3.6936258825134259E-2"/>
                  <c:y val="1.946028562461596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9-CF73-45C4-B4C0-72C1431FC5A8}"/>
                </c:ext>
              </c:extLst>
            </c:dLbl>
            <c:dLbl>
              <c:idx val="1"/>
              <c:layout>
                <c:manualLayout>
                  <c:x val="0.10604280759474029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8-CF73-45C4-B4C0-72C1431FC5A8}"/>
                </c:ext>
              </c:extLst>
            </c:dLbl>
            <c:dLbl>
              <c:idx val="2"/>
              <c:layout>
                <c:manualLayout>
                  <c:x val="2.5021336623478066E-2"/>
                  <c:y val="1.592205187468578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7-CF73-45C4-B4C0-72C1431FC5A8}"/>
                </c:ext>
              </c:extLst>
            </c:dLbl>
            <c:dLbl>
              <c:idx val="3"/>
              <c:layout>
                <c:manualLayout>
                  <c:x val="8.4595947631759108E-2"/>
                  <c:y val="1.238381812475561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CF73-45C4-B4C0-72C1431FC5A8}"/>
                </c:ext>
              </c:extLst>
            </c:dLbl>
            <c:dLbl>
              <c:idx val="4"/>
              <c:layout>
                <c:manualLayout>
                  <c:x val="8.1021470971262236E-2"/>
                  <c:y val="-1.7691168749651527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6-CF73-45C4-B4C0-72C1431FC5A8}"/>
                </c:ext>
              </c:extLst>
            </c:dLbl>
            <c:dLbl>
              <c:idx val="5"/>
              <c:layout>
                <c:manualLayout>
                  <c:x val="0.10246833093424342"/>
                  <c:y val="5.3073506248952637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5-CF73-45C4-B4C0-72C1431FC5A8}"/>
                </c:ext>
              </c:extLst>
            </c:dLbl>
            <c:dLbl>
              <c:idx val="6"/>
              <c:layout>
                <c:manualLayout>
                  <c:x val="7.7446994310765377E-2"/>
                  <c:y val="1.592205187468578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4-CF73-45C4-B4C0-72C1431FC5A8}"/>
                </c:ext>
              </c:extLst>
            </c:dLbl>
            <c:dLbl>
              <c:idx val="7"/>
              <c:layout>
                <c:manualLayout>
                  <c:x val="3.5744766604968614E-2"/>
                  <c:y val="8.8455843748254069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9485-407C-9290-3B20B2CBA630}"/>
                </c:ext>
              </c:extLst>
            </c:dLbl>
            <c:dLbl>
              <c:idx val="8"/>
              <c:layout>
                <c:manualLayout>
                  <c:x val="4.5276704366293559E-2"/>
                  <c:y val="1.238381812475561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9485-407C-9290-3B20B2CBA630}"/>
                </c:ext>
              </c:extLst>
            </c:dLbl>
            <c:spPr>
              <a:solidFill>
                <a:schemeClr val="accent1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Hoja1!$A$2:$A$11</c:f>
              <c:strCache>
                <c:ptCount val="9"/>
                <c:pt idx="0">
                  <c:v>Colegiatura</c:v>
                </c:pt>
                <c:pt idx="1">
                  <c:v>Reinscripciones</c:v>
                </c:pt>
                <c:pt idx="2">
                  <c:v>Transporte</c:v>
                </c:pt>
                <c:pt idx="3">
                  <c:v>Canastas</c:v>
                </c:pt>
                <c:pt idx="4">
                  <c:v>otros ingresos</c:v>
                </c:pt>
                <c:pt idx="5">
                  <c:v>Inscripciones</c:v>
                </c:pt>
                <c:pt idx="6">
                  <c:v>Donativos</c:v>
                </c:pt>
                <c:pt idx="7">
                  <c:v>Servicios Escolares</c:v>
                </c:pt>
                <c:pt idx="8">
                  <c:v>interes pagare A</c:v>
                </c:pt>
              </c:strCache>
            </c:strRef>
          </c:cat>
          <c:val>
            <c:numRef>
              <c:f>Hoja1!$B$2:$B$11</c:f>
              <c:numCache>
                <c:formatCode>#,##0</c:formatCode>
                <c:ptCount val="10"/>
                <c:pt idx="0" formatCode="#,##0_);[Red]\(#,##0\)">
                  <c:v>76582117</c:v>
                </c:pt>
                <c:pt idx="1">
                  <c:v>17735406</c:v>
                </c:pt>
                <c:pt idx="2" formatCode="#,##0_);[Red]\(#,##0\)">
                  <c:v>9317132</c:v>
                </c:pt>
                <c:pt idx="3">
                  <c:v>8869677</c:v>
                </c:pt>
                <c:pt idx="4">
                  <c:v>5409148</c:v>
                </c:pt>
                <c:pt idx="5">
                  <c:v>1982047</c:v>
                </c:pt>
                <c:pt idx="6">
                  <c:v>2092814</c:v>
                </c:pt>
                <c:pt idx="7">
                  <c:v>1370323</c:v>
                </c:pt>
                <c:pt idx="8">
                  <c:v>300000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F73-45C4-B4C0-72C1431FC5A8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Real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solidFill>
                <a:schemeClr val="accent2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Hoja1!$A$2:$A$11</c:f>
              <c:strCache>
                <c:ptCount val="9"/>
                <c:pt idx="0">
                  <c:v>Colegiatura</c:v>
                </c:pt>
                <c:pt idx="1">
                  <c:v>Reinscripciones</c:v>
                </c:pt>
                <c:pt idx="2">
                  <c:v>Transporte</c:v>
                </c:pt>
                <c:pt idx="3">
                  <c:v>Canastas</c:v>
                </c:pt>
                <c:pt idx="4">
                  <c:v>otros ingresos</c:v>
                </c:pt>
                <c:pt idx="5">
                  <c:v>Inscripciones</c:v>
                </c:pt>
                <c:pt idx="6">
                  <c:v>Donativos</c:v>
                </c:pt>
                <c:pt idx="7">
                  <c:v>Servicios Escolares</c:v>
                </c:pt>
                <c:pt idx="8">
                  <c:v>interes pagare A</c:v>
                </c:pt>
              </c:strCache>
            </c:strRef>
          </c:cat>
          <c:val>
            <c:numRef>
              <c:f>Hoja1!$C$2:$C$11</c:f>
              <c:numCache>
                <c:formatCode>#,##0.00</c:formatCode>
                <c:ptCount val="10"/>
                <c:pt idx="0">
                  <c:v>73137532</c:v>
                </c:pt>
                <c:pt idx="1">
                  <c:v>17334187</c:v>
                </c:pt>
                <c:pt idx="2">
                  <c:v>8975001</c:v>
                </c:pt>
                <c:pt idx="3">
                  <c:v>8393619</c:v>
                </c:pt>
                <c:pt idx="4">
                  <c:v>3326949</c:v>
                </c:pt>
                <c:pt idx="5">
                  <c:v>2291514</c:v>
                </c:pt>
                <c:pt idx="6">
                  <c:v>1374680</c:v>
                </c:pt>
                <c:pt idx="7">
                  <c:v>1369979</c:v>
                </c:pt>
                <c:pt idx="8">
                  <c:v>743806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F73-45C4-B4C0-72C1431FC5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90093056"/>
        <c:axId val="33818304"/>
      </c:barChart>
      <c:catAx>
        <c:axId val="9009305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33818304"/>
        <c:crosses val="autoZero"/>
        <c:auto val="1"/>
        <c:lblAlgn val="ctr"/>
        <c:lblOffset val="100"/>
        <c:noMultiLvlLbl val="0"/>
      </c:catAx>
      <c:valAx>
        <c:axId val="338183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_);[Red]\(#,##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900930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MX" b="1" baseline="0" dirty="0"/>
              <a:t>Egresos Mensuales </a:t>
            </a:r>
            <a:r>
              <a:rPr lang="es-MX" b="1" baseline="0" dirty="0" smtClean="0"/>
              <a:t>Ago-Ene-2019</a:t>
            </a:r>
            <a:endParaRPr lang="es-MX" b="1" dirty="0"/>
          </a:p>
        </c:rich>
      </c:tx>
      <c:layout>
        <c:manualLayout>
          <c:xMode val="edge"/>
          <c:yMode val="edge"/>
          <c:x val="1.7246588065024705E-2"/>
          <c:y val="2.983452410410291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plotArea>
      <c:layout>
        <c:manualLayout>
          <c:layoutTarget val="inner"/>
          <c:xMode val="edge"/>
          <c:yMode val="edge"/>
          <c:x val="0.21748343315569393"/>
          <c:y val="0.15242359428258986"/>
          <c:w val="0.75388807064564067"/>
          <c:h val="0.6758809726600567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Presupuesto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Hoja1!$A$2:$A$7</c:f>
              <c:strCache>
                <c:ptCount val="6"/>
                <c:pt idx="0">
                  <c:v>Agosto</c:v>
                </c:pt>
                <c:pt idx="1">
                  <c:v>Septiembre</c:v>
                </c:pt>
                <c:pt idx="2">
                  <c:v>Octubre</c:v>
                </c:pt>
                <c:pt idx="3">
                  <c:v>Noviembre</c:v>
                </c:pt>
                <c:pt idx="4">
                  <c:v>Diciembre</c:v>
                </c:pt>
                <c:pt idx="5">
                  <c:v>Enero</c:v>
                </c:pt>
              </c:strCache>
            </c:strRef>
          </c:cat>
          <c:val>
            <c:numRef>
              <c:f>Hoja1!$B$2:$B$7</c:f>
              <c:numCache>
                <c:formatCode>#,##0</c:formatCode>
                <c:ptCount val="6"/>
                <c:pt idx="0">
                  <c:v>13673917</c:v>
                </c:pt>
                <c:pt idx="1">
                  <c:v>20258911</c:v>
                </c:pt>
                <c:pt idx="2">
                  <c:v>16269151</c:v>
                </c:pt>
                <c:pt idx="3">
                  <c:v>18170259</c:v>
                </c:pt>
                <c:pt idx="4">
                  <c:v>25405854</c:v>
                </c:pt>
                <c:pt idx="5">
                  <c:v>15114642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7E4-4C1E-BB1F-3B124033E25F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Real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Hoja1!$A$2:$A$7</c:f>
              <c:strCache>
                <c:ptCount val="6"/>
                <c:pt idx="0">
                  <c:v>Agosto</c:v>
                </c:pt>
                <c:pt idx="1">
                  <c:v>Septiembre</c:v>
                </c:pt>
                <c:pt idx="2">
                  <c:v>Octubre</c:v>
                </c:pt>
                <c:pt idx="3">
                  <c:v>Noviembre</c:v>
                </c:pt>
                <c:pt idx="4">
                  <c:v>Diciembre</c:v>
                </c:pt>
                <c:pt idx="5">
                  <c:v>Enero</c:v>
                </c:pt>
              </c:strCache>
            </c:strRef>
          </c:cat>
          <c:val>
            <c:numRef>
              <c:f>Hoja1!$C$2:$C$7</c:f>
              <c:numCache>
                <c:formatCode>#,##0</c:formatCode>
                <c:ptCount val="6"/>
                <c:pt idx="0">
                  <c:v>10282952</c:v>
                </c:pt>
                <c:pt idx="1">
                  <c:v>14992995</c:v>
                </c:pt>
                <c:pt idx="2">
                  <c:v>16742522</c:v>
                </c:pt>
                <c:pt idx="3">
                  <c:v>18778440</c:v>
                </c:pt>
                <c:pt idx="4">
                  <c:v>24468932</c:v>
                </c:pt>
                <c:pt idx="5">
                  <c:v>12697327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7E4-4C1E-BB1F-3B124033E25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0130944"/>
        <c:axId val="33822912"/>
      </c:barChart>
      <c:catAx>
        <c:axId val="901309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33822912"/>
        <c:crosses val="autoZero"/>
        <c:auto val="1"/>
        <c:lblAlgn val="ctr"/>
        <c:lblOffset val="100"/>
        <c:noMultiLvlLbl val="0"/>
      </c:catAx>
      <c:valAx>
        <c:axId val="338229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901309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510948605672351"/>
          <c:y val="0.90449921641734998"/>
          <c:w val="0.40236611684027201"/>
          <c:h val="8.702245184974050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MX" dirty="0" smtClean="0"/>
              <a:t>Acumulado</a:t>
            </a:r>
            <a:r>
              <a:rPr lang="es-MX" baseline="0" dirty="0" smtClean="0"/>
              <a:t> Ene 2019</a:t>
            </a:r>
            <a:endParaRPr lang="es-MX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Ppto Enero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</c:f>
              <c:strCache>
                <c:ptCount val="1"/>
                <c:pt idx="0">
                  <c:v>Acumulados</c:v>
                </c:pt>
              </c:strCache>
            </c:strRef>
          </c:cat>
          <c:val>
            <c:numRef>
              <c:f>Hoja1!$B$2</c:f>
              <c:numCache>
                <c:formatCode>#,##0</c:formatCode>
                <c:ptCount val="1"/>
                <c:pt idx="0">
                  <c:v>108892735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814-4332-88F6-DC81C8870600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Real Enero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</c:f>
              <c:strCache>
                <c:ptCount val="1"/>
                <c:pt idx="0">
                  <c:v>Acumulados</c:v>
                </c:pt>
              </c:strCache>
            </c:strRef>
          </c:cat>
          <c:val>
            <c:numRef>
              <c:f>Hoja1!$C$2</c:f>
              <c:numCache>
                <c:formatCode>#,##0</c:formatCode>
                <c:ptCount val="1"/>
                <c:pt idx="0">
                  <c:v>97936733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814-4332-88F6-DC81C8870600}"/>
            </c:ext>
          </c:extLst>
        </c:ser>
        <c:ser>
          <c:idx val="2"/>
          <c:order val="2"/>
          <c:tx>
            <c:strRef>
              <c:f>Hoja1!$D$1</c:f>
              <c:strCache>
                <c:ptCount val="1"/>
                <c:pt idx="0">
                  <c:v>Total Ppto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</c:f>
              <c:strCache>
                <c:ptCount val="1"/>
                <c:pt idx="0">
                  <c:v>Acumulados</c:v>
                </c:pt>
              </c:strCache>
            </c:strRef>
          </c:cat>
          <c:val>
            <c:numRef>
              <c:f>Hoja1!$D$2</c:f>
              <c:numCache>
                <c:formatCode>#,##0</c:formatCode>
                <c:ptCount val="1"/>
                <c:pt idx="0">
                  <c:v>197337534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814-4332-88F6-DC81C887060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32668160"/>
        <c:axId val="75620928"/>
      </c:barChart>
      <c:catAx>
        <c:axId val="326681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75620928"/>
        <c:crosses val="autoZero"/>
        <c:auto val="1"/>
        <c:lblAlgn val="ctr"/>
        <c:lblOffset val="100"/>
        <c:noMultiLvlLbl val="0"/>
      </c:catAx>
      <c:valAx>
        <c:axId val="756209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326681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MX" b="1" baseline="0" dirty="0" smtClean="0"/>
              <a:t>Resumen de ingresos/ Gastos a  Ene 2019</a:t>
            </a:r>
            <a:endParaRPr lang="es-MX" b="1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plotArea>
      <c:layout>
        <c:manualLayout>
          <c:layoutTarget val="inner"/>
          <c:xMode val="edge"/>
          <c:yMode val="edge"/>
          <c:x val="0.1836470101545141"/>
          <c:y val="0.10333958390006323"/>
          <c:w val="0.75388807064564067"/>
          <c:h val="0.7514075069403234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Ppto Ene 2019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2.3421878870387679E-2"/>
                  <c:y val="-2.868742293683700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CC43-401B-BDA6-28DDDC76F9DC}"/>
                </c:ext>
              </c:extLst>
            </c:dLbl>
            <c:dLbl>
              <c:idx val="1"/>
              <c:layout>
                <c:manualLayout>
                  <c:x val="-5.8554697175969197E-3"/>
                  <c:y val="-3.483472785187350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DA2B-490F-91E2-788AA0767DEA}"/>
                </c:ext>
              </c:extLst>
            </c:dLbl>
            <c:dLbl>
              <c:idx val="2"/>
              <c:layout>
                <c:manualLayout>
                  <c:x val="-1.4638674293992837E-3"/>
                  <c:y val="-5.597615539192304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B891-426E-BF49-B9D6ABBDCEE3}"/>
                </c:ext>
              </c:extLst>
            </c:dLbl>
            <c:dLbl>
              <c:idx val="4"/>
              <c:layout>
                <c:manualLayout>
                  <c:x val="1.4638674293992299E-3"/>
                  <c:y val="-5.53257442353285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CC43-401B-BDA6-28DDDC76F9D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Hoja1!$A$2:$A$4</c:f>
              <c:strCache>
                <c:ptCount val="3"/>
                <c:pt idx="0">
                  <c:v>Ingresos</c:v>
                </c:pt>
                <c:pt idx="1">
                  <c:v>Estructura</c:v>
                </c:pt>
                <c:pt idx="2">
                  <c:v>Operacón</c:v>
                </c:pt>
              </c:strCache>
            </c:strRef>
          </c:cat>
          <c:val>
            <c:numRef>
              <c:f>Hoja1!$B$2:$B$4</c:f>
              <c:numCache>
                <c:formatCode>#,##0</c:formatCode>
                <c:ptCount val="3"/>
                <c:pt idx="0">
                  <c:v>121581691</c:v>
                </c:pt>
                <c:pt idx="1">
                  <c:v>64695181</c:v>
                </c:pt>
                <c:pt idx="2">
                  <c:v>44197554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891-426E-BF49-B9D6ABBDCEE3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Real Ene 2019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6.2946299464166883E-2"/>
                  <c:y val="2.0491016383455004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CC43-401B-BDA6-28DDDC76F9DC}"/>
                </c:ext>
              </c:extLst>
            </c:dLbl>
            <c:dLbl>
              <c:idx val="2"/>
              <c:layout>
                <c:manualLayout>
                  <c:x val="5.2699227458372279E-2"/>
                  <c:y val="-4.4780924313538402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4-B891-426E-BF49-B9D6ABBDCEE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Hoja1!$A$2:$A$4</c:f>
              <c:strCache>
                <c:ptCount val="3"/>
                <c:pt idx="0">
                  <c:v>Ingresos</c:v>
                </c:pt>
                <c:pt idx="1">
                  <c:v>Estructura</c:v>
                </c:pt>
                <c:pt idx="2">
                  <c:v>Operacón</c:v>
                </c:pt>
              </c:strCache>
            </c:strRef>
          </c:cat>
          <c:val>
            <c:numRef>
              <c:f>Hoja1!$C$2:$C$4</c:f>
              <c:numCache>
                <c:formatCode>#,##0</c:formatCode>
                <c:ptCount val="3"/>
                <c:pt idx="0">
                  <c:v>116947267</c:v>
                </c:pt>
                <c:pt idx="1">
                  <c:v>62084697</c:v>
                </c:pt>
                <c:pt idx="2">
                  <c:v>35852036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891-426E-BF49-B9D6ABBDCE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2666624"/>
        <c:axId val="85646080"/>
      </c:barChart>
      <c:catAx>
        <c:axId val="326666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85646080"/>
        <c:crosses val="autoZero"/>
        <c:auto val="1"/>
        <c:lblAlgn val="ctr"/>
        <c:lblOffset val="100"/>
        <c:noMultiLvlLbl val="0"/>
      </c:catAx>
      <c:valAx>
        <c:axId val="856460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326666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5924390197969877"/>
          <c:y val="0.89402508494332156"/>
          <c:w val="0.4450120100525044"/>
          <c:h val="7.172275235332063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MX" b="1" baseline="0" dirty="0" smtClean="0"/>
              <a:t>Egresos Estructura </a:t>
            </a:r>
            <a:r>
              <a:rPr lang="es-MX" b="1" baseline="0" dirty="0" err="1" smtClean="0"/>
              <a:t>Ago</a:t>
            </a:r>
            <a:r>
              <a:rPr lang="es-MX" b="1" baseline="0" dirty="0" smtClean="0"/>
              <a:t>- Ene 2019</a:t>
            </a:r>
            <a:endParaRPr lang="es-MX" b="1" dirty="0"/>
          </a:p>
        </c:rich>
      </c:tx>
      <c:layout>
        <c:manualLayout>
          <c:xMode val="edge"/>
          <c:yMode val="edge"/>
          <c:x val="0.4644257868546483"/>
          <c:y val="3.921919826076752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plotArea>
      <c:layout>
        <c:manualLayout>
          <c:layoutTarget val="inner"/>
          <c:xMode val="edge"/>
          <c:yMode val="edge"/>
          <c:x val="0.13973098727253716"/>
          <c:y val="0.11001468824901904"/>
          <c:w val="0.76916712644270024"/>
          <c:h val="0.6758809726600567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Ppto Ene 2019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1"/>
              <c:layout>
                <c:manualLayout>
                  <c:x val="-1.6580729745333068E-2"/>
                  <c:y val="-1.872362006786072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7-2788-4377-A494-400FF9D73F4B}"/>
                </c:ext>
              </c:extLst>
            </c:dLbl>
            <c:dLbl>
              <c:idx val="2"/>
              <c:layout>
                <c:manualLayout>
                  <c:x val="-2.3277079043861608E-2"/>
                  <c:y val="-7.222170508368747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6-2788-4377-A494-400FF9D73F4B}"/>
                </c:ext>
              </c:extLst>
            </c:dLbl>
            <c:dLbl>
              <c:idx val="3"/>
              <c:layout>
                <c:manualLayout>
                  <c:x val="-4.4215279320888121E-3"/>
                  <c:y val="-3.063865102013573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5-2788-4377-A494-400FF9D73F4B}"/>
                </c:ext>
              </c:extLst>
            </c:dLbl>
            <c:dLbl>
              <c:idx val="7"/>
              <c:layout>
                <c:manualLayout>
                  <c:x val="2.210763966044325E-3"/>
                  <c:y val="-1.872362006786084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B-2788-4377-A494-400FF9D73F4B}"/>
                </c:ext>
              </c:extLst>
            </c:dLbl>
            <c:dLbl>
              <c:idx val="12"/>
              <c:layout>
                <c:manualLayout>
                  <c:x val="4.5837244337053971E-3"/>
                  <c:y val="-4.668952173900902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12-2788-4377-A494-400FF9D73F4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Hoja1!$A$2:$A$16</c:f>
              <c:strCache>
                <c:ptCount val="15"/>
                <c:pt idx="0">
                  <c:v>Centro de Evaluacion Estadistica</c:v>
                </c:pt>
                <c:pt idx="1">
                  <c:v>Motek</c:v>
                </c:pt>
                <c:pt idx="2">
                  <c:v>Academia</c:v>
                </c:pt>
                <c:pt idx="3">
                  <c:v>Vinculación Comunitaria y Proyectos Especiales</c:v>
                </c:pt>
                <c:pt idx="4">
                  <c:v>Servicios Escolares</c:v>
                </c:pt>
                <c:pt idx="5">
                  <c:v>Recursos Humanos</c:v>
                </c:pt>
                <c:pt idx="6">
                  <c:v>Nodo Hackeo</c:v>
                </c:pt>
                <c:pt idx="7">
                  <c:v>Comunicación y Desarrollo Institucional</c:v>
                </c:pt>
                <c:pt idx="8">
                  <c:v>Dirección General</c:v>
                </c:pt>
                <c:pt idx="9">
                  <c:v>Gastos de Operación</c:v>
                </c:pt>
                <c:pt idx="10">
                  <c:v>Administración y Finanzas</c:v>
                </c:pt>
                <c:pt idx="11">
                  <c:v>Kinder</c:v>
                </c:pt>
                <c:pt idx="12">
                  <c:v>Estudios Judaicos</c:v>
                </c:pt>
                <c:pt idx="13">
                  <c:v>Primaria</c:v>
                </c:pt>
                <c:pt idx="14">
                  <c:v>Bachillerato</c:v>
                </c:pt>
              </c:strCache>
            </c:strRef>
          </c:cat>
          <c:val>
            <c:numRef>
              <c:f>Hoja1!$B$2:$B$16</c:f>
              <c:numCache>
                <c:formatCode>#,##0</c:formatCode>
                <c:ptCount val="15"/>
                <c:pt idx="0" formatCode="#,##0_);[Red]\(#,##0\)">
                  <c:v>522034</c:v>
                </c:pt>
                <c:pt idx="1">
                  <c:v>688742</c:v>
                </c:pt>
                <c:pt idx="2">
                  <c:v>683720</c:v>
                </c:pt>
                <c:pt idx="3">
                  <c:v>873505</c:v>
                </c:pt>
                <c:pt idx="4">
                  <c:v>1065261</c:v>
                </c:pt>
                <c:pt idx="5">
                  <c:v>1422387</c:v>
                </c:pt>
                <c:pt idx="6">
                  <c:v>2087490</c:v>
                </c:pt>
                <c:pt idx="7">
                  <c:v>2667247</c:v>
                </c:pt>
                <c:pt idx="8">
                  <c:v>3231313</c:v>
                </c:pt>
                <c:pt idx="9">
                  <c:v>3348354</c:v>
                </c:pt>
                <c:pt idx="10">
                  <c:v>3260776</c:v>
                </c:pt>
                <c:pt idx="11">
                  <c:v>6163723</c:v>
                </c:pt>
                <c:pt idx="12">
                  <c:v>7485007</c:v>
                </c:pt>
                <c:pt idx="13">
                  <c:v>13684818</c:v>
                </c:pt>
                <c:pt idx="14">
                  <c:v>17510804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8C7-4E9A-94B8-ABE5C5B8F421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Real Ene 2019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1.6580729745333048E-2"/>
                  <c:y val="-0.10553313129157864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2788-4377-A494-400FF9D73F4B}"/>
                </c:ext>
              </c:extLst>
            </c:dLbl>
            <c:dLbl>
              <c:idx val="1"/>
              <c:layout>
                <c:manualLayout>
                  <c:x val="1.5522403825400734E-2"/>
                  <c:y val="-3.782586528918607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2788-4377-A494-400FF9D73F4B}"/>
                </c:ext>
              </c:extLst>
            </c:dLbl>
            <c:dLbl>
              <c:idx val="2"/>
              <c:layout>
                <c:manualLayout>
                  <c:x val="2.2107639660444061E-3"/>
                  <c:y val="-7.149018571365016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2788-4377-A494-400FF9D73F4B}"/>
                </c:ext>
              </c:extLst>
            </c:dLbl>
            <c:dLbl>
              <c:idx val="3"/>
              <c:layout>
                <c:manualLayout>
                  <c:x val="9.948437847199787E-3"/>
                  <c:y val="-8.680951122371791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2788-4377-A494-400FF9D73F4B}"/>
                </c:ext>
              </c:extLst>
            </c:dLbl>
            <c:dLbl>
              <c:idx val="4"/>
              <c:layout>
                <c:manualLayout>
                  <c:x val="6.632291898133259E-3"/>
                  <c:y val="-5.276656564578931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4-2788-4377-A494-400FF9D73F4B}"/>
                </c:ext>
              </c:extLst>
            </c:dLbl>
            <c:dLbl>
              <c:idx val="5"/>
              <c:layout>
                <c:manualLayout>
                  <c:x val="0"/>
                  <c:y val="-9.532024761820005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8-2788-4377-A494-400FF9D73F4B}"/>
                </c:ext>
              </c:extLst>
            </c:dLbl>
            <c:dLbl>
              <c:idx val="6"/>
              <c:layout>
                <c:manualLayout>
                  <c:x val="6.6322918981332191E-3"/>
                  <c:y val="-9.532024761820018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9-2788-4377-A494-400FF9D73F4B}"/>
                </c:ext>
              </c:extLst>
            </c:dLbl>
            <c:dLbl>
              <c:idx val="7"/>
              <c:layout>
                <c:manualLayout>
                  <c:x val="0"/>
                  <c:y val="-6.127730204027146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A-2788-4377-A494-400FF9D73F4B}"/>
                </c:ext>
              </c:extLst>
            </c:dLbl>
            <c:dLbl>
              <c:idx val="8"/>
              <c:layout>
                <c:manualLayout>
                  <c:x val="4.583724433705509E-3"/>
                  <c:y val="-8.404113913021618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E-2788-4377-A494-400FF9D73F4B}"/>
                </c:ext>
              </c:extLst>
            </c:dLbl>
            <c:dLbl>
              <c:idx val="9"/>
              <c:layout>
                <c:manualLayout>
                  <c:x val="2.2107639660444061E-3"/>
                  <c:y val="-6.808589115585730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D-2788-4377-A494-400FF9D73F4B}"/>
                </c:ext>
              </c:extLst>
            </c:dLbl>
            <c:dLbl>
              <c:idx val="10"/>
              <c:layout>
                <c:manualLayout>
                  <c:x val="-5.3476785059898731E-3"/>
                  <c:y val="-5.042468347812974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F-2788-4377-A494-400FF9D73F4B}"/>
                </c:ext>
              </c:extLst>
            </c:dLbl>
            <c:dLbl>
              <c:idx val="11"/>
              <c:layout>
                <c:manualLayout>
                  <c:x val="-9.9314029396953829E-3"/>
                  <c:y val="-7.283565391285404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10-2788-4377-A494-400FF9D73F4B}"/>
                </c:ext>
              </c:extLst>
            </c:dLbl>
            <c:dLbl>
              <c:idx val="12"/>
              <c:layout>
                <c:manualLayout>
                  <c:x val="0"/>
                  <c:y val="-4.108677913032794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13-2788-4377-A494-400FF9D73F4B}"/>
                </c:ext>
              </c:extLst>
            </c:dLbl>
            <c:dLbl>
              <c:idx val="13"/>
              <c:layout>
                <c:manualLayout>
                  <c:x val="-1.1459311084263773E-2"/>
                  <c:y val="-7.096807304329361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11-2788-4377-A494-400FF9D73F4B}"/>
                </c:ext>
              </c:extLst>
            </c:dLbl>
            <c:dLbl>
              <c:idx val="14"/>
              <c:layout>
                <c:manualLayout>
                  <c:x val="-6.8755866505583758E-3"/>
                  <c:y val="-6.163009516868595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MX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6.9511902483375534E-2"/>
                      <c:h val="2.3983255159650694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C-2788-4377-A494-400FF9D73F4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Hoja1!$A$2:$A$16</c:f>
              <c:strCache>
                <c:ptCount val="15"/>
                <c:pt idx="0">
                  <c:v>Centro de Evaluacion Estadistica</c:v>
                </c:pt>
                <c:pt idx="1">
                  <c:v>Motek</c:v>
                </c:pt>
                <c:pt idx="2">
                  <c:v>Academia</c:v>
                </c:pt>
                <c:pt idx="3">
                  <c:v>Vinculación Comunitaria y Proyectos Especiales</c:v>
                </c:pt>
                <c:pt idx="4">
                  <c:v>Servicios Escolares</c:v>
                </c:pt>
                <c:pt idx="5">
                  <c:v>Recursos Humanos</c:v>
                </c:pt>
                <c:pt idx="6">
                  <c:v>Nodo Hackeo</c:v>
                </c:pt>
                <c:pt idx="7">
                  <c:v>Comunicación y Desarrollo Institucional</c:v>
                </c:pt>
                <c:pt idx="8">
                  <c:v>Dirección General</c:v>
                </c:pt>
                <c:pt idx="9">
                  <c:v>Gastos de Operación</c:v>
                </c:pt>
                <c:pt idx="10">
                  <c:v>Administración y Finanzas</c:v>
                </c:pt>
                <c:pt idx="11">
                  <c:v>Kinder</c:v>
                </c:pt>
                <c:pt idx="12">
                  <c:v>Estudios Judaicos</c:v>
                </c:pt>
                <c:pt idx="13">
                  <c:v>Primaria</c:v>
                </c:pt>
                <c:pt idx="14">
                  <c:v>Bachillerato</c:v>
                </c:pt>
              </c:strCache>
            </c:strRef>
          </c:cat>
          <c:val>
            <c:numRef>
              <c:f>Hoja1!$C$2:$C$16</c:f>
              <c:numCache>
                <c:formatCode>#,##0</c:formatCode>
                <c:ptCount val="15"/>
                <c:pt idx="0">
                  <c:v>521656</c:v>
                </c:pt>
                <c:pt idx="1">
                  <c:v>519648</c:v>
                </c:pt>
                <c:pt idx="2">
                  <c:v>777599</c:v>
                </c:pt>
                <c:pt idx="3">
                  <c:v>598919</c:v>
                </c:pt>
                <c:pt idx="4">
                  <c:v>1061563</c:v>
                </c:pt>
                <c:pt idx="5">
                  <c:v>1269693</c:v>
                </c:pt>
                <c:pt idx="6">
                  <c:v>1876770</c:v>
                </c:pt>
                <c:pt idx="7">
                  <c:v>2596679</c:v>
                </c:pt>
                <c:pt idx="8">
                  <c:v>2991592</c:v>
                </c:pt>
                <c:pt idx="9">
                  <c:v>3268920</c:v>
                </c:pt>
                <c:pt idx="10">
                  <c:v>2941001</c:v>
                </c:pt>
                <c:pt idx="11">
                  <c:v>6137566</c:v>
                </c:pt>
                <c:pt idx="12">
                  <c:v>6408308</c:v>
                </c:pt>
                <c:pt idx="13">
                  <c:v>13046942</c:v>
                </c:pt>
                <c:pt idx="14">
                  <c:v>18162669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8C7-4E9A-94B8-ABE5C5B8F42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5339264"/>
        <c:axId val="35595968"/>
      </c:barChart>
      <c:catAx>
        <c:axId val="35339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35595968"/>
        <c:crosses val="autoZero"/>
        <c:auto val="1"/>
        <c:lblAlgn val="ctr"/>
        <c:lblOffset val="100"/>
        <c:noMultiLvlLbl val="0"/>
      </c:catAx>
      <c:valAx>
        <c:axId val="355959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_);[Red]\(#,##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353392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5924390197969877"/>
          <c:y val="0.89402508494332156"/>
          <c:w val="0.74075606887472223"/>
          <c:h val="8.702245184974050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MX" b="1" baseline="0" dirty="0" smtClean="0"/>
              <a:t>Acumulado </a:t>
            </a:r>
            <a:r>
              <a:rPr lang="es-MX" b="1" baseline="0" dirty="0" err="1" smtClean="0"/>
              <a:t>Ago</a:t>
            </a:r>
            <a:r>
              <a:rPr lang="es-MX" b="1" baseline="0" dirty="0" smtClean="0"/>
              <a:t>- Ene 2019</a:t>
            </a:r>
            <a:endParaRPr lang="es-MX" b="1" dirty="0"/>
          </a:p>
        </c:rich>
      </c:tx>
      <c:layout>
        <c:manualLayout>
          <c:xMode val="edge"/>
          <c:yMode val="edge"/>
          <c:x val="0.4644257868546483"/>
          <c:y val="3.921919826076752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plotArea>
      <c:layout>
        <c:manualLayout>
          <c:layoutTarget val="inner"/>
          <c:xMode val="edge"/>
          <c:yMode val="edge"/>
          <c:x val="0.10688096440599622"/>
          <c:y val="0.11001468824901904"/>
          <c:w val="0.87917651285163245"/>
          <c:h val="0.6758809726600567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Ppto Ene 2019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1"/>
              <c:layout>
                <c:manualLayout>
                  <c:x val="-1.6580729745333068E-2"/>
                  <c:y val="-1.872362006786072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7-2788-4377-A494-400FF9D73F4B}"/>
                </c:ext>
              </c:extLst>
            </c:dLbl>
            <c:dLbl>
              <c:idx val="2"/>
              <c:layout>
                <c:manualLayout>
                  <c:x val="-1.1053819830222071E-2"/>
                  <c:y val="-2.553220918344644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6-2788-4377-A494-400FF9D73F4B}"/>
                </c:ext>
              </c:extLst>
            </c:dLbl>
            <c:dLbl>
              <c:idx val="3"/>
              <c:layout>
                <c:manualLayout>
                  <c:x val="-4.4215279320888121E-3"/>
                  <c:y val="-3.063865102013573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5-2788-4377-A494-400FF9D73F4B}"/>
                </c:ext>
              </c:extLst>
            </c:dLbl>
            <c:dLbl>
              <c:idx val="7"/>
              <c:layout>
                <c:manualLayout>
                  <c:x val="2.210763966044325E-3"/>
                  <c:y val="-1.872362006786084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B-2788-4377-A494-400FF9D73F4B}"/>
                </c:ext>
              </c:extLst>
            </c:dLbl>
            <c:dLbl>
              <c:idx val="10"/>
              <c:layout>
                <c:manualLayout>
                  <c:x val="-2.0626759951674904E-2"/>
                  <c:y val="-2.801371304340537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6234-440E-AE8C-9CF0D7B7C651}"/>
                </c:ext>
              </c:extLst>
            </c:dLbl>
            <c:dLbl>
              <c:idx val="12"/>
              <c:layout>
                <c:manualLayout>
                  <c:x val="4.5837244337053971E-3"/>
                  <c:y val="-4.668952173900902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2788-4377-A494-400FF9D73F4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Hoja1!$A$2:$A$12</c:f>
              <c:strCache>
                <c:ptCount val="11"/>
                <c:pt idx="0">
                  <c:v>Servicios Escolares</c:v>
                </c:pt>
                <c:pt idx="1">
                  <c:v>Estudios Judaicos</c:v>
                </c:pt>
                <c:pt idx="2">
                  <c:v>Kinder</c:v>
                </c:pt>
                <c:pt idx="3">
                  <c:v>Comunicación y Desarrollo Institucional</c:v>
                </c:pt>
                <c:pt idx="4">
                  <c:v>Vinculación Comunitaria y Proyectos Especiales</c:v>
                </c:pt>
                <c:pt idx="5">
                  <c:v>Nodo Hackeo</c:v>
                </c:pt>
                <c:pt idx="6">
                  <c:v>Direccion General</c:v>
                </c:pt>
                <c:pt idx="7">
                  <c:v>Recursos Humanos</c:v>
                </c:pt>
                <c:pt idx="8">
                  <c:v>Primaria </c:v>
                </c:pt>
                <c:pt idx="9">
                  <c:v>Bachillerato</c:v>
                </c:pt>
                <c:pt idx="10">
                  <c:v>Administración y Finanzas</c:v>
                </c:pt>
              </c:strCache>
            </c:strRef>
          </c:cat>
          <c:val>
            <c:numRef>
              <c:f>Hoja1!$B$2:$B$12</c:f>
              <c:numCache>
                <c:formatCode>#,##0</c:formatCode>
                <c:ptCount val="11"/>
                <c:pt idx="0" formatCode="#,##0_);[Red]\(#,##0\)">
                  <c:v>926871</c:v>
                </c:pt>
                <c:pt idx="1">
                  <c:v>436700</c:v>
                </c:pt>
                <c:pt idx="2">
                  <c:v>447723</c:v>
                </c:pt>
                <c:pt idx="3">
                  <c:v>958800</c:v>
                </c:pt>
                <c:pt idx="4">
                  <c:v>811895</c:v>
                </c:pt>
                <c:pt idx="5">
                  <c:v>1044867</c:v>
                </c:pt>
                <c:pt idx="6">
                  <c:v>1934363</c:v>
                </c:pt>
                <c:pt idx="7">
                  <c:v>1978525</c:v>
                </c:pt>
                <c:pt idx="8">
                  <c:v>2005500</c:v>
                </c:pt>
                <c:pt idx="9">
                  <c:v>7176385</c:v>
                </c:pt>
                <c:pt idx="10">
                  <c:v>24484961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8C7-4E9A-94B8-ABE5C5B8F421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Real Ene 2019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1.6580729745333048E-2"/>
                  <c:y val="-0.10553313129157864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2788-4377-A494-400FF9D73F4B}"/>
                </c:ext>
              </c:extLst>
            </c:dLbl>
            <c:dLbl>
              <c:idx val="1"/>
              <c:layout>
                <c:manualLayout>
                  <c:x val="-6.6322918981332191E-3"/>
                  <c:y val="-5.276656564578931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2788-4377-A494-400FF9D73F4B}"/>
                </c:ext>
              </c:extLst>
            </c:dLbl>
            <c:dLbl>
              <c:idx val="2"/>
              <c:layout>
                <c:manualLayout>
                  <c:x val="2.2107639660444061E-3"/>
                  <c:y val="-7.149018571365016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2788-4377-A494-400FF9D73F4B}"/>
                </c:ext>
              </c:extLst>
            </c:dLbl>
            <c:dLbl>
              <c:idx val="3"/>
              <c:layout>
                <c:manualLayout>
                  <c:x val="9.948437847199787E-3"/>
                  <c:y val="-8.680951122371791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2788-4377-A494-400FF9D73F4B}"/>
                </c:ext>
              </c:extLst>
            </c:dLbl>
            <c:dLbl>
              <c:idx val="4"/>
              <c:layout>
                <c:manualLayout>
                  <c:x val="6.632291898133259E-3"/>
                  <c:y val="-5.276656564578931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4-2788-4377-A494-400FF9D73F4B}"/>
                </c:ext>
              </c:extLst>
            </c:dLbl>
            <c:dLbl>
              <c:idx val="5"/>
              <c:layout>
                <c:manualLayout>
                  <c:x val="0"/>
                  <c:y val="-9.532024761820005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8-2788-4377-A494-400FF9D73F4B}"/>
                </c:ext>
              </c:extLst>
            </c:dLbl>
            <c:dLbl>
              <c:idx val="6"/>
              <c:layout>
                <c:manualLayout>
                  <c:x val="6.6322918981332191E-3"/>
                  <c:y val="-9.532024761820018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9-2788-4377-A494-400FF9D73F4B}"/>
                </c:ext>
              </c:extLst>
            </c:dLbl>
            <c:dLbl>
              <c:idx val="7"/>
              <c:layout>
                <c:manualLayout>
                  <c:x val="3.0558162891368939E-3"/>
                  <c:y val="-0.1023640191575563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A-2788-4377-A494-400FF9D73F4B}"/>
                </c:ext>
              </c:extLst>
            </c:dLbl>
            <c:dLbl>
              <c:idx val="8"/>
              <c:layout>
                <c:manualLayout>
                  <c:x val="4.583724433705509E-3"/>
                  <c:y val="-8.404113913021618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E-2788-4377-A494-400FF9D73F4B}"/>
                </c:ext>
              </c:extLst>
            </c:dLbl>
            <c:dLbl>
              <c:idx val="9"/>
              <c:layout>
                <c:manualLayout>
                  <c:x val="1.5961948109352024E-2"/>
                  <c:y val="-3.4469366600389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D-2788-4377-A494-400FF9D73F4B}"/>
                </c:ext>
              </c:extLst>
            </c:dLbl>
            <c:dLbl>
              <c:idx val="10"/>
              <c:layout>
                <c:manualLayout>
                  <c:x val="-8.4034947951268715E-3"/>
                  <c:y val="-0.1167237308207165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MX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7.7071476505464753E-2"/>
                      <c:h val="3.1916957060786524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F-2788-4377-A494-400FF9D73F4B}"/>
                </c:ext>
              </c:extLst>
            </c:dLbl>
            <c:dLbl>
              <c:idx val="11"/>
              <c:layout>
                <c:manualLayout>
                  <c:x val="-9.9314029396953829E-3"/>
                  <c:y val="-7.283565391285404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2788-4377-A494-400FF9D73F4B}"/>
                </c:ext>
              </c:extLst>
            </c:dLbl>
            <c:dLbl>
              <c:idx val="12"/>
              <c:layout>
                <c:manualLayout>
                  <c:x val="0"/>
                  <c:y val="-4.108677913032794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2788-4377-A494-400FF9D73F4B}"/>
                </c:ext>
              </c:extLst>
            </c:dLbl>
            <c:dLbl>
              <c:idx val="13"/>
              <c:layout>
                <c:manualLayout>
                  <c:x val="-1.1459311084263773E-2"/>
                  <c:y val="-7.096807304329361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2788-4377-A494-400FF9D73F4B}"/>
                </c:ext>
              </c:extLst>
            </c:dLbl>
            <c:dLbl>
              <c:idx val="14"/>
              <c:layout>
                <c:manualLayout>
                  <c:x val="-6.8755866505583758E-3"/>
                  <c:y val="-6.163009516868595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MX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6.9511902483375534E-2"/>
                      <c:h val="2.3983255159650694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C-2788-4377-A494-400FF9D73F4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Hoja1!$A$2:$A$12</c:f>
              <c:strCache>
                <c:ptCount val="11"/>
                <c:pt idx="0">
                  <c:v>Servicios Escolares</c:v>
                </c:pt>
                <c:pt idx="1">
                  <c:v>Estudios Judaicos</c:v>
                </c:pt>
                <c:pt idx="2">
                  <c:v>Kinder</c:v>
                </c:pt>
                <c:pt idx="3">
                  <c:v>Comunicación y Desarrollo Institucional</c:v>
                </c:pt>
                <c:pt idx="4">
                  <c:v>Vinculación Comunitaria y Proyectos Especiales</c:v>
                </c:pt>
                <c:pt idx="5">
                  <c:v>Nodo Hackeo</c:v>
                </c:pt>
                <c:pt idx="6">
                  <c:v>Direccion General</c:v>
                </c:pt>
                <c:pt idx="7">
                  <c:v>Recursos Humanos</c:v>
                </c:pt>
                <c:pt idx="8">
                  <c:v>Primaria </c:v>
                </c:pt>
                <c:pt idx="9">
                  <c:v>Bachillerato</c:v>
                </c:pt>
                <c:pt idx="10">
                  <c:v>Administración y Finanzas</c:v>
                </c:pt>
              </c:strCache>
            </c:strRef>
          </c:cat>
          <c:val>
            <c:numRef>
              <c:f>Hoja1!$C$2:$C$12</c:f>
              <c:numCache>
                <c:formatCode>#,##0</c:formatCode>
                <c:ptCount val="11"/>
                <c:pt idx="0">
                  <c:v>981850</c:v>
                </c:pt>
                <c:pt idx="1">
                  <c:v>382837</c:v>
                </c:pt>
                <c:pt idx="2">
                  <c:v>139823</c:v>
                </c:pt>
                <c:pt idx="3">
                  <c:v>732738</c:v>
                </c:pt>
                <c:pt idx="4">
                  <c:v>528006</c:v>
                </c:pt>
                <c:pt idx="5">
                  <c:v>382086</c:v>
                </c:pt>
                <c:pt idx="6">
                  <c:v>887440</c:v>
                </c:pt>
                <c:pt idx="7">
                  <c:v>1754211</c:v>
                </c:pt>
                <c:pt idx="8">
                  <c:v>1729917</c:v>
                </c:pt>
                <c:pt idx="9">
                  <c:v>5080362</c:v>
                </c:pt>
                <c:pt idx="10">
                  <c:v>22612171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8C7-4E9A-94B8-ABE5C5B8F42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5449856"/>
        <c:axId val="35599424"/>
      </c:barChart>
      <c:catAx>
        <c:axId val="354498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35599424"/>
        <c:crosses val="autoZero"/>
        <c:auto val="1"/>
        <c:lblAlgn val="ctr"/>
        <c:lblOffset val="100"/>
        <c:noMultiLvlLbl val="0"/>
      </c:catAx>
      <c:valAx>
        <c:axId val="355994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_);[Red]\(#,##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354498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5924390197969877"/>
          <c:y val="0.89402508494332156"/>
          <c:w val="0.74075606887472223"/>
          <c:h val="8.702245184974050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MX" dirty="0" smtClean="0"/>
              <a:t>Gastos</a:t>
            </a:r>
            <a:r>
              <a:rPr lang="es-MX" baseline="0" dirty="0" smtClean="0"/>
              <a:t> Acumulados Academia 2018-2019</a:t>
            </a:r>
            <a:endParaRPr lang="es-MX" dirty="0"/>
          </a:p>
        </c:rich>
      </c:tx>
      <c:layout>
        <c:manualLayout>
          <c:xMode val="edge"/>
          <c:yMode val="edge"/>
          <c:x val="0.36186115533576846"/>
          <c:y val="3.336952744676476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Ppto Enero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</c:f>
              <c:strCache>
                <c:ptCount val="1"/>
                <c:pt idx="0">
                  <c:v>Acumulados</c:v>
                </c:pt>
              </c:strCache>
            </c:strRef>
          </c:cat>
          <c:val>
            <c:numRef>
              <c:f>Hoja1!$B$2</c:f>
              <c:numCache>
                <c:formatCode>#,##0</c:formatCode>
                <c:ptCount val="1"/>
                <c:pt idx="0">
                  <c:v>815642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409-493B-9086-A495B10B5698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Real Enero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</c:f>
              <c:strCache>
                <c:ptCount val="1"/>
                <c:pt idx="0">
                  <c:v>Acumulados</c:v>
                </c:pt>
              </c:strCache>
            </c:strRef>
          </c:cat>
          <c:val>
            <c:numRef>
              <c:f>Hoja1!$C$2</c:f>
              <c:numCache>
                <c:formatCode>#,##0</c:formatCode>
                <c:ptCount val="1"/>
                <c:pt idx="0">
                  <c:v>873153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409-493B-9086-A495B10B5698}"/>
            </c:ext>
          </c:extLst>
        </c:ser>
        <c:ser>
          <c:idx val="2"/>
          <c:order val="2"/>
          <c:tx>
            <c:strRef>
              <c:f>Hoja1!$D$1</c:f>
              <c:strCache>
                <c:ptCount val="1"/>
                <c:pt idx="0">
                  <c:v>Anual Ppto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</c:f>
              <c:strCache>
                <c:ptCount val="1"/>
                <c:pt idx="0">
                  <c:v>Acumulados</c:v>
                </c:pt>
              </c:strCache>
            </c:strRef>
          </c:cat>
          <c:val>
            <c:numRef>
              <c:f>Hoja1!$D$2</c:f>
              <c:numCache>
                <c:formatCode>#,##0</c:formatCode>
                <c:ptCount val="1"/>
                <c:pt idx="0">
                  <c:v>1573315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409-493B-9086-A495B10B569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85241344"/>
        <c:axId val="75627840"/>
      </c:barChart>
      <c:catAx>
        <c:axId val="852413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75627840"/>
        <c:crosses val="autoZero"/>
        <c:auto val="1"/>
        <c:lblAlgn val="ctr"/>
        <c:lblOffset val="100"/>
        <c:noMultiLvlLbl val="0"/>
      </c:catAx>
      <c:valAx>
        <c:axId val="756278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852413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5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5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E0BA5AB4-D6FB-7949-B67E-50ECD8B61591}" type="datetimeFigureOut">
              <a:rPr lang="es-ES_tradnl" smtClean="0"/>
              <a:t>25/02/2019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4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4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AD982D1-F183-F54F-B21B-54C65FA91A0E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84847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D982D1-F183-F54F-B21B-54C65FA91A0E}" type="slidenum">
              <a:rPr lang="es-ES_tradnl" smtClean="0"/>
              <a:t>5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045106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D982D1-F183-F54F-B21B-54C65FA91A0E}" type="slidenum">
              <a:rPr lang="es-ES_tradnl" smtClean="0"/>
              <a:t>15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12949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40161" y="1649770"/>
            <a:ext cx="13440966" cy="3509551"/>
          </a:xfrm>
        </p:spPr>
        <p:txBody>
          <a:bodyPr anchor="b"/>
          <a:lstStyle>
            <a:lvl1pPr algn="ctr">
              <a:defRPr sz="8819"/>
            </a:lvl1pPr>
          </a:lstStyle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40161" y="5294662"/>
            <a:ext cx="13440966" cy="2433817"/>
          </a:xfrm>
        </p:spPr>
        <p:txBody>
          <a:bodyPr/>
          <a:lstStyle>
            <a:lvl1pPr marL="0" indent="0" algn="ctr">
              <a:buNone/>
              <a:defRPr sz="3528"/>
            </a:lvl1pPr>
            <a:lvl2pPr marL="672038" indent="0" algn="ctr">
              <a:buNone/>
              <a:defRPr sz="2940"/>
            </a:lvl2pPr>
            <a:lvl3pPr marL="1344077" indent="0" algn="ctr">
              <a:buNone/>
              <a:defRPr sz="2646"/>
            </a:lvl3pPr>
            <a:lvl4pPr marL="2016115" indent="0" algn="ctr">
              <a:buNone/>
              <a:defRPr sz="2352"/>
            </a:lvl4pPr>
            <a:lvl5pPr marL="2688153" indent="0" algn="ctr">
              <a:buNone/>
              <a:defRPr sz="2352"/>
            </a:lvl5pPr>
            <a:lvl6pPr marL="3360191" indent="0" algn="ctr">
              <a:buNone/>
              <a:defRPr sz="2352"/>
            </a:lvl6pPr>
            <a:lvl7pPr marL="4032230" indent="0" algn="ctr">
              <a:buNone/>
              <a:defRPr sz="2352"/>
            </a:lvl7pPr>
            <a:lvl8pPr marL="4704268" indent="0" algn="ctr">
              <a:buNone/>
              <a:defRPr sz="2352"/>
            </a:lvl8pPr>
            <a:lvl9pPr marL="5376306" indent="0" algn="ctr">
              <a:buNone/>
              <a:defRPr sz="2352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A3015-230F-104C-98A5-AC185497946E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78785-1509-8E4B-9C7C-BA237324620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03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A3015-230F-104C-98A5-AC185497946E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78785-1509-8E4B-9C7C-BA237324620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551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24922" y="536700"/>
            <a:ext cx="3864278" cy="8542864"/>
          </a:xfrm>
        </p:spPr>
        <p:txBody>
          <a:bodyPr vert="eaVert"/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2089" y="536700"/>
            <a:ext cx="11368817" cy="8542864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A3015-230F-104C-98A5-AC185497946E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78785-1509-8E4B-9C7C-BA237324620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587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A3015-230F-104C-98A5-AC185497946E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78785-1509-8E4B-9C7C-BA237324620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040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2754" y="2513157"/>
            <a:ext cx="15457111" cy="4193259"/>
          </a:xfrm>
        </p:spPr>
        <p:txBody>
          <a:bodyPr anchor="b"/>
          <a:lstStyle>
            <a:lvl1pPr>
              <a:defRPr sz="8819"/>
            </a:lvl1pPr>
          </a:lstStyle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2754" y="6746086"/>
            <a:ext cx="15457111" cy="2205136"/>
          </a:xfrm>
        </p:spPr>
        <p:txBody>
          <a:bodyPr/>
          <a:lstStyle>
            <a:lvl1pPr marL="0" indent="0">
              <a:buNone/>
              <a:defRPr sz="3528">
                <a:solidFill>
                  <a:schemeClr val="tx1">
                    <a:tint val="75000"/>
                  </a:schemeClr>
                </a:solidFill>
              </a:defRPr>
            </a:lvl1pPr>
            <a:lvl2pPr marL="672038" indent="0">
              <a:buNone/>
              <a:defRPr sz="2940">
                <a:solidFill>
                  <a:schemeClr val="tx1">
                    <a:tint val="75000"/>
                  </a:schemeClr>
                </a:solidFill>
              </a:defRPr>
            </a:lvl2pPr>
            <a:lvl3pPr marL="1344077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3pPr>
            <a:lvl4pPr marL="2016115" indent="0">
              <a:buNone/>
              <a:defRPr sz="2352">
                <a:solidFill>
                  <a:schemeClr val="tx1">
                    <a:tint val="75000"/>
                  </a:schemeClr>
                </a:solidFill>
              </a:defRPr>
            </a:lvl4pPr>
            <a:lvl5pPr marL="2688153" indent="0">
              <a:buNone/>
              <a:defRPr sz="2352">
                <a:solidFill>
                  <a:schemeClr val="tx1">
                    <a:tint val="75000"/>
                  </a:schemeClr>
                </a:solidFill>
              </a:defRPr>
            </a:lvl5pPr>
            <a:lvl6pPr marL="3360191" indent="0">
              <a:buNone/>
              <a:defRPr sz="2352">
                <a:solidFill>
                  <a:schemeClr val="tx1">
                    <a:tint val="75000"/>
                  </a:schemeClr>
                </a:solidFill>
              </a:defRPr>
            </a:lvl6pPr>
            <a:lvl7pPr marL="4032230" indent="0">
              <a:buNone/>
              <a:defRPr sz="2352">
                <a:solidFill>
                  <a:schemeClr val="tx1">
                    <a:tint val="75000"/>
                  </a:schemeClr>
                </a:solidFill>
              </a:defRPr>
            </a:lvl7pPr>
            <a:lvl8pPr marL="4704268" indent="0">
              <a:buNone/>
              <a:defRPr sz="2352">
                <a:solidFill>
                  <a:schemeClr val="tx1">
                    <a:tint val="75000"/>
                  </a:schemeClr>
                </a:solidFill>
              </a:defRPr>
            </a:lvl8pPr>
            <a:lvl9pPr marL="5376306" indent="0">
              <a:buNone/>
              <a:defRPr sz="235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A3015-230F-104C-98A5-AC185497946E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78785-1509-8E4B-9C7C-BA237324620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294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2089" y="2683500"/>
            <a:ext cx="7616547" cy="6396064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72652" y="2683500"/>
            <a:ext cx="7616547" cy="6396064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A3015-230F-104C-98A5-AC185497946E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78785-1509-8E4B-9C7C-BA237324620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392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4423" y="536701"/>
            <a:ext cx="15457111" cy="1948455"/>
          </a:xfrm>
        </p:spPr>
        <p:txBody>
          <a:bodyPr/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4424" y="2471154"/>
            <a:ext cx="7581544" cy="1211074"/>
          </a:xfrm>
        </p:spPr>
        <p:txBody>
          <a:bodyPr anchor="b"/>
          <a:lstStyle>
            <a:lvl1pPr marL="0" indent="0">
              <a:buNone/>
              <a:defRPr sz="3528" b="1"/>
            </a:lvl1pPr>
            <a:lvl2pPr marL="672038" indent="0">
              <a:buNone/>
              <a:defRPr sz="2940" b="1"/>
            </a:lvl2pPr>
            <a:lvl3pPr marL="1344077" indent="0">
              <a:buNone/>
              <a:defRPr sz="2646" b="1"/>
            </a:lvl3pPr>
            <a:lvl4pPr marL="2016115" indent="0">
              <a:buNone/>
              <a:defRPr sz="2352" b="1"/>
            </a:lvl4pPr>
            <a:lvl5pPr marL="2688153" indent="0">
              <a:buNone/>
              <a:defRPr sz="2352" b="1"/>
            </a:lvl5pPr>
            <a:lvl6pPr marL="3360191" indent="0">
              <a:buNone/>
              <a:defRPr sz="2352" b="1"/>
            </a:lvl6pPr>
            <a:lvl7pPr marL="4032230" indent="0">
              <a:buNone/>
              <a:defRPr sz="2352" b="1"/>
            </a:lvl7pPr>
            <a:lvl8pPr marL="4704268" indent="0">
              <a:buNone/>
              <a:defRPr sz="2352" b="1"/>
            </a:lvl8pPr>
            <a:lvl9pPr marL="5376306" indent="0">
              <a:buNone/>
              <a:defRPr sz="2352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424" y="3682228"/>
            <a:ext cx="7581544" cy="541600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072652" y="2471154"/>
            <a:ext cx="7618882" cy="1211074"/>
          </a:xfrm>
        </p:spPr>
        <p:txBody>
          <a:bodyPr anchor="b"/>
          <a:lstStyle>
            <a:lvl1pPr marL="0" indent="0">
              <a:buNone/>
              <a:defRPr sz="3528" b="1"/>
            </a:lvl1pPr>
            <a:lvl2pPr marL="672038" indent="0">
              <a:buNone/>
              <a:defRPr sz="2940" b="1"/>
            </a:lvl2pPr>
            <a:lvl3pPr marL="1344077" indent="0">
              <a:buNone/>
              <a:defRPr sz="2646" b="1"/>
            </a:lvl3pPr>
            <a:lvl4pPr marL="2016115" indent="0">
              <a:buNone/>
              <a:defRPr sz="2352" b="1"/>
            </a:lvl4pPr>
            <a:lvl5pPr marL="2688153" indent="0">
              <a:buNone/>
              <a:defRPr sz="2352" b="1"/>
            </a:lvl5pPr>
            <a:lvl6pPr marL="3360191" indent="0">
              <a:buNone/>
              <a:defRPr sz="2352" b="1"/>
            </a:lvl6pPr>
            <a:lvl7pPr marL="4032230" indent="0">
              <a:buNone/>
              <a:defRPr sz="2352" b="1"/>
            </a:lvl7pPr>
            <a:lvl8pPr marL="4704268" indent="0">
              <a:buNone/>
              <a:defRPr sz="2352" b="1"/>
            </a:lvl8pPr>
            <a:lvl9pPr marL="5376306" indent="0">
              <a:buNone/>
              <a:defRPr sz="2352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072652" y="3682228"/>
            <a:ext cx="7618882" cy="541600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A3015-230F-104C-98A5-AC185497946E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78785-1509-8E4B-9C7C-BA237324620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025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A3015-230F-104C-98A5-AC185497946E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78785-1509-8E4B-9C7C-BA237324620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065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A3015-230F-104C-98A5-AC185497946E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78785-1509-8E4B-9C7C-BA237324620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381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4424" y="672042"/>
            <a:ext cx="5780081" cy="2352146"/>
          </a:xfrm>
        </p:spPr>
        <p:txBody>
          <a:bodyPr anchor="b"/>
          <a:lstStyle>
            <a:lvl1pPr>
              <a:defRPr sz="4704"/>
            </a:lvl1pPr>
          </a:lstStyle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18882" y="1451424"/>
            <a:ext cx="9072652" cy="7163777"/>
          </a:xfrm>
        </p:spPr>
        <p:txBody>
          <a:bodyPr/>
          <a:lstStyle>
            <a:lvl1pPr>
              <a:defRPr sz="4704"/>
            </a:lvl1pPr>
            <a:lvl2pPr>
              <a:defRPr sz="4116"/>
            </a:lvl2pPr>
            <a:lvl3pPr>
              <a:defRPr sz="3528"/>
            </a:lvl3pPr>
            <a:lvl4pPr>
              <a:defRPr sz="2940"/>
            </a:lvl4pPr>
            <a:lvl5pPr>
              <a:defRPr sz="2940"/>
            </a:lvl5pPr>
            <a:lvl6pPr>
              <a:defRPr sz="2940"/>
            </a:lvl6pPr>
            <a:lvl7pPr>
              <a:defRPr sz="2940"/>
            </a:lvl7pPr>
            <a:lvl8pPr>
              <a:defRPr sz="2940"/>
            </a:lvl8pPr>
            <a:lvl9pPr>
              <a:defRPr sz="294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4424" y="3024188"/>
            <a:ext cx="5780081" cy="5602681"/>
          </a:xfrm>
        </p:spPr>
        <p:txBody>
          <a:bodyPr/>
          <a:lstStyle>
            <a:lvl1pPr marL="0" indent="0">
              <a:buNone/>
              <a:defRPr sz="2352"/>
            </a:lvl1pPr>
            <a:lvl2pPr marL="672038" indent="0">
              <a:buNone/>
              <a:defRPr sz="2058"/>
            </a:lvl2pPr>
            <a:lvl3pPr marL="1344077" indent="0">
              <a:buNone/>
              <a:defRPr sz="1764"/>
            </a:lvl3pPr>
            <a:lvl4pPr marL="2016115" indent="0">
              <a:buNone/>
              <a:defRPr sz="1470"/>
            </a:lvl4pPr>
            <a:lvl5pPr marL="2688153" indent="0">
              <a:buNone/>
              <a:defRPr sz="1470"/>
            </a:lvl5pPr>
            <a:lvl6pPr marL="3360191" indent="0">
              <a:buNone/>
              <a:defRPr sz="1470"/>
            </a:lvl6pPr>
            <a:lvl7pPr marL="4032230" indent="0">
              <a:buNone/>
              <a:defRPr sz="1470"/>
            </a:lvl7pPr>
            <a:lvl8pPr marL="4704268" indent="0">
              <a:buNone/>
              <a:defRPr sz="1470"/>
            </a:lvl8pPr>
            <a:lvl9pPr marL="5376306" indent="0">
              <a:buNone/>
              <a:defRPr sz="147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A3015-230F-104C-98A5-AC185497946E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78785-1509-8E4B-9C7C-BA237324620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897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4424" y="672042"/>
            <a:ext cx="5780081" cy="2352146"/>
          </a:xfrm>
        </p:spPr>
        <p:txBody>
          <a:bodyPr anchor="b"/>
          <a:lstStyle>
            <a:lvl1pPr>
              <a:defRPr sz="4704"/>
            </a:lvl1pPr>
          </a:lstStyle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18882" y="1451424"/>
            <a:ext cx="9072652" cy="7163777"/>
          </a:xfrm>
        </p:spPr>
        <p:txBody>
          <a:bodyPr anchor="t"/>
          <a:lstStyle>
            <a:lvl1pPr marL="0" indent="0">
              <a:buNone/>
              <a:defRPr sz="4704"/>
            </a:lvl1pPr>
            <a:lvl2pPr marL="672038" indent="0">
              <a:buNone/>
              <a:defRPr sz="4116"/>
            </a:lvl2pPr>
            <a:lvl3pPr marL="1344077" indent="0">
              <a:buNone/>
              <a:defRPr sz="3528"/>
            </a:lvl3pPr>
            <a:lvl4pPr marL="2016115" indent="0">
              <a:buNone/>
              <a:defRPr sz="2940"/>
            </a:lvl4pPr>
            <a:lvl5pPr marL="2688153" indent="0">
              <a:buNone/>
              <a:defRPr sz="2940"/>
            </a:lvl5pPr>
            <a:lvl6pPr marL="3360191" indent="0">
              <a:buNone/>
              <a:defRPr sz="2940"/>
            </a:lvl6pPr>
            <a:lvl7pPr marL="4032230" indent="0">
              <a:buNone/>
              <a:defRPr sz="2940"/>
            </a:lvl7pPr>
            <a:lvl8pPr marL="4704268" indent="0">
              <a:buNone/>
              <a:defRPr sz="2940"/>
            </a:lvl8pPr>
            <a:lvl9pPr marL="5376306" indent="0">
              <a:buNone/>
              <a:defRPr sz="2940"/>
            </a:lvl9pPr>
          </a:lstStyle>
          <a:p>
            <a:r>
              <a:rPr lang="es-ES"/>
              <a:t>Arrastre la imagen al marcador de posición o haga clic en el icono para agregar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4424" y="3024188"/>
            <a:ext cx="5780081" cy="5602681"/>
          </a:xfrm>
        </p:spPr>
        <p:txBody>
          <a:bodyPr/>
          <a:lstStyle>
            <a:lvl1pPr marL="0" indent="0">
              <a:buNone/>
              <a:defRPr sz="2352"/>
            </a:lvl1pPr>
            <a:lvl2pPr marL="672038" indent="0">
              <a:buNone/>
              <a:defRPr sz="2058"/>
            </a:lvl2pPr>
            <a:lvl3pPr marL="1344077" indent="0">
              <a:buNone/>
              <a:defRPr sz="1764"/>
            </a:lvl3pPr>
            <a:lvl4pPr marL="2016115" indent="0">
              <a:buNone/>
              <a:defRPr sz="1470"/>
            </a:lvl4pPr>
            <a:lvl5pPr marL="2688153" indent="0">
              <a:buNone/>
              <a:defRPr sz="1470"/>
            </a:lvl5pPr>
            <a:lvl6pPr marL="3360191" indent="0">
              <a:buNone/>
              <a:defRPr sz="1470"/>
            </a:lvl6pPr>
            <a:lvl7pPr marL="4032230" indent="0">
              <a:buNone/>
              <a:defRPr sz="1470"/>
            </a:lvl7pPr>
            <a:lvl8pPr marL="4704268" indent="0">
              <a:buNone/>
              <a:defRPr sz="1470"/>
            </a:lvl8pPr>
            <a:lvl9pPr marL="5376306" indent="0">
              <a:buNone/>
              <a:defRPr sz="147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A3015-230F-104C-98A5-AC185497946E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78785-1509-8E4B-9C7C-BA237324620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534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2089" y="536701"/>
            <a:ext cx="15457111" cy="1948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2089" y="2683500"/>
            <a:ext cx="15457111" cy="6396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2088" y="9343247"/>
            <a:ext cx="4032290" cy="536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FA3015-230F-104C-98A5-AC185497946E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36427" y="9343247"/>
            <a:ext cx="6048435" cy="536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656910" y="9343247"/>
            <a:ext cx="4032290" cy="536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178785-1509-8E4B-9C7C-BA237324620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226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344077" rtl="0" eaLnBrk="1" latinLnBrk="0" hangingPunct="1">
        <a:lnSpc>
          <a:spcPct val="90000"/>
        </a:lnSpc>
        <a:spcBef>
          <a:spcPct val="0"/>
        </a:spcBef>
        <a:buNone/>
        <a:defRPr sz="64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6019" indent="-336019" algn="l" defTabSz="1344077" rtl="0" eaLnBrk="1" latinLnBrk="0" hangingPunct="1">
        <a:lnSpc>
          <a:spcPct val="90000"/>
        </a:lnSpc>
        <a:spcBef>
          <a:spcPts val="1470"/>
        </a:spcBef>
        <a:buFont typeface="Arial" panose="020B0604020202020204" pitchFamily="34" charset="0"/>
        <a:buChar char="•"/>
        <a:defRPr sz="4116" kern="1200">
          <a:solidFill>
            <a:schemeClr val="tx1"/>
          </a:solidFill>
          <a:latin typeface="+mn-lt"/>
          <a:ea typeface="+mn-ea"/>
          <a:cs typeface="+mn-cs"/>
        </a:defRPr>
      </a:lvl1pPr>
      <a:lvl2pPr marL="1008057" indent="-336019" algn="l" defTabSz="1344077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3528" kern="1200">
          <a:solidFill>
            <a:schemeClr val="tx1"/>
          </a:solidFill>
          <a:latin typeface="+mn-lt"/>
          <a:ea typeface="+mn-ea"/>
          <a:cs typeface="+mn-cs"/>
        </a:defRPr>
      </a:lvl2pPr>
      <a:lvl3pPr marL="1680096" indent="-336019" algn="l" defTabSz="1344077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3pPr>
      <a:lvl4pPr marL="2352134" indent="-336019" algn="l" defTabSz="1344077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4pPr>
      <a:lvl5pPr marL="3024172" indent="-336019" algn="l" defTabSz="1344077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5pPr>
      <a:lvl6pPr marL="3696211" indent="-336019" algn="l" defTabSz="1344077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6pPr>
      <a:lvl7pPr marL="4368249" indent="-336019" algn="l" defTabSz="1344077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7pPr>
      <a:lvl8pPr marL="5040287" indent="-336019" algn="l" defTabSz="1344077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8pPr>
      <a:lvl9pPr marL="5712325" indent="-336019" algn="l" defTabSz="1344077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44077" rtl="0" eaLnBrk="1" latinLnBrk="0" hangingPunct="1">
        <a:defRPr sz="2646" kern="1200">
          <a:solidFill>
            <a:schemeClr val="tx1"/>
          </a:solidFill>
          <a:latin typeface="+mn-lt"/>
          <a:ea typeface="+mn-ea"/>
          <a:cs typeface="+mn-cs"/>
        </a:defRPr>
      </a:lvl1pPr>
      <a:lvl2pPr marL="672038" algn="l" defTabSz="1344077" rtl="0" eaLnBrk="1" latinLnBrk="0" hangingPunct="1"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344077" algn="l" defTabSz="1344077" rtl="0" eaLnBrk="1" latinLnBrk="0" hangingPunct="1">
        <a:defRPr sz="2646" kern="1200">
          <a:solidFill>
            <a:schemeClr val="tx1"/>
          </a:solidFill>
          <a:latin typeface="+mn-lt"/>
          <a:ea typeface="+mn-ea"/>
          <a:cs typeface="+mn-cs"/>
        </a:defRPr>
      </a:lvl3pPr>
      <a:lvl4pPr marL="2016115" algn="l" defTabSz="1344077" rtl="0" eaLnBrk="1" latinLnBrk="0" hangingPunct="1">
        <a:defRPr sz="2646" kern="1200">
          <a:solidFill>
            <a:schemeClr val="tx1"/>
          </a:solidFill>
          <a:latin typeface="+mn-lt"/>
          <a:ea typeface="+mn-ea"/>
          <a:cs typeface="+mn-cs"/>
        </a:defRPr>
      </a:lvl4pPr>
      <a:lvl5pPr marL="2688153" algn="l" defTabSz="1344077" rtl="0" eaLnBrk="1" latinLnBrk="0" hangingPunct="1">
        <a:defRPr sz="2646" kern="1200">
          <a:solidFill>
            <a:schemeClr val="tx1"/>
          </a:solidFill>
          <a:latin typeface="+mn-lt"/>
          <a:ea typeface="+mn-ea"/>
          <a:cs typeface="+mn-cs"/>
        </a:defRPr>
      </a:lvl5pPr>
      <a:lvl6pPr marL="3360191" algn="l" defTabSz="1344077" rtl="0" eaLnBrk="1" latinLnBrk="0" hangingPunct="1">
        <a:defRPr sz="2646" kern="1200">
          <a:solidFill>
            <a:schemeClr val="tx1"/>
          </a:solidFill>
          <a:latin typeface="+mn-lt"/>
          <a:ea typeface="+mn-ea"/>
          <a:cs typeface="+mn-cs"/>
        </a:defRPr>
      </a:lvl6pPr>
      <a:lvl7pPr marL="4032230" algn="l" defTabSz="1344077" rtl="0" eaLnBrk="1" latinLnBrk="0" hangingPunct="1">
        <a:defRPr sz="2646" kern="1200">
          <a:solidFill>
            <a:schemeClr val="tx1"/>
          </a:solidFill>
          <a:latin typeface="+mn-lt"/>
          <a:ea typeface="+mn-ea"/>
          <a:cs typeface="+mn-cs"/>
        </a:defRPr>
      </a:lvl7pPr>
      <a:lvl8pPr marL="4704268" algn="l" defTabSz="1344077" rtl="0" eaLnBrk="1" latinLnBrk="0" hangingPunct="1">
        <a:defRPr sz="2646" kern="1200">
          <a:solidFill>
            <a:schemeClr val="tx1"/>
          </a:solidFill>
          <a:latin typeface="+mn-lt"/>
          <a:ea typeface="+mn-ea"/>
          <a:cs typeface="+mn-cs"/>
        </a:defRPr>
      </a:lvl8pPr>
      <a:lvl9pPr marL="5376306" algn="l" defTabSz="1344077" rtl="0" eaLnBrk="1" latinLnBrk="0" hangingPunct="1">
        <a:defRPr sz="264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12.xml"/><Relationship Id="rId4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5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6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10.xm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0" y="120991"/>
            <a:ext cx="9059333" cy="803107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9" name="TextBox 8"/>
          <p:cNvSpPr txBox="1"/>
          <p:nvPr/>
        </p:nvSpPr>
        <p:spPr>
          <a:xfrm>
            <a:off x="9407262" y="-3104831"/>
            <a:ext cx="7989094" cy="1015663"/>
          </a:xfrm>
          <a:prstGeom prst="rect">
            <a:avLst/>
          </a:prstGeom>
          <a:solidFill>
            <a:schemeClr val="bg1">
              <a:alpha val="52000"/>
            </a:schemeClr>
          </a:solidFill>
        </p:spPr>
        <p:txBody>
          <a:bodyPr wrap="square" rtlCol="0">
            <a:spAutoFit/>
          </a:bodyPr>
          <a:lstStyle/>
          <a:p>
            <a:pPr lvl="1"/>
            <a:endParaRPr lang="en-US" sz="6000" b="1" dirty="0">
              <a:solidFill>
                <a:schemeClr val="accent5">
                  <a:lumMod val="75000"/>
                </a:schemeClr>
              </a:solidFill>
              <a:latin typeface="Al Bayan Plain" charset="-78"/>
              <a:ea typeface="Al Bayan Plain" charset="-78"/>
              <a:cs typeface="Al Bayan Plain" charset="-78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031072"/>
            <a:ext cx="17921288" cy="2049553"/>
          </a:xfrm>
          <a:prstGeom prst="rect">
            <a:avLst/>
          </a:prstGeom>
        </p:spPr>
      </p:pic>
      <p:pic>
        <p:nvPicPr>
          <p:cNvPr id="8" name="Picture 6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059332" y="16931"/>
            <a:ext cx="8861955" cy="8014141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8705721" y="2215493"/>
            <a:ext cx="956917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s-ES" sz="3600" b="1" dirty="0">
                <a:solidFill>
                  <a:schemeClr val="bg1"/>
                </a:solidFill>
                <a:latin typeface="Al Bayan Plain" charset="-78"/>
                <a:ea typeface="Al Bayan Plain" charset="-78"/>
                <a:cs typeface="Al Bayan Plain" charset="-78"/>
              </a:rPr>
              <a:t>Presupuesto </a:t>
            </a:r>
          </a:p>
          <a:p>
            <a:pPr lvl="1" algn="ctr"/>
            <a:endParaRPr lang="es-ES" sz="3600" b="1" dirty="0">
              <a:solidFill>
                <a:schemeClr val="bg1"/>
              </a:solidFill>
              <a:latin typeface="Al Bayan Plain" charset="-78"/>
              <a:ea typeface="Al Bayan Plain" charset="-78"/>
              <a:cs typeface="Al Bayan Plain" charset="-78"/>
            </a:endParaRPr>
          </a:p>
          <a:p>
            <a:pPr lvl="1" algn="ctr"/>
            <a:r>
              <a:rPr lang="es-ES" sz="3600" b="1" dirty="0">
                <a:solidFill>
                  <a:schemeClr val="bg1"/>
                </a:solidFill>
                <a:latin typeface="Al Bayan Plain" charset="-78"/>
                <a:ea typeface="Al Bayan Plain" charset="-78"/>
                <a:cs typeface="Al Bayan Plain" charset="-78"/>
              </a:rPr>
              <a:t>al </a:t>
            </a:r>
            <a:r>
              <a:rPr lang="es-ES" sz="3600" b="1" dirty="0" smtClean="0">
                <a:solidFill>
                  <a:schemeClr val="bg1"/>
                </a:solidFill>
                <a:latin typeface="Al Bayan Plain" charset="-78"/>
                <a:ea typeface="Al Bayan Plain" charset="-78"/>
                <a:cs typeface="Al Bayan Plain" charset="-78"/>
              </a:rPr>
              <a:t>31 </a:t>
            </a:r>
            <a:r>
              <a:rPr lang="es-ES" sz="3600" b="1" dirty="0">
                <a:solidFill>
                  <a:schemeClr val="bg1"/>
                </a:solidFill>
                <a:latin typeface="Al Bayan Plain" charset="-78"/>
                <a:ea typeface="Al Bayan Plain" charset="-78"/>
                <a:cs typeface="Al Bayan Plain" charset="-78"/>
              </a:rPr>
              <a:t>de </a:t>
            </a:r>
            <a:r>
              <a:rPr lang="es-ES" sz="3600" b="1" dirty="0" smtClean="0">
                <a:solidFill>
                  <a:schemeClr val="bg1"/>
                </a:solidFill>
                <a:latin typeface="Al Bayan Plain" charset="-78"/>
                <a:ea typeface="Al Bayan Plain" charset="-78"/>
                <a:cs typeface="Al Bayan Plain" charset="-78"/>
              </a:rPr>
              <a:t>Enero 2019</a:t>
            </a:r>
          </a:p>
          <a:p>
            <a:pPr lvl="1" algn="ctr"/>
            <a:endParaRPr lang="es-ES" sz="3600" b="1" dirty="0">
              <a:solidFill>
                <a:schemeClr val="bg1"/>
              </a:solidFill>
              <a:latin typeface="Al Bayan Plain" charset="-78"/>
              <a:ea typeface="Al Bayan Plain" charset="-78"/>
              <a:cs typeface="Al Bayan Plain" charset="-78"/>
            </a:endParaRPr>
          </a:p>
          <a:p>
            <a:pPr lvl="1" algn="ctr"/>
            <a:endParaRPr lang="es-ES" sz="3600" b="1" dirty="0">
              <a:solidFill>
                <a:schemeClr val="bg1"/>
              </a:solidFill>
              <a:latin typeface="Al Bayan Plain" charset="-78"/>
              <a:ea typeface="Al Bayan Plain" charset="-78"/>
              <a:cs typeface="Al Bayan Plain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889050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áfico 3"/>
          <p:cNvGraphicFramePr/>
          <p:nvPr>
            <p:extLst>
              <p:ext uri="{D42A27DB-BD31-4B8C-83A1-F6EECF244321}">
                <p14:modId xmlns:p14="http://schemas.microsoft.com/office/powerpoint/2010/main" val="252639552"/>
              </p:ext>
            </p:extLst>
          </p:nvPr>
        </p:nvGraphicFramePr>
        <p:xfrm>
          <a:off x="9281160" y="1925199"/>
          <a:ext cx="7824946" cy="45670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CuadroTexto 5"/>
          <p:cNvSpPr txBox="1"/>
          <p:nvPr/>
        </p:nvSpPr>
        <p:spPr>
          <a:xfrm>
            <a:off x="9969179" y="7182987"/>
            <a:ext cx="7111132" cy="58477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s-MX" sz="1600" dirty="0"/>
              <a:t>•Los gastos reales acumulados al 31 de diciembre, van al 71 % respecto de lo presupuestado al mismo mes.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432715"/>
            <a:ext cx="17921289" cy="1800312"/>
          </a:xfrm>
          <a:prstGeom prst="rect">
            <a:avLst/>
          </a:prstGeom>
        </p:spPr>
      </p:pic>
      <p:sp>
        <p:nvSpPr>
          <p:cNvPr id="8" name="TextBox 4"/>
          <p:cNvSpPr txBox="1"/>
          <p:nvPr/>
        </p:nvSpPr>
        <p:spPr>
          <a:xfrm>
            <a:off x="-1" y="608367"/>
            <a:ext cx="3276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s-ES" sz="3200" b="1" dirty="0">
                <a:solidFill>
                  <a:schemeClr val="bg1"/>
                </a:solidFill>
                <a:ea typeface="Al Bayan Plain" charset="-78"/>
                <a:cs typeface="Al Bayan Plain" charset="-78"/>
              </a:rPr>
              <a:t>E g r e s o s </a:t>
            </a:r>
            <a:endParaRPr lang="en-US" sz="3200" b="1" dirty="0">
              <a:solidFill>
                <a:schemeClr val="bg1"/>
              </a:solidFill>
              <a:ea typeface="Al Bayan Plain" charset="-78"/>
              <a:cs typeface="Al Bayan Plain" charset="-78"/>
            </a:endParaRPr>
          </a:p>
        </p:txBody>
      </p:sp>
      <p:pic>
        <p:nvPicPr>
          <p:cNvPr id="9" name="Picture 6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9838" y="470642"/>
            <a:ext cx="4334933" cy="999499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958521" y="762141"/>
            <a:ext cx="32230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 smtClean="0">
                <a:solidFill>
                  <a:schemeClr val="bg1"/>
                </a:solidFill>
              </a:rPr>
              <a:t>Ingresos/Gastos </a:t>
            </a:r>
            <a:r>
              <a:rPr lang="es-MX" sz="2400" b="1" dirty="0" err="1" smtClean="0">
                <a:solidFill>
                  <a:schemeClr val="bg1"/>
                </a:solidFill>
              </a:rPr>
              <a:t>Motek</a:t>
            </a:r>
            <a:r>
              <a:rPr lang="es-MX" sz="2400" b="1" dirty="0" smtClean="0">
                <a:solidFill>
                  <a:schemeClr val="bg1"/>
                </a:solidFill>
              </a:rPr>
              <a:t> </a:t>
            </a:r>
            <a:endParaRPr lang="es-MX" sz="2400" b="1" dirty="0">
              <a:solidFill>
                <a:schemeClr val="bg1"/>
              </a:solidFill>
            </a:endParaRPr>
          </a:p>
        </p:txBody>
      </p:sp>
      <p:graphicFrame>
        <p:nvGraphicFramePr>
          <p:cNvPr id="11" name="Gráfico 10"/>
          <p:cNvGraphicFramePr/>
          <p:nvPr>
            <p:extLst>
              <p:ext uri="{D42A27DB-BD31-4B8C-83A1-F6EECF244321}">
                <p14:modId xmlns:p14="http://schemas.microsoft.com/office/powerpoint/2010/main" val="629843294"/>
              </p:ext>
            </p:extLst>
          </p:nvPr>
        </p:nvGraphicFramePr>
        <p:xfrm>
          <a:off x="639838" y="2234458"/>
          <a:ext cx="7824946" cy="45670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2" name="CuadroTexto 11"/>
          <p:cNvSpPr txBox="1"/>
          <p:nvPr/>
        </p:nvSpPr>
        <p:spPr>
          <a:xfrm>
            <a:off x="1353652" y="7170090"/>
            <a:ext cx="7111132" cy="58477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s-MX" sz="1600" dirty="0" smtClean="0"/>
              <a:t>•</a:t>
            </a:r>
            <a:r>
              <a:rPr lang="es-MX" sz="1600" dirty="0"/>
              <a:t>Los Ingresos reales acumulados al 31 de diciembre, van al 75 % respecto de lo presupuestado al mismo mes..</a:t>
            </a:r>
          </a:p>
        </p:txBody>
      </p:sp>
    </p:spTree>
    <p:extLst>
      <p:ext uri="{BB962C8B-B14F-4D97-AF65-F5344CB8AC3E}">
        <p14:creationId xmlns:p14="http://schemas.microsoft.com/office/powerpoint/2010/main" val="2908747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27741" y="326789"/>
            <a:ext cx="4414597" cy="1042076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323594" y="451100"/>
            <a:ext cx="49430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solidFill>
                  <a:schemeClr val="bg1"/>
                </a:solidFill>
              </a:rPr>
              <a:t>Saldos de Bancos e Inversiones </a:t>
            </a:r>
          </a:p>
          <a:p>
            <a:endParaRPr lang="es-MX" sz="2400" dirty="0">
              <a:solidFill>
                <a:schemeClr val="bg1"/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432715"/>
            <a:ext cx="17921289" cy="1800312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549262" y="6138817"/>
            <a:ext cx="3771553" cy="646331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MX" dirty="0" smtClean="0"/>
              <a:t>Se debe a los fondos </a:t>
            </a:r>
            <a:r>
              <a:rPr lang="es-MX" dirty="0" smtClean="0"/>
              <a:t>5,9000,000.00 (Viaje a Israel)</a:t>
            </a:r>
            <a:endParaRPr lang="es-MX" dirty="0"/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3078157"/>
              </p:ext>
            </p:extLst>
          </p:nvPr>
        </p:nvGraphicFramePr>
        <p:xfrm>
          <a:off x="5977054" y="470205"/>
          <a:ext cx="10281423" cy="7694402"/>
        </p:xfrm>
        <a:graphic>
          <a:graphicData uri="http://schemas.openxmlformats.org/drawingml/2006/table">
            <a:tbl>
              <a:tblPr/>
              <a:tblGrid>
                <a:gridCol w="382649">
                  <a:extLst>
                    <a:ext uri="{9D8B030D-6E8A-4147-A177-3AD203B41FA5}">
                      <a16:colId xmlns:a16="http://schemas.microsoft.com/office/drawing/2014/main" val="3546705458"/>
                    </a:ext>
                  </a:extLst>
                </a:gridCol>
                <a:gridCol w="1093283">
                  <a:extLst>
                    <a:ext uri="{9D8B030D-6E8A-4147-A177-3AD203B41FA5}">
                      <a16:colId xmlns:a16="http://schemas.microsoft.com/office/drawing/2014/main" val="2918806150"/>
                    </a:ext>
                  </a:extLst>
                </a:gridCol>
                <a:gridCol w="3079417">
                  <a:extLst>
                    <a:ext uri="{9D8B030D-6E8A-4147-A177-3AD203B41FA5}">
                      <a16:colId xmlns:a16="http://schemas.microsoft.com/office/drawing/2014/main" val="46279093"/>
                    </a:ext>
                  </a:extLst>
                </a:gridCol>
                <a:gridCol w="1680924">
                  <a:extLst>
                    <a:ext uri="{9D8B030D-6E8A-4147-A177-3AD203B41FA5}">
                      <a16:colId xmlns:a16="http://schemas.microsoft.com/office/drawing/2014/main" val="3485478334"/>
                    </a:ext>
                  </a:extLst>
                </a:gridCol>
                <a:gridCol w="1967911">
                  <a:extLst>
                    <a:ext uri="{9D8B030D-6E8A-4147-A177-3AD203B41FA5}">
                      <a16:colId xmlns:a16="http://schemas.microsoft.com/office/drawing/2014/main" val="335305705"/>
                    </a:ext>
                  </a:extLst>
                </a:gridCol>
                <a:gridCol w="1749254">
                  <a:extLst>
                    <a:ext uri="{9D8B030D-6E8A-4147-A177-3AD203B41FA5}">
                      <a16:colId xmlns:a16="http://schemas.microsoft.com/office/drawing/2014/main" val="3047009917"/>
                    </a:ext>
                  </a:extLst>
                </a:gridCol>
                <a:gridCol w="327985">
                  <a:extLst>
                    <a:ext uri="{9D8B030D-6E8A-4147-A177-3AD203B41FA5}">
                      <a16:colId xmlns:a16="http://schemas.microsoft.com/office/drawing/2014/main" val="1099562974"/>
                    </a:ext>
                  </a:extLst>
                </a:gridCol>
              </a:tblGrid>
              <a:tr h="163029">
                <a:tc>
                  <a:txBody>
                    <a:bodyPr/>
                    <a:lstStyle/>
                    <a:p>
                      <a:pPr algn="l" fontAlgn="b"/>
                      <a:endParaRPr lang="es-MX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5770238"/>
                  </a:ext>
                </a:extLst>
              </a:tr>
              <a:tr h="155266">
                <a:tc>
                  <a:txBody>
                    <a:bodyPr/>
                    <a:lstStyle/>
                    <a:p>
                      <a:pPr algn="l" fontAlgn="b"/>
                      <a:endParaRPr lang="es-MX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 gridSpan="5">
                  <a:txBody>
                    <a:bodyPr/>
                    <a:lstStyle/>
                    <a:p>
                      <a:pPr algn="ctr" fontAlgn="ctr"/>
                      <a:r>
                        <a:rPr lang="es-MX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SALDOS BANCOS E INVERSIONES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MX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4433035"/>
                  </a:ext>
                </a:extLst>
              </a:tr>
              <a:tr h="419219">
                <a:tc>
                  <a:txBody>
                    <a:bodyPr/>
                    <a:lstStyle/>
                    <a:p>
                      <a:pPr algn="l" fontAlgn="b"/>
                      <a:endParaRPr lang="es-MX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5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MX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7515285"/>
                  </a:ext>
                </a:extLst>
              </a:tr>
              <a:tr h="822910">
                <a:tc>
                  <a:txBody>
                    <a:bodyPr/>
                    <a:lstStyle/>
                    <a:p>
                      <a:pPr algn="l" fontAlgn="b"/>
                      <a:endParaRPr lang="es-MX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INSTITUCION BANCARIA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SALDO   INICIO CICLO ESCOLAR 1ro  AGOSTO 2018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SALDO S/CONTAB AL 31 ENERO 2019  (conciliado)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SALDO S/ EDO DE CUENTA AL 12 FEBRERO 2019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3377225"/>
                  </a:ext>
                </a:extLst>
              </a:tr>
              <a:tr h="155266">
                <a:tc>
                  <a:txBody>
                    <a:bodyPr/>
                    <a:lstStyle/>
                    <a:p>
                      <a:pPr algn="l" fontAlgn="b"/>
                      <a:endParaRPr lang="es-MX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16">
                  <a:txBody>
                    <a:bodyPr/>
                    <a:lstStyle/>
                    <a:p>
                      <a:pPr algn="ctr" fontAlgn="ctr"/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SALDOS   BANCOS      OPERACION</a:t>
                      </a:r>
                    </a:p>
                  </a:txBody>
                  <a:tcPr marL="0" marR="0" marT="0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BANCOMER 110372870  (Ingresos)     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887,739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373,173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4,358,630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9628660"/>
                  </a:ext>
                </a:extLst>
              </a:tr>
              <a:tr h="163029">
                <a:tc>
                  <a:txBody>
                    <a:bodyPr/>
                    <a:lstStyle/>
                    <a:p>
                      <a:pPr algn="l" fontAlgn="b"/>
                      <a:endParaRPr lang="es-MX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2221116"/>
                  </a:ext>
                </a:extLst>
              </a:tr>
              <a:tr h="155266">
                <a:tc>
                  <a:txBody>
                    <a:bodyPr/>
                    <a:lstStyle/>
                    <a:p>
                      <a:pPr algn="l" fontAlgn="b"/>
                      <a:endParaRPr lang="es-MX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BANCOMER 178357854  (Egresos)      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528,672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795,660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1,101,357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8690144"/>
                  </a:ext>
                </a:extLst>
              </a:tr>
              <a:tr h="155266">
                <a:tc>
                  <a:txBody>
                    <a:bodyPr/>
                    <a:lstStyle/>
                    <a:p>
                      <a:pPr algn="l" fontAlgn="b"/>
                      <a:endParaRPr lang="es-MX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6787625"/>
                  </a:ext>
                </a:extLst>
              </a:tr>
              <a:tr h="155266">
                <a:tc>
                  <a:txBody>
                    <a:bodyPr/>
                    <a:lstStyle/>
                    <a:p>
                      <a:pPr algn="l" fontAlgn="b"/>
                      <a:endParaRPr lang="es-MX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BANCOMER (dolares)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991,624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6,286,667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6,286,667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2635844"/>
                  </a:ext>
                </a:extLst>
              </a:tr>
              <a:tr h="273268">
                <a:tc>
                  <a:txBody>
                    <a:bodyPr/>
                    <a:lstStyle/>
                    <a:p>
                      <a:pPr algn="l" fontAlgn="b"/>
                      <a:endParaRPr lang="es-MX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s-MX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328,074.75 DLL TC 19.1623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0587068"/>
                  </a:ext>
                </a:extLst>
              </a:tr>
              <a:tr h="155266">
                <a:tc>
                  <a:txBody>
                    <a:bodyPr/>
                    <a:lstStyle/>
                    <a:p>
                      <a:pPr algn="l" fontAlgn="b"/>
                      <a:endParaRPr lang="es-MX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s-MX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722747"/>
                  </a:ext>
                </a:extLst>
              </a:tr>
              <a:tr h="155266">
                <a:tc>
                  <a:txBody>
                    <a:bodyPr/>
                    <a:lstStyle/>
                    <a:p>
                      <a:pPr algn="l" fontAlgn="b"/>
                      <a:endParaRPr lang="es-MX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BANCOMER 0199394575  (Obra)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1,914,783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65,375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1,715,203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3112496"/>
                  </a:ext>
                </a:extLst>
              </a:tr>
              <a:tr h="155266">
                <a:tc>
                  <a:txBody>
                    <a:bodyPr/>
                    <a:lstStyle/>
                    <a:p>
                      <a:pPr algn="l" fontAlgn="b"/>
                      <a:endParaRPr lang="es-MX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4099387"/>
                  </a:ext>
                </a:extLst>
              </a:tr>
              <a:tr h="155266">
                <a:tc>
                  <a:txBody>
                    <a:bodyPr/>
                    <a:lstStyle/>
                    <a:p>
                      <a:pPr algn="l" fontAlgn="b"/>
                      <a:endParaRPr lang="es-MX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INVERS BCA MIFEL CTA CHEQUES 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15,179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39,654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42,310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2622769"/>
                  </a:ext>
                </a:extLst>
              </a:tr>
              <a:tr h="163029">
                <a:tc>
                  <a:txBody>
                    <a:bodyPr/>
                    <a:lstStyle/>
                    <a:p>
                      <a:pPr algn="l" fontAlgn="b"/>
                      <a:endParaRPr lang="es-MX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8047615"/>
                  </a:ext>
                </a:extLst>
              </a:tr>
              <a:tr h="155266">
                <a:tc>
                  <a:txBody>
                    <a:bodyPr/>
                    <a:lstStyle/>
                    <a:p>
                      <a:pPr algn="l" fontAlgn="b"/>
                      <a:endParaRPr lang="es-MX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INVERSIONES BANCOMER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24,137,458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35,549,116,384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22,895,053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2620505"/>
                  </a:ext>
                </a:extLst>
              </a:tr>
              <a:tr h="273268">
                <a:tc>
                  <a:txBody>
                    <a:bodyPr/>
                    <a:lstStyle/>
                    <a:p>
                      <a:pPr algn="l" fontAlgn="b"/>
                      <a:endParaRPr lang="es-MX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INCLUYE DE FONDOS  15,000,000.00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2521681"/>
                  </a:ext>
                </a:extLst>
              </a:tr>
              <a:tr h="155266">
                <a:tc>
                  <a:txBody>
                    <a:bodyPr/>
                    <a:lstStyle/>
                    <a:p>
                      <a:pPr algn="l" fontAlgn="b"/>
                      <a:endParaRPr lang="es-MX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CAJA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1,625,209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2,021,290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2,021,290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3055068"/>
                  </a:ext>
                </a:extLst>
              </a:tr>
              <a:tr h="163029">
                <a:tc>
                  <a:txBody>
                    <a:bodyPr/>
                    <a:lstStyle/>
                    <a:p>
                      <a:pPr algn="l" fontAlgn="b"/>
                      <a:endParaRPr lang="es-MX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9544385"/>
                  </a:ext>
                </a:extLst>
              </a:tr>
              <a:tr h="225136">
                <a:tc>
                  <a:txBody>
                    <a:bodyPr/>
                    <a:lstStyle/>
                    <a:p>
                      <a:pPr algn="l" fontAlgn="b"/>
                      <a:endParaRPr lang="es-MX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TOTAL OPERACIÓN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30,100,664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35,558,698,203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38,420,510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4808963"/>
                  </a:ext>
                </a:extLst>
              </a:tr>
              <a:tr h="163029">
                <a:tc>
                  <a:txBody>
                    <a:bodyPr/>
                    <a:lstStyle/>
                    <a:p>
                      <a:pPr algn="l" fontAlgn="b"/>
                      <a:endParaRPr lang="es-MX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0830107"/>
                  </a:ext>
                </a:extLst>
              </a:tr>
              <a:tr h="155266">
                <a:tc>
                  <a:txBody>
                    <a:bodyPr/>
                    <a:lstStyle/>
                    <a:p>
                      <a:pPr algn="l" fontAlgn="b"/>
                      <a:endParaRPr lang="es-MX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SALDOS BCOS FONDOS</a:t>
                      </a:r>
                    </a:p>
                  </a:txBody>
                  <a:tcPr marL="0" marR="0" marT="0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SAFRA NATIONAL BANK INVERSION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31,818,319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33,758,393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33,758,393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5431760"/>
                  </a:ext>
                </a:extLst>
              </a:tr>
              <a:tr h="273268">
                <a:tc>
                  <a:txBody>
                    <a:bodyPr/>
                    <a:lstStyle/>
                    <a:p>
                      <a:pPr algn="l" fontAlgn="b"/>
                      <a:endParaRPr lang="es-MX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s-MX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1710677.91 DLLS TC 19.6566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2524757"/>
                  </a:ext>
                </a:extLst>
              </a:tr>
              <a:tr h="155266">
                <a:tc>
                  <a:txBody>
                    <a:bodyPr/>
                    <a:lstStyle/>
                    <a:p>
                      <a:pPr algn="l" fontAlgn="b"/>
                      <a:endParaRPr lang="es-MX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s-MX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3266533"/>
                  </a:ext>
                </a:extLst>
              </a:tr>
              <a:tr h="155266">
                <a:tc>
                  <a:txBody>
                    <a:bodyPr/>
                    <a:lstStyle/>
                    <a:p>
                      <a:pPr algn="l" fontAlgn="b"/>
                      <a:endParaRPr lang="es-MX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INVERSIONES BANCA MIFEL      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572,789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39,654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578,445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9921980"/>
                  </a:ext>
                </a:extLst>
              </a:tr>
              <a:tr h="155266">
                <a:tc>
                  <a:txBody>
                    <a:bodyPr/>
                    <a:lstStyle/>
                    <a:p>
                      <a:pPr algn="l" fontAlgn="b"/>
                      <a:endParaRPr lang="es-MX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9214627"/>
                  </a:ext>
                </a:extLst>
              </a:tr>
              <a:tr h="163029">
                <a:tc>
                  <a:txBody>
                    <a:bodyPr/>
                    <a:lstStyle/>
                    <a:p>
                      <a:pPr algn="l" fontAlgn="b"/>
                      <a:endParaRPr lang="es-MX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BANCO INBURSA                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35,360,970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15,165,894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30,165,894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264548"/>
                  </a:ext>
                </a:extLst>
              </a:tr>
              <a:tr h="163029">
                <a:tc>
                  <a:txBody>
                    <a:bodyPr/>
                    <a:lstStyle/>
                    <a:p>
                      <a:pPr algn="l" fontAlgn="b"/>
                      <a:endParaRPr lang="es-MX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0923401"/>
                  </a:ext>
                </a:extLst>
              </a:tr>
              <a:tr h="419219">
                <a:tc>
                  <a:txBody>
                    <a:bodyPr/>
                    <a:lstStyle/>
                    <a:p>
                      <a:pPr algn="l" fontAlgn="b"/>
                      <a:endParaRPr lang="es-MX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TOTAL FONDOS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67,752,077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48,963,941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64,502,732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306778"/>
                  </a:ext>
                </a:extLst>
              </a:tr>
              <a:tr h="225136">
                <a:tc>
                  <a:txBody>
                    <a:bodyPr/>
                    <a:lstStyle/>
                    <a:p>
                      <a:pPr algn="l" fontAlgn="b"/>
                      <a:endParaRPr lang="es-MX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MX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MX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MX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9408788"/>
                  </a:ext>
                </a:extLst>
              </a:tr>
              <a:tr h="419219">
                <a:tc>
                  <a:txBody>
                    <a:bodyPr/>
                    <a:lstStyle/>
                    <a:p>
                      <a:pPr algn="l" fontAlgn="b"/>
                      <a:endParaRPr lang="es-MX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r" fontAlgn="ctr"/>
                      <a:r>
                        <a:rPr lang="es-MX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TOTAL OPERACIÓN Y FONDOS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38D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97,852,741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35,607,662,144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102,923,242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0149609"/>
                  </a:ext>
                </a:extLst>
              </a:tr>
              <a:tr h="163029">
                <a:tc>
                  <a:txBody>
                    <a:bodyPr/>
                    <a:lstStyle/>
                    <a:p>
                      <a:pPr algn="l" fontAlgn="b"/>
                      <a:endParaRPr lang="es-MX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33115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1952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3839" y="593596"/>
            <a:ext cx="4501719" cy="818110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855547" y="751287"/>
            <a:ext cx="494308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solidFill>
                  <a:schemeClr val="bg1"/>
                </a:solidFill>
              </a:rPr>
              <a:t>Ingresos/Gastos B</a:t>
            </a:r>
          </a:p>
          <a:p>
            <a:endParaRPr lang="es-MX" sz="3200" dirty="0">
              <a:solidFill>
                <a:schemeClr val="bg1"/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432715"/>
            <a:ext cx="17921289" cy="1800312"/>
          </a:xfrm>
          <a:prstGeom prst="rect">
            <a:avLst/>
          </a:prstGeom>
        </p:spPr>
      </p:pic>
      <p:graphicFrame>
        <p:nvGraphicFramePr>
          <p:cNvPr id="9" name="Gráfico 8"/>
          <p:cNvGraphicFramePr/>
          <p:nvPr>
            <p:extLst>
              <p:ext uri="{D42A27DB-BD31-4B8C-83A1-F6EECF244321}">
                <p14:modId xmlns:p14="http://schemas.microsoft.com/office/powerpoint/2010/main" val="1549902571"/>
              </p:ext>
            </p:extLst>
          </p:nvPr>
        </p:nvGraphicFramePr>
        <p:xfrm>
          <a:off x="9229724" y="1258058"/>
          <a:ext cx="7394311" cy="68002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8329721"/>
              </p:ext>
            </p:extLst>
          </p:nvPr>
        </p:nvGraphicFramePr>
        <p:xfrm>
          <a:off x="442503" y="2542475"/>
          <a:ext cx="7764794" cy="3858324"/>
        </p:xfrm>
        <a:graphic>
          <a:graphicData uri="http://schemas.openxmlformats.org/drawingml/2006/table">
            <a:tbl>
              <a:tblPr/>
              <a:tblGrid>
                <a:gridCol w="381498">
                  <a:extLst>
                    <a:ext uri="{9D8B030D-6E8A-4147-A177-3AD203B41FA5}">
                      <a16:colId xmlns:a16="http://schemas.microsoft.com/office/drawing/2014/main" val="1993261605"/>
                    </a:ext>
                  </a:extLst>
                </a:gridCol>
                <a:gridCol w="2805858">
                  <a:extLst>
                    <a:ext uri="{9D8B030D-6E8A-4147-A177-3AD203B41FA5}">
                      <a16:colId xmlns:a16="http://schemas.microsoft.com/office/drawing/2014/main" val="34327597"/>
                    </a:ext>
                  </a:extLst>
                </a:gridCol>
                <a:gridCol w="1591626">
                  <a:extLst>
                    <a:ext uri="{9D8B030D-6E8A-4147-A177-3AD203B41FA5}">
                      <a16:colId xmlns:a16="http://schemas.microsoft.com/office/drawing/2014/main" val="2632029849"/>
                    </a:ext>
                  </a:extLst>
                </a:gridCol>
                <a:gridCol w="1624443">
                  <a:extLst>
                    <a:ext uri="{9D8B030D-6E8A-4147-A177-3AD203B41FA5}">
                      <a16:colId xmlns:a16="http://schemas.microsoft.com/office/drawing/2014/main" val="1570629597"/>
                    </a:ext>
                  </a:extLst>
                </a:gridCol>
                <a:gridCol w="983973">
                  <a:extLst>
                    <a:ext uri="{9D8B030D-6E8A-4147-A177-3AD203B41FA5}">
                      <a16:colId xmlns:a16="http://schemas.microsoft.com/office/drawing/2014/main" val="1433046724"/>
                    </a:ext>
                  </a:extLst>
                </a:gridCol>
                <a:gridCol w="377396">
                  <a:extLst>
                    <a:ext uri="{9D8B030D-6E8A-4147-A177-3AD203B41FA5}">
                      <a16:colId xmlns:a16="http://schemas.microsoft.com/office/drawing/2014/main" val="3643729499"/>
                    </a:ext>
                  </a:extLst>
                </a:gridCol>
              </a:tblGrid>
              <a:tr h="308078"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8500773"/>
                  </a:ext>
                </a:extLst>
              </a:tr>
              <a:tr h="293409"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s-MX" sz="16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Mes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s-MX" sz="16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Ingresos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s-MX" sz="16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Gastos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s-MX" sz="16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Resultado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632585"/>
                  </a:ext>
                </a:extLst>
              </a:tr>
              <a:tr h="792202"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7544866"/>
                  </a:ext>
                </a:extLst>
              </a:tr>
              <a:tr h="293409"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Agosto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65,117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32,355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32,762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3314665"/>
                  </a:ext>
                </a:extLst>
              </a:tr>
              <a:tr h="293409"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Septiembre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642,820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28,130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614,690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8201536"/>
                  </a:ext>
                </a:extLst>
              </a:tr>
              <a:tr h="293409"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Octubre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823,968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1,254,975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-431,007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2099323"/>
                  </a:ext>
                </a:extLst>
              </a:tr>
              <a:tr h="293409"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Noviembre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353,968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43,979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309,989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4535074"/>
                  </a:ext>
                </a:extLst>
              </a:tr>
              <a:tr h="293409"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Diciembre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492,780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2,300,455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-1,807,675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1543920"/>
                  </a:ext>
                </a:extLst>
              </a:tr>
              <a:tr h="293409"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Enero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413,968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29,505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384,463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251828"/>
                  </a:ext>
                </a:extLst>
              </a:tr>
              <a:tr h="410772"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Acumulado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6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2,792,621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6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3,689,399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6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-896,778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6839051"/>
                  </a:ext>
                </a:extLst>
              </a:tr>
              <a:tr h="293409"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9398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3314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3839" y="593596"/>
            <a:ext cx="5327887" cy="818110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855547" y="751287"/>
            <a:ext cx="537681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solidFill>
                  <a:schemeClr val="bg1"/>
                </a:solidFill>
              </a:rPr>
              <a:t>Ingresos por Concepto  B</a:t>
            </a:r>
          </a:p>
          <a:p>
            <a:endParaRPr lang="es-MX" sz="3200" dirty="0">
              <a:solidFill>
                <a:schemeClr val="bg1"/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432715"/>
            <a:ext cx="17921289" cy="1800312"/>
          </a:xfrm>
          <a:prstGeom prst="rect">
            <a:avLst/>
          </a:prstGeom>
        </p:spPr>
      </p:pic>
      <p:graphicFrame>
        <p:nvGraphicFramePr>
          <p:cNvPr id="10" name="Gráfico 9"/>
          <p:cNvGraphicFramePr/>
          <p:nvPr>
            <p:extLst>
              <p:ext uri="{D42A27DB-BD31-4B8C-83A1-F6EECF244321}">
                <p14:modId xmlns:p14="http://schemas.microsoft.com/office/powerpoint/2010/main" val="3416002978"/>
              </p:ext>
            </p:extLst>
          </p:nvPr>
        </p:nvGraphicFramePr>
        <p:xfrm>
          <a:off x="8710153" y="751288"/>
          <a:ext cx="7394311" cy="7338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CuadroTexto 7"/>
          <p:cNvSpPr txBox="1"/>
          <p:nvPr/>
        </p:nvSpPr>
        <p:spPr>
          <a:xfrm>
            <a:off x="701137" y="6590568"/>
            <a:ext cx="7111132" cy="58477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MX" sz="1600" dirty="0" smtClean="0"/>
              <a:t>Ingresos por Donativo no afectan resultado de la operación.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s-MX" sz="1600" dirty="0" smtClean="0"/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7382001"/>
              </p:ext>
            </p:extLst>
          </p:nvPr>
        </p:nvGraphicFramePr>
        <p:xfrm>
          <a:off x="855547" y="2847171"/>
          <a:ext cx="6348141" cy="3107580"/>
        </p:xfrm>
        <a:graphic>
          <a:graphicData uri="http://schemas.openxmlformats.org/drawingml/2006/table">
            <a:tbl>
              <a:tblPr/>
              <a:tblGrid>
                <a:gridCol w="493224">
                  <a:extLst>
                    <a:ext uri="{9D8B030D-6E8A-4147-A177-3AD203B41FA5}">
                      <a16:colId xmlns:a16="http://schemas.microsoft.com/office/drawing/2014/main" val="1869765867"/>
                    </a:ext>
                  </a:extLst>
                </a:gridCol>
                <a:gridCol w="4115875">
                  <a:extLst>
                    <a:ext uri="{9D8B030D-6E8A-4147-A177-3AD203B41FA5}">
                      <a16:colId xmlns:a16="http://schemas.microsoft.com/office/drawing/2014/main" val="1988913846"/>
                    </a:ext>
                  </a:extLst>
                </a:gridCol>
                <a:gridCol w="1343612">
                  <a:extLst>
                    <a:ext uri="{9D8B030D-6E8A-4147-A177-3AD203B41FA5}">
                      <a16:colId xmlns:a16="http://schemas.microsoft.com/office/drawing/2014/main" val="2434245962"/>
                    </a:ext>
                  </a:extLst>
                </a:gridCol>
                <a:gridCol w="395430">
                  <a:extLst>
                    <a:ext uri="{9D8B030D-6E8A-4147-A177-3AD203B41FA5}">
                      <a16:colId xmlns:a16="http://schemas.microsoft.com/office/drawing/2014/main" val="2568150406"/>
                    </a:ext>
                  </a:extLst>
                </a:gridCol>
              </a:tblGrid>
              <a:tr h="250035"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9005548"/>
                  </a:ext>
                </a:extLst>
              </a:tr>
              <a:tr h="238129"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es-MX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INGRESOS POR CONCEPTO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38DD5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7209911"/>
                  </a:ext>
                </a:extLst>
              </a:tr>
              <a:tr h="250035"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3941907"/>
                  </a:ext>
                </a:extLst>
              </a:tr>
              <a:tr h="250035"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6854307"/>
                  </a:ext>
                </a:extLst>
              </a:tr>
              <a:tr h="297661"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Ingresos por Transporte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154,080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9572135"/>
                  </a:ext>
                </a:extLst>
              </a:tr>
              <a:tr h="297661"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Ingresos por Servicios Escolares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154,435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7536886"/>
                  </a:ext>
                </a:extLst>
              </a:tr>
              <a:tr h="297661"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Ingresos por Reinscripciones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364,077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6041368"/>
                  </a:ext>
                </a:extLst>
              </a:tr>
              <a:tr h="297661"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Ingresos Donativo Obra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470,000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0628874"/>
                  </a:ext>
                </a:extLst>
              </a:tr>
              <a:tr h="309567"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Ingresos por colegiatura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1,650,029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4013747"/>
                  </a:ext>
                </a:extLst>
              </a:tr>
              <a:tr h="381006"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2,792,621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0688493"/>
                  </a:ext>
                </a:extLst>
              </a:tr>
              <a:tr h="238129"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62790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4296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3839" y="593596"/>
            <a:ext cx="5327887" cy="818110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855547" y="751287"/>
            <a:ext cx="537681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solidFill>
                  <a:schemeClr val="bg1"/>
                </a:solidFill>
              </a:rPr>
              <a:t>Gastos por Concepto  B</a:t>
            </a:r>
          </a:p>
          <a:p>
            <a:endParaRPr lang="es-MX" sz="3200" dirty="0">
              <a:solidFill>
                <a:schemeClr val="bg1"/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432715"/>
            <a:ext cx="17921289" cy="1800312"/>
          </a:xfrm>
          <a:prstGeom prst="rect">
            <a:avLst/>
          </a:prstGeom>
        </p:spPr>
      </p:pic>
      <p:graphicFrame>
        <p:nvGraphicFramePr>
          <p:cNvPr id="11" name="Gráfico 10"/>
          <p:cNvGraphicFramePr/>
          <p:nvPr>
            <p:extLst>
              <p:ext uri="{D42A27DB-BD31-4B8C-83A1-F6EECF244321}">
                <p14:modId xmlns:p14="http://schemas.microsoft.com/office/powerpoint/2010/main" val="2102999467"/>
              </p:ext>
            </p:extLst>
          </p:nvPr>
        </p:nvGraphicFramePr>
        <p:xfrm>
          <a:off x="9504944" y="1093865"/>
          <a:ext cx="7394311" cy="7338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CuadroTexto 7"/>
          <p:cNvSpPr txBox="1"/>
          <p:nvPr/>
        </p:nvSpPr>
        <p:spPr>
          <a:xfrm>
            <a:off x="701137" y="6590568"/>
            <a:ext cx="7111132" cy="58477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MX" sz="1600" dirty="0" smtClean="0"/>
              <a:t>Gastos por Obra no afectan resultado de la operación.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s-MX" sz="1600" dirty="0" smtClean="0"/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4375265"/>
              </p:ext>
            </p:extLst>
          </p:nvPr>
        </p:nvGraphicFramePr>
        <p:xfrm>
          <a:off x="848226" y="1986197"/>
          <a:ext cx="5954017" cy="3567110"/>
        </p:xfrm>
        <a:graphic>
          <a:graphicData uri="http://schemas.openxmlformats.org/drawingml/2006/table">
            <a:tbl>
              <a:tblPr/>
              <a:tblGrid>
                <a:gridCol w="264623">
                  <a:extLst>
                    <a:ext uri="{9D8B030D-6E8A-4147-A177-3AD203B41FA5}">
                      <a16:colId xmlns:a16="http://schemas.microsoft.com/office/drawing/2014/main" val="528394417"/>
                    </a:ext>
                  </a:extLst>
                </a:gridCol>
                <a:gridCol w="4292773">
                  <a:extLst>
                    <a:ext uri="{9D8B030D-6E8A-4147-A177-3AD203B41FA5}">
                      <a16:colId xmlns:a16="http://schemas.microsoft.com/office/drawing/2014/main" val="97438815"/>
                    </a:ext>
                  </a:extLst>
                </a:gridCol>
                <a:gridCol w="1161401">
                  <a:extLst>
                    <a:ext uri="{9D8B030D-6E8A-4147-A177-3AD203B41FA5}">
                      <a16:colId xmlns:a16="http://schemas.microsoft.com/office/drawing/2014/main" val="4059042392"/>
                    </a:ext>
                  </a:extLst>
                </a:gridCol>
                <a:gridCol w="235220">
                  <a:extLst>
                    <a:ext uri="{9D8B030D-6E8A-4147-A177-3AD203B41FA5}">
                      <a16:colId xmlns:a16="http://schemas.microsoft.com/office/drawing/2014/main" val="1147343239"/>
                    </a:ext>
                  </a:extLst>
                </a:gridCol>
              </a:tblGrid>
              <a:tr h="246412"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4376735"/>
                  </a:ext>
                </a:extLst>
              </a:tr>
              <a:tr h="234679"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es-MX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GASTOS POR CONCEPTO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4780409"/>
                  </a:ext>
                </a:extLst>
              </a:tr>
              <a:tr h="246412"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1351677"/>
                  </a:ext>
                </a:extLst>
              </a:tr>
              <a:tr h="300388"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Diversos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1,300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2669392"/>
                  </a:ext>
                </a:extLst>
              </a:tr>
              <a:tr h="300388"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Festividades y Eventos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10,343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7346396"/>
                  </a:ext>
                </a:extLst>
              </a:tr>
              <a:tr h="300388"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Honorarios A. </a:t>
                      </a:r>
                      <a:r>
                        <a:rPr lang="es-MX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Picitelli</a:t>
                      </a:r>
                      <a:endParaRPr lang="es-MX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19,000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872956"/>
                  </a:ext>
                </a:extLst>
              </a:tr>
              <a:tr h="657100"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Estructura sueldos </a:t>
                      </a:r>
                      <a:r>
                        <a:rPr lang="es-MX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Motek</a:t>
                      </a:r>
                      <a:r>
                        <a:rPr lang="es-MX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y Estudios Judaicos, </a:t>
                      </a:r>
                      <a:r>
                        <a:rPr lang="es-MX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Direccion</a:t>
                      </a:r>
                      <a:r>
                        <a:rPr lang="es-MX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General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618,940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5238442"/>
                  </a:ext>
                </a:extLst>
              </a:tr>
              <a:tr h="300388"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Estructura prestaciones extranjeros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68,000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0843380"/>
                  </a:ext>
                </a:extLst>
              </a:tr>
              <a:tr h="305082"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Obra Mano de </a:t>
                      </a:r>
                      <a:r>
                        <a:rPr lang="pt-BR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ObraFase</a:t>
                      </a:r>
                      <a:r>
                        <a:rPr lang="pt-B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III </a:t>
                      </a:r>
                      <a:r>
                        <a:rPr lang="pt-BR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Jardin</a:t>
                      </a:r>
                      <a:r>
                        <a:rPr lang="pt-B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2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2,971,815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3843261"/>
                  </a:ext>
                </a:extLst>
              </a:tr>
              <a:tr h="375485"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3,689,398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1381314"/>
                  </a:ext>
                </a:extLst>
              </a:tr>
              <a:tr h="300388"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56423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0418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009" y="16931"/>
            <a:ext cx="17921288" cy="8094133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12266093" y="289811"/>
            <a:ext cx="347229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algn="ctr"/>
            <a:r>
              <a:rPr lang="es-ES" sz="6000" b="1" dirty="0">
                <a:solidFill>
                  <a:schemeClr val="bg1"/>
                </a:solidFill>
              </a:rPr>
              <a:t>¡Gracias!</a:t>
            </a: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1912" y="7314691"/>
            <a:ext cx="18090621" cy="276593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875576" y="1474640"/>
            <a:ext cx="51531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  <a:latin typeface="Al Bayan Plain" charset="-78"/>
                <a:ea typeface="Al Bayan Plain" charset="-78"/>
                <a:cs typeface="Al Bayan Plain" charset="-78"/>
              </a:rPr>
              <a:t>Martha Aurora Gómez Moscoso </a:t>
            </a:r>
            <a:r>
              <a:rPr lang="es-ES" sz="2400" b="1">
                <a:solidFill>
                  <a:schemeClr val="bg1"/>
                </a:solidFill>
                <a:latin typeface="Al Bayan Plain" charset="-78"/>
                <a:ea typeface="Al Bayan Plain" charset="-78"/>
                <a:cs typeface="Al Bayan Plain" charset="-78"/>
              </a:rPr>
              <a:t>/ Luisa </a:t>
            </a:r>
            <a:r>
              <a:rPr lang="es-ES" sz="2400" b="1" dirty="0">
                <a:solidFill>
                  <a:schemeClr val="bg1"/>
                </a:solidFill>
                <a:latin typeface="Al Bayan Plain" charset="-78"/>
                <a:ea typeface="Al Bayan Plain" charset="-78"/>
                <a:cs typeface="Al Bayan Plain" charset="-78"/>
              </a:rPr>
              <a:t>Mendoza</a:t>
            </a:r>
            <a:endParaRPr lang="es-ES" sz="2400" dirty="0">
              <a:solidFill>
                <a:schemeClr val="bg1"/>
              </a:solidFill>
              <a:latin typeface="Al Bayan Plain" charset="-78"/>
              <a:ea typeface="Al Bayan Plain" charset="-78"/>
              <a:cs typeface="Al Bayan Plain" charset="-78"/>
            </a:endParaRPr>
          </a:p>
          <a:p>
            <a:r>
              <a:rPr lang="es-ES" sz="2400" dirty="0">
                <a:solidFill>
                  <a:schemeClr val="bg1"/>
                </a:solidFill>
                <a:latin typeface="Al Bayan Plain" charset="-78"/>
                <a:ea typeface="Al Bayan Plain" charset="-78"/>
                <a:cs typeface="Al Bayan Plain" charset="-78"/>
              </a:rPr>
              <a:t>Colegio Hebreo </a:t>
            </a:r>
            <a:r>
              <a:rPr lang="es-ES" sz="2400" dirty="0" err="1">
                <a:solidFill>
                  <a:schemeClr val="bg1"/>
                </a:solidFill>
                <a:latin typeface="Al Bayan Plain" charset="-78"/>
                <a:ea typeface="Al Bayan Plain" charset="-78"/>
                <a:cs typeface="Al Bayan Plain" charset="-78"/>
              </a:rPr>
              <a:t>Maguen</a:t>
            </a:r>
            <a:r>
              <a:rPr lang="es-ES" sz="2400" dirty="0">
                <a:solidFill>
                  <a:schemeClr val="bg1"/>
                </a:solidFill>
                <a:latin typeface="Al Bayan Plain" charset="-78"/>
                <a:ea typeface="Al Bayan Plain" charset="-78"/>
                <a:cs typeface="Al Bayan Plain" charset="-78"/>
              </a:rPr>
              <a:t> David</a:t>
            </a:r>
          </a:p>
          <a:p>
            <a:r>
              <a:rPr lang="es-ES" sz="2400" dirty="0">
                <a:solidFill>
                  <a:schemeClr val="bg1"/>
                </a:solidFill>
                <a:latin typeface="Al Bayan Plain" charset="-78"/>
                <a:ea typeface="Al Bayan Plain" charset="-78"/>
                <a:cs typeface="Al Bayan Plain" charset="-78"/>
              </a:rPr>
              <a:t>magomez@chmd.edu.mx</a:t>
            </a:r>
          </a:p>
        </p:txBody>
      </p:sp>
    </p:spTree>
    <p:extLst>
      <p:ext uri="{BB962C8B-B14F-4D97-AF65-F5344CB8AC3E}">
        <p14:creationId xmlns:p14="http://schemas.microsoft.com/office/powerpoint/2010/main" val="822955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áfico 3"/>
          <p:cNvGraphicFramePr/>
          <p:nvPr>
            <p:extLst>
              <p:ext uri="{D42A27DB-BD31-4B8C-83A1-F6EECF244321}">
                <p14:modId xmlns:p14="http://schemas.microsoft.com/office/powerpoint/2010/main" val="4120863985"/>
              </p:ext>
            </p:extLst>
          </p:nvPr>
        </p:nvGraphicFramePr>
        <p:xfrm>
          <a:off x="9281160" y="1925199"/>
          <a:ext cx="7824946" cy="45670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Gráfico 4"/>
          <p:cNvGraphicFramePr/>
          <p:nvPr>
            <p:extLst>
              <p:ext uri="{D42A27DB-BD31-4B8C-83A1-F6EECF244321}">
                <p14:modId xmlns:p14="http://schemas.microsoft.com/office/powerpoint/2010/main" val="2624483821"/>
              </p:ext>
            </p:extLst>
          </p:nvPr>
        </p:nvGraphicFramePr>
        <p:xfrm>
          <a:off x="0" y="2210437"/>
          <a:ext cx="8991601" cy="5758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CuadroTexto 5"/>
          <p:cNvSpPr txBox="1"/>
          <p:nvPr/>
        </p:nvSpPr>
        <p:spPr>
          <a:xfrm>
            <a:off x="9969179" y="6801499"/>
            <a:ext cx="7111132" cy="1631216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MX" sz="1600" dirty="0" smtClean="0"/>
              <a:t>Ingresos  por colegiaturas anuales  pendiente de aplicar  $ 1,985,022.00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MX" sz="1600" dirty="0" smtClean="0"/>
              <a:t>Los Ingresos reales acumulados al 31 de Enero, van al 96 % respecto de lo presupuestado al mismo mes.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MX" sz="1600" dirty="0" smtClean="0"/>
              <a:t>Al 31 de Enero llevamos </a:t>
            </a:r>
            <a:r>
              <a:rPr lang="es-MX" sz="1600" dirty="0"/>
              <a:t>el </a:t>
            </a:r>
            <a:r>
              <a:rPr lang="es-MX" sz="1600" dirty="0" smtClean="0"/>
              <a:t> 58 % de </a:t>
            </a:r>
            <a:r>
              <a:rPr lang="es-MX" sz="1600" dirty="0"/>
              <a:t>los ingresos totales presupuestados para éste ciclo escolar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MX" sz="1600" dirty="0" smtClean="0"/>
              <a:t>Ingresos reales  incluye 3.8 millones de cartera vencida </a:t>
            </a:r>
            <a:endParaRPr lang="es-MX" sz="1600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432715"/>
            <a:ext cx="17921289" cy="1800312"/>
          </a:xfrm>
          <a:prstGeom prst="rect">
            <a:avLst/>
          </a:prstGeom>
        </p:spPr>
      </p:pic>
      <p:sp>
        <p:nvSpPr>
          <p:cNvPr id="8" name="TextBox 4"/>
          <p:cNvSpPr txBox="1"/>
          <p:nvPr/>
        </p:nvSpPr>
        <p:spPr>
          <a:xfrm>
            <a:off x="-1" y="608367"/>
            <a:ext cx="3276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s-ES" sz="3200" b="1" dirty="0">
                <a:solidFill>
                  <a:schemeClr val="bg1"/>
                </a:solidFill>
                <a:ea typeface="Al Bayan Plain" charset="-78"/>
                <a:cs typeface="Al Bayan Plain" charset="-78"/>
              </a:rPr>
              <a:t>E g r e s o s </a:t>
            </a:r>
            <a:endParaRPr lang="en-US" sz="3200" b="1" dirty="0">
              <a:solidFill>
                <a:schemeClr val="bg1"/>
              </a:solidFill>
              <a:ea typeface="Al Bayan Plain" charset="-78"/>
              <a:cs typeface="Al Bayan Plain" charset="-78"/>
            </a:endParaRPr>
          </a:p>
        </p:txBody>
      </p:sp>
      <p:pic>
        <p:nvPicPr>
          <p:cNvPr id="9" name="Picture 6"/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9838" y="470642"/>
            <a:ext cx="4334933" cy="999499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958521" y="762141"/>
            <a:ext cx="27518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 smtClean="0">
                <a:solidFill>
                  <a:schemeClr val="bg1"/>
                </a:solidFill>
              </a:rPr>
              <a:t>Ingresos Enero 2019</a:t>
            </a:r>
            <a:endParaRPr lang="es-MX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813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470642"/>
            <a:ext cx="4334933" cy="999499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432715"/>
            <a:ext cx="17921289" cy="1800312"/>
          </a:xfrm>
          <a:prstGeom prst="rect">
            <a:avLst/>
          </a:prstGeom>
        </p:spPr>
      </p:pic>
      <p:sp>
        <p:nvSpPr>
          <p:cNvPr id="10" name="TextBox 4"/>
          <p:cNvSpPr txBox="1"/>
          <p:nvPr/>
        </p:nvSpPr>
        <p:spPr>
          <a:xfrm>
            <a:off x="-321734" y="-1491343"/>
            <a:ext cx="3276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s-ES" sz="3200" b="1" dirty="0">
                <a:solidFill>
                  <a:schemeClr val="accent1">
                    <a:lumMod val="50000"/>
                  </a:schemeClr>
                </a:solidFill>
                <a:latin typeface="Al Bayan Plain" charset="-78"/>
                <a:ea typeface="Al Bayan Plain" charset="-78"/>
                <a:cs typeface="Al Bayan Plain" charset="-78"/>
              </a:rPr>
              <a:t>Título</a:t>
            </a:r>
            <a:endParaRPr lang="en-US" sz="3200" b="1" dirty="0">
              <a:solidFill>
                <a:schemeClr val="accent1">
                  <a:lumMod val="50000"/>
                </a:schemeClr>
              </a:solidFill>
              <a:latin typeface="Al Bayan Plain" charset="-78"/>
              <a:ea typeface="Al Bayan Plain" charset="-78"/>
              <a:cs typeface="Al Bayan Plain" charset="-78"/>
            </a:endParaRPr>
          </a:p>
        </p:txBody>
      </p:sp>
      <p:graphicFrame>
        <p:nvGraphicFramePr>
          <p:cNvPr id="5" name="Gráfico 4"/>
          <p:cNvGraphicFramePr/>
          <p:nvPr>
            <p:extLst>
              <p:ext uri="{D42A27DB-BD31-4B8C-83A1-F6EECF244321}">
                <p14:modId xmlns:p14="http://schemas.microsoft.com/office/powerpoint/2010/main" val="371642887"/>
              </p:ext>
            </p:extLst>
          </p:nvPr>
        </p:nvGraphicFramePr>
        <p:xfrm>
          <a:off x="6682096" y="901700"/>
          <a:ext cx="10658903" cy="71787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1" name="CuadroTexto 10"/>
          <p:cNvSpPr txBox="1"/>
          <p:nvPr/>
        </p:nvSpPr>
        <p:spPr>
          <a:xfrm>
            <a:off x="300251" y="762141"/>
            <a:ext cx="30383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>
                <a:solidFill>
                  <a:schemeClr val="bg1"/>
                </a:solidFill>
              </a:rPr>
              <a:t>Ingresos por Concepto</a:t>
            </a:r>
          </a:p>
        </p:txBody>
      </p:sp>
      <p:sp>
        <p:nvSpPr>
          <p:cNvPr id="13" name="CuadroTexto 12"/>
          <p:cNvSpPr txBox="1"/>
          <p:nvPr/>
        </p:nvSpPr>
        <p:spPr>
          <a:xfrm>
            <a:off x="745771" y="6236370"/>
            <a:ext cx="5648349" cy="156966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endParaRPr lang="es-MX" sz="16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MX" sz="1600" dirty="0" smtClean="0"/>
              <a:t>Reinscripciones cobradas 2019-2020 por $ 18.0 millones</a:t>
            </a:r>
            <a:endParaRPr lang="es-MX" sz="1600" dirty="0"/>
          </a:p>
          <a:p>
            <a:pPr marL="285750" indent="-285750">
              <a:buFont typeface="Arial" pitchFamily="34" charset="0"/>
              <a:buChar char="•"/>
            </a:pPr>
            <a:r>
              <a:rPr lang="es-MX" sz="1600" dirty="0" smtClean="0"/>
              <a:t>Cartera vencida de reinscripciones  1.5 millones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MX" sz="1600" dirty="0" smtClean="0"/>
              <a:t>Otros Ingresos incluye, encierro camiones,  descuento pronto pago y  publicidad</a:t>
            </a:r>
            <a:endParaRPr lang="es-MX" sz="1600" dirty="0"/>
          </a:p>
          <a:p>
            <a:endParaRPr lang="es-MX" sz="1600" dirty="0"/>
          </a:p>
        </p:txBody>
      </p:sp>
      <p:sp>
        <p:nvSpPr>
          <p:cNvPr id="14" name="Rectángulo 13"/>
          <p:cNvSpPr/>
          <p:nvPr/>
        </p:nvSpPr>
        <p:spPr>
          <a:xfrm>
            <a:off x="745771" y="1647022"/>
            <a:ext cx="427545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/>
              <a:t>* Cartera Vencida Colegiatura </a:t>
            </a:r>
            <a:r>
              <a:rPr lang="es-MX" dirty="0" smtClean="0"/>
              <a:t>5.8 </a:t>
            </a:r>
            <a:r>
              <a:rPr lang="es-MX" dirty="0"/>
              <a:t>millones</a:t>
            </a:r>
          </a:p>
          <a:p>
            <a:endParaRPr lang="es-MX" dirty="0"/>
          </a:p>
          <a:p>
            <a:endParaRPr lang="es-MX" dirty="0"/>
          </a:p>
          <a:p>
            <a:r>
              <a:rPr lang="es-MX" dirty="0"/>
              <a:t>Dividida en:</a:t>
            </a:r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7007210"/>
              </p:ext>
            </p:extLst>
          </p:nvPr>
        </p:nvGraphicFramePr>
        <p:xfrm>
          <a:off x="745771" y="2847351"/>
          <a:ext cx="5270501" cy="3442335"/>
        </p:xfrm>
        <a:graphic>
          <a:graphicData uri="http://schemas.openxmlformats.org/drawingml/2006/table">
            <a:tbl>
              <a:tblPr/>
              <a:tblGrid>
                <a:gridCol w="256866">
                  <a:extLst>
                    <a:ext uri="{9D8B030D-6E8A-4147-A177-3AD203B41FA5}">
                      <a16:colId xmlns:a16="http://schemas.microsoft.com/office/drawing/2014/main" val="931025660"/>
                    </a:ext>
                  </a:extLst>
                </a:gridCol>
                <a:gridCol w="2207141">
                  <a:extLst>
                    <a:ext uri="{9D8B030D-6E8A-4147-A177-3AD203B41FA5}">
                      <a16:colId xmlns:a16="http://schemas.microsoft.com/office/drawing/2014/main" val="1374045853"/>
                    </a:ext>
                  </a:extLst>
                </a:gridCol>
                <a:gridCol w="1319211">
                  <a:extLst>
                    <a:ext uri="{9D8B030D-6E8A-4147-A177-3AD203B41FA5}">
                      <a16:colId xmlns:a16="http://schemas.microsoft.com/office/drawing/2014/main" val="2042637288"/>
                    </a:ext>
                  </a:extLst>
                </a:gridCol>
                <a:gridCol w="1277451">
                  <a:extLst>
                    <a:ext uri="{9D8B030D-6E8A-4147-A177-3AD203B41FA5}">
                      <a16:colId xmlns:a16="http://schemas.microsoft.com/office/drawing/2014/main" val="2754716443"/>
                    </a:ext>
                  </a:extLst>
                </a:gridCol>
                <a:gridCol w="209832">
                  <a:extLst>
                    <a:ext uri="{9D8B030D-6E8A-4147-A177-3AD203B41FA5}">
                      <a16:colId xmlns:a16="http://schemas.microsoft.com/office/drawing/2014/main" val="4195801185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738662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de Familias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575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250868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4601393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Porcentaje de Familias con Adeudos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25%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595570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542264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Status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No. De familias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Importe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477544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Familia con adeudos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3,042,757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956456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Familias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2,847,718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5427520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Total Adeudos Noviembre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142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       5,890,475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458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23715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443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470642"/>
            <a:ext cx="4334933" cy="999499"/>
          </a:xfrm>
          <a:prstGeom prst="rect">
            <a:avLst/>
          </a:prstGeom>
        </p:spPr>
      </p:pic>
      <p:sp>
        <p:nvSpPr>
          <p:cNvPr id="3" name="TextBox 4"/>
          <p:cNvSpPr txBox="1"/>
          <p:nvPr/>
        </p:nvSpPr>
        <p:spPr>
          <a:xfrm>
            <a:off x="-1" y="608367"/>
            <a:ext cx="3276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s-ES" sz="3200" b="1" dirty="0">
                <a:solidFill>
                  <a:schemeClr val="bg1"/>
                </a:solidFill>
                <a:ea typeface="Al Bayan Plain" charset="-78"/>
                <a:cs typeface="Al Bayan Plain" charset="-78"/>
              </a:rPr>
              <a:t>E g r e s o s </a:t>
            </a:r>
            <a:endParaRPr lang="en-US" sz="3200" b="1" dirty="0">
              <a:solidFill>
                <a:schemeClr val="bg1"/>
              </a:solidFill>
              <a:ea typeface="Al Bayan Plain" charset="-78"/>
              <a:cs typeface="Al Bayan Plain" charset="-78"/>
            </a:endParaRPr>
          </a:p>
        </p:txBody>
      </p:sp>
      <p:graphicFrame>
        <p:nvGraphicFramePr>
          <p:cNvPr id="4" name="Gráfico 3"/>
          <p:cNvGraphicFramePr/>
          <p:nvPr>
            <p:extLst>
              <p:ext uri="{D42A27DB-BD31-4B8C-83A1-F6EECF244321}">
                <p14:modId xmlns:p14="http://schemas.microsoft.com/office/powerpoint/2010/main" val="2613307830"/>
              </p:ext>
            </p:extLst>
          </p:nvPr>
        </p:nvGraphicFramePr>
        <p:xfrm>
          <a:off x="409434" y="1761640"/>
          <a:ext cx="8434316" cy="62203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5" name="Imagen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432715"/>
            <a:ext cx="17921289" cy="1800312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9976513" y="7200900"/>
            <a:ext cx="7328507" cy="1200329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MX" dirty="0"/>
              <a:t>Los </a:t>
            </a:r>
            <a:r>
              <a:rPr lang="es-MX" dirty="0" smtClean="0"/>
              <a:t>Egresos </a:t>
            </a:r>
            <a:r>
              <a:rPr lang="es-MX" dirty="0"/>
              <a:t>reales acumulados al </a:t>
            </a:r>
            <a:r>
              <a:rPr lang="es-MX" dirty="0" smtClean="0"/>
              <a:t>31 de Enero, </a:t>
            </a:r>
            <a:r>
              <a:rPr lang="es-MX" dirty="0"/>
              <a:t>van al </a:t>
            </a:r>
            <a:r>
              <a:rPr lang="es-MX" dirty="0" smtClean="0"/>
              <a:t>90 % </a:t>
            </a:r>
            <a:r>
              <a:rPr lang="es-MX" dirty="0"/>
              <a:t>respecto de lo presupuestado al mismo mes.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MX" dirty="0"/>
              <a:t>Al </a:t>
            </a:r>
            <a:r>
              <a:rPr lang="es-MX" dirty="0" smtClean="0"/>
              <a:t>31 de Enero  </a:t>
            </a:r>
            <a:r>
              <a:rPr lang="es-MX" dirty="0"/>
              <a:t>llevamos el </a:t>
            </a:r>
            <a:r>
              <a:rPr lang="es-MX" dirty="0" smtClean="0"/>
              <a:t>49.6 % </a:t>
            </a:r>
            <a:r>
              <a:rPr lang="es-MX" dirty="0"/>
              <a:t>respecto del total de egresos presupuestados para éste ciclo </a:t>
            </a:r>
            <a:r>
              <a:rPr lang="es-MX" dirty="0" smtClean="0"/>
              <a:t>escolar </a:t>
            </a:r>
            <a:endParaRPr lang="es-MX" dirty="0"/>
          </a:p>
        </p:txBody>
      </p:sp>
      <p:graphicFrame>
        <p:nvGraphicFramePr>
          <p:cNvPr id="10" name="Gráfico 9"/>
          <p:cNvGraphicFramePr/>
          <p:nvPr>
            <p:extLst>
              <p:ext uri="{D42A27DB-BD31-4B8C-83A1-F6EECF244321}">
                <p14:modId xmlns:p14="http://schemas.microsoft.com/office/powerpoint/2010/main" val="3958880192"/>
              </p:ext>
            </p:extLst>
          </p:nvPr>
        </p:nvGraphicFramePr>
        <p:xfrm>
          <a:off x="9121140" y="1057804"/>
          <a:ext cx="8183880" cy="56173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941278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3839" y="593596"/>
            <a:ext cx="5327887" cy="818110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725754" y="725944"/>
            <a:ext cx="537681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 smtClean="0">
                <a:solidFill>
                  <a:schemeClr val="bg1"/>
                </a:solidFill>
              </a:rPr>
              <a:t>Resumen Ingresos/Gastos</a:t>
            </a:r>
            <a:endParaRPr lang="es-MX" sz="3200" dirty="0">
              <a:solidFill>
                <a:schemeClr val="bg1"/>
              </a:solidFill>
            </a:endParaRPr>
          </a:p>
          <a:p>
            <a:endParaRPr lang="es-MX" sz="3200" dirty="0">
              <a:solidFill>
                <a:schemeClr val="bg1"/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432715"/>
            <a:ext cx="17921289" cy="1800312"/>
          </a:xfrm>
          <a:prstGeom prst="rect">
            <a:avLst/>
          </a:prstGeom>
        </p:spPr>
      </p:pic>
      <p:graphicFrame>
        <p:nvGraphicFramePr>
          <p:cNvPr id="11" name="Gráfico 10"/>
          <p:cNvGraphicFramePr/>
          <p:nvPr>
            <p:extLst>
              <p:ext uri="{D42A27DB-BD31-4B8C-83A1-F6EECF244321}">
                <p14:modId xmlns:p14="http://schemas.microsoft.com/office/powerpoint/2010/main" val="4010929464"/>
              </p:ext>
            </p:extLst>
          </p:nvPr>
        </p:nvGraphicFramePr>
        <p:xfrm>
          <a:off x="8531961" y="1411706"/>
          <a:ext cx="8675649" cy="61978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0544346"/>
              </p:ext>
            </p:extLst>
          </p:nvPr>
        </p:nvGraphicFramePr>
        <p:xfrm>
          <a:off x="413544" y="2330383"/>
          <a:ext cx="8547100" cy="4686300"/>
        </p:xfrm>
        <a:graphic>
          <a:graphicData uri="http://schemas.openxmlformats.org/drawingml/2006/table">
            <a:tbl>
              <a:tblPr/>
              <a:tblGrid>
                <a:gridCol w="2209800">
                  <a:extLst>
                    <a:ext uri="{9D8B030D-6E8A-4147-A177-3AD203B41FA5}">
                      <a16:colId xmlns:a16="http://schemas.microsoft.com/office/drawing/2014/main" val="2120762078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799195476"/>
                    </a:ext>
                  </a:extLst>
                </a:gridCol>
                <a:gridCol w="1285875">
                  <a:extLst>
                    <a:ext uri="{9D8B030D-6E8A-4147-A177-3AD203B41FA5}">
                      <a16:colId xmlns:a16="http://schemas.microsoft.com/office/drawing/2014/main" val="1987604607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1998180040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656593816"/>
                    </a:ext>
                  </a:extLst>
                </a:gridCol>
                <a:gridCol w="1133475">
                  <a:extLst>
                    <a:ext uri="{9D8B030D-6E8A-4147-A177-3AD203B41FA5}">
                      <a16:colId xmlns:a16="http://schemas.microsoft.com/office/drawing/2014/main" val="3604240440"/>
                    </a:ext>
                  </a:extLst>
                </a:gridCol>
              </a:tblGrid>
              <a:tr h="26670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MX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RESUMEN INGRESOS/GASTOS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77429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620221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8978119"/>
                  </a:ext>
                </a:extLst>
              </a:tr>
              <a:tr h="0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s-MX" sz="1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RESUMEN INGRESOS/GASTOS ACUMULADO ENERO 2019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3053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s-MX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CONCEPTO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s-MX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PPTO  ANUAL CICLO 18/19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s-MX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PPTO  A ENE 2018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s-MX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REAL  ACUM ENERO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s-MX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DIFERENCIA A ENERO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s-MX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EJERCIDO INGRESOS y GASTOS vs PPTO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696409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l" fontAlgn="b"/>
                      <a:r>
                        <a:rPr lang="es-MX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INGRESOS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201,204,469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121,581,691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116,947,267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4,634,424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572305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l" fontAlgn="b"/>
                      <a:r>
                        <a:rPr lang="es-MX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5044747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l" fontAlgn="b"/>
                      <a:r>
                        <a:rPr lang="es-MX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ESTRUCTURA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119,533,822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64,695,181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62,084,697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2,610,484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3098165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l" fontAlgn="b"/>
                      <a:r>
                        <a:rPr lang="es-MX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794103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l" fontAlgn="b"/>
                      <a:r>
                        <a:rPr lang="es-MX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OPERACIÓN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77,803,712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44,197,554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35,852,036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8,345,518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1019722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l" fontAlgn="b"/>
                      <a:r>
                        <a:rPr lang="es-MX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243572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l" fontAlgn="b"/>
                      <a:r>
                        <a:rPr lang="es-MX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 EGRESOS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197,337,534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108,892,735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97,936,733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10,956,001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2701165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l" fontAlgn="b"/>
                      <a:r>
                        <a:rPr lang="es-MX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030404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REMANENTE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3,866,935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12,688,957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19,010,534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-6,321,578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9813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7921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3839" y="604713"/>
            <a:ext cx="5134795" cy="881187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1427047" y="673283"/>
            <a:ext cx="49430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Gastos Estructura</a:t>
            </a:r>
            <a:endParaRPr kumimoji="0" lang="es-MX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8" name="Gráfico 7"/>
          <p:cNvGraphicFramePr/>
          <p:nvPr>
            <p:extLst>
              <p:ext uri="{D42A27DB-BD31-4B8C-83A1-F6EECF244321}">
                <p14:modId xmlns:p14="http://schemas.microsoft.com/office/powerpoint/2010/main" val="1287178995"/>
              </p:ext>
            </p:extLst>
          </p:nvPr>
        </p:nvGraphicFramePr>
        <p:xfrm>
          <a:off x="342900" y="1258058"/>
          <a:ext cx="16624036" cy="68002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1" name="Imagen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432715"/>
            <a:ext cx="17921289" cy="1800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83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70453" y="344142"/>
            <a:ext cx="5134795" cy="881187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1169872" y="535375"/>
            <a:ext cx="49430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3200" dirty="0" smtClean="0">
                <a:solidFill>
                  <a:prstClr val="white"/>
                </a:solidFill>
                <a:latin typeface="Calibri"/>
              </a:rPr>
              <a:t>Operación-</a:t>
            </a:r>
            <a:r>
              <a:rPr lang="es-MX" sz="3200" dirty="0" err="1" smtClean="0">
                <a:solidFill>
                  <a:prstClr val="white"/>
                </a:solidFill>
                <a:latin typeface="Calibri"/>
              </a:rPr>
              <a:t>Areas</a:t>
            </a:r>
            <a:endParaRPr kumimoji="0" lang="es-MX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8" name="Gráfico 7"/>
          <p:cNvGraphicFramePr/>
          <p:nvPr>
            <p:extLst>
              <p:ext uri="{D42A27DB-BD31-4B8C-83A1-F6EECF244321}">
                <p14:modId xmlns:p14="http://schemas.microsoft.com/office/powerpoint/2010/main" val="67597026"/>
              </p:ext>
            </p:extLst>
          </p:nvPr>
        </p:nvGraphicFramePr>
        <p:xfrm>
          <a:off x="670452" y="1645920"/>
          <a:ext cx="15953583" cy="64123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1" name="Imagen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432715"/>
            <a:ext cx="17921289" cy="1800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042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3839" y="593595"/>
            <a:ext cx="4334933" cy="1023271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691724" y="593595"/>
            <a:ext cx="42791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 smtClean="0">
                <a:solidFill>
                  <a:schemeClr val="bg1"/>
                </a:solidFill>
              </a:rPr>
              <a:t>Estructura</a:t>
            </a:r>
            <a:endParaRPr lang="es-MX" sz="3200" dirty="0">
              <a:solidFill>
                <a:schemeClr val="bg1"/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432715"/>
            <a:ext cx="17921289" cy="1800312"/>
          </a:xfrm>
          <a:prstGeom prst="rect">
            <a:avLst/>
          </a:prstGeom>
        </p:spPr>
      </p:pic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5467452"/>
              </p:ext>
            </p:extLst>
          </p:nvPr>
        </p:nvGraphicFramePr>
        <p:xfrm>
          <a:off x="5524138" y="976545"/>
          <a:ext cx="11234319" cy="7298140"/>
        </p:xfrm>
        <a:graphic>
          <a:graphicData uri="http://schemas.openxmlformats.org/drawingml/2006/table">
            <a:tbl>
              <a:tblPr/>
              <a:tblGrid>
                <a:gridCol w="293799">
                  <a:extLst>
                    <a:ext uri="{9D8B030D-6E8A-4147-A177-3AD203B41FA5}">
                      <a16:colId xmlns:a16="http://schemas.microsoft.com/office/drawing/2014/main" val="3953528288"/>
                    </a:ext>
                  </a:extLst>
                </a:gridCol>
                <a:gridCol w="2364383">
                  <a:extLst>
                    <a:ext uri="{9D8B030D-6E8A-4147-A177-3AD203B41FA5}">
                      <a16:colId xmlns:a16="http://schemas.microsoft.com/office/drawing/2014/main" val="3057428217"/>
                    </a:ext>
                  </a:extLst>
                </a:gridCol>
                <a:gridCol w="1477069">
                  <a:extLst>
                    <a:ext uri="{9D8B030D-6E8A-4147-A177-3AD203B41FA5}">
                      <a16:colId xmlns:a16="http://schemas.microsoft.com/office/drawing/2014/main" val="2929913372"/>
                    </a:ext>
                  </a:extLst>
                </a:gridCol>
                <a:gridCol w="1446415">
                  <a:extLst>
                    <a:ext uri="{9D8B030D-6E8A-4147-A177-3AD203B41FA5}">
                      <a16:colId xmlns:a16="http://schemas.microsoft.com/office/drawing/2014/main" val="29770816"/>
                    </a:ext>
                  </a:extLst>
                </a:gridCol>
                <a:gridCol w="1276228">
                  <a:extLst>
                    <a:ext uri="{9D8B030D-6E8A-4147-A177-3AD203B41FA5}">
                      <a16:colId xmlns:a16="http://schemas.microsoft.com/office/drawing/2014/main" val="2518835105"/>
                    </a:ext>
                  </a:extLst>
                </a:gridCol>
                <a:gridCol w="25400">
                  <a:extLst>
                    <a:ext uri="{9D8B030D-6E8A-4147-A177-3AD203B41FA5}">
                      <a16:colId xmlns:a16="http://schemas.microsoft.com/office/drawing/2014/main" val="2197528033"/>
                    </a:ext>
                  </a:extLst>
                </a:gridCol>
                <a:gridCol w="4085207">
                  <a:extLst>
                    <a:ext uri="{9D8B030D-6E8A-4147-A177-3AD203B41FA5}">
                      <a16:colId xmlns:a16="http://schemas.microsoft.com/office/drawing/2014/main" val="2105244801"/>
                    </a:ext>
                  </a:extLst>
                </a:gridCol>
                <a:gridCol w="265818">
                  <a:extLst>
                    <a:ext uri="{9D8B030D-6E8A-4147-A177-3AD203B41FA5}">
                      <a16:colId xmlns:a16="http://schemas.microsoft.com/office/drawing/2014/main" val="698455796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4943423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MX" sz="3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ESTRUCTURA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38D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MX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22008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s-MX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3763938"/>
                  </a:ext>
                </a:extLst>
              </a:tr>
              <a:tr h="1076325"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AREA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PPTO          2018-2019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REAL      2018-2019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DIFERENCIA            A FAVOR         (EN CONTRA)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0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JUSTIFICACION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7840875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BACHILLERATO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17,510,804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18,162,669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-651,865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PPTO PUESTO 26 MAESTROS  PLANTILLA ACTUAL 30, SIN CUBRIR COORDINADOR SERVICIO SOCIAL, PPTO INFERIOR A REAL MESTRO ARTES E INGLES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8111649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DIRECCION GENERAL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3,231,313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2,991,592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239,721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BAJA ASESOR MATEMATICAS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73565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MOTEK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688,742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519,648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169,094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PPTO 3 MAESTROS MOTEK PLANTILLA ACTUAL 2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9050038"/>
                  </a:ext>
                </a:extLst>
              </a:tr>
              <a:tr h="914485"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VINCULACION COMUNITARIA Y PROYECTOS ESPECIALES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873,505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598,919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274,586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SIN CUBRIR PUESTO DE PROTECCION CIVIL A DICIEMBRE 2018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179642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GASTOS DE ADMINISTRACION Y FINANZAS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3,260,776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2,941,001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337,364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VACANTE COMPRADOR, DIF SEGURO DIR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10923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PRIMARIA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13,684,818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12,952,114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627,200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PPTO PUESTO 24 MAESTROS DE ESPAÑOL PLANTILLA ACTUAL 22, DIF PPTO MAESTRO EDUCACION INCLUSIVA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8814282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ESTUDIOS JUDAICOS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7,485,007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6,408,308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1,076,699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DIF  PPTO PUESTO  2 COORDINADORES HEBREO CONTRATACION POSTERIOR,  DIF PPTO MAESTRO ESTUDIOS JUDAICOS SE PPTO PLANTILLA 501 MILES PLANTILLA ACTUAL  570 MIL, SE PPTO TODO EL CICLO HACKER PED (IDI)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8236560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20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240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46,734,965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24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44,574,251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24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2,072,798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394126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23137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3211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áfico 3"/>
          <p:cNvGraphicFramePr/>
          <p:nvPr>
            <p:extLst>
              <p:ext uri="{D42A27DB-BD31-4B8C-83A1-F6EECF244321}">
                <p14:modId xmlns:p14="http://schemas.microsoft.com/office/powerpoint/2010/main" val="3634296435"/>
              </p:ext>
            </p:extLst>
          </p:nvPr>
        </p:nvGraphicFramePr>
        <p:xfrm>
          <a:off x="9281160" y="1925199"/>
          <a:ext cx="7824946" cy="45670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CuadroTexto 5"/>
          <p:cNvSpPr txBox="1"/>
          <p:nvPr/>
        </p:nvSpPr>
        <p:spPr>
          <a:xfrm>
            <a:off x="9969179" y="7216628"/>
            <a:ext cx="7111132" cy="338554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s-MX" sz="1600" dirty="0"/>
              <a:t>•Los gastos reales al 31 </a:t>
            </a:r>
            <a:r>
              <a:rPr lang="es-MX" sz="1600" dirty="0" smtClean="0"/>
              <a:t>de Enero </a:t>
            </a:r>
            <a:r>
              <a:rPr lang="es-MX" sz="1600" dirty="0"/>
              <a:t>van por arriba el  10% respecto del mismo mes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432715"/>
            <a:ext cx="17921289" cy="1800312"/>
          </a:xfrm>
          <a:prstGeom prst="rect">
            <a:avLst/>
          </a:prstGeom>
        </p:spPr>
      </p:pic>
      <p:sp>
        <p:nvSpPr>
          <p:cNvPr id="8" name="TextBox 4"/>
          <p:cNvSpPr txBox="1"/>
          <p:nvPr/>
        </p:nvSpPr>
        <p:spPr>
          <a:xfrm>
            <a:off x="-1" y="608367"/>
            <a:ext cx="3276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s-ES" sz="3200" b="1" dirty="0">
                <a:solidFill>
                  <a:schemeClr val="bg1"/>
                </a:solidFill>
                <a:ea typeface="Al Bayan Plain" charset="-78"/>
                <a:cs typeface="Al Bayan Plain" charset="-78"/>
              </a:rPr>
              <a:t>E g r e s o s </a:t>
            </a:r>
            <a:endParaRPr lang="en-US" sz="3200" b="1" dirty="0">
              <a:solidFill>
                <a:schemeClr val="bg1"/>
              </a:solidFill>
              <a:ea typeface="Al Bayan Plain" charset="-78"/>
              <a:cs typeface="Al Bayan Plain" charset="-78"/>
            </a:endParaRPr>
          </a:p>
        </p:txBody>
      </p:sp>
      <p:pic>
        <p:nvPicPr>
          <p:cNvPr id="9" name="Picture 6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9838" y="470642"/>
            <a:ext cx="4334933" cy="999499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958521" y="762141"/>
            <a:ext cx="3576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 smtClean="0">
                <a:solidFill>
                  <a:schemeClr val="bg1"/>
                </a:solidFill>
              </a:rPr>
              <a:t>Ingresos/Gastos Academia</a:t>
            </a:r>
            <a:endParaRPr lang="es-MX" sz="2400" b="1" dirty="0">
              <a:solidFill>
                <a:schemeClr val="bg1"/>
              </a:solidFill>
            </a:endParaRPr>
          </a:p>
        </p:txBody>
      </p:sp>
      <p:graphicFrame>
        <p:nvGraphicFramePr>
          <p:cNvPr id="11" name="Gráfico 10"/>
          <p:cNvGraphicFramePr/>
          <p:nvPr>
            <p:extLst>
              <p:ext uri="{D42A27DB-BD31-4B8C-83A1-F6EECF244321}">
                <p14:modId xmlns:p14="http://schemas.microsoft.com/office/powerpoint/2010/main" val="1905819058"/>
              </p:ext>
            </p:extLst>
          </p:nvPr>
        </p:nvGraphicFramePr>
        <p:xfrm>
          <a:off x="639838" y="1925200"/>
          <a:ext cx="7824946" cy="4876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2" name="CuadroTexto 11"/>
          <p:cNvSpPr txBox="1"/>
          <p:nvPr/>
        </p:nvSpPr>
        <p:spPr>
          <a:xfrm>
            <a:off x="1353652" y="7170090"/>
            <a:ext cx="7111132" cy="58477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s-MX" sz="1600" dirty="0"/>
              <a:t>•Los Ingresos reales acumulados al 31 de </a:t>
            </a:r>
            <a:r>
              <a:rPr lang="es-MX" sz="1600" dirty="0" smtClean="0"/>
              <a:t>Enero, </a:t>
            </a:r>
            <a:r>
              <a:rPr lang="es-MX" sz="1600" dirty="0"/>
              <a:t>van al </a:t>
            </a:r>
            <a:r>
              <a:rPr lang="es-MX" sz="1600" dirty="0" smtClean="0"/>
              <a:t>99 </a:t>
            </a:r>
            <a:r>
              <a:rPr lang="es-MX" sz="1600" dirty="0"/>
              <a:t>% respecto de lo presupuestado al mismo mes.</a:t>
            </a:r>
          </a:p>
        </p:txBody>
      </p:sp>
    </p:spTree>
    <p:extLst>
      <p:ext uri="{BB962C8B-B14F-4D97-AF65-F5344CB8AC3E}">
        <p14:creationId xmlns:p14="http://schemas.microsoft.com/office/powerpoint/2010/main" val="3368644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lantilla_panoramica.1" id="{0C89A9C9-F14E-E941-9BF6-0828152FC9A9}" vid="{A2F1A40C-5525-1F44-AAD3-7BF4DF4096D9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plantilla_panoramica.2</Template>
  <TotalTime>7917</TotalTime>
  <Words>926</Words>
  <Application>Microsoft Office PowerPoint</Application>
  <PresentationFormat>Personalizado</PresentationFormat>
  <Paragraphs>420</Paragraphs>
  <Slides>15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1" baseType="lpstr">
      <vt:lpstr>Al Bayan Plain</vt:lpstr>
      <vt:lpstr>Arial</vt:lpstr>
      <vt:lpstr>Calibri</vt:lpstr>
      <vt:lpstr>Calibri Light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Microsoft Office</dc:creator>
  <cp:lastModifiedBy>HP</cp:lastModifiedBy>
  <cp:revision>484</cp:revision>
  <cp:lastPrinted>2018-11-14T13:42:20Z</cp:lastPrinted>
  <dcterms:created xsi:type="dcterms:W3CDTF">2016-09-19T16:15:05Z</dcterms:created>
  <dcterms:modified xsi:type="dcterms:W3CDTF">2019-02-25T23:22:20Z</dcterms:modified>
</cp:coreProperties>
</file>