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90" r:id="rId3"/>
    <p:sldId id="289" r:id="rId4"/>
    <p:sldId id="292" r:id="rId5"/>
    <p:sldId id="287" r:id="rId6"/>
    <p:sldId id="282" r:id="rId7"/>
    <p:sldId id="296" r:id="rId8"/>
    <p:sldId id="294" r:id="rId9"/>
    <p:sldId id="297" r:id="rId10"/>
    <p:sldId id="298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Olivia\Documents\ALUMNOS\CICLO%201819\Becas\Trabajo%20Reporte_General_Alumnos_becas_Colegio%2018-1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Olivia\Documents\ALUMNOS\CICLO%201819\Becas\Trabajo%20Reporte_General_Alumnos_becas_Colegio%2018-19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Olivia\Documents\ALUMNOS\CICLO%201819\Becas\Trabajo%20Reporte_General_Alumnos_becas_Colegio%2018-19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Olivia\Documents\ALUMNOS\CICLO%201819\Becas\Trabajo%20Reporte_General_Alumnos_becas_Colegio%2018-1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Olivia\Documents\ALUMNOS\CICLO%201819\Becas\Trabajo%20Reporte_General_Alumnos_becas_Colegio%2018-1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Olivia\Documents\ALUMNOS\CICLO%201819\Becas\Trabajo%20Reporte_General_Alumnos_becas_Colegio%2018-1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Olivia\Documents\ALUMNOS\CICLO%201819\Becas\Trabajo%20Reporte_General_Alumnos_becas_Colegio%2018-1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Ingresos </a:t>
            </a:r>
            <a:r>
              <a:rPr lang="en-US" dirty="0" smtClean="0"/>
              <a:t>totales </a:t>
            </a:r>
            <a:r>
              <a:rPr lang="en-US" dirty="0"/>
              <a:t>vs becas 2017-2018</a:t>
            </a:r>
          </a:p>
        </c:rich>
      </c:tx>
      <c:layout>
        <c:manualLayout>
          <c:xMode val="edge"/>
          <c:yMode val="edge"/>
          <c:x val="8.7952163393432092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COMUNIDAD 2017-2018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0E7-442E-9E50-105C3982847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0E7-442E-9E50-105C3982847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50E7-442E-9E50-105C3982847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50E7-442E-9E50-105C39828472}"/>
              </c:ext>
            </c:extLst>
          </c:dPt>
          <c:dLbls>
            <c:dLbl>
              <c:idx val="0"/>
              <c:layout>
                <c:manualLayout>
                  <c:x val="0.29965263658481106"/>
                  <c:y val="-7.478382237338167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6545267052390065"/>
                      <c:h val="0.1147113340814911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0E7-442E-9E50-105C39828472}"/>
                </c:ext>
              </c:extLst>
            </c:dLbl>
            <c:dLbl>
              <c:idx val="1"/>
              <c:layout>
                <c:manualLayout>
                  <c:x val="-0.17365693317668948"/>
                  <c:y val="5.174512010377441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0E7-442E-9E50-105C39828472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Ingresos totales</c:v>
                </c:pt>
                <c:pt idx="1">
                  <c:v>Becas</c:v>
                </c:pt>
              </c:strCache>
            </c:strRef>
          </c:cat>
          <c:val>
            <c:numRef>
              <c:f>Hoja1!$B$2:$B$3</c:f>
              <c:numCache>
                <c:formatCode>#,##0</c:formatCode>
                <c:ptCount val="2"/>
                <c:pt idx="0">
                  <c:v>18103782.300000001</c:v>
                </c:pt>
                <c:pt idx="1">
                  <c:v>1064256.7494999997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E7-442E-9E50-105C3982847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>
        <a:lumMod val="75000"/>
      </a:schemeClr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dk1"/>
                </a:solidFill>
                <a:latin typeface="+mj-lt"/>
                <a:ea typeface="+mn-ea"/>
                <a:cs typeface="+mn-cs"/>
              </a:defRPr>
            </a:pPr>
            <a:r>
              <a:rPr lang="en-US" sz="2800" dirty="0"/>
              <a:t>2018-2019</a:t>
            </a:r>
          </a:p>
        </c:rich>
      </c:tx>
      <c:layout>
        <c:manualLayout>
          <c:xMode val="edge"/>
          <c:yMode val="edge"/>
          <c:x val="0.35348313699602735"/>
          <c:y val="0.79828304833320296"/>
        </c:manualLayout>
      </c:layout>
      <c:overlay val="0"/>
      <c:spPr>
        <a:solidFill>
          <a:schemeClr val="bg1">
            <a:lumMod val="85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dk1"/>
              </a:solidFill>
              <a:latin typeface="+mj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4232689892024681E-2"/>
          <c:y val="5.5437048296575503E-2"/>
          <c:w val="0.84689507709769907"/>
          <c:h val="0.70282368228714909"/>
        </c:manualLayout>
      </c:layout>
      <c:pie3DChart>
        <c:varyColors val="1"/>
        <c:ser>
          <c:idx val="0"/>
          <c:order val="0"/>
          <c:tx>
            <c:strRef>
              <c:f>Graficos2!$B$50</c:f>
              <c:strCache>
                <c:ptCount val="1"/>
                <c:pt idx="0">
                  <c:v>Cuenta Familia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2CC-453C-9074-A5C730A192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2CC-453C-9074-A5C730A192B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2CC-453C-9074-A5C730A192B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2CC-453C-9074-A5C730A192B5}"/>
              </c:ext>
            </c:extLst>
          </c:dPt>
          <c:dLbls>
            <c:dLbl>
              <c:idx val="0"/>
              <c:layout>
                <c:manualLayout>
                  <c:x val="-1.9557135516853324E-2"/>
                  <c:y val="-3.117617286807637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62CC-453C-9074-A5C730A192B5}"/>
                </c:ext>
              </c:extLst>
            </c:dLbl>
            <c:dLbl>
              <c:idx val="1"/>
              <c:layout>
                <c:manualLayout>
                  <c:x val="1.3058487286099252E-2"/>
                  <c:y val="2.752799916089923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2CC-453C-9074-A5C730A192B5}"/>
                </c:ext>
              </c:extLst>
            </c:dLbl>
            <c:dLbl>
              <c:idx val="2"/>
              <c:layout>
                <c:manualLayout>
                  <c:x val="6.4170909078288985E-2"/>
                  <c:y val="-6.879044623844779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62CC-453C-9074-A5C730A192B5}"/>
                </c:ext>
              </c:extLst>
            </c:dLbl>
            <c:dLbl>
              <c:idx val="3"/>
              <c:layout>
                <c:manualLayout>
                  <c:x val="2.6976933981675996E-2"/>
                  <c:y val="-2.239287729982701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62CC-453C-9074-A5C730A192B5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j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Graficos2!$A$51:$A$54</c:f>
              <c:strCache>
                <c:ptCount val="4"/>
                <c:pt idx="0">
                  <c:v>ASHKENAZI</c:v>
                </c:pt>
                <c:pt idx="1">
                  <c:v>MAGUEN DAVID</c:v>
                </c:pt>
                <c:pt idx="2">
                  <c:v>MONTE SINAI</c:v>
                </c:pt>
                <c:pt idx="3">
                  <c:v>SEFARADI</c:v>
                </c:pt>
              </c:strCache>
            </c:strRef>
          </c:cat>
          <c:val>
            <c:numRef>
              <c:f>Graficos2!$B$51:$B$54</c:f>
              <c:numCache>
                <c:formatCode>General</c:formatCode>
                <c:ptCount val="4"/>
                <c:pt idx="0">
                  <c:v>5</c:v>
                </c:pt>
                <c:pt idx="1">
                  <c:v>45</c:v>
                </c:pt>
                <c:pt idx="2">
                  <c:v>13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2CC-453C-9074-A5C730A192B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j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>
        <a:lumMod val="85000"/>
      </a:schemeClr>
    </a:solidFill>
    <a:ln w="28575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j-lt"/>
          <a:ea typeface="+mn-ea"/>
          <a:cs typeface="+mn-cs"/>
        </a:defRPr>
      </a:pPr>
      <a:endParaRPr lang="es-MX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latin typeface="+mj-lt"/>
              </a:rPr>
              <a:t>2017-2018</a:t>
            </a:r>
            <a:endParaRPr lang="en-US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0.19130952862392042"/>
          <c:y val="0.17697735821777544"/>
          <c:w val="0.55719572328605926"/>
          <c:h val="0.7417806068982391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5A5-416C-ACD5-5FC5EB413C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5A5-416C-ACD5-5FC5EB413C3D}"/>
              </c:ext>
            </c:extLst>
          </c:dPt>
          <c:dLbls>
            <c:dLbl>
              <c:idx val="0"/>
              <c:layout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1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5A5-416C-ACD5-5FC5EB413C3D}"/>
                </c:ext>
              </c:extLst>
            </c:dLbl>
            <c:dLbl>
              <c:idx val="1"/>
              <c:layout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spc="0" baseline="0">
                      <a:solidFill>
                        <a:schemeClr val="accent2"/>
                      </a:solidFill>
                      <a:latin typeface="+mj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5A5-416C-ACD5-5FC5EB413C3D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spc="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Graficos2!$A$118:$A$119</c:f>
              <c:strCache>
                <c:ptCount val="2"/>
                <c:pt idx="0">
                  <c:v>Colegio</c:v>
                </c:pt>
                <c:pt idx="1">
                  <c:v>Comunidad</c:v>
                </c:pt>
              </c:strCache>
            </c:strRef>
          </c:cat>
          <c:val>
            <c:numRef>
              <c:f>Graficos2!$B$118:$B$119</c:f>
              <c:numCache>
                <c:formatCode>#,##0</c:formatCode>
                <c:ptCount val="2"/>
                <c:pt idx="0">
                  <c:v>645007</c:v>
                </c:pt>
                <c:pt idx="1">
                  <c:v>419250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A5-416C-ACD5-5FC5EB413C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75000"/>
      </a:schemeClr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2018-2019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274-4B9A-85BB-3222104A0A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274-4B9A-85BB-3222104A0A35}"/>
              </c:ext>
            </c:extLst>
          </c:dPt>
          <c:dLbls>
            <c:dLbl>
              <c:idx val="0"/>
              <c:layout/>
              <c:numFmt formatCode="0.00%" sourceLinked="0"/>
              <c:spPr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274-4B9A-85BB-3222104A0A35}"/>
                </c:ext>
              </c:extLst>
            </c:dLbl>
            <c:dLbl>
              <c:idx val="1"/>
              <c:layout/>
              <c:numFmt formatCode="0.00%" sourceLinked="0"/>
              <c:spPr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274-4B9A-85BB-3222104A0A35}"/>
                </c:ext>
              </c:extLst>
            </c:dLbl>
            <c:numFmt formatCode="0.00%" sourceLinked="0"/>
            <c:spPr>
              <a:solidFill>
                <a:schemeClr val="bg1">
                  <a:lumMod val="75000"/>
                </a:schemeClr>
              </a:solidFill>
            </c:sp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Graficos2!$A$102:$A$103</c:f>
              <c:strCache>
                <c:ptCount val="2"/>
                <c:pt idx="0">
                  <c:v>Colegio</c:v>
                </c:pt>
                <c:pt idx="1">
                  <c:v>Comunidad</c:v>
                </c:pt>
              </c:strCache>
            </c:strRef>
          </c:cat>
          <c:val>
            <c:numRef>
              <c:f>Graficos2!$B$102:$B$103</c:f>
              <c:numCache>
                <c:formatCode>_-* #,##0_-;\-* #,##0_-;_-* "-"??_-;_-@_-</c:formatCode>
                <c:ptCount val="2"/>
                <c:pt idx="0">
                  <c:v>631094.75559999992</c:v>
                </c:pt>
                <c:pt idx="1">
                  <c:v>448089.80000000005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74-4B9A-85BB-3222104A0A35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75000"/>
      </a:schemeClr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Ingresos </a:t>
            </a:r>
            <a:r>
              <a:rPr lang="en-US" dirty="0" smtClean="0"/>
              <a:t>totales </a:t>
            </a:r>
            <a:r>
              <a:rPr lang="en-US" dirty="0"/>
              <a:t>vs becas 2018-2019</a:t>
            </a:r>
            <a:endParaRPr lang="es-MX" dirty="0"/>
          </a:p>
        </c:rich>
      </c:tx>
      <c:layout>
        <c:manualLayout>
          <c:xMode val="edge"/>
          <c:yMode val="edge"/>
          <c:x val="0.13419447983107607"/>
          <c:y val="1.905536036734600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5427410748787193E-2"/>
          <c:y val="0.1612331005589793"/>
          <c:w val="0.70633797779460816"/>
          <c:h val="0.80319247951160422"/>
        </c:manualLayout>
      </c:layout>
      <c:pie3DChart>
        <c:varyColors val="1"/>
        <c:ser>
          <c:idx val="0"/>
          <c:order val="0"/>
          <c:tx>
            <c:strRef>
              <c:f>Graficos2!$B$1</c:f>
              <c:strCache>
                <c:ptCount val="1"/>
                <c:pt idx="0">
                  <c:v>Montos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23C-451B-B3FD-CBC5D157EF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23C-451B-B3FD-CBC5D157EF4A}"/>
              </c:ext>
            </c:extLst>
          </c:dPt>
          <c:dLbls>
            <c:dLbl>
              <c:idx val="0"/>
              <c:layout>
                <c:manualLayout>
                  <c:x val="0.28663626662269193"/>
                  <c:y val="-7.56050643509934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9835691966849356"/>
                      <c:h val="0.182596851167271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23C-451B-B3FD-CBC5D157EF4A}"/>
                </c:ext>
              </c:extLst>
            </c:dLbl>
            <c:dLbl>
              <c:idx val="1"/>
              <c:layout>
                <c:manualLayout>
                  <c:x val="-0.16181070466690364"/>
                  <c:y val="0.10664024432012498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6259673382451736"/>
                      <c:h val="0.150285754010907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23C-451B-B3FD-CBC5D157EF4A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Graficos2!$A$2:$A$3</c:f>
              <c:strCache>
                <c:ptCount val="2"/>
                <c:pt idx="0">
                  <c:v>Ingresos totales</c:v>
                </c:pt>
                <c:pt idx="1">
                  <c:v>Becas</c:v>
                </c:pt>
              </c:strCache>
            </c:strRef>
          </c:cat>
          <c:val>
            <c:numRef>
              <c:f>Graficos2!$B$2:$B$3</c:f>
              <c:numCache>
                <c:formatCode>_-* #,##0_-;\-* #,##0_-;_-* "-"??_-;_-@_-</c:formatCode>
                <c:ptCount val="2"/>
                <c:pt idx="0">
                  <c:v>19811595</c:v>
                </c:pt>
                <c:pt idx="1">
                  <c:v>1088019.3555999997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3C-451B-B3FD-CBC5D157EF4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bg1">
            <a:lumMod val="7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>
        <a:lumMod val="75000"/>
      </a:schemeClr>
    </a:solidFill>
    <a:ln w="12700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 smtClean="0"/>
              <a:t>2017-2018</a:t>
            </a:r>
            <a:endParaRPr lang="en-US" sz="32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7625773200326329E-2"/>
          <c:y val="0.21495454903120187"/>
          <c:w val="0.91154688986059018"/>
          <c:h val="0.69929072704488615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Monto</c:v>
                </c:pt>
              </c:strCache>
            </c:strRef>
          </c:tx>
          <c:explosion val="10"/>
          <c:dPt>
            <c:idx val="0"/>
            <c:bubble3D val="0"/>
            <c:explosion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50E7-442E-9E50-105C39828472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50E7-442E-9E50-105C39828472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50E7-442E-9E50-105C39828472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50E7-442E-9E50-105C39828472}"/>
              </c:ext>
            </c:extLst>
          </c:dPt>
          <c:dLbls>
            <c:dLbl>
              <c:idx val="0"/>
              <c:layout>
                <c:manualLayout>
                  <c:x val="-1.3705016251775344E-2"/>
                  <c:y val="-0.146894440844214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0E7-442E-9E50-105C39828472}"/>
                </c:ext>
              </c:extLst>
            </c:dLbl>
            <c:dLbl>
              <c:idx val="1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0" i="0" u="none" strike="noStrike" kern="1200" cap="none" spc="0" baseline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50E7-442E-9E50-105C39828472}"/>
                </c:ext>
              </c:extLst>
            </c:dLbl>
            <c:dLbl>
              <c:idx val="2"/>
              <c:layout>
                <c:manualLayout>
                  <c:x val="7.7661758760059332E-2"/>
                  <c:y val="0.1759152333641834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0E7-442E-9E50-105C39828472}"/>
                </c:ext>
              </c:extLst>
            </c:dLbl>
            <c:dLbl>
              <c:idx val="3"/>
              <c:layout>
                <c:manualLayout>
                  <c:x val="-0.18273355002366903"/>
                  <c:y val="-1.082555282241130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0E7-442E-9E50-105C39828472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Colegio</c:v>
                </c:pt>
                <c:pt idx="1">
                  <c:v>Prestación</c:v>
                </c:pt>
                <c:pt idx="2">
                  <c:v>Comunidad</c:v>
                </c:pt>
                <c:pt idx="3">
                  <c:v>UNAM</c:v>
                </c:pt>
              </c:strCache>
            </c:strRef>
          </c:cat>
          <c:val>
            <c:numRef>
              <c:f>Hoja1!$B$2:$B$5</c:f>
              <c:numCache>
                <c:formatCode>#,##0_ ;\-#,##0\ </c:formatCode>
                <c:ptCount val="4"/>
                <c:pt idx="0">
                  <c:v>452862.74199999979</c:v>
                </c:pt>
                <c:pt idx="1">
                  <c:v>73843.69</c:v>
                </c:pt>
                <c:pt idx="2">
                  <c:v>419250.29</c:v>
                </c:pt>
                <c:pt idx="3">
                  <c:v>118300.08000000003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E7-442E-9E50-105C3982847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75000"/>
      </a:schemeClr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/>
              <a:t>2018-2019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Graficos2!$B$83</c:f>
              <c:strCache>
                <c:ptCount val="1"/>
                <c:pt idx="0">
                  <c:v>Monto</c:v>
                </c:pt>
              </c:strCache>
            </c:strRef>
          </c:tx>
          <c:explosion val="2"/>
          <c:dPt>
            <c:idx val="0"/>
            <c:bubble3D val="0"/>
            <c:explosion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4CFF-4058-AB02-F3CAE8F423AE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4CFF-4058-AB02-F3CAE8F423AE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4CFF-4058-AB02-F3CAE8F423AE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4CFF-4058-AB02-F3CAE8F423AE}"/>
              </c:ext>
            </c:extLst>
          </c:dPt>
          <c:dLbls>
            <c:dLbl>
              <c:idx val="0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4CFF-4058-AB02-F3CAE8F423AE}"/>
                </c:ext>
              </c:extLst>
            </c:dLbl>
            <c:dLbl>
              <c:idx val="1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CFF-4058-AB02-F3CAE8F423AE}"/>
                </c:ext>
              </c:extLst>
            </c:dLbl>
            <c:dLbl>
              <c:idx val="2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4CFF-4058-AB02-F3CAE8F423AE}"/>
                </c:ext>
              </c:extLst>
            </c:dLbl>
            <c:dLbl>
              <c:idx val="3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4CFF-4058-AB02-F3CAE8F423AE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Graficos2!$A$84:$A$87</c:f>
              <c:strCache>
                <c:ptCount val="4"/>
                <c:pt idx="0">
                  <c:v>Colegio</c:v>
                </c:pt>
                <c:pt idx="1">
                  <c:v>Prestaciones</c:v>
                </c:pt>
                <c:pt idx="2">
                  <c:v>Comunidad</c:v>
                </c:pt>
                <c:pt idx="3">
                  <c:v>UNAM</c:v>
                </c:pt>
              </c:strCache>
            </c:strRef>
          </c:cat>
          <c:val>
            <c:numRef>
              <c:f>Graficos2!$B$84:$B$87</c:f>
              <c:numCache>
                <c:formatCode>_-* #,##0_-;\-* #,##0_-;_-* "-"??_-;_-@_-</c:formatCode>
                <c:ptCount val="4"/>
                <c:pt idx="0">
                  <c:v>409736.95559999999</c:v>
                </c:pt>
                <c:pt idx="1">
                  <c:v>92594.6</c:v>
                </c:pt>
                <c:pt idx="2">
                  <c:v>456924.60000000003</c:v>
                </c:pt>
                <c:pt idx="3">
                  <c:v>128763.19999999998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FF-4058-AB02-F3CAE8F423AE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75000"/>
      </a:schemeClr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 smtClean="0"/>
              <a:t>2017-2018</a:t>
            </a:r>
            <a:endParaRPr lang="en-US" sz="2800" b="1" dirty="0"/>
          </a:p>
        </c:rich>
      </c:tx>
      <c:layout>
        <c:manualLayout>
          <c:xMode val="edge"/>
          <c:yMode val="edge"/>
          <c:x val="0.71632813064011147"/>
          <c:y val="9.8018440785372241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7.8982927373776546E-2"/>
          <c:w val="1"/>
          <c:h val="0.85837449999916082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Conceptos Becados 2017-2018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32E-4A74-947C-326FBAC80F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32E-4A74-947C-326FBAC80F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32E-4A74-947C-326FBAC80F43}"/>
              </c:ext>
            </c:extLst>
          </c:dPt>
          <c:dLbls>
            <c:dLbl>
              <c:idx val="0"/>
              <c:layout>
                <c:manualLayout>
                  <c:x val="-0.64977177668106834"/>
                  <c:y val="-7.3443144155717385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6805496605339451"/>
                      <c:h val="0.139674736625538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32E-4A74-947C-326FBAC80F43}"/>
                </c:ext>
              </c:extLst>
            </c:dLbl>
            <c:dLbl>
              <c:idx val="1"/>
              <c:layout>
                <c:manualLayout>
                  <c:x val="-0.12230934403752847"/>
                  <c:y val="-1.6308571704925792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2034295714744582"/>
                      <c:h val="0.125527524807256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32E-4A74-947C-326FBAC80F43}"/>
                </c:ext>
              </c:extLst>
            </c:dLbl>
            <c:dLbl>
              <c:idx val="2"/>
              <c:layout>
                <c:manualLayout>
                  <c:x val="6.0362788803730971E-2"/>
                  <c:y val="-3.975823873124229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556672364251073"/>
                      <c:h val="0.151630150053099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32E-4A74-947C-326FBAC80F43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Hoja1!$A$2:$A$4</c:f>
              <c:strCache>
                <c:ptCount val="3"/>
                <c:pt idx="0">
                  <c:v>Colegiatura</c:v>
                </c:pt>
                <c:pt idx="1">
                  <c:v>Reinscripción</c:v>
                </c:pt>
                <c:pt idx="2">
                  <c:v>Canasta</c:v>
                </c:pt>
              </c:strCache>
            </c:strRef>
          </c:cat>
          <c:val>
            <c:numRef>
              <c:f>Hoja1!$B$2:$B$4</c:f>
              <c:numCache>
                <c:formatCode>#,##0</c:formatCode>
                <c:ptCount val="3"/>
                <c:pt idx="0">
                  <c:v>1002041.3174999997</c:v>
                </c:pt>
                <c:pt idx="1">
                  <c:v>58928.432000000001</c:v>
                </c:pt>
                <c:pt idx="2">
                  <c:v>3287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32E-4A74-947C-326FBAC80F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solidFill>
          <a:schemeClr val="bg1">
            <a:lumMod val="75000"/>
          </a:scheme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0032148744967317E-3"/>
          <c:y val="0.90200992269717795"/>
          <c:w val="0.99143077958090842"/>
          <c:h val="9.0469232712303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>
        <a:lumMod val="75000"/>
      </a:schemeClr>
    </a:solidFill>
    <a:ln w="28575"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/>
              <a:t>2018-2019</a:t>
            </a:r>
          </a:p>
        </c:rich>
      </c:tx>
      <c:layout>
        <c:manualLayout>
          <c:xMode val="edge"/>
          <c:yMode val="edge"/>
          <c:x val="0.71632813064011147"/>
          <c:y val="1.62267894736950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9931663863213333E-2"/>
          <c:y val="6.5521700016709788E-2"/>
          <c:w val="0.97563907750051704"/>
          <c:h val="0.93262623582212933"/>
        </c:manualLayout>
      </c:layout>
      <c:pie3DChart>
        <c:varyColors val="1"/>
        <c:ser>
          <c:idx val="0"/>
          <c:order val="0"/>
          <c:tx>
            <c:strRef>
              <c:f>Graficos2!$C$21</c:f>
              <c:strCache>
                <c:ptCount val="1"/>
                <c:pt idx="0">
                  <c:v>con comunidad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E98-4BD6-AC25-75DE935A04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E98-4BD6-AC25-75DE935A04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E98-4BD6-AC25-75DE935A0425}"/>
              </c:ext>
            </c:extLst>
          </c:dPt>
          <c:dLbls>
            <c:dLbl>
              <c:idx val="0"/>
              <c:layout>
                <c:manualLayout>
                  <c:x val="-0.48656007731323264"/>
                  <c:y val="-1.965548234260168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7475639949401822"/>
                      <c:h val="9.704956066404256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E98-4BD6-AC25-75DE935A0425}"/>
                </c:ext>
              </c:extLst>
            </c:dLbl>
            <c:dLbl>
              <c:idx val="1"/>
              <c:layout>
                <c:manualLayout>
                  <c:x val="-0.19986855215905433"/>
                  <c:y val="-1.009061721609952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E98-4BD6-AC25-75DE935A0425}"/>
                </c:ext>
              </c:extLst>
            </c:dLbl>
            <c:dLbl>
              <c:idx val="2"/>
              <c:layout>
                <c:manualLayout>
                  <c:x val="9.4950749782809388E-2"/>
                  <c:y val="9.8306186260523482E-3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separator>;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600038642665899"/>
                      <c:h val="0.1046454246105827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E98-4BD6-AC25-75DE935A0425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Graficos2!$A$22:$A$24</c:f>
              <c:strCache>
                <c:ptCount val="3"/>
                <c:pt idx="0">
                  <c:v>Colegiatura</c:v>
                </c:pt>
                <c:pt idx="1">
                  <c:v>Reinscripción</c:v>
                </c:pt>
                <c:pt idx="2">
                  <c:v>Canasta</c:v>
                </c:pt>
              </c:strCache>
            </c:strRef>
          </c:cat>
          <c:val>
            <c:numRef>
              <c:f>Graficos2!$C$22:$C$24</c:f>
              <c:numCache>
                <c:formatCode>#,##0_ ;\-#,##0\ </c:formatCode>
                <c:ptCount val="3"/>
                <c:pt idx="0">
                  <c:v>1034453.5555999997</c:v>
                </c:pt>
                <c:pt idx="1">
                  <c:v>48126.8</c:v>
                </c:pt>
                <c:pt idx="2">
                  <c:v>5439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98-4BD6-AC25-75DE935A042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solidFill>
          <a:schemeClr val="bg1">
            <a:lumMod val="75000"/>
          </a:scheme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3903338231093583E-3"/>
          <c:y val="0.87705252444243664"/>
          <c:w val="0.99860966617689062"/>
          <c:h val="0.12294747555756343"/>
        </c:manualLayout>
      </c:layout>
      <c:overlay val="0"/>
      <c:spPr>
        <a:solidFill>
          <a:schemeClr val="bg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>
        <a:lumMod val="75000"/>
      </a:schemeClr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de Alumnos Becados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% de Alumnos Becados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976-4690-BBF7-344A7A8B898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976-4690-BBF7-344A7A8B8989}"/>
              </c:ext>
            </c:extLst>
          </c:dPt>
          <c:dLbls>
            <c:numFmt formatCode="0.0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Hoja1!$A$2:$A$3</c:f>
              <c:strCache>
                <c:ptCount val="2"/>
                <c:pt idx="0">
                  <c:v>2016-2017</c:v>
                </c:pt>
                <c:pt idx="1">
                  <c:v>2017-2018</c:v>
                </c:pt>
              </c:strCache>
            </c:strRef>
          </c:cat>
          <c:val>
            <c:numRef>
              <c:f>Hoja1!$B$2:$B$3</c:f>
              <c:numCache>
                <c:formatCode>0.00%</c:formatCode>
                <c:ptCount val="2"/>
                <c:pt idx="0">
                  <c:v>0.1061</c:v>
                </c:pt>
                <c:pt idx="1">
                  <c:v>0.1045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76-4690-BBF7-344A7A8B898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dirty="0" smtClean="0"/>
              <a:t>% de Alumnos Becados</a:t>
            </a:r>
            <a:endParaRPr lang="en-US" sz="2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0AF-4AD5-8926-8CBAE2DEB4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0AF-4AD5-8926-8CBAE2DEB40F}"/>
              </c:ext>
            </c:extLst>
          </c:dPt>
          <c:dLbls>
            <c:numFmt formatCode="0.00%" sourceLinked="0"/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Graficos2!$A$67:$A$68</c:f>
              <c:strCache>
                <c:ptCount val="2"/>
                <c:pt idx="0">
                  <c:v>2017-2018</c:v>
                </c:pt>
                <c:pt idx="1">
                  <c:v>2018-2019</c:v>
                </c:pt>
              </c:strCache>
            </c:strRef>
          </c:cat>
          <c:val>
            <c:numRef>
              <c:f>Graficos2!$B$67:$B$68</c:f>
              <c:numCache>
                <c:formatCode>General</c:formatCode>
                <c:ptCount val="2"/>
                <c:pt idx="0">
                  <c:v>119</c:v>
                </c:pt>
                <c:pt idx="1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AF-4AD5-8926-8CBAE2DEB40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dk1"/>
                </a:solidFill>
                <a:latin typeface="+mj-lt"/>
                <a:ea typeface="+mn-ea"/>
                <a:cs typeface="+mn-cs"/>
              </a:defRPr>
            </a:pPr>
            <a:r>
              <a:rPr lang="en-US" sz="2800" dirty="0"/>
              <a:t>2017-2018</a:t>
            </a:r>
          </a:p>
        </c:rich>
      </c:tx>
      <c:layout>
        <c:manualLayout>
          <c:xMode val="edge"/>
          <c:yMode val="edge"/>
          <c:x val="0.3488793541304257"/>
          <c:y val="0.77439942994412447"/>
        </c:manualLayout>
      </c:layout>
      <c:overlay val="0"/>
      <c:spPr>
        <a:solidFill>
          <a:schemeClr val="bg1">
            <a:lumMod val="85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dk1"/>
              </a:solidFill>
              <a:latin typeface="+mj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7625773200326343E-2"/>
          <c:y val="3.6682154932746014E-2"/>
          <c:w val="0.85901099422878524"/>
          <c:h val="0.70477174144453136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COMUNIDAD 2017-2018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0E7-442E-9E50-105C3982847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0E7-442E-9E50-105C3982847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0E7-442E-9E50-105C3982847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0E7-442E-9E50-105C39828472}"/>
              </c:ext>
            </c:extLst>
          </c:dPt>
          <c:dLbls>
            <c:dLbl>
              <c:idx val="0"/>
              <c:layout>
                <c:manualLayout>
                  <c:x val="-2.7297352809564301E-2"/>
                  <c:y val="-3.24567561985943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0E7-442E-9E50-105C39828472}"/>
                </c:ext>
              </c:extLst>
            </c:dLbl>
            <c:dLbl>
              <c:idx val="1"/>
              <c:layout>
                <c:manualLayout>
                  <c:x val="6.3555214309044164E-2"/>
                  <c:y val="1.56407762812075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0E7-442E-9E50-105C39828472}"/>
                </c:ext>
              </c:extLst>
            </c:dLbl>
            <c:dLbl>
              <c:idx val="2"/>
              <c:layout>
                <c:manualLayout>
                  <c:x val="-7.9029562547392011E-3"/>
                  <c:y val="-7.76686098907073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50E7-442E-9E50-105C39828472}"/>
                </c:ext>
              </c:extLst>
            </c:dLbl>
            <c:dLbl>
              <c:idx val="3"/>
              <c:layout>
                <c:manualLayout>
                  <c:x val="1.3149171727810464E-2"/>
                  <c:y val="-3.36179541576361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0E7-442E-9E50-105C398284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j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Ashkenazi</c:v>
                </c:pt>
                <c:pt idx="1">
                  <c:v>Maguen David</c:v>
                </c:pt>
                <c:pt idx="2">
                  <c:v>Monte Sinaí</c:v>
                </c:pt>
                <c:pt idx="3">
                  <c:v>Sefaradí</c:v>
                </c:pt>
              </c:strCache>
            </c:strRef>
          </c:cat>
          <c:val>
            <c:numRef>
              <c:f>Hoja1!$B$2:$B$5</c:f>
              <c:numCache>
                <c:formatCode>0.00%</c:formatCode>
                <c:ptCount val="4"/>
                <c:pt idx="0">
                  <c:v>7.6899999999999996E-2</c:v>
                </c:pt>
                <c:pt idx="1">
                  <c:v>0.62280000000000002</c:v>
                </c:pt>
                <c:pt idx="2">
                  <c:v>0.20319999999999999</c:v>
                </c:pt>
                <c:pt idx="3">
                  <c:v>9.7100000000000006E-2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E7-442E-9E50-105C39828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j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>
        <a:lumMod val="85000"/>
      </a:schemeClr>
    </a:solidFill>
    <a:ln w="28575" cap="flat" cmpd="sng" algn="ctr">
      <a:solidFill>
        <a:schemeClr val="accent2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j-lt"/>
          <a:ea typeface="+mn-ea"/>
          <a:cs typeface="+mn-cs"/>
        </a:defRPr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40A9C-D933-475F-A463-2BCCBFFF4891}" type="datetimeFigureOut">
              <a:rPr lang="es-MX" smtClean="0"/>
              <a:t>27/02/2019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7FC5E-36C4-47D1-B6C5-CC1A17E6E17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457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CF53-352E-4DDA-B034-2AA6A3721EBB}" type="datetimeFigureOut">
              <a:rPr lang="es-MX" smtClean="0"/>
              <a:t>27/02/2019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B7D-B0DB-4068-9838-F4C02210987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846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CF53-352E-4DDA-B034-2AA6A3721EBB}" type="datetimeFigureOut">
              <a:rPr lang="es-MX" smtClean="0"/>
              <a:t>27/02/2019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B7D-B0DB-4068-9838-F4C02210987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554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CF53-352E-4DDA-B034-2AA6A3721EBB}" type="datetimeFigureOut">
              <a:rPr lang="es-MX" smtClean="0"/>
              <a:t>27/02/2019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B7D-B0DB-4068-9838-F4C02210987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887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CF53-352E-4DDA-B034-2AA6A3721EBB}" type="datetimeFigureOut">
              <a:rPr lang="es-MX" smtClean="0"/>
              <a:t>27/02/2019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B7D-B0DB-4068-9838-F4C02210987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61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CF53-352E-4DDA-B034-2AA6A3721EBB}" type="datetimeFigureOut">
              <a:rPr lang="es-MX" smtClean="0"/>
              <a:t>27/02/2019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B7D-B0DB-4068-9838-F4C02210987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964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CF53-352E-4DDA-B034-2AA6A3721EBB}" type="datetimeFigureOut">
              <a:rPr lang="es-MX" smtClean="0"/>
              <a:t>27/02/2019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B7D-B0DB-4068-9838-F4C02210987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148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CF53-352E-4DDA-B034-2AA6A3721EBB}" type="datetimeFigureOut">
              <a:rPr lang="es-MX" smtClean="0"/>
              <a:t>27/02/2019</a:t>
            </a:fld>
            <a:endParaRPr lang="es-MX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B7D-B0DB-4068-9838-F4C02210987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44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CF53-352E-4DDA-B034-2AA6A3721EBB}" type="datetimeFigureOut">
              <a:rPr lang="es-MX" smtClean="0"/>
              <a:t>27/02/2019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B7D-B0DB-4068-9838-F4C02210987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958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CF53-352E-4DDA-B034-2AA6A3721EBB}" type="datetimeFigureOut">
              <a:rPr lang="es-MX" smtClean="0"/>
              <a:t>27/02/2019</a:t>
            </a:fld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B7D-B0DB-4068-9838-F4C02210987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965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CF53-352E-4DDA-B034-2AA6A3721EBB}" type="datetimeFigureOut">
              <a:rPr lang="es-MX" smtClean="0"/>
              <a:t>27/02/2019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B7D-B0DB-4068-9838-F4C02210987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267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CF53-352E-4DDA-B034-2AA6A3721EBB}" type="datetimeFigureOut">
              <a:rPr lang="es-MX" smtClean="0"/>
              <a:t>27/02/2019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EB7D-B0DB-4068-9838-F4C02210987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238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CCF53-352E-4DDA-B034-2AA6A3721EBB}" type="datetimeFigureOut">
              <a:rPr lang="es-MX" smtClean="0"/>
              <a:t>27/02/2019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EB7D-B0DB-4068-9838-F4C02210987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324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chart" Target="../charts/chart1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chart" Target="../charts/chart1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399838" y="-2112242"/>
            <a:ext cx="5435047" cy="720518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lvl="1"/>
            <a:endParaRPr lang="en-US" sz="4082" b="1" dirty="0">
              <a:solidFill>
                <a:schemeClr val="accent5">
                  <a:lumMod val="75000"/>
                </a:schemeClr>
              </a:solidFill>
              <a:latin typeface="Al Bayan Plain" charset="-78"/>
              <a:ea typeface="Al Bayan Plain" charset="-78"/>
              <a:cs typeface="Al Bayan Plain" charset="-7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34"/>
            <a:ext cx="6163139" cy="6113383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225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8068"/>
            <a:ext cx="12192000" cy="95285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069361" y="187044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Al Bayan Plain" charset="-78"/>
                <a:cs typeface="Al Bayan Plain" charset="-78"/>
              </a:rPr>
              <a:t>BECAS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Al Bayan Plain" charset="-78"/>
              <a:cs typeface="Al Bayan Plain" charset="-78"/>
            </a:endParaRPr>
          </a:p>
          <a:p>
            <a:pPr lvl="1" algn="ctr"/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Al Bayan Plain" charset="-78"/>
              <a:cs typeface="Al Bayan Plain" charset="-78"/>
            </a:endParaRPr>
          </a:p>
          <a:p>
            <a:pPr lvl="1"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Al Bayan Plain" charset="-78"/>
                <a:cs typeface="Al Bayan Plain" charset="-78"/>
              </a:rPr>
              <a:t>2018 </a:t>
            </a:r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Al Bayan Plain" charset="-78"/>
                <a:cs typeface="Al Bayan Plain" charset="-78"/>
              </a:rPr>
              <a:t>- 2019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Al Bayan Plain" charset="-78"/>
              <a:cs typeface="Al Bayan Plain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635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4876801"/>
            <a:ext cx="12204756" cy="1981200"/>
          </a:xfrm>
          <a:prstGeom prst="rect">
            <a:avLst/>
          </a:prstGeom>
        </p:spPr>
      </p:pic>
      <p:pic>
        <p:nvPicPr>
          <p:cNvPr id="16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84" y="78482"/>
            <a:ext cx="5961881" cy="38702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7785" y="84478"/>
            <a:ext cx="5961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dirty="0" smtClean="0">
                <a:solidFill>
                  <a:schemeClr val="bg1"/>
                </a:solidFill>
                <a:latin typeface="+mj-lt"/>
              </a:rPr>
              <a:t>Alumnos con beca en Reinscripción 2019-2020</a:t>
            </a:r>
            <a:endParaRPr lang="es-MX" sz="20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819834"/>
              </p:ext>
            </p:extLst>
          </p:nvPr>
        </p:nvGraphicFramePr>
        <p:xfrm>
          <a:off x="2217683" y="893379"/>
          <a:ext cx="6335767" cy="431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Hoja de cálculo" r:id="rId5" imgW="4914810" imgH="3571875" progId="Excel.Sheet.12">
                  <p:embed/>
                </p:oleObj>
              </mc:Choice>
              <mc:Fallback>
                <p:oleObj name="Hoja de cálculo" r:id="rId5" imgW="4914810" imgH="35718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7683" y="893379"/>
                        <a:ext cx="6335767" cy="4319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4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" y="4030864"/>
            <a:ext cx="12204756" cy="2834917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-1" y="-29533"/>
            <a:ext cx="5826035" cy="416558"/>
            <a:chOff x="-131590" y="568261"/>
            <a:chExt cx="6621139" cy="656694"/>
          </a:xfrm>
        </p:grpSpPr>
        <p:pic>
          <p:nvPicPr>
            <p:cNvPr id="16" name="Picture 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31590" y="614819"/>
              <a:ext cx="6621139" cy="610136"/>
            </a:xfrm>
            <a:prstGeom prst="rect">
              <a:avLst/>
            </a:prstGeom>
          </p:spPr>
        </p:pic>
        <p:sp>
          <p:nvSpPr>
            <p:cNvPr id="17" name="TextBox 4"/>
            <p:cNvSpPr txBox="1"/>
            <p:nvPr/>
          </p:nvSpPr>
          <p:spPr>
            <a:xfrm>
              <a:off x="-123593" y="568261"/>
              <a:ext cx="6613142" cy="630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s-ES" sz="2000" dirty="0" smtClean="0">
                  <a:solidFill>
                    <a:schemeClr val="bg1"/>
                  </a:solidFill>
                  <a:ea typeface="Al Bayan Plain" charset="-78"/>
                  <a:cs typeface="Al Bayan Plain" charset="-78"/>
                </a:rPr>
                <a:t>Comparativo Becas Totales</a:t>
              </a:r>
              <a:endParaRPr lang="en-US" sz="2000" dirty="0">
                <a:solidFill>
                  <a:schemeClr val="bg1"/>
                </a:solidFill>
                <a:ea typeface="Al Bayan Plain" charset="-78"/>
                <a:cs typeface="Al Bayan Plain" charset="-78"/>
              </a:endParaRPr>
            </a:p>
          </p:txBody>
        </p:sp>
      </p:grpSp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1070257182"/>
              </p:ext>
            </p:extLst>
          </p:nvPr>
        </p:nvGraphicFramePr>
        <p:xfrm>
          <a:off x="457593" y="1126480"/>
          <a:ext cx="5368441" cy="3926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996391"/>
              </p:ext>
            </p:extLst>
          </p:nvPr>
        </p:nvGraphicFramePr>
        <p:xfrm>
          <a:off x="6109179" y="1126479"/>
          <a:ext cx="5494071" cy="3926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-1" y="5542671"/>
            <a:ext cx="1221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* Ingresos Proyectados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48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" y="4023083"/>
            <a:ext cx="12204756" cy="2834917"/>
          </a:xfrm>
          <a:prstGeom prst="rect">
            <a:avLst/>
          </a:prstGeom>
        </p:spPr>
      </p:pic>
      <p:pic>
        <p:nvPicPr>
          <p:cNvPr id="16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84" y="78482"/>
            <a:ext cx="6102377" cy="387026"/>
          </a:xfrm>
          <a:prstGeom prst="rect">
            <a:avLst/>
          </a:prstGeom>
        </p:spPr>
      </p:pic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2371037642"/>
              </p:ext>
            </p:extLst>
          </p:nvPr>
        </p:nvGraphicFramePr>
        <p:xfrm>
          <a:off x="398460" y="639054"/>
          <a:ext cx="5560008" cy="469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446422"/>
              </p:ext>
            </p:extLst>
          </p:nvPr>
        </p:nvGraphicFramePr>
        <p:xfrm>
          <a:off x="6171529" y="639053"/>
          <a:ext cx="5644495" cy="469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-143908" y="65398"/>
            <a:ext cx="6102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solidFill>
                  <a:schemeClr val="bg1"/>
                </a:solidFill>
              </a:rPr>
              <a:t>Distribución de </a:t>
            </a:r>
            <a:r>
              <a:rPr lang="es-MX" sz="2000" dirty="0">
                <a:solidFill>
                  <a:schemeClr val="bg1"/>
                </a:solidFill>
              </a:rPr>
              <a:t>B</a:t>
            </a:r>
            <a:r>
              <a:rPr lang="es-MX" sz="2000" dirty="0" smtClean="0">
                <a:solidFill>
                  <a:schemeClr val="bg1"/>
                </a:solidFill>
              </a:rPr>
              <a:t>ecas 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923313" y="5448495"/>
            <a:ext cx="414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69 familias becadas de 575 (12.00%)</a:t>
            </a:r>
          </a:p>
          <a:p>
            <a:pPr algn="ctr"/>
            <a:r>
              <a:rPr lang="es-MX" dirty="0" smtClean="0"/>
              <a:t>117 alumnos de 1,167 (10.03%)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108001" y="5420416"/>
            <a:ext cx="414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71 familias becadas de 569 (12.49%)</a:t>
            </a:r>
          </a:p>
          <a:p>
            <a:pPr algn="ctr"/>
            <a:r>
              <a:rPr lang="es-MX" dirty="0" smtClean="0"/>
              <a:t>119 alumnos de 1,139 (10.44%)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197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106210"/>
            <a:ext cx="12389638" cy="2834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88" y="61860"/>
            <a:ext cx="5896485" cy="387026"/>
          </a:xfrm>
          <a:prstGeom prst="rect">
            <a:avLst/>
          </a:prstGeom>
        </p:spPr>
      </p:pic>
      <p:graphicFrame>
        <p:nvGraphicFramePr>
          <p:cNvPr id="13" name="Gráfico 12"/>
          <p:cNvGraphicFramePr/>
          <p:nvPr>
            <p:extLst>
              <p:ext uri="{D42A27DB-BD31-4B8C-83A1-F6EECF244321}">
                <p14:modId xmlns:p14="http://schemas.microsoft.com/office/powerpoint/2010/main" val="249797165"/>
              </p:ext>
            </p:extLst>
          </p:nvPr>
        </p:nvGraphicFramePr>
        <p:xfrm>
          <a:off x="182880" y="840989"/>
          <a:ext cx="5734594" cy="4865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694205"/>
              </p:ext>
            </p:extLst>
          </p:nvPr>
        </p:nvGraphicFramePr>
        <p:xfrm>
          <a:off x="6087292" y="840989"/>
          <a:ext cx="5734594" cy="4865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84292" y="61860"/>
            <a:ext cx="6002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+mj-lt"/>
              </a:rPr>
              <a:t>Becas desglosadas por </a:t>
            </a:r>
            <a:r>
              <a:rPr lang="es-MX" sz="1600" b="1" dirty="0" smtClean="0">
                <a:solidFill>
                  <a:schemeClr val="bg1"/>
                </a:solidFill>
                <a:latin typeface="+mj-lt"/>
              </a:rPr>
              <a:t>Concepto</a:t>
            </a:r>
            <a:endParaRPr lang="es-MX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44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2" y="4023083"/>
            <a:ext cx="12389638" cy="2834917"/>
          </a:xfrm>
          <a:prstGeom prst="rect">
            <a:avLst/>
          </a:prstGeom>
        </p:spPr>
      </p:pic>
      <p:graphicFrame>
        <p:nvGraphicFramePr>
          <p:cNvPr id="20" name="Gráfico 19"/>
          <p:cNvGraphicFramePr/>
          <p:nvPr>
            <p:extLst>
              <p:ext uri="{D42A27DB-BD31-4B8C-83A1-F6EECF244321}">
                <p14:modId xmlns:p14="http://schemas.microsoft.com/office/powerpoint/2010/main" val="405583667"/>
              </p:ext>
            </p:extLst>
          </p:nvPr>
        </p:nvGraphicFramePr>
        <p:xfrm>
          <a:off x="1155019" y="936999"/>
          <a:ext cx="4928637" cy="338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318432" y="4986041"/>
            <a:ext cx="2298982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solidFill>
                  <a:schemeClr val="bg1"/>
                </a:solidFill>
              </a:rPr>
              <a:t>Total de Alumnos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200" b="1" dirty="0" smtClean="0">
                <a:solidFill>
                  <a:schemeClr val="bg1"/>
                </a:solidFill>
              </a:rPr>
              <a:t>2016-2017   126 de 1,122 </a:t>
            </a:r>
          </a:p>
          <a:p>
            <a:endParaRPr lang="es-MX" sz="1200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200" b="1" dirty="0" smtClean="0">
                <a:solidFill>
                  <a:schemeClr val="bg1"/>
                </a:solidFill>
              </a:rPr>
              <a:t>2017-2018   119 de 1,139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900725" y="4986040"/>
            <a:ext cx="2298982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solidFill>
                  <a:schemeClr val="bg1"/>
                </a:solidFill>
              </a:rPr>
              <a:t>Total de Alumnos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200" b="1" dirty="0" smtClean="0">
                <a:solidFill>
                  <a:schemeClr val="bg1"/>
                </a:solidFill>
              </a:rPr>
              <a:t>2017-2018   119 de 1,139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sz="1200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1200" b="1" dirty="0" smtClean="0">
                <a:solidFill>
                  <a:schemeClr val="bg1"/>
                </a:solidFill>
              </a:rPr>
              <a:t>2018-2019   117 de 1,167 </a:t>
            </a: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204966"/>
              </p:ext>
            </p:extLst>
          </p:nvPr>
        </p:nvGraphicFramePr>
        <p:xfrm>
          <a:off x="6764216" y="936999"/>
          <a:ext cx="4572000" cy="3386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69000"/>
              </p:ext>
            </p:extLst>
          </p:nvPr>
        </p:nvGraphicFramePr>
        <p:xfrm>
          <a:off x="7836527" y="4439516"/>
          <a:ext cx="2390682" cy="427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6640">
                  <a:extLst>
                    <a:ext uri="{9D8B030D-6E8A-4147-A177-3AD203B41FA5}">
                      <a16:colId xmlns:a16="http://schemas.microsoft.com/office/drawing/2014/main" val="4015188408"/>
                    </a:ext>
                  </a:extLst>
                </a:gridCol>
                <a:gridCol w="1134042">
                  <a:extLst>
                    <a:ext uri="{9D8B030D-6E8A-4147-A177-3AD203B41FA5}">
                      <a16:colId xmlns:a16="http://schemas.microsoft.com/office/drawing/2014/main" val="2194193449"/>
                    </a:ext>
                  </a:extLst>
                </a:gridCol>
              </a:tblGrid>
              <a:tr h="2139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u="none" strike="noStrike" dirty="0" smtClean="0">
                          <a:effectLst/>
                        </a:rPr>
                        <a:t>Nuevas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347661"/>
                  </a:ext>
                </a:extLst>
              </a:tr>
              <a:tr h="213953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u="none" strike="noStrike" dirty="0">
                          <a:effectLst/>
                        </a:rPr>
                        <a:t>Renovadas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1" u="none" strike="noStrike" dirty="0" smtClean="0">
                          <a:effectLst/>
                        </a:rPr>
                        <a:t>110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607965"/>
                  </a:ext>
                </a:extLst>
              </a:tr>
            </a:tbl>
          </a:graphicData>
        </a:graphic>
      </p:graphicFrame>
      <p:pic>
        <p:nvPicPr>
          <p:cNvPr id="12" name="Picture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88" y="61860"/>
            <a:ext cx="5896485" cy="38702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81352" y="79554"/>
            <a:ext cx="638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Comparativo de Alumnos Becados entre ciclos escolares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" y="4030864"/>
            <a:ext cx="12204756" cy="2834917"/>
          </a:xfrm>
          <a:prstGeom prst="rect">
            <a:avLst/>
          </a:prstGeom>
        </p:spPr>
      </p:pic>
      <p:pic>
        <p:nvPicPr>
          <p:cNvPr id="16" name="Picture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84" y="78482"/>
            <a:ext cx="5961881" cy="387026"/>
          </a:xfrm>
          <a:prstGeom prst="rect">
            <a:avLst/>
          </a:prstGeom>
        </p:spPr>
      </p:pic>
      <p:graphicFrame>
        <p:nvGraphicFramePr>
          <p:cNvPr id="10" name="Gráfico 9"/>
          <p:cNvGraphicFramePr/>
          <p:nvPr>
            <p:extLst>
              <p:ext uri="{D42A27DB-BD31-4B8C-83A1-F6EECF244321}">
                <p14:modId xmlns:p14="http://schemas.microsoft.com/office/powerpoint/2010/main" val="3797938240"/>
              </p:ext>
            </p:extLst>
          </p:nvPr>
        </p:nvGraphicFramePr>
        <p:xfrm>
          <a:off x="429658" y="948542"/>
          <a:ext cx="5560008" cy="4805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034842"/>
              </p:ext>
            </p:extLst>
          </p:nvPr>
        </p:nvGraphicFramePr>
        <p:xfrm>
          <a:off x="6363273" y="948542"/>
          <a:ext cx="5474677" cy="480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Rectángulo 1"/>
          <p:cNvSpPr/>
          <p:nvPr/>
        </p:nvSpPr>
        <p:spPr>
          <a:xfrm>
            <a:off x="27785" y="84478"/>
            <a:ext cx="5961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solidFill>
                  <a:schemeClr val="bg1"/>
                </a:solidFill>
              </a:rPr>
              <a:t>Distribución por Comunidad </a:t>
            </a:r>
          </a:p>
        </p:txBody>
      </p:sp>
    </p:spTree>
    <p:extLst>
      <p:ext uri="{BB962C8B-B14F-4D97-AF65-F5344CB8AC3E}">
        <p14:creationId xmlns:p14="http://schemas.microsoft.com/office/powerpoint/2010/main" val="36327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" y="4030864"/>
            <a:ext cx="12204756" cy="2834917"/>
          </a:xfrm>
          <a:prstGeom prst="rect">
            <a:avLst/>
          </a:prstGeom>
        </p:spPr>
      </p:pic>
      <p:pic>
        <p:nvPicPr>
          <p:cNvPr id="16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84" y="78482"/>
            <a:ext cx="5961881" cy="38702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7785" y="84478"/>
            <a:ext cx="5961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+mj-lt"/>
              </a:rPr>
              <a:t>Distribución </a:t>
            </a:r>
            <a:r>
              <a:rPr lang="es-MX" sz="2000" b="1" dirty="0" smtClean="0">
                <a:solidFill>
                  <a:schemeClr val="bg1"/>
                </a:solidFill>
                <a:latin typeface="+mj-lt"/>
              </a:rPr>
              <a:t>becas Colegio vs Comunidad 2017-2018</a:t>
            </a:r>
            <a:endParaRPr lang="es-MX" sz="20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878453"/>
              </p:ext>
            </p:extLst>
          </p:nvPr>
        </p:nvGraphicFramePr>
        <p:xfrm>
          <a:off x="722723" y="1079920"/>
          <a:ext cx="5266941" cy="3956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15238"/>
              </p:ext>
            </p:extLst>
          </p:nvPr>
        </p:nvGraphicFramePr>
        <p:xfrm>
          <a:off x="7141573" y="271995"/>
          <a:ext cx="41529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Hoja de cálculo" r:id="rId6" imgW="4152778" imgH="5562733" progId="Excel.Sheet.12">
                  <p:embed/>
                </p:oleObj>
              </mc:Choice>
              <mc:Fallback>
                <p:oleObj name="Hoja de cálculo" r:id="rId6" imgW="4152778" imgH="55627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41573" y="271995"/>
                        <a:ext cx="4152900" cy="556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1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091" y="4023083"/>
            <a:ext cx="12204756" cy="2834917"/>
          </a:xfrm>
          <a:prstGeom prst="rect">
            <a:avLst/>
          </a:prstGeom>
        </p:spPr>
      </p:pic>
      <p:pic>
        <p:nvPicPr>
          <p:cNvPr id="16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84" y="78482"/>
            <a:ext cx="5961881" cy="38702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7785" y="84478"/>
            <a:ext cx="5961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+mj-lt"/>
              </a:rPr>
              <a:t>Distribución </a:t>
            </a:r>
            <a:r>
              <a:rPr lang="es-MX" sz="2000" b="1" dirty="0" smtClean="0">
                <a:solidFill>
                  <a:schemeClr val="bg1"/>
                </a:solidFill>
                <a:latin typeface="+mj-lt"/>
              </a:rPr>
              <a:t>becas Colegio vs Comunidad 2018-2019</a:t>
            </a:r>
            <a:endParaRPr lang="es-MX" sz="20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291101"/>
              </p:ext>
            </p:extLst>
          </p:nvPr>
        </p:nvGraphicFramePr>
        <p:xfrm>
          <a:off x="794352" y="928468"/>
          <a:ext cx="5195313" cy="4107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021350"/>
              </p:ext>
            </p:extLst>
          </p:nvPr>
        </p:nvGraphicFramePr>
        <p:xfrm>
          <a:off x="7083632" y="201051"/>
          <a:ext cx="41529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Hoja de cálculo" r:id="rId6" imgW="4152778" imgH="5562733" progId="Excel.Sheet.12">
                  <p:embed/>
                </p:oleObj>
              </mc:Choice>
              <mc:Fallback>
                <p:oleObj name="Hoja de cálculo" r:id="rId6" imgW="4152778" imgH="55627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83632" y="201051"/>
                        <a:ext cx="4152900" cy="556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81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6" y="4782207"/>
            <a:ext cx="12204756" cy="2075793"/>
          </a:xfrm>
          <a:prstGeom prst="rect">
            <a:avLst/>
          </a:prstGeom>
        </p:spPr>
      </p:pic>
      <p:pic>
        <p:nvPicPr>
          <p:cNvPr id="16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84" y="78482"/>
            <a:ext cx="5961881" cy="38702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7785" y="84478"/>
            <a:ext cx="5961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dirty="0" smtClean="0">
                <a:solidFill>
                  <a:schemeClr val="bg1"/>
                </a:solidFill>
                <a:latin typeface="+mj-lt"/>
              </a:rPr>
              <a:t>Alumnos con beca en Canasta 2018-2019</a:t>
            </a:r>
            <a:endParaRPr lang="es-MX" sz="2000" b="1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455275"/>
              </p:ext>
            </p:extLst>
          </p:nvPr>
        </p:nvGraphicFramePr>
        <p:xfrm>
          <a:off x="2294626" y="2429691"/>
          <a:ext cx="8237429" cy="2038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Hoja de cálculo" r:id="rId5" imgW="4981500" imgH="1476465" progId="Excel.Sheet.12">
                  <p:embed/>
                </p:oleObj>
              </mc:Choice>
              <mc:Fallback>
                <p:oleObj name="Hoja de cálculo" r:id="rId5" imgW="4981500" imgH="14764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4626" y="2429691"/>
                        <a:ext cx="8237429" cy="2038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61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5962</TotalTime>
  <Words>223</Words>
  <Application>Microsoft Office PowerPoint</Application>
  <PresentationFormat>Panorámica</PresentationFormat>
  <Paragraphs>71</Paragraphs>
  <Slides>10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Al Bayan Plain</vt:lpstr>
      <vt:lpstr>Arial</vt:lpstr>
      <vt:lpstr>Calibri</vt:lpstr>
      <vt:lpstr>Calibri Light</vt:lpstr>
      <vt:lpstr>Wingdings</vt:lpstr>
      <vt:lpstr>Tema de Office</vt:lpstr>
      <vt:lpstr>Hoja de cálculo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Lhia Goldaper Chernitzky</dc:creator>
  <cp:lastModifiedBy>HP</cp:lastModifiedBy>
  <cp:revision>263</cp:revision>
  <dcterms:created xsi:type="dcterms:W3CDTF">2016-10-20T14:22:14Z</dcterms:created>
  <dcterms:modified xsi:type="dcterms:W3CDTF">2019-02-27T22:48:37Z</dcterms:modified>
</cp:coreProperties>
</file>