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3" r:id="rId1"/>
  </p:sldMasterIdLst>
  <p:notesMasterIdLst>
    <p:notesMasterId r:id="rId15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88" r:id="rId13"/>
    <p:sldId id="272" r:id="rId14"/>
  </p:sldIdLst>
  <p:sldSz cx="17921288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40FF"/>
    <a:srgbClr val="E97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43"/>
  </p:normalViewPr>
  <p:slideViewPr>
    <p:cSldViewPr snapToGrid="0" snapToObjects="1">
      <p:cViewPr>
        <p:scale>
          <a:sx n="70" d="100"/>
          <a:sy n="70" d="100"/>
        </p:scale>
        <p:origin x="4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5AB4-D6FB-7949-B67E-50ECD8B61591}" type="datetimeFigureOut">
              <a:rPr lang="es-ES_tradnl" smtClean="0"/>
              <a:t>22/02/2019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982D1-F183-F54F-B21B-54C65FA91A0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84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982D1-F183-F54F-B21B-54C65FA91A0E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94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0161" y="1649770"/>
            <a:ext cx="13440966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0161" y="5294662"/>
            <a:ext cx="13440966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9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4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824922" y="536700"/>
            <a:ext cx="3864278" cy="8542864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32089" y="536700"/>
            <a:ext cx="11368817" cy="85428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45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2754" y="2513157"/>
            <a:ext cx="15457111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22754" y="6746086"/>
            <a:ext cx="15457111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2089" y="2683500"/>
            <a:ext cx="7616547" cy="63960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072652" y="2683500"/>
            <a:ext cx="7616547" cy="63960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4423" y="536701"/>
            <a:ext cx="15457111" cy="1948455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34424" y="2471154"/>
            <a:ext cx="758154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34424" y="3682228"/>
            <a:ext cx="7581544" cy="54160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9072652" y="2471154"/>
            <a:ext cx="7618882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9072652" y="3682228"/>
            <a:ext cx="7618882" cy="54160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2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18882" y="1451424"/>
            <a:ext cx="9072652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1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7618882" y="1451424"/>
            <a:ext cx="9072652" cy="7163777"/>
          </a:xfrm>
        </p:spPr>
        <p:txBody>
          <a:bodyPr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32089" y="536701"/>
            <a:ext cx="1545711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32089" y="2683500"/>
            <a:ext cx="1545711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32088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3015-230F-104C-98A5-AC185497946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936427" y="9343247"/>
            <a:ext cx="604843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2656910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pinto@chmd.edu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07262" y="-3104831"/>
            <a:ext cx="7989094" cy="1015663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sz="6000" b="1" dirty="0">
              <a:solidFill>
                <a:schemeClr val="accent5">
                  <a:lumMod val="75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7150503"/>
            <a:ext cx="95691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MX" sz="6000" b="1" dirty="0" smtClean="0">
                <a:solidFill>
                  <a:schemeClr val="accent6"/>
                </a:solidFill>
                <a:latin typeface="Al Bayan Plain" charset="-78"/>
                <a:ea typeface="Al Bayan Plain" charset="-78"/>
                <a:cs typeface="Al Bayan Plain" charset="-78"/>
              </a:rPr>
              <a:t>Reporte </a:t>
            </a:r>
            <a:r>
              <a:rPr lang="es-MX" sz="6000" b="1" dirty="0" err="1" smtClean="0">
                <a:solidFill>
                  <a:schemeClr val="accent6"/>
                </a:solidFill>
                <a:latin typeface="Al Bayan Plain" charset="-78"/>
                <a:ea typeface="Al Bayan Plain" charset="-78"/>
                <a:cs typeface="Al Bayan Plain" charset="-78"/>
              </a:rPr>
              <a:t>Mtto</a:t>
            </a:r>
            <a:r>
              <a:rPr lang="es-MX" sz="6000" b="1" dirty="0" smtClean="0">
                <a:solidFill>
                  <a:schemeClr val="accent6"/>
                </a:solidFill>
                <a:latin typeface="Al Bayan Plain" charset="-78"/>
                <a:ea typeface="Al Bayan Plain" charset="-78"/>
                <a:cs typeface="Al Bayan Plain" charset="-78"/>
              </a:rPr>
              <a:t>. Menor </a:t>
            </a:r>
            <a:endParaRPr lang="en-US" sz="6000" b="1" dirty="0">
              <a:solidFill>
                <a:schemeClr val="accent6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62" y="-308781"/>
            <a:ext cx="11435821" cy="103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Proyecto impermeabilización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9625264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02180"/>
              </p:ext>
            </p:extLst>
          </p:nvPr>
        </p:nvGraphicFramePr>
        <p:xfrm>
          <a:off x="837237" y="1843868"/>
          <a:ext cx="13311899" cy="7131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1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851">
                <a:tc>
                  <a:txBody>
                    <a:bodyPr/>
                    <a:lstStyle/>
                    <a:p>
                      <a:pPr marL="0" marR="0" indent="0" algn="ctr" defTabSz="1344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Proyecto Mantenimiento total </a:t>
                      </a:r>
                    </a:p>
                    <a:p>
                      <a:pPr algn="ctr"/>
                      <a:r>
                        <a:rPr lang="es-MX" dirty="0" smtClean="0"/>
                        <a:t>“ </a:t>
                      </a:r>
                      <a:r>
                        <a:rPr lang="es-MX" dirty="0" err="1" smtClean="0"/>
                        <a:t>Triben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934">
                <a:tc>
                  <a:txBody>
                    <a:bodyPr/>
                    <a:lstStyle/>
                    <a:p>
                      <a:endParaRPr lang="es-MX" sz="1800" baseline="0" dirty="0" smtClean="0"/>
                    </a:p>
                    <a:p>
                      <a:r>
                        <a:rPr lang="es-MX" sz="1800" baseline="0" dirty="0" smtClean="0"/>
                        <a:t>Para poder conservar la zona restaurada </a:t>
                      </a:r>
                      <a:r>
                        <a:rPr lang="es-MX" sz="1800" baseline="0" dirty="0" smtClean="0"/>
                        <a:t>y la remodelación de kínder, requerimos </a:t>
                      </a:r>
                      <a:r>
                        <a:rPr lang="es-MX" sz="1800" baseline="0" dirty="0" smtClean="0"/>
                        <a:t>realizar </a:t>
                      </a:r>
                      <a:r>
                        <a:rPr lang="es-MX" sz="1800" baseline="0" dirty="0" smtClean="0"/>
                        <a:t>la </a:t>
                      </a:r>
                      <a:r>
                        <a:rPr lang="es-MX" sz="1800" baseline="0" dirty="0" smtClean="0"/>
                        <a:t>impermeabilización </a:t>
                      </a:r>
                      <a:r>
                        <a:rPr lang="es-MX" sz="1800" baseline="0" dirty="0" smtClean="0"/>
                        <a:t>de los espacios intervenidos, su costo es de:</a:t>
                      </a:r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r>
                        <a:rPr lang="es-MX" sz="1800" baseline="0" dirty="0" smtClean="0"/>
                        <a:t>*Incluye limpieza del área y sellado de grietas</a:t>
                      </a:r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41722"/>
              </p:ext>
            </p:extLst>
          </p:nvPr>
        </p:nvGraphicFramePr>
        <p:xfrm>
          <a:off x="1318502" y="3696387"/>
          <a:ext cx="11947524" cy="3296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1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No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Concepto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Cantidad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Unidad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P.U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Importe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Levantamiento de la impermeabilización actual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2740.52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M2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$45.00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$123,323.40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Suministro y</a:t>
                      </a:r>
                      <a:r>
                        <a:rPr lang="es-MX" sz="1800" baseline="0" dirty="0" smtClean="0"/>
                        <a:t> aplicación de sistema prefabricado SIKAMANTO 4.5 Poli color rojo.  *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2740.52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M2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$246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$674,167.92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34645"/>
              </p:ext>
            </p:extLst>
          </p:nvPr>
        </p:nvGraphicFramePr>
        <p:xfrm>
          <a:off x="8068383" y="7211153"/>
          <a:ext cx="5197643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Subtotal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$797,491.32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IVA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$127,598.61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Total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$925,089.93</a:t>
                      </a:r>
                      <a:endParaRPr lang="es-MX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Proyecto impermeabilización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9512969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10470"/>
              </p:ext>
            </p:extLst>
          </p:nvPr>
        </p:nvGraphicFramePr>
        <p:xfrm>
          <a:off x="837238" y="1843868"/>
          <a:ext cx="13183562" cy="6955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8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169">
                <a:tc>
                  <a:txBody>
                    <a:bodyPr/>
                    <a:lstStyle/>
                    <a:p>
                      <a:pPr marL="0" marR="0" indent="0" algn="ctr" defTabSz="1344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Proyecto Mantenimiento total </a:t>
                      </a:r>
                    </a:p>
                    <a:p>
                      <a:pPr algn="ctr"/>
                      <a:r>
                        <a:rPr lang="es-MX" dirty="0" smtClean="0"/>
                        <a:t>“ </a:t>
                      </a:r>
                      <a:r>
                        <a:rPr lang="es-MX" dirty="0" err="1" smtClean="0"/>
                        <a:t>Triben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110">
                <a:tc>
                  <a:txBody>
                    <a:bodyPr/>
                    <a:lstStyle/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13388"/>
              </p:ext>
            </p:extLst>
          </p:nvPr>
        </p:nvGraphicFramePr>
        <p:xfrm>
          <a:off x="4329171" y="2777013"/>
          <a:ext cx="597376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Total hasta febrero</a:t>
                      </a:r>
                      <a:r>
                        <a:rPr lang="es-MX" sz="1800" baseline="0" dirty="0" smtClean="0"/>
                        <a:t> 2019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Subtotal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$$1,501,110.93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b="1" dirty="0" smtClean="0"/>
                        <a:t>Presupuestado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$3,000,000.00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b="1" dirty="0" smtClean="0"/>
                        <a:t>Remanente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$1,498,889.07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53658"/>
              </p:ext>
            </p:extLst>
          </p:nvPr>
        </p:nvGraphicFramePr>
        <p:xfrm>
          <a:off x="4668251" y="4578834"/>
          <a:ext cx="5197643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Subtotal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$797,491.32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IVA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$127,598.61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Total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$925,089.93</a:t>
                      </a:r>
                      <a:endParaRPr lang="es-MX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26158"/>
              </p:ext>
            </p:extLst>
          </p:nvPr>
        </p:nvGraphicFramePr>
        <p:xfrm>
          <a:off x="3962401" y="6106757"/>
          <a:ext cx="668955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Remanente</a:t>
                      </a:r>
                      <a:r>
                        <a:rPr lang="es-MX" sz="1800" baseline="0" dirty="0" smtClean="0"/>
                        <a:t> fachadas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$1,498,889.07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Impermeabilización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$925,089.93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Total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$573,799.14</a:t>
                      </a:r>
                      <a:endParaRPr lang="es-MX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8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Ajustes y próxima etapa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9512969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09607"/>
              </p:ext>
            </p:extLst>
          </p:nvPr>
        </p:nvGraphicFramePr>
        <p:xfrm>
          <a:off x="837238" y="1843868"/>
          <a:ext cx="13183562" cy="6594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8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169">
                <a:tc>
                  <a:txBody>
                    <a:bodyPr/>
                    <a:lstStyle/>
                    <a:p>
                      <a:pPr marL="0" marR="0" indent="0" algn="ctr" defTabSz="1344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11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sz="1800" dirty="0" smtClean="0"/>
                        <a:t>Tenemos zonas detectadas para intervención en una segunda etapa,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sz="1800" baseline="0" dirty="0" smtClean="0"/>
                        <a:t>Solicito  recorrido para acordar la siguiente zona de intervención con el </a:t>
                      </a:r>
                      <a:r>
                        <a:rPr lang="es-MX" sz="1800" baseline="0" dirty="0" err="1" smtClean="0"/>
                        <a:t>ppto</a:t>
                      </a:r>
                      <a:r>
                        <a:rPr lang="es-MX" sz="1800" baseline="0" dirty="0" smtClean="0"/>
                        <a:t> restante.</a:t>
                      </a:r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3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63422" y="1461220"/>
            <a:ext cx="5153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Verónica Alcázar Estrella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ES" sz="2400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Coordinadora Logística y </a:t>
            </a:r>
          </a:p>
          <a:p>
            <a:r>
              <a:rPr lang="es-ES" sz="2400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Servicios Generales</a:t>
            </a:r>
            <a:endParaRPr lang="es-ES" sz="2400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Colegio Hebreo 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Maguen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 David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  <a:hlinkClick r:id="rId3"/>
              </a:rPr>
              <a:t>valcazar@chmd.edu.mx</a:t>
            </a:r>
            <a:endParaRPr lang="es-ES_tradnl" sz="24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723293" y="445557"/>
            <a:ext cx="34722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s-ES" sz="6000" b="1" dirty="0">
                <a:solidFill>
                  <a:schemeClr val="accent6"/>
                </a:solidFill>
              </a:rPr>
              <a:t>¡Gracias!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7" y="8060267"/>
            <a:ext cx="18183222" cy="20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Reporte de avance vs gastos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6217921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42523"/>
              </p:ext>
            </p:extLst>
          </p:nvPr>
        </p:nvGraphicFramePr>
        <p:xfrm>
          <a:off x="837238" y="1843868"/>
          <a:ext cx="13023141" cy="66211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Proyecto </a:t>
                      </a:r>
                      <a:r>
                        <a:rPr lang="es-MX" dirty="0" smtClean="0"/>
                        <a:t>Mantenimiento total “</a:t>
                      </a:r>
                      <a:r>
                        <a:rPr lang="es-MX" dirty="0" err="1" smtClean="0"/>
                        <a:t>Aitek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 smtClean="0"/>
                    </a:p>
                    <a:p>
                      <a:r>
                        <a:rPr lang="es-MX" sz="1800" dirty="0" smtClean="0"/>
                        <a:t>El </a:t>
                      </a:r>
                      <a:r>
                        <a:rPr lang="es-MX" sz="1800" dirty="0" smtClean="0"/>
                        <a:t>proyecto inicial para la remodelación</a:t>
                      </a:r>
                      <a:r>
                        <a:rPr lang="es-MX" sz="1800" baseline="0" dirty="0" smtClean="0"/>
                        <a:t> del patio central abarcaba </a:t>
                      </a:r>
                      <a:r>
                        <a:rPr lang="es-MX" sz="1800" baseline="0" dirty="0" smtClean="0"/>
                        <a:t>las siguientes áreas:</a:t>
                      </a:r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1" t="64801" r="61633" b="10317"/>
          <a:stretch/>
        </p:blipFill>
        <p:spPr bwMode="auto">
          <a:xfrm>
            <a:off x="1268419" y="3781150"/>
            <a:ext cx="3572616" cy="200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740" y="3781150"/>
            <a:ext cx="3475652" cy="200426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4" t="64801" r="11105" b="10317"/>
          <a:stretch/>
        </p:blipFill>
        <p:spPr bwMode="auto">
          <a:xfrm>
            <a:off x="9108097" y="3781150"/>
            <a:ext cx="3325825" cy="198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9" t="65777" r="10355" b="9746"/>
          <a:stretch/>
        </p:blipFill>
        <p:spPr bwMode="auto">
          <a:xfrm>
            <a:off x="1268419" y="6107255"/>
            <a:ext cx="3179539" cy="200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65777" r="62127" b="9746"/>
          <a:stretch/>
        </p:blipFill>
        <p:spPr bwMode="auto">
          <a:xfrm>
            <a:off x="4851843" y="6107255"/>
            <a:ext cx="3698599" cy="204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Marcador de contenido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8431" y="6107254"/>
            <a:ext cx="3732415" cy="20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Reporte de avance vs gastos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6217921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6550"/>
              </p:ext>
            </p:extLst>
          </p:nvPr>
        </p:nvGraphicFramePr>
        <p:xfrm>
          <a:off x="837238" y="1843868"/>
          <a:ext cx="13311899" cy="6590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1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89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Proyecto Mantenimiento total “</a:t>
                      </a:r>
                      <a:r>
                        <a:rPr lang="es-MX" dirty="0" err="1" smtClean="0"/>
                        <a:t>Aitek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057">
                <a:tc>
                  <a:txBody>
                    <a:bodyPr/>
                    <a:lstStyle/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t="31465" r="39887" b="18351"/>
          <a:stretch/>
        </p:blipFill>
        <p:spPr bwMode="auto">
          <a:xfrm>
            <a:off x="1083769" y="2635065"/>
            <a:ext cx="3709274" cy="20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t="65000" r="36644" b="11656"/>
          <a:stretch/>
        </p:blipFill>
        <p:spPr bwMode="auto">
          <a:xfrm>
            <a:off x="5127661" y="2677904"/>
            <a:ext cx="8021458" cy="20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7" t="65000" r="10359" b="11656"/>
          <a:stretch/>
        </p:blipFill>
        <p:spPr bwMode="auto">
          <a:xfrm>
            <a:off x="1016768" y="5259913"/>
            <a:ext cx="3703523" cy="18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50308" r="50996" b="11133"/>
          <a:stretch/>
        </p:blipFill>
        <p:spPr bwMode="auto">
          <a:xfrm>
            <a:off x="5351821" y="5259913"/>
            <a:ext cx="3600400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2" t="50308" r="14865" b="11133"/>
          <a:stretch/>
        </p:blipFill>
        <p:spPr bwMode="auto">
          <a:xfrm>
            <a:off x="9913827" y="5259913"/>
            <a:ext cx="3672408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7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Reporte de avance vs gastos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6217921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3595"/>
              </p:ext>
            </p:extLst>
          </p:nvPr>
        </p:nvGraphicFramePr>
        <p:xfrm>
          <a:off x="837239" y="1843868"/>
          <a:ext cx="12606046" cy="70755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0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37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Proyecto Mantenimiento total “</a:t>
                      </a:r>
                      <a:r>
                        <a:rPr lang="es-MX" dirty="0" err="1" smtClean="0"/>
                        <a:t>Aitek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9170">
                <a:tc>
                  <a:txBody>
                    <a:bodyPr/>
                    <a:lstStyle/>
                    <a:p>
                      <a:r>
                        <a:rPr lang="es-MX" sz="1800" baseline="0" dirty="0" smtClean="0"/>
                        <a:t>Costo inicial </a:t>
                      </a:r>
                      <a:r>
                        <a:rPr lang="es-MX" sz="1800" baseline="0" dirty="0" smtClean="0"/>
                        <a:t>de $2,998,821.92</a:t>
                      </a:r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t="27321" r="26792" b="16164"/>
          <a:stretch/>
        </p:blipFill>
        <p:spPr>
          <a:xfrm>
            <a:off x="1316581" y="2775285"/>
            <a:ext cx="10041230" cy="4844716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29019"/>
              </p:ext>
            </p:extLst>
          </p:nvPr>
        </p:nvGraphicFramePr>
        <p:xfrm>
          <a:off x="1316581" y="7779446"/>
          <a:ext cx="11947524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1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Noviembre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Diciembre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Enero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Febrero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Marzo 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Abril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$141,135.17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$513,267.35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$545,847.28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$831,055.15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$831,055.15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$136,461.82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Reporte de avance vs gastos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6217921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50157"/>
              </p:ext>
            </p:extLst>
          </p:nvPr>
        </p:nvGraphicFramePr>
        <p:xfrm>
          <a:off x="837238" y="1843868"/>
          <a:ext cx="13183562" cy="6594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8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16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Proyecto Mantenimiento total “</a:t>
                      </a:r>
                      <a:r>
                        <a:rPr lang="es-MX" dirty="0" err="1" smtClean="0"/>
                        <a:t>Aitek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11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Se realizó un </a:t>
                      </a:r>
                      <a:r>
                        <a:rPr lang="es-MX" sz="1800" dirty="0" smtClean="0"/>
                        <a:t>ajust</a:t>
                      </a:r>
                      <a:r>
                        <a:rPr lang="es-MX" sz="1800" baseline="0" dirty="0" smtClean="0"/>
                        <a:t>e al costo de mano de obra hacia la baja,  tomando en cuenta que el desempeño de los trabajadores es mayor de acuerdo al avance programado y se necesitaron menos personas.</a:t>
                      </a:r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1" t="64801" r="61633" b="10317"/>
          <a:stretch/>
        </p:blipFill>
        <p:spPr bwMode="auto">
          <a:xfrm>
            <a:off x="1268419" y="3043213"/>
            <a:ext cx="3572616" cy="200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554" y="3029907"/>
            <a:ext cx="3475652" cy="200426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4" t="64801" r="11105" b="10317"/>
          <a:stretch/>
        </p:blipFill>
        <p:spPr bwMode="auto">
          <a:xfrm>
            <a:off x="9201725" y="3029907"/>
            <a:ext cx="3325825" cy="198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9" t="65777" r="10355" b="9746"/>
          <a:stretch/>
        </p:blipFill>
        <p:spPr bwMode="auto">
          <a:xfrm>
            <a:off x="1448309" y="5769794"/>
            <a:ext cx="3179539" cy="200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65777" r="62127" b="9746"/>
          <a:stretch/>
        </p:blipFill>
        <p:spPr bwMode="auto">
          <a:xfrm>
            <a:off x="4996517" y="5769794"/>
            <a:ext cx="3698599" cy="204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Marcador de contenido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959" y="5787784"/>
            <a:ext cx="3732415" cy="20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Reporte de avance vs gastos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6217921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6550"/>
              </p:ext>
            </p:extLst>
          </p:nvPr>
        </p:nvGraphicFramePr>
        <p:xfrm>
          <a:off x="837238" y="1843868"/>
          <a:ext cx="13311899" cy="6590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1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89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Proyecto Mantenimiento total “</a:t>
                      </a:r>
                      <a:r>
                        <a:rPr lang="es-MX" dirty="0" err="1" smtClean="0"/>
                        <a:t>Aitek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057">
                <a:tc>
                  <a:txBody>
                    <a:bodyPr/>
                    <a:lstStyle/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t="31465" r="39887" b="18351"/>
          <a:stretch/>
        </p:blipFill>
        <p:spPr bwMode="auto">
          <a:xfrm>
            <a:off x="1083769" y="2635065"/>
            <a:ext cx="3709274" cy="20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t="65000" r="36644" b="11656"/>
          <a:stretch/>
        </p:blipFill>
        <p:spPr bwMode="auto">
          <a:xfrm>
            <a:off x="5127661" y="2677904"/>
            <a:ext cx="8021458" cy="20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7" t="65000" r="10359" b="11656"/>
          <a:stretch/>
        </p:blipFill>
        <p:spPr bwMode="auto">
          <a:xfrm>
            <a:off x="1016768" y="5259913"/>
            <a:ext cx="3703523" cy="18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50308" r="50996" b="11133"/>
          <a:stretch/>
        </p:blipFill>
        <p:spPr bwMode="auto">
          <a:xfrm>
            <a:off x="5351821" y="5259913"/>
            <a:ext cx="3600400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2" t="50308" r="14865" b="11133"/>
          <a:stretch/>
        </p:blipFill>
        <p:spPr bwMode="auto">
          <a:xfrm>
            <a:off x="9913827" y="5259913"/>
            <a:ext cx="3672408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2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Reporte de avance vs gastos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6217921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57710"/>
              </p:ext>
            </p:extLst>
          </p:nvPr>
        </p:nvGraphicFramePr>
        <p:xfrm>
          <a:off x="837239" y="1843868"/>
          <a:ext cx="12606046" cy="70755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0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37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Proyecto Mantenimiento total “</a:t>
                      </a:r>
                      <a:r>
                        <a:rPr lang="es-MX" dirty="0" err="1" smtClean="0"/>
                        <a:t>Aitek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9170">
                <a:tc>
                  <a:txBody>
                    <a:bodyPr/>
                    <a:lstStyle/>
                    <a:p>
                      <a:r>
                        <a:rPr lang="es-MX" sz="1800" baseline="0" dirty="0" smtClean="0"/>
                        <a:t>El costo ajustado quedo en  </a:t>
                      </a:r>
                      <a:r>
                        <a:rPr lang="es-MX" sz="1800" baseline="0" dirty="0" smtClean="0"/>
                        <a:t>$2,341,676.04</a:t>
                      </a:r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t="26572" r="25389" b="18597"/>
          <a:stretch/>
        </p:blipFill>
        <p:spPr>
          <a:xfrm>
            <a:off x="1316581" y="2887579"/>
            <a:ext cx="10233735" cy="4700337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59750"/>
              </p:ext>
            </p:extLst>
          </p:nvPr>
        </p:nvGraphicFramePr>
        <p:xfrm>
          <a:off x="1053536" y="7796463"/>
          <a:ext cx="11947523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6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6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6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578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Noviembre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Diciembre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Enero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Febrero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Marzo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Abril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Mayo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78">
                <a:tc>
                  <a:txBody>
                    <a:bodyPr/>
                    <a:lstStyle/>
                    <a:p>
                      <a:pPr marL="0" marR="0" indent="0" algn="l" defTabSz="1344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/>
                        <a:t>$36,817.70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$266,322.16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$339,055.28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$522,917.20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$522,917.20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$522,917.20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44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/>
                        <a:t>$130,729.30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Reporte de avance vs gastos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6217921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00251"/>
              </p:ext>
            </p:extLst>
          </p:nvPr>
        </p:nvGraphicFramePr>
        <p:xfrm>
          <a:off x="837238" y="1843868"/>
          <a:ext cx="13183562" cy="6594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8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16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Proyecto Mantenimiento total “</a:t>
                      </a:r>
                      <a:r>
                        <a:rPr lang="es-MX" dirty="0" err="1" smtClean="0"/>
                        <a:t>Aitek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110">
                <a:tc>
                  <a:txBody>
                    <a:bodyPr/>
                    <a:lstStyle/>
                    <a:p>
                      <a:r>
                        <a:rPr lang="es-MX" sz="1800" baseline="0" dirty="0" smtClean="0"/>
                        <a:t>Debido a la visita del artista urbano </a:t>
                      </a:r>
                      <a:r>
                        <a:rPr lang="es-MX" sz="1800" baseline="0" dirty="0" err="1" smtClean="0"/>
                        <a:t>Rami</a:t>
                      </a:r>
                      <a:r>
                        <a:rPr lang="es-MX" sz="1800" baseline="0" dirty="0" smtClean="0"/>
                        <a:t> </a:t>
                      </a:r>
                      <a:r>
                        <a:rPr lang="es-MX" sz="1800" baseline="0" dirty="0" err="1" smtClean="0"/>
                        <a:t>Meiri</a:t>
                      </a:r>
                      <a:r>
                        <a:rPr lang="es-MX" sz="1800" baseline="0" dirty="0" smtClean="0"/>
                        <a:t> ajustamos tiempos,  </a:t>
                      </a:r>
                      <a:r>
                        <a:rPr lang="es-MX" sz="1800" baseline="0" dirty="0" smtClean="0"/>
                        <a:t>para </a:t>
                      </a:r>
                      <a:r>
                        <a:rPr lang="es-MX" sz="1800" baseline="0" dirty="0" smtClean="0"/>
                        <a:t>desmontar tapiales y andamios; por lo que se terminarán  </a:t>
                      </a:r>
                      <a:r>
                        <a:rPr lang="es-MX" sz="1800" baseline="0" dirty="0" smtClean="0"/>
                        <a:t>únicamente fachadas </a:t>
                      </a:r>
                      <a:r>
                        <a:rPr lang="es-MX" sz="1800" baseline="0" dirty="0" smtClean="0"/>
                        <a:t>hasta la sección 04 y el edificio se vea presentable; se detendrán los trabajos el domingo 24 de febrero para que entre limpieza profunda, continuaremos  con los trabajos el martes 5, después de la despedida al artista.</a:t>
                      </a:r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1" t="64801" r="61633" b="10317"/>
          <a:stretch/>
        </p:blipFill>
        <p:spPr bwMode="auto">
          <a:xfrm>
            <a:off x="1268419" y="3548183"/>
            <a:ext cx="3572616" cy="200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554" y="3534877"/>
            <a:ext cx="3475652" cy="200426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4" t="64801" r="11105" b="10317"/>
          <a:stretch/>
        </p:blipFill>
        <p:spPr bwMode="auto">
          <a:xfrm>
            <a:off x="9201725" y="3534877"/>
            <a:ext cx="3325825" cy="198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9" t="65777" r="10355" b="9746"/>
          <a:stretch/>
        </p:blipFill>
        <p:spPr bwMode="auto">
          <a:xfrm>
            <a:off x="1311829" y="5769794"/>
            <a:ext cx="3179539" cy="200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65777" r="62127" b="9746"/>
          <a:stretch/>
        </p:blipFill>
        <p:spPr bwMode="auto">
          <a:xfrm>
            <a:off x="5310417" y="5769794"/>
            <a:ext cx="3698599" cy="204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1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59" y="9237120"/>
            <a:ext cx="3904951" cy="32089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282" y="9226576"/>
            <a:ext cx="455847" cy="454979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363292"/>
            <a:ext cx="146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50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Reporte de avance vs gastos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-1" y="1316950"/>
            <a:ext cx="6217921" cy="0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4783283"/>
            <a:ext cx="5830888" cy="529734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92701"/>
              </p:ext>
            </p:extLst>
          </p:nvPr>
        </p:nvGraphicFramePr>
        <p:xfrm>
          <a:off x="837238" y="1843868"/>
          <a:ext cx="13183562" cy="6594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8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16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Proyecto Mantenimiento total “</a:t>
                      </a:r>
                      <a:r>
                        <a:rPr lang="es-MX" dirty="0" err="1" smtClean="0"/>
                        <a:t>Aitek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110">
                <a:tc>
                  <a:txBody>
                    <a:bodyPr/>
                    <a:lstStyle/>
                    <a:p>
                      <a:r>
                        <a:rPr lang="es-MX" sz="1800" baseline="0" dirty="0" smtClean="0"/>
                        <a:t>Lo </a:t>
                      </a:r>
                      <a:r>
                        <a:rPr lang="es-MX" sz="1800" baseline="0" dirty="0" smtClean="0"/>
                        <a:t>ejecutado </a:t>
                      </a:r>
                      <a:r>
                        <a:rPr lang="es-MX" sz="1800" baseline="0" dirty="0" smtClean="0"/>
                        <a:t>hasta el momento </a:t>
                      </a:r>
                      <a:r>
                        <a:rPr lang="es-MX" sz="1800" baseline="0" dirty="0" smtClean="0"/>
                        <a:t>del  </a:t>
                      </a:r>
                      <a:r>
                        <a:rPr lang="es-MX" sz="1800" baseline="0" dirty="0" smtClean="0"/>
                        <a:t>renglón de Mantenimiento menor </a:t>
                      </a:r>
                      <a:r>
                        <a:rPr lang="es-MX" sz="1800" baseline="0" dirty="0" smtClean="0"/>
                        <a:t>mensual es:</a:t>
                      </a:r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baseline="0" dirty="0" smtClean="0"/>
                    </a:p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19087"/>
              </p:ext>
            </p:extLst>
          </p:nvPr>
        </p:nvGraphicFramePr>
        <p:xfrm>
          <a:off x="1053533" y="3303698"/>
          <a:ext cx="1194752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Material y mano de obra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Subtotal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err="1" smtClean="0"/>
                        <a:t>Iva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Total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Hasta</a:t>
                      </a:r>
                      <a:r>
                        <a:rPr lang="es-MX" sz="1800" baseline="0" dirty="0" smtClean="0"/>
                        <a:t> enero 2019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1,040,281.23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166,445.00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1,206,726.23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01509"/>
              </p:ext>
            </p:extLst>
          </p:nvPr>
        </p:nvGraphicFramePr>
        <p:xfrm>
          <a:off x="1053531" y="4412443"/>
          <a:ext cx="1194752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Material solicitado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Subtotal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err="1" smtClean="0"/>
                        <a:t>Iva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Total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Febrero 2019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</a:t>
                      </a:r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253,779.91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</a:t>
                      </a:r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40,604.79 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</a:t>
                      </a:r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294,384.70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851"/>
              </p:ext>
            </p:extLst>
          </p:nvPr>
        </p:nvGraphicFramePr>
        <p:xfrm>
          <a:off x="1053531" y="5559453"/>
          <a:ext cx="1194752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Total hasta febrero</a:t>
                      </a:r>
                      <a:r>
                        <a:rPr lang="es-MX" sz="1800" baseline="0" dirty="0" smtClean="0"/>
                        <a:t> 2019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Subtotal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err="1" smtClean="0"/>
                        <a:t>Iva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Total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$1,294,061.14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$207,049.79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$1,501,110.93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88427"/>
              </p:ext>
            </p:extLst>
          </p:nvPr>
        </p:nvGraphicFramePr>
        <p:xfrm>
          <a:off x="4040413" y="6691287"/>
          <a:ext cx="597376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Total hasta febrero</a:t>
                      </a:r>
                      <a:r>
                        <a:rPr lang="es-MX" sz="1800" baseline="0" dirty="0" smtClean="0"/>
                        <a:t> 2019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Subtotal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$$1,501,110.93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b="1" dirty="0" smtClean="0"/>
                        <a:t>Presupuestado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$3,000,000.00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b="1" dirty="0" smtClean="0"/>
                        <a:t>Remanente</a:t>
                      </a:r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$1,498,889.07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509</Words>
  <Application>Microsoft Office PowerPoint</Application>
  <PresentationFormat>Personalizado</PresentationFormat>
  <Paragraphs>324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Al Bayan Plain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HP</cp:lastModifiedBy>
  <cp:revision>121</cp:revision>
  <cp:lastPrinted>2016-08-18T22:02:31Z</cp:lastPrinted>
  <dcterms:created xsi:type="dcterms:W3CDTF">2016-09-19T16:16:37Z</dcterms:created>
  <dcterms:modified xsi:type="dcterms:W3CDTF">2019-02-22T20:35:53Z</dcterms:modified>
</cp:coreProperties>
</file>