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65" r:id="rId5"/>
    <p:sldId id="266" r:id="rId6"/>
    <p:sldId id="259" r:id="rId7"/>
    <p:sldId id="260" r:id="rId8"/>
    <p:sldId id="261" r:id="rId9"/>
    <p:sldId id="262" r:id="rId10"/>
    <p:sldId id="263" r:id="rId11"/>
    <p:sldId id="267" r:id="rId12"/>
    <p:sldId id="268" r:id="rId13"/>
    <p:sldId id="269" r:id="rId14"/>
    <p:sldId id="270" r:id="rId15"/>
    <p:sldId id="271" r:id="rId16"/>
    <p:sldId id="272"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3" d="100"/>
          <a:sy n="73" d="100"/>
        </p:scale>
        <p:origin x="5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p:cNvSpPr>
            <a:spLocks noGrp="1"/>
          </p:cNvSpPr>
          <p:nvPr>
            <p:ph type="dt" sz="half" idx="10"/>
          </p:nvPr>
        </p:nvSpPr>
        <p:spPr/>
        <p:txBody>
          <a:bodyPr/>
          <a:lstStyle/>
          <a:p>
            <a:fld id="{A30337B5-C63B-4435-9C6E-AD51E2A0A3BA}" type="datetimeFigureOut">
              <a:rPr lang="es-MX" smtClean="0"/>
              <a:t>22/05/2019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C378950-D6E5-4A43-AE15-2393D1DCD9EA}" type="slidenum">
              <a:rPr lang="es-MX" smtClean="0"/>
              <a:t>‹Nº›</a:t>
            </a:fld>
            <a:endParaRPr lang="es-MX"/>
          </a:p>
        </p:txBody>
      </p:sp>
    </p:spTree>
    <p:extLst>
      <p:ext uri="{BB962C8B-B14F-4D97-AF65-F5344CB8AC3E}">
        <p14:creationId xmlns:p14="http://schemas.microsoft.com/office/powerpoint/2010/main" val="2231228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A30337B5-C63B-4435-9C6E-AD51E2A0A3BA}" type="datetimeFigureOut">
              <a:rPr lang="es-MX" smtClean="0"/>
              <a:t>22/05/2019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C378950-D6E5-4A43-AE15-2393D1DCD9EA}" type="slidenum">
              <a:rPr lang="es-MX" smtClean="0"/>
              <a:t>‹Nº›</a:t>
            </a:fld>
            <a:endParaRPr lang="es-MX"/>
          </a:p>
        </p:txBody>
      </p:sp>
    </p:spTree>
    <p:extLst>
      <p:ext uri="{BB962C8B-B14F-4D97-AF65-F5344CB8AC3E}">
        <p14:creationId xmlns:p14="http://schemas.microsoft.com/office/powerpoint/2010/main" val="64139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A30337B5-C63B-4435-9C6E-AD51E2A0A3BA}" type="datetimeFigureOut">
              <a:rPr lang="es-MX" smtClean="0"/>
              <a:t>22/05/2019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C378950-D6E5-4A43-AE15-2393D1DCD9EA}" type="slidenum">
              <a:rPr lang="es-MX" smtClean="0"/>
              <a:t>‹Nº›</a:t>
            </a:fld>
            <a:endParaRPr lang="es-MX"/>
          </a:p>
        </p:txBody>
      </p:sp>
    </p:spTree>
    <p:extLst>
      <p:ext uri="{BB962C8B-B14F-4D97-AF65-F5344CB8AC3E}">
        <p14:creationId xmlns:p14="http://schemas.microsoft.com/office/powerpoint/2010/main" val="84968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A30337B5-C63B-4435-9C6E-AD51E2A0A3BA}" type="datetimeFigureOut">
              <a:rPr lang="es-MX" smtClean="0"/>
              <a:t>22/05/2019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C378950-D6E5-4A43-AE15-2393D1DCD9EA}" type="slidenum">
              <a:rPr lang="es-MX" smtClean="0"/>
              <a:t>‹Nº›</a:t>
            </a:fld>
            <a:endParaRPr lang="es-MX"/>
          </a:p>
        </p:txBody>
      </p:sp>
    </p:spTree>
    <p:extLst>
      <p:ext uri="{BB962C8B-B14F-4D97-AF65-F5344CB8AC3E}">
        <p14:creationId xmlns:p14="http://schemas.microsoft.com/office/powerpoint/2010/main" val="16616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A30337B5-C63B-4435-9C6E-AD51E2A0A3BA}" type="datetimeFigureOut">
              <a:rPr lang="es-MX" smtClean="0"/>
              <a:t>22/05/2019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C378950-D6E5-4A43-AE15-2393D1DCD9EA}" type="slidenum">
              <a:rPr lang="es-MX" smtClean="0"/>
              <a:t>‹Nº›</a:t>
            </a:fld>
            <a:endParaRPr lang="es-MX"/>
          </a:p>
        </p:txBody>
      </p:sp>
    </p:spTree>
    <p:extLst>
      <p:ext uri="{BB962C8B-B14F-4D97-AF65-F5344CB8AC3E}">
        <p14:creationId xmlns:p14="http://schemas.microsoft.com/office/powerpoint/2010/main" val="6780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A30337B5-C63B-4435-9C6E-AD51E2A0A3BA}" type="datetimeFigureOut">
              <a:rPr lang="es-MX" smtClean="0"/>
              <a:t>22/05/2019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C378950-D6E5-4A43-AE15-2393D1DCD9EA}" type="slidenum">
              <a:rPr lang="es-MX" smtClean="0"/>
              <a:t>‹Nº›</a:t>
            </a:fld>
            <a:endParaRPr lang="es-MX"/>
          </a:p>
        </p:txBody>
      </p:sp>
    </p:spTree>
    <p:extLst>
      <p:ext uri="{BB962C8B-B14F-4D97-AF65-F5344CB8AC3E}">
        <p14:creationId xmlns:p14="http://schemas.microsoft.com/office/powerpoint/2010/main" val="2963941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A30337B5-C63B-4435-9C6E-AD51E2A0A3BA}" type="datetimeFigureOut">
              <a:rPr lang="es-MX" smtClean="0"/>
              <a:t>22/05/2019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6C378950-D6E5-4A43-AE15-2393D1DCD9EA}" type="slidenum">
              <a:rPr lang="es-MX" smtClean="0"/>
              <a:t>‹Nº›</a:t>
            </a:fld>
            <a:endParaRPr lang="es-MX"/>
          </a:p>
        </p:txBody>
      </p:sp>
    </p:spTree>
    <p:extLst>
      <p:ext uri="{BB962C8B-B14F-4D97-AF65-F5344CB8AC3E}">
        <p14:creationId xmlns:p14="http://schemas.microsoft.com/office/powerpoint/2010/main" val="3633415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A30337B5-C63B-4435-9C6E-AD51E2A0A3BA}" type="datetimeFigureOut">
              <a:rPr lang="es-MX" smtClean="0"/>
              <a:t>22/05/2019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6C378950-D6E5-4A43-AE15-2393D1DCD9EA}" type="slidenum">
              <a:rPr lang="es-MX" smtClean="0"/>
              <a:t>‹Nº›</a:t>
            </a:fld>
            <a:endParaRPr lang="es-MX"/>
          </a:p>
        </p:txBody>
      </p:sp>
    </p:spTree>
    <p:extLst>
      <p:ext uri="{BB962C8B-B14F-4D97-AF65-F5344CB8AC3E}">
        <p14:creationId xmlns:p14="http://schemas.microsoft.com/office/powerpoint/2010/main" val="262422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30337B5-C63B-4435-9C6E-AD51E2A0A3BA}" type="datetimeFigureOut">
              <a:rPr lang="es-MX" smtClean="0"/>
              <a:t>22/05/2019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6C378950-D6E5-4A43-AE15-2393D1DCD9EA}" type="slidenum">
              <a:rPr lang="es-MX" smtClean="0"/>
              <a:t>‹Nº›</a:t>
            </a:fld>
            <a:endParaRPr lang="es-MX"/>
          </a:p>
        </p:txBody>
      </p:sp>
    </p:spTree>
    <p:extLst>
      <p:ext uri="{BB962C8B-B14F-4D97-AF65-F5344CB8AC3E}">
        <p14:creationId xmlns:p14="http://schemas.microsoft.com/office/powerpoint/2010/main" val="195290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A30337B5-C63B-4435-9C6E-AD51E2A0A3BA}" type="datetimeFigureOut">
              <a:rPr lang="es-MX" smtClean="0"/>
              <a:t>22/05/2019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C378950-D6E5-4A43-AE15-2393D1DCD9EA}" type="slidenum">
              <a:rPr lang="es-MX" smtClean="0"/>
              <a:t>‹Nº›</a:t>
            </a:fld>
            <a:endParaRPr lang="es-MX"/>
          </a:p>
        </p:txBody>
      </p:sp>
    </p:spTree>
    <p:extLst>
      <p:ext uri="{BB962C8B-B14F-4D97-AF65-F5344CB8AC3E}">
        <p14:creationId xmlns:p14="http://schemas.microsoft.com/office/powerpoint/2010/main" val="139239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A30337B5-C63B-4435-9C6E-AD51E2A0A3BA}" type="datetimeFigureOut">
              <a:rPr lang="es-MX" smtClean="0"/>
              <a:t>22/05/2019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C378950-D6E5-4A43-AE15-2393D1DCD9EA}" type="slidenum">
              <a:rPr lang="es-MX" smtClean="0"/>
              <a:t>‹Nº›</a:t>
            </a:fld>
            <a:endParaRPr lang="es-MX"/>
          </a:p>
        </p:txBody>
      </p:sp>
    </p:spTree>
    <p:extLst>
      <p:ext uri="{BB962C8B-B14F-4D97-AF65-F5344CB8AC3E}">
        <p14:creationId xmlns:p14="http://schemas.microsoft.com/office/powerpoint/2010/main" val="1975587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0337B5-C63B-4435-9C6E-AD51E2A0A3BA}" type="datetimeFigureOut">
              <a:rPr lang="es-MX" smtClean="0"/>
              <a:t>22/05/2019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78950-D6E5-4A43-AE15-2393D1DCD9EA}" type="slidenum">
              <a:rPr lang="es-MX" smtClean="0"/>
              <a:t>‹Nº›</a:t>
            </a:fld>
            <a:endParaRPr lang="es-MX"/>
          </a:p>
        </p:txBody>
      </p:sp>
    </p:spTree>
    <p:extLst>
      <p:ext uri="{BB962C8B-B14F-4D97-AF65-F5344CB8AC3E}">
        <p14:creationId xmlns:p14="http://schemas.microsoft.com/office/powerpoint/2010/main" val="287276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82346"/>
            <a:ext cx="6163139" cy="5463604"/>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_tradnl" sz="1225" dirty="0"/>
          </a:p>
        </p:txBody>
      </p:sp>
      <p:sp>
        <p:nvSpPr>
          <p:cNvPr id="9" name="TextBox 8"/>
          <p:cNvSpPr txBox="1"/>
          <p:nvPr/>
        </p:nvSpPr>
        <p:spPr>
          <a:xfrm>
            <a:off x="6399838" y="-2112242"/>
            <a:ext cx="5435047" cy="720518"/>
          </a:xfrm>
          <a:prstGeom prst="rect">
            <a:avLst/>
          </a:prstGeom>
          <a:solidFill>
            <a:schemeClr val="bg1">
              <a:alpha val="52000"/>
            </a:schemeClr>
          </a:solidFill>
        </p:spPr>
        <p:txBody>
          <a:bodyPr wrap="square" rtlCol="0">
            <a:spAutoFit/>
          </a:bodyPr>
          <a:lstStyle/>
          <a:p>
            <a:pPr lvl="1"/>
            <a:endParaRPr lang="en-US" sz="4082" b="1" dirty="0">
              <a:solidFill>
                <a:schemeClr val="accent5">
                  <a:lumMod val="75000"/>
                </a:schemeClr>
              </a:solidFill>
              <a:latin typeface="Al Bayan Plain" charset="-78"/>
              <a:ea typeface="Al Bayan Plain" charset="-78"/>
              <a:cs typeface="Al Bayan Plain" charset="-78"/>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63639"/>
            <a:ext cx="12192000" cy="1394328"/>
          </a:xfrm>
          <a:prstGeom prst="rect">
            <a:avLst/>
          </a:prstGeom>
        </p:spPr>
      </p:pic>
      <p:pic>
        <p:nvPicPr>
          <p:cNvPr id="8"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63139" y="11553"/>
            <a:ext cx="6028861" cy="5452086"/>
          </a:xfrm>
          <a:prstGeom prst="rect">
            <a:avLst/>
          </a:prstGeom>
        </p:spPr>
      </p:pic>
      <p:sp>
        <p:nvSpPr>
          <p:cNvPr id="5" name="CuadroTexto 4"/>
          <p:cNvSpPr txBox="1"/>
          <p:nvPr/>
        </p:nvSpPr>
        <p:spPr>
          <a:xfrm>
            <a:off x="5922574" y="1507253"/>
            <a:ext cx="6509990" cy="1599925"/>
          </a:xfrm>
          <a:prstGeom prst="rect">
            <a:avLst/>
          </a:prstGeom>
          <a:noFill/>
        </p:spPr>
        <p:txBody>
          <a:bodyPr wrap="square" rtlCol="0">
            <a:spAutoFit/>
          </a:bodyPr>
          <a:lstStyle/>
          <a:p>
            <a:pPr lvl="1" algn="ctr"/>
            <a:r>
              <a:rPr lang="es-ES" sz="2449" b="1" dirty="0">
                <a:solidFill>
                  <a:schemeClr val="bg1"/>
                </a:solidFill>
                <a:latin typeface="Al Bayan Plain" charset="-78"/>
                <a:ea typeface="Al Bayan Plain" charset="-78"/>
                <a:cs typeface="Al Bayan Plain" charset="-78"/>
              </a:rPr>
              <a:t>Diagnostico </a:t>
            </a:r>
          </a:p>
          <a:p>
            <a:pPr lvl="1" algn="ctr"/>
            <a:r>
              <a:rPr lang="es-ES" sz="2449" b="1" dirty="0">
                <a:solidFill>
                  <a:schemeClr val="bg1"/>
                </a:solidFill>
                <a:latin typeface="Al Bayan Plain" charset="-78"/>
                <a:ea typeface="Al Bayan Plain" charset="-78"/>
                <a:cs typeface="Al Bayan Plain" charset="-78"/>
              </a:rPr>
              <a:t>Coordinación de Finanzas.</a:t>
            </a:r>
          </a:p>
          <a:p>
            <a:pPr lvl="1" algn="ctr"/>
            <a:endParaRPr lang="es-ES" sz="2449" b="1" dirty="0">
              <a:solidFill>
                <a:schemeClr val="bg1"/>
              </a:solidFill>
              <a:latin typeface="Al Bayan Plain" charset="-78"/>
              <a:ea typeface="Al Bayan Plain" charset="-78"/>
              <a:cs typeface="Al Bayan Plain" charset="-78"/>
            </a:endParaRPr>
          </a:p>
          <a:p>
            <a:pPr lvl="1" algn="ctr"/>
            <a:endParaRPr lang="es-ES" sz="2449" b="1" dirty="0">
              <a:solidFill>
                <a:schemeClr val="bg1"/>
              </a:solidFill>
              <a:latin typeface="Al Bayan Plain" charset="-78"/>
              <a:ea typeface="Al Bayan Plain" charset="-78"/>
              <a:cs typeface="Al Bayan Plain" charset="-78"/>
            </a:endParaRPr>
          </a:p>
        </p:txBody>
      </p:sp>
    </p:spTree>
    <p:extLst>
      <p:ext uri="{BB962C8B-B14F-4D97-AF65-F5344CB8AC3E}">
        <p14:creationId xmlns:p14="http://schemas.microsoft.com/office/powerpoint/2010/main" val="892250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36880"/>
            <a:ext cx="12192001" cy="1224767"/>
          </a:xfrm>
          <a:prstGeom prst="rect">
            <a:avLst/>
          </a:prstGeom>
        </p:spPr>
      </p:pic>
      <p:sp>
        <p:nvSpPr>
          <p:cNvPr id="8" name="TextBox 4"/>
          <p:cNvSpPr txBox="1"/>
          <p:nvPr/>
        </p:nvSpPr>
        <p:spPr>
          <a:xfrm>
            <a:off x="-1" y="413912"/>
            <a:ext cx="2229099" cy="427361"/>
          </a:xfrm>
          <a:prstGeom prst="rect">
            <a:avLst/>
          </a:prstGeom>
          <a:noFill/>
        </p:spPr>
        <p:txBody>
          <a:bodyPr wrap="square" rtlCol="0">
            <a:spAutoFit/>
          </a:bodyPr>
          <a:lstStyle/>
          <a:p>
            <a:pPr lvl="1"/>
            <a:r>
              <a:rPr lang="es-ES" sz="2177" b="1" dirty="0">
                <a:solidFill>
                  <a:schemeClr val="bg1"/>
                </a:solidFill>
                <a:ea typeface="Al Bayan Plain" charset="-78"/>
                <a:cs typeface="Al Bayan Plain" charset="-78"/>
              </a:rPr>
              <a:t>E g r e s o s </a:t>
            </a:r>
            <a:endParaRPr lang="en-US" sz="2177" b="1" dirty="0">
              <a:solidFill>
                <a:schemeClr val="bg1"/>
              </a:solidFill>
              <a:ea typeface="Al Bayan Plain" charset="-78"/>
              <a:cs typeface="Al Bayan Plain" charset="-78"/>
            </a:endParaRPr>
          </a:p>
        </p:txBody>
      </p:sp>
      <p:sp>
        <p:nvSpPr>
          <p:cNvPr id="2" name="CuadroTexto 1"/>
          <p:cNvSpPr txBox="1"/>
          <p:nvPr/>
        </p:nvSpPr>
        <p:spPr>
          <a:xfrm>
            <a:off x="1387737" y="1329336"/>
            <a:ext cx="8864301" cy="5078313"/>
          </a:xfrm>
          <a:prstGeom prst="rect">
            <a:avLst/>
          </a:prstGeom>
          <a:noFill/>
        </p:spPr>
        <p:txBody>
          <a:bodyPr wrap="square" rtlCol="0">
            <a:spAutoFit/>
          </a:bodyPr>
          <a:lstStyle/>
          <a:p>
            <a:pPr algn="just"/>
            <a:r>
              <a:rPr lang="es-MX" dirty="0"/>
              <a:t>Necesidades de mejora:</a:t>
            </a:r>
          </a:p>
          <a:p>
            <a:pPr algn="just"/>
            <a:endParaRPr lang="es-MX" dirty="0"/>
          </a:p>
          <a:p>
            <a:pPr marL="285750" indent="-285750" algn="just">
              <a:buFont typeface="Wingdings" panose="05000000000000000000" pitchFamily="2" charset="2"/>
              <a:buChar char="Ø"/>
            </a:pPr>
            <a:r>
              <a:rPr lang="es-MX" dirty="0"/>
              <a:t>Elaboración de Manuales de políticas y procedimientos.</a:t>
            </a:r>
          </a:p>
          <a:p>
            <a:pPr marL="285750" indent="-285750" algn="just">
              <a:buFont typeface="Wingdings" panose="05000000000000000000" pitchFamily="2" charset="2"/>
              <a:buChar char="Ø"/>
            </a:pPr>
            <a:endParaRPr lang="es-MX" dirty="0"/>
          </a:p>
          <a:p>
            <a:pPr marL="285750" indent="-285750" algn="just">
              <a:buFont typeface="Wingdings" panose="05000000000000000000" pitchFamily="2" charset="2"/>
              <a:buChar char="Ø"/>
            </a:pPr>
            <a:r>
              <a:rPr lang="es-MX" dirty="0"/>
              <a:t>Elaboración de un flujograma de procesos.</a:t>
            </a:r>
          </a:p>
          <a:p>
            <a:pPr marL="285750" indent="-285750" algn="just">
              <a:buFont typeface="Wingdings" panose="05000000000000000000" pitchFamily="2" charset="2"/>
              <a:buChar char="Ø"/>
            </a:pPr>
            <a:endParaRPr lang="es-MX" dirty="0"/>
          </a:p>
          <a:p>
            <a:pPr marL="285750" indent="-285750" algn="just">
              <a:buFont typeface="Wingdings" panose="05000000000000000000" pitchFamily="2" charset="2"/>
              <a:buChar char="Ø"/>
            </a:pPr>
            <a:r>
              <a:rPr lang="es-MX" dirty="0"/>
              <a:t>Sistematización de los procesos por cada área.</a:t>
            </a:r>
          </a:p>
          <a:p>
            <a:pPr marL="285750" indent="-285750" algn="just">
              <a:buFont typeface="Wingdings" panose="05000000000000000000" pitchFamily="2" charset="2"/>
              <a:buChar char="Ø"/>
            </a:pPr>
            <a:endParaRPr lang="es-MX" dirty="0"/>
          </a:p>
          <a:p>
            <a:pPr marL="285750" indent="-285750" algn="just">
              <a:buFont typeface="Wingdings" panose="05000000000000000000" pitchFamily="2" charset="2"/>
              <a:buChar char="Ø"/>
            </a:pPr>
            <a:r>
              <a:rPr lang="es-MX" dirty="0"/>
              <a:t>Evaluaciones y retroalimentación continua.</a:t>
            </a:r>
          </a:p>
          <a:p>
            <a:pPr marL="285750" indent="-285750" algn="just">
              <a:buFont typeface="Wingdings" panose="05000000000000000000" pitchFamily="2" charset="2"/>
              <a:buChar char="Ø"/>
            </a:pPr>
            <a:endParaRPr lang="es-MX" dirty="0"/>
          </a:p>
          <a:p>
            <a:pPr marL="285750" indent="-285750" algn="just">
              <a:buFont typeface="Wingdings" panose="05000000000000000000" pitchFamily="2" charset="2"/>
              <a:buChar char="Ø"/>
            </a:pPr>
            <a:r>
              <a:rPr lang="es-MX" dirty="0" smtClean="0"/>
              <a:t>Fortalecimiento</a:t>
            </a:r>
            <a:r>
              <a:rPr lang="es-MX" dirty="0" smtClean="0"/>
              <a:t> </a:t>
            </a:r>
            <a:r>
              <a:rPr lang="es-MX" dirty="0"/>
              <a:t>de capacidades instaladas mediante la incorporación de un auxiliar administrativo en la Coordinación de Finanzas, contratación de un </a:t>
            </a:r>
            <a:r>
              <a:rPr lang="es-MX" dirty="0" smtClean="0"/>
              <a:t>abogado.</a:t>
            </a:r>
            <a:endParaRPr lang="es-MX" dirty="0"/>
          </a:p>
          <a:p>
            <a:pPr marL="285750" indent="-285750" algn="just">
              <a:buFont typeface="Wingdings" panose="05000000000000000000" pitchFamily="2" charset="2"/>
              <a:buChar char="Ø"/>
            </a:pPr>
            <a:endParaRPr lang="es-MX" dirty="0"/>
          </a:p>
          <a:p>
            <a:endParaRPr lang="es-MX" dirty="0"/>
          </a:p>
          <a:p>
            <a:endParaRPr lang="es-MX" dirty="0"/>
          </a:p>
          <a:p>
            <a:endParaRPr lang="es-MX" dirty="0"/>
          </a:p>
          <a:p>
            <a:endParaRPr lang="es-MX" dirty="0"/>
          </a:p>
          <a:p>
            <a:endParaRPr lang="es-MX" dirty="0"/>
          </a:p>
        </p:txBody>
      </p:sp>
      <p:pic>
        <p:nvPicPr>
          <p:cNvPr id="11"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5287" y="320216"/>
            <a:ext cx="4134286" cy="679967"/>
          </a:xfrm>
          <a:prstGeom prst="rect">
            <a:avLst/>
          </a:prstGeom>
        </p:spPr>
      </p:pic>
      <p:sp>
        <p:nvSpPr>
          <p:cNvPr id="12" name="CuadroTexto 11"/>
          <p:cNvSpPr txBox="1"/>
          <p:nvPr/>
        </p:nvSpPr>
        <p:spPr>
          <a:xfrm>
            <a:off x="652090" y="518525"/>
            <a:ext cx="3917483" cy="343620"/>
          </a:xfrm>
          <a:prstGeom prst="rect">
            <a:avLst/>
          </a:prstGeom>
          <a:noFill/>
        </p:spPr>
        <p:txBody>
          <a:bodyPr wrap="none" rtlCol="0">
            <a:spAutoFit/>
          </a:bodyPr>
          <a:lstStyle/>
          <a:p>
            <a:r>
              <a:rPr lang="es-MX" sz="1633" b="1" dirty="0">
                <a:solidFill>
                  <a:schemeClr val="bg1"/>
                </a:solidFill>
              </a:rPr>
              <a:t>Diagnostico de la Coordinación de Finanzas</a:t>
            </a:r>
          </a:p>
        </p:txBody>
      </p:sp>
    </p:spTree>
    <p:extLst>
      <p:ext uri="{BB962C8B-B14F-4D97-AF65-F5344CB8AC3E}">
        <p14:creationId xmlns:p14="http://schemas.microsoft.com/office/powerpoint/2010/main" val="800279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36880"/>
            <a:ext cx="12192001" cy="1224767"/>
          </a:xfrm>
          <a:prstGeom prst="rect">
            <a:avLst/>
          </a:prstGeom>
        </p:spPr>
      </p:pic>
      <p:sp>
        <p:nvSpPr>
          <p:cNvPr id="8" name="TextBox 4"/>
          <p:cNvSpPr txBox="1"/>
          <p:nvPr/>
        </p:nvSpPr>
        <p:spPr>
          <a:xfrm>
            <a:off x="-1" y="413912"/>
            <a:ext cx="2229099" cy="427361"/>
          </a:xfrm>
          <a:prstGeom prst="rect">
            <a:avLst/>
          </a:prstGeom>
          <a:noFill/>
        </p:spPr>
        <p:txBody>
          <a:bodyPr wrap="square" rtlCol="0">
            <a:spAutoFit/>
          </a:bodyPr>
          <a:lstStyle/>
          <a:p>
            <a:pPr lvl="1"/>
            <a:r>
              <a:rPr lang="es-ES" sz="2177" b="1" dirty="0">
                <a:solidFill>
                  <a:schemeClr val="bg1"/>
                </a:solidFill>
                <a:ea typeface="Al Bayan Plain" charset="-78"/>
                <a:cs typeface="Al Bayan Plain" charset="-78"/>
              </a:rPr>
              <a:t>E g r e s o s </a:t>
            </a:r>
            <a:endParaRPr lang="en-US" sz="2177" b="1" dirty="0">
              <a:solidFill>
                <a:schemeClr val="bg1"/>
              </a:solidFill>
              <a:ea typeface="Al Bayan Plain" charset="-78"/>
              <a:cs typeface="Al Bayan Plain" charset="-78"/>
            </a:endParaRPr>
          </a:p>
        </p:txBody>
      </p:sp>
      <p:sp>
        <p:nvSpPr>
          <p:cNvPr id="2" name="CuadroTexto 1"/>
          <p:cNvSpPr txBox="1"/>
          <p:nvPr/>
        </p:nvSpPr>
        <p:spPr>
          <a:xfrm>
            <a:off x="1387737" y="1329336"/>
            <a:ext cx="8864301" cy="3693319"/>
          </a:xfrm>
          <a:prstGeom prst="rect">
            <a:avLst/>
          </a:prstGeom>
          <a:noFill/>
        </p:spPr>
        <p:txBody>
          <a:bodyPr wrap="square" rtlCol="0">
            <a:spAutoFit/>
          </a:bodyPr>
          <a:lstStyle/>
          <a:p>
            <a:pPr algn="just"/>
            <a:r>
              <a:rPr lang="es-MX" dirty="0"/>
              <a:t>Planes  de mejora:</a:t>
            </a:r>
          </a:p>
          <a:p>
            <a:pPr algn="just"/>
            <a:endParaRPr lang="es-MX" dirty="0"/>
          </a:p>
          <a:p>
            <a:pPr algn="just"/>
            <a:r>
              <a:rPr lang="es-MX" dirty="0"/>
              <a:t>FASE I.- AUDITORIA OPERACIONAL:</a:t>
            </a:r>
          </a:p>
          <a:p>
            <a:pPr algn="just"/>
            <a:endParaRPr lang="es-MX" dirty="0"/>
          </a:p>
          <a:p>
            <a:pPr algn="just"/>
            <a:r>
              <a:rPr lang="es-MX" dirty="0"/>
              <a:t>Con los resultados obtenidos del desarrollo de la auditoria operacional realizada por el C.P.C. Oscar </a:t>
            </a:r>
            <a:r>
              <a:rPr lang="es-MX" dirty="0" smtClean="0"/>
              <a:t>Sánchez</a:t>
            </a:r>
            <a:r>
              <a:rPr lang="es-MX" dirty="0" smtClean="0"/>
              <a:t>, </a:t>
            </a:r>
            <a:r>
              <a:rPr lang="es-MX" dirty="0"/>
              <a:t>se realizara un plan de trabajo que permita cubrir los primeros 3 puntos de las necesidades de mejora plasmada en la dispositiva anterior.</a:t>
            </a:r>
          </a:p>
          <a:p>
            <a:pPr algn="just"/>
            <a:endParaRPr lang="es-MX" dirty="0"/>
          </a:p>
          <a:p>
            <a:pPr algn="just"/>
            <a:r>
              <a:rPr lang="es-MX" dirty="0"/>
              <a:t>Concluidos 3 puntos primeros de las necesidades de mejora, será sumamente importante implementar los documentos e insumos mediante un acompañamiento y retroalimentación continua con la finalidad de mantener los productos e insumos debidamente actualizados.</a:t>
            </a:r>
          </a:p>
          <a:p>
            <a:endParaRPr lang="es-MX" dirty="0"/>
          </a:p>
          <a:p>
            <a:endParaRPr lang="es-MX" dirty="0"/>
          </a:p>
        </p:txBody>
      </p:sp>
      <p:pic>
        <p:nvPicPr>
          <p:cNvPr id="11"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5287" y="320216"/>
            <a:ext cx="4134286" cy="679967"/>
          </a:xfrm>
          <a:prstGeom prst="rect">
            <a:avLst/>
          </a:prstGeom>
        </p:spPr>
      </p:pic>
      <p:sp>
        <p:nvSpPr>
          <p:cNvPr id="12" name="CuadroTexto 11"/>
          <p:cNvSpPr txBox="1"/>
          <p:nvPr/>
        </p:nvSpPr>
        <p:spPr>
          <a:xfrm>
            <a:off x="652090" y="518525"/>
            <a:ext cx="3917483" cy="343620"/>
          </a:xfrm>
          <a:prstGeom prst="rect">
            <a:avLst/>
          </a:prstGeom>
          <a:noFill/>
        </p:spPr>
        <p:txBody>
          <a:bodyPr wrap="none" rtlCol="0">
            <a:spAutoFit/>
          </a:bodyPr>
          <a:lstStyle/>
          <a:p>
            <a:r>
              <a:rPr lang="es-MX" sz="1633" b="1" dirty="0">
                <a:solidFill>
                  <a:schemeClr val="bg1"/>
                </a:solidFill>
              </a:rPr>
              <a:t>Diagnostico de la Coordinación de Finanzas</a:t>
            </a:r>
          </a:p>
        </p:txBody>
      </p:sp>
    </p:spTree>
    <p:extLst>
      <p:ext uri="{BB962C8B-B14F-4D97-AF65-F5344CB8AC3E}">
        <p14:creationId xmlns:p14="http://schemas.microsoft.com/office/powerpoint/2010/main" val="4187985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36880"/>
            <a:ext cx="12192001" cy="1224767"/>
          </a:xfrm>
          <a:prstGeom prst="rect">
            <a:avLst/>
          </a:prstGeom>
        </p:spPr>
      </p:pic>
      <p:sp>
        <p:nvSpPr>
          <p:cNvPr id="8" name="TextBox 4"/>
          <p:cNvSpPr txBox="1"/>
          <p:nvPr/>
        </p:nvSpPr>
        <p:spPr>
          <a:xfrm>
            <a:off x="-1" y="413912"/>
            <a:ext cx="2229099" cy="427361"/>
          </a:xfrm>
          <a:prstGeom prst="rect">
            <a:avLst/>
          </a:prstGeom>
          <a:noFill/>
        </p:spPr>
        <p:txBody>
          <a:bodyPr wrap="square" rtlCol="0">
            <a:spAutoFit/>
          </a:bodyPr>
          <a:lstStyle/>
          <a:p>
            <a:pPr lvl="1"/>
            <a:r>
              <a:rPr lang="es-ES" sz="2177" b="1" dirty="0">
                <a:solidFill>
                  <a:schemeClr val="bg1"/>
                </a:solidFill>
                <a:ea typeface="Al Bayan Plain" charset="-78"/>
                <a:cs typeface="Al Bayan Plain" charset="-78"/>
              </a:rPr>
              <a:t>E g r e s o s </a:t>
            </a:r>
            <a:endParaRPr lang="en-US" sz="2177" b="1" dirty="0">
              <a:solidFill>
                <a:schemeClr val="bg1"/>
              </a:solidFill>
              <a:ea typeface="Al Bayan Plain" charset="-78"/>
              <a:cs typeface="Al Bayan Plain" charset="-78"/>
            </a:endParaRPr>
          </a:p>
        </p:txBody>
      </p:sp>
      <p:sp>
        <p:nvSpPr>
          <p:cNvPr id="2" name="CuadroTexto 1"/>
          <p:cNvSpPr txBox="1"/>
          <p:nvPr/>
        </p:nvSpPr>
        <p:spPr>
          <a:xfrm>
            <a:off x="1387737" y="1329336"/>
            <a:ext cx="8864301" cy="5909310"/>
          </a:xfrm>
          <a:prstGeom prst="rect">
            <a:avLst/>
          </a:prstGeom>
          <a:noFill/>
        </p:spPr>
        <p:txBody>
          <a:bodyPr wrap="square" rtlCol="0">
            <a:spAutoFit/>
          </a:bodyPr>
          <a:lstStyle/>
          <a:p>
            <a:pPr algn="just"/>
            <a:r>
              <a:rPr lang="es-MX" dirty="0"/>
              <a:t>Planes  de mejora:</a:t>
            </a:r>
          </a:p>
          <a:p>
            <a:pPr algn="just"/>
            <a:endParaRPr lang="es-MX" dirty="0"/>
          </a:p>
          <a:p>
            <a:pPr algn="just"/>
            <a:r>
              <a:rPr lang="es-MX" dirty="0"/>
              <a:t>FASE II.- MEJORAS ENCAMINADAS:</a:t>
            </a:r>
          </a:p>
          <a:p>
            <a:pPr algn="just"/>
            <a:endParaRPr lang="es-MX" dirty="0"/>
          </a:p>
          <a:p>
            <a:pPr algn="just"/>
            <a:r>
              <a:rPr lang="es-MX" dirty="0"/>
              <a:t>El desarrollo e  implementación de sistema </a:t>
            </a:r>
            <a:r>
              <a:rPr lang="es-MX" dirty="0" err="1"/>
              <a:t>Schoolcloud</a:t>
            </a:r>
            <a:r>
              <a:rPr lang="es-MX" dirty="0"/>
              <a:t> nos permitirá:</a:t>
            </a:r>
          </a:p>
          <a:p>
            <a:pPr algn="just"/>
            <a:endParaRPr lang="es-MX" dirty="0"/>
          </a:p>
          <a:p>
            <a:pPr marL="285750" indent="-285750" algn="just">
              <a:buFont typeface="Wingdings" panose="05000000000000000000" pitchFamily="2" charset="2"/>
              <a:buChar char="Ø"/>
            </a:pPr>
            <a:r>
              <a:rPr lang="es-MX" dirty="0"/>
              <a:t>Contar con un sistema único de procesamiento y obtención de información para todas las áreas operativas y funcionales que integran el Colegio Hebrero </a:t>
            </a:r>
            <a:r>
              <a:rPr lang="es-MX" dirty="0" err="1"/>
              <a:t>Maguen</a:t>
            </a:r>
            <a:r>
              <a:rPr lang="es-MX" dirty="0"/>
              <a:t> David, A.C.</a:t>
            </a:r>
          </a:p>
          <a:p>
            <a:pPr marL="285750" indent="-285750" algn="just">
              <a:buFont typeface="Wingdings" panose="05000000000000000000" pitchFamily="2" charset="2"/>
              <a:buChar char="Ø"/>
            </a:pPr>
            <a:endParaRPr lang="es-MX" dirty="0"/>
          </a:p>
          <a:p>
            <a:pPr marL="285750" indent="-285750" algn="just">
              <a:buFont typeface="Wingdings" panose="05000000000000000000" pitchFamily="2" charset="2"/>
              <a:buChar char="Ø"/>
            </a:pPr>
            <a:r>
              <a:rPr lang="es-MX" dirty="0"/>
              <a:t>Un sistema que  permita a todos sus usuarios aminorar cargas de trabajo en la realización de tareas manuales, reducción de tiempo de respuesta para dotar información precisa y oportuna según el gestor de la información.</a:t>
            </a:r>
          </a:p>
          <a:p>
            <a:pPr marL="285750" indent="-285750" algn="just">
              <a:buFont typeface="Wingdings" panose="05000000000000000000" pitchFamily="2" charset="2"/>
              <a:buChar char="Ø"/>
            </a:pPr>
            <a:endParaRPr lang="es-MX" dirty="0"/>
          </a:p>
          <a:p>
            <a:pPr marL="285750" indent="-285750" algn="just">
              <a:buFont typeface="Wingdings" panose="05000000000000000000" pitchFamily="2" charset="2"/>
              <a:buChar char="Ø"/>
            </a:pPr>
            <a:r>
              <a:rPr lang="es-MX" dirty="0"/>
              <a:t>Una herramienta para obtener y desarrollar mejor control de gestión y administración de información cualitativa y cuantitativa. </a:t>
            </a:r>
          </a:p>
          <a:p>
            <a:pPr marL="285750" indent="-285750">
              <a:buFont typeface="Wingdings" panose="05000000000000000000" pitchFamily="2" charset="2"/>
              <a:buChar char="Ø"/>
            </a:pPr>
            <a:endParaRPr lang="es-MX" dirty="0"/>
          </a:p>
          <a:p>
            <a:endParaRPr lang="es-MX" dirty="0"/>
          </a:p>
          <a:p>
            <a:endParaRPr lang="es-MX" dirty="0"/>
          </a:p>
          <a:p>
            <a:endParaRPr lang="es-MX" dirty="0"/>
          </a:p>
          <a:p>
            <a:endParaRPr lang="es-MX" dirty="0"/>
          </a:p>
          <a:p>
            <a:endParaRPr lang="es-MX" dirty="0"/>
          </a:p>
        </p:txBody>
      </p:sp>
      <p:pic>
        <p:nvPicPr>
          <p:cNvPr id="11"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5287" y="320216"/>
            <a:ext cx="4134286" cy="679967"/>
          </a:xfrm>
          <a:prstGeom prst="rect">
            <a:avLst/>
          </a:prstGeom>
        </p:spPr>
      </p:pic>
      <p:sp>
        <p:nvSpPr>
          <p:cNvPr id="12" name="CuadroTexto 11"/>
          <p:cNvSpPr txBox="1"/>
          <p:nvPr/>
        </p:nvSpPr>
        <p:spPr>
          <a:xfrm>
            <a:off x="652090" y="518525"/>
            <a:ext cx="3917483" cy="343620"/>
          </a:xfrm>
          <a:prstGeom prst="rect">
            <a:avLst/>
          </a:prstGeom>
          <a:noFill/>
        </p:spPr>
        <p:txBody>
          <a:bodyPr wrap="none" rtlCol="0">
            <a:spAutoFit/>
          </a:bodyPr>
          <a:lstStyle/>
          <a:p>
            <a:r>
              <a:rPr lang="es-MX" sz="1633" b="1" dirty="0">
                <a:solidFill>
                  <a:schemeClr val="bg1"/>
                </a:solidFill>
              </a:rPr>
              <a:t>Diagnostico de la Coordinación de Finanzas</a:t>
            </a:r>
          </a:p>
        </p:txBody>
      </p:sp>
    </p:spTree>
    <p:extLst>
      <p:ext uri="{BB962C8B-B14F-4D97-AF65-F5344CB8AC3E}">
        <p14:creationId xmlns:p14="http://schemas.microsoft.com/office/powerpoint/2010/main" val="3990581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36880"/>
            <a:ext cx="12192001" cy="1224767"/>
          </a:xfrm>
          <a:prstGeom prst="rect">
            <a:avLst/>
          </a:prstGeom>
        </p:spPr>
      </p:pic>
      <p:sp>
        <p:nvSpPr>
          <p:cNvPr id="8" name="TextBox 4"/>
          <p:cNvSpPr txBox="1"/>
          <p:nvPr/>
        </p:nvSpPr>
        <p:spPr>
          <a:xfrm>
            <a:off x="-1" y="413912"/>
            <a:ext cx="2229099" cy="427361"/>
          </a:xfrm>
          <a:prstGeom prst="rect">
            <a:avLst/>
          </a:prstGeom>
          <a:noFill/>
        </p:spPr>
        <p:txBody>
          <a:bodyPr wrap="square" rtlCol="0">
            <a:spAutoFit/>
          </a:bodyPr>
          <a:lstStyle/>
          <a:p>
            <a:pPr lvl="1"/>
            <a:r>
              <a:rPr lang="es-ES" sz="2177" b="1" dirty="0">
                <a:solidFill>
                  <a:schemeClr val="bg1"/>
                </a:solidFill>
                <a:ea typeface="Al Bayan Plain" charset="-78"/>
                <a:cs typeface="Al Bayan Plain" charset="-78"/>
              </a:rPr>
              <a:t>E g r e s o s </a:t>
            </a:r>
            <a:endParaRPr lang="en-US" sz="2177" b="1" dirty="0">
              <a:solidFill>
                <a:schemeClr val="bg1"/>
              </a:solidFill>
              <a:ea typeface="Al Bayan Plain" charset="-78"/>
              <a:cs typeface="Al Bayan Plain" charset="-78"/>
            </a:endParaRPr>
          </a:p>
        </p:txBody>
      </p:sp>
      <p:sp>
        <p:nvSpPr>
          <p:cNvPr id="2" name="CuadroTexto 1"/>
          <p:cNvSpPr txBox="1"/>
          <p:nvPr/>
        </p:nvSpPr>
        <p:spPr>
          <a:xfrm>
            <a:off x="1387737" y="1329336"/>
            <a:ext cx="8864301" cy="4524315"/>
          </a:xfrm>
          <a:prstGeom prst="rect">
            <a:avLst/>
          </a:prstGeom>
          <a:noFill/>
        </p:spPr>
        <p:txBody>
          <a:bodyPr wrap="square" rtlCol="0">
            <a:spAutoFit/>
          </a:bodyPr>
          <a:lstStyle/>
          <a:p>
            <a:pPr algn="just"/>
            <a:r>
              <a:rPr lang="es-MX" dirty="0"/>
              <a:t>Planes  de mejora:</a:t>
            </a:r>
          </a:p>
          <a:p>
            <a:pPr algn="just"/>
            <a:endParaRPr lang="es-MX" dirty="0"/>
          </a:p>
          <a:p>
            <a:pPr algn="just"/>
            <a:r>
              <a:rPr lang="es-MX" dirty="0"/>
              <a:t>FASE III CAPACITACION CONTINUA</a:t>
            </a:r>
          </a:p>
          <a:p>
            <a:pPr algn="just"/>
            <a:endParaRPr lang="es-MX" dirty="0"/>
          </a:p>
          <a:p>
            <a:pPr marL="285750" indent="-285750" algn="just">
              <a:buFont typeface="Wingdings" panose="05000000000000000000" pitchFamily="2" charset="2"/>
              <a:buChar char="Ø"/>
            </a:pPr>
            <a:r>
              <a:rPr lang="es-MX" dirty="0"/>
              <a:t>Para consolidar los procesos es primordial establecer un plan de capacitación continua, de acuerdos a las necesidades </a:t>
            </a:r>
            <a:r>
              <a:rPr lang="es-MX" dirty="0" smtClean="0"/>
              <a:t>de las personas que de forma directa tienen responsabilidades administrativas (áreas) y  </a:t>
            </a:r>
            <a:r>
              <a:rPr lang="es-MX" dirty="0"/>
              <a:t>de la Dirección de Administración y Finanzas y por cada coordinación que componen la Dirección.</a:t>
            </a:r>
          </a:p>
          <a:p>
            <a:pPr marL="285750" indent="-285750" algn="just">
              <a:buFont typeface="Wingdings" panose="05000000000000000000" pitchFamily="2" charset="2"/>
              <a:buChar char="Ø"/>
            </a:pPr>
            <a:endParaRPr lang="es-MX" dirty="0"/>
          </a:p>
          <a:p>
            <a:pPr marL="285750" indent="-285750" algn="just">
              <a:buFont typeface="Wingdings" panose="05000000000000000000" pitchFamily="2" charset="2"/>
              <a:buChar char="Ø"/>
            </a:pPr>
            <a:r>
              <a:rPr lang="es-MX" dirty="0"/>
              <a:t>Evaluaciones continuas, para conocer el cumplimiento de estrategias y objetivos establecidos. </a:t>
            </a:r>
          </a:p>
          <a:p>
            <a:endParaRPr lang="es-MX" dirty="0"/>
          </a:p>
          <a:p>
            <a:endParaRPr lang="es-MX" dirty="0"/>
          </a:p>
          <a:p>
            <a:endParaRPr lang="es-MX" dirty="0"/>
          </a:p>
          <a:p>
            <a:endParaRPr lang="es-MX" dirty="0"/>
          </a:p>
          <a:p>
            <a:endParaRPr lang="es-MX" dirty="0"/>
          </a:p>
        </p:txBody>
      </p:sp>
      <p:pic>
        <p:nvPicPr>
          <p:cNvPr id="11"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5287" y="320216"/>
            <a:ext cx="4134286" cy="679967"/>
          </a:xfrm>
          <a:prstGeom prst="rect">
            <a:avLst/>
          </a:prstGeom>
        </p:spPr>
      </p:pic>
      <p:sp>
        <p:nvSpPr>
          <p:cNvPr id="12" name="CuadroTexto 11"/>
          <p:cNvSpPr txBox="1"/>
          <p:nvPr/>
        </p:nvSpPr>
        <p:spPr>
          <a:xfrm>
            <a:off x="652090" y="518525"/>
            <a:ext cx="1489703" cy="343620"/>
          </a:xfrm>
          <a:prstGeom prst="rect">
            <a:avLst/>
          </a:prstGeom>
          <a:noFill/>
        </p:spPr>
        <p:txBody>
          <a:bodyPr wrap="none" rtlCol="0">
            <a:spAutoFit/>
          </a:bodyPr>
          <a:lstStyle/>
          <a:p>
            <a:r>
              <a:rPr lang="es-MX" sz="1633" b="1" dirty="0" smtClean="0">
                <a:solidFill>
                  <a:schemeClr val="bg1"/>
                </a:solidFill>
              </a:rPr>
              <a:t>Plan de mejora</a:t>
            </a:r>
            <a:endParaRPr lang="es-MX" sz="1633" b="1" dirty="0">
              <a:solidFill>
                <a:schemeClr val="bg1"/>
              </a:solidFill>
            </a:endParaRPr>
          </a:p>
        </p:txBody>
      </p:sp>
    </p:spTree>
    <p:extLst>
      <p:ext uri="{BB962C8B-B14F-4D97-AF65-F5344CB8AC3E}">
        <p14:creationId xmlns:p14="http://schemas.microsoft.com/office/powerpoint/2010/main" val="725154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36880"/>
            <a:ext cx="12192001" cy="1224767"/>
          </a:xfrm>
          <a:prstGeom prst="rect">
            <a:avLst/>
          </a:prstGeom>
        </p:spPr>
      </p:pic>
      <p:sp>
        <p:nvSpPr>
          <p:cNvPr id="8" name="TextBox 4"/>
          <p:cNvSpPr txBox="1"/>
          <p:nvPr/>
        </p:nvSpPr>
        <p:spPr>
          <a:xfrm>
            <a:off x="-1" y="413912"/>
            <a:ext cx="2229099" cy="427361"/>
          </a:xfrm>
          <a:prstGeom prst="rect">
            <a:avLst/>
          </a:prstGeom>
          <a:noFill/>
        </p:spPr>
        <p:txBody>
          <a:bodyPr wrap="square" rtlCol="0">
            <a:spAutoFit/>
          </a:bodyPr>
          <a:lstStyle/>
          <a:p>
            <a:pPr lvl="1"/>
            <a:r>
              <a:rPr lang="es-ES" sz="2177" b="1" dirty="0">
                <a:solidFill>
                  <a:schemeClr val="bg1"/>
                </a:solidFill>
                <a:ea typeface="Al Bayan Plain" charset="-78"/>
                <a:cs typeface="Al Bayan Plain" charset="-78"/>
              </a:rPr>
              <a:t>E g r e s o s </a:t>
            </a:r>
            <a:endParaRPr lang="en-US" sz="2177" b="1" dirty="0">
              <a:solidFill>
                <a:schemeClr val="bg1"/>
              </a:solidFill>
              <a:ea typeface="Al Bayan Plain" charset="-78"/>
              <a:cs typeface="Al Bayan Plain" charset="-78"/>
            </a:endParaRPr>
          </a:p>
        </p:txBody>
      </p:sp>
      <p:sp>
        <p:nvSpPr>
          <p:cNvPr id="2" name="CuadroTexto 1"/>
          <p:cNvSpPr txBox="1"/>
          <p:nvPr/>
        </p:nvSpPr>
        <p:spPr>
          <a:xfrm>
            <a:off x="1387737" y="1329336"/>
            <a:ext cx="8864301" cy="4524315"/>
          </a:xfrm>
          <a:prstGeom prst="rect">
            <a:avLst/>
          </a:prstGeom>
          <a:noFill/>
        </p:spPr>
        <p:txBody>
          <a:bodyPr wrap="square" rtlCol="0">
            <a:spAutoFit/>
          </a:bodyPr>
          <a:lstStyle/>
          <a:p>
            <a:r>
              <a:rPr lang="es-MX" dirty="0"/>
              <a:t>Planes de mejora:</a:t>
            </a:r>
          </a:p>
          <a:p>
            <a:endParaRPr lang="es-MX" dirty="0"/>
          </a:p>
          <a:p>
            <a:r>
              <a:rPr lang="es-MX" dirty="0"/>
              <a:t>CAPACIDADES INSTALADAS:</a:t>
            </a:r>
          </a:p>
          <a:p>
            <a:endParaRPr lang="es-MX" dirty="0"/>
          </a:p>
          <a:p>
            <a:r>
              <a:rPr lang="es-MX" dirty="0"/>
              <a:t>La Coordinación de Finanzas requiere contar con el siguiente equipo de RRHH</a:t>
            </a:r>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p:txBody>
      </p:sp>
      <p:pic>
        <p:nvPicPr>
          <p:cNvPr id="11"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5287" y="320216"/>
            <a:ext cx="4134286" cy="679967"/>
          </a:xfrm>
          <a:prstGeom prst="rect">
            <a:avLst/>
          </a:prstGeom>
        </p:spPr>
      </p:pic>
      <p:sp>
        <p:nvSpPr>
          <p:cNvPr id="12" name="CuadroTexto 11"/>
          <p:cNvSpPr txBox="1"/>
          <p:nvPr/>
        </p:nvSpPr>
        <p:spPr>
          <a:xfrm>
            <a:off x="652090" y="518525"/>
            <a:ext cx="1489703" cy="343620"/>
          </a:xfrm>
          <a:prstGeom prst="rect">
            <a:avLst/>
          </a:prstGeom>
          <a:noFill/>
        </p:spPr>
        <p:txBody>
          <a:bodyPr wrap="none" rtlCol="0">
            <a:spAutoFit/>
          </a:bodyPr>
          <a:lstStyle/>
          <a:p>
            <a:r>
              <a:rPr lang="es-MX" sz="1633" b="1" dirty="0" smtClean="0">
                <a:solidFill>
                  <a:schemeClr val="bg1"/>
                </a:solidFill>
              </a:rPr>
              <a:t>Plan de mejora</a:t>
            </a:r>
            <a:endParaRPr lang="es-MX" sz="1633" b="1" dirty="0">
              <a:solidFill>
                <a:schemeClr val="bg1"/>
              </a:solidFill>
            </a:endParaRPr>
          </a:p>
        </p:txBody>
      </p:sp>
      <p:sp>
        <p:nvSpPr>
          <p:cNvPr id="3" name="Diagrama de flujo: proceso alternativo 2">
            <a:extLst>
              <a:ext uri="{FF2B5EF4-FFF2-40B4-BE49-F238E27FC236}">
                <a16:creationId xmlns:a16="http://schemas.microsoft.com/office/drawing/2014/main" id="{50F89673-1286-4450-B78B-4EBE0612DA98}"/>
              </a:ext>
            </a:extLst>
          </p:cNvPr>
          <p:cNvSpPr/>
          <p:nvPr/>
        </p:nvSpPr>
        <p:spPr>
          <a:xfrm>
            <a:off x="4569573" y="2875722"/>
            <a:ext cx="1685453" cy="55327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Coordinación de Finanzas</a:t>
            </a:r>
          </a:p>
        </p:txBody>
      </p:sp>
      <p:sp>
        <p:nvSpPr>
          <p:cNvPr id="9" name="Diagrama de flujo: proceso alternativo 8">
            <a:extLst>
              <a:ext uri="{FF2B5EF4-FFF2-40B4-BE49-F238E27FC236}">
                <a16:creationId xmlns:a16="http://schemas.microsoft.com/office/drawing/2014/main" id="{F7EFAF97-7B31-4448-932E-B2819871A764}"/>
              </a:ext>
            </a:extLst>
          </p:cNvPr>
          <p:cNvSpPr/>
          <p:nvPr/>
        </p:nvSpPr>
        <p:spPr>
          <a:xfrm>
            <a:off x="3383503" y="3758153"/>
            <a:ext cx="1685453" cy="55327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Contador</a:t>
            </a:r>
          </a:p>
        </p:txBody>
      </p:sp>
      <p:sp>
        <p:nvSpPr>
          <p:cNvPr id="10" name="Diagrama de flujo: proceso alternativo 9">
            <a:extLst>
              <a:ext uri="{FF2B5EF4-FFF2-40B4-BE49-F238E27FC236}">
                <a16:creationId xmlns:a16="http://schemas.microsoft.com/office/drawing/2014/main" id="{7B7114C2-A703-42FE-9ACD-7045FE3B10A9}"/>
              </a:ext>
            </a:extLst>
          </p:cNvPr>
          <p:cNvSpPr/>
          <p:nvPr/>
        </p:nvSpPr>
        <p:spPr>
          <a:xfrm>
            <a:off x="5975043" y="3758153"/>
            <a:ext cx="1685453" cy="55327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Abogado</a:t>
            </a:r>
          </a:p>
        </p:txBody>
      </p:sp>
      <p:sp>
        <p:nvSpPr>
          <p:cNvPr id="13" name="Diagrama de flujo: proceso alternativo 12">
            <a:extLst>
              <a:ext uri="{FF2B5EF4-FFF2-40B4-BE49-F238E27FC236}">
                <a16:creationId xmlns:a16="http://schemas.microsoft.com/office/drawing/2014/main" id="{CEC1A807-878F-41B4-BEB8-FBF43C214ABF}"/>
              </a:ext>
            </a:extLst>
          </p:cNvPr>
          <p:cNvSpPr/>
          <p:nvPr/>
        </p:nvSpPr>
        <p:spPr>
          <a:xfrm>
            <a:off x="3383502" y="4640584"/>
            <a:ext cx="1685453" cy="55327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Auxiliar administrativo</a:t>
            </a:r>
          </a:p>
        </p:txBody>
      </p:sp>
      <p:cxnSp>
        <p:nvCxnSpPr>
          <p:cNvPr id="23" name="Conector recto 22">
            <a:extLst>
              <a:ext uri="{FF2B5EF4-FFF2-40B4-BE49-F238E27FC236}">
                <a16:creationId xmlns:a16="http://schemas.microsoft.com/office/drawing/2014/main" id="{D851AEB1-EFA2-4FFE-8DAE-F1778C932D65}"/>
              </a:ext>
            </a:extLst>
          </p:cNvPr>
          <p:cNvCxnSpPr>
            <a:cxnSpLocks/>
          </p:cNvCxnSpPr>
          <p:nvPr/>
        </p:nvCxnSpPr>
        <p:spPr>
          <a:xfrm>
            <a:off x="5397985" y="34290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8CECC3A0-D227-41B9-A591-3E2025B8F080}"/>
              </a:ext>
            </a:extLst>
          </p:cNvPr>
          <p:cNvCxnSpPr/>
          <p:nvPr/>
        </p:nvCxnSpPr>
        <p:spPr>
          <a:xfrm>
            <a:off x="4200939" y="3657600"/>
            <a:ext cx="2557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F08A8688-0582-45F3-B9DF-47C031039146}"/>
              </a:ext>
            </a:extLst>
          </p:cNvPr>
          <p:cNvCxnSpPr/>
          <p:nvPr/>
        </p:nvCxnSpPr>
        <p:spPr>
          <a:xfrm>
            <a:off x="4200939" y="3657600"/>
            <a:ext cx="0" cy="100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70755601-858E-4EFA-B935-E92E1E976AF2}"/>
              </a:ext>
            </a:extLst>
          </p:cNvPr>
          <p:cNvCxnSpPr/>
          <p:nvPr/>
        </p:nvCxnSpPr>
        <p:spPr>
          <a:xfrm>
            <a:off x="6758609" y="3657600"/>
            <a:ext cx="0" cy="100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FCAEBB6E-3552-4135-9F57-4C8CDA25D5AA}"/>
              </a:ext>
            </a:extLst>
          </p:cNvPr>
          <p:cNvCxnSpPr>
            <a:cxnSpLocks/>
          </p:cNvCxnSpPr>
          <p:nvPr/>
        </p:nvCxnSpPr>
        <p:spPr>
          <a:xfrm>
            <a:off x="4200939" y="4311431"/>
            <a:ext cx="0" cy="3174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004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36880"/>
            <a:ext cx="12192001" cy="1224767"/>
          </a:xfrm>
          <a:prstGeom prst="rect">
            <a:avLst/>
          </a:prstGeom>
        </p:spPr>
      </p:pic>
      <p:sp>
        <p:nvSpPr>
          <p:cNvPr id="8" name="TextBox 4"/>
          <p:cNvSpPr txBox="1"/>
          <p:nvPr/>
        </p:nvSpPr>
        <p:spPr>
          <a:xfrm>
            <a:off x="-1" y="413912"/>
            <a:ext cx="2229099" cy="427361"/>
          </a:xfrm>
          <a:prstGeom prst="rect">
            <a:avLst/>
          </a:prstGeom>
          <a:noFill/>
        </p:spPr>
        <p:txBody>
          <a:bodyPr wrap="square" rtlCol="0">
            <a:spAutoFit/>
          </a:bodyPr>
          <a:lstStyle/>
          <a:p>
            <a:pPr lvl="1"/>
            <a:r>
              <a:rPr lang="es-ES" sz="2177" b="1" dirty="0">
                <a:solidFill>
                  <a:schemeClr val="bg1"/>
                </a:solidFill>
                <a:ea typeface="Al Bayan Plain" charset="-78"/>
                <a:cs typeface="Al Bayan Plain" charset="-78"/>
              </a:rPr>
              <a:t>E g r e s o s </a:t>
            </a:r>
            <a:endParaRPr lang="en-US" sz="2177" b="1" dirty="0">
              <a:solidFill>
                <a:schemeClr val="bg1"/>
              </a:solidFill>
              <a:ea typeface="Al Bayan Plain" charset="-78"/>
              <a:cs typeface="Al Bayan Plain" charset="-78"/>
            </a:endParaRPr>
          </a:p>
        </p:txBody>
      </p:sp>
      <p:sp>
        <p:nvSpPr>
          <p:cNvPr id="2" name="CuadroTexto 1"/>
          <p:cNvSpPr txBox="1"/>
          <p:nvPr/>
        </p:nvSpPr>
        <p:spPr>
          <a:xfrm>
            <a:off x="2229098" y="919910"/>
            <a:ext cx="8864301" cy="4801314"/>
          </a:xfrm>
          <a:prstGeom prst="rect">
            <a:avLst/>
          </a:prstGeom>
          <a:noFill/>
        </p:spPr>
        <p:txBody>
          <a:bodyPr wrap="square" rtlCol="0">
            <a:spAutoFit/>
          </a:bodyPr>
          <a:lstStyle/>
          <a:p>
            <a:pPr algn="just"/>
            <a:endParaRPr lang="es-MX" dirty="0"/>
          </a:p>
          <a:p>
            <a:pPr algn="just"/>
            <a:r>
              <a:rPr lang="es-MX" dirty="0"/>
              <a:t>La  Coordinación de Finanzas actualmente se compone de un Coordinador y un contador, para </a:t>
            </a:r>
            <a:r>
              <a:rPr lang="es-MX" dirty="0" smtClean="0"/>
              <a:t>el desarrollo de todas las actividades propias de la coordinación.</a:t>
            </a:r>
            <a:endParaRPr lang="es-MX" dirty="0"/>
          </a:p>
          <a:p>
            <a:pPr algn="just"/>
            <a:endParaRPr lang="es-MX" dirty="0"/>
          </a:p>
          <a:p>
            <a:pPr algn="just"/>
            <a:r>
              <a:rPr lang="es-MX" dirty="0"/>
              <a:t>La incorporación del </a:t>
            </a:r>
            <a:r>
              <a:rPr lang="es-MX" b="1" dirty="0" smtClean="0"/>
              <a:t>Abogado</a:t>
            </a:r>
            <a:r>
              <a:rPr lang="es-MX" b="1" dirty="0" smtClean="0"/>
              <a:t> </a:t>
            </a:r>
            <a:r>
              <a:rPr lang="es-MX" dirty="0"/>
              <a:t>se sustenta en el objetivo principal de reducir los riesgos corporativos del Colegio Hebreo </a:t>
            </a:r>
            <a:r>
              <a:rPr lang="es-MX" dirty="0" err="1"/>
              <a:t>Maguen</a:t>
            </a:r>
            <a:r>
              <a:rPr lang="es-MX" dirty="0"/>
              <a:t> David, A.C., mediante el cumplimiento de toda la regulación legal a la que se esta sujeto:</a:t>
            </a:r>
          </a:p>
          <a:p>
            <a:pPr algn="just"/>
            <a:endParaRPr lang="es-MX" dirty="0"/>
          </a:p>
          <a:p>
            <a:pPr marL="285750" indent="-285750" algn="just">
              <a:buFont typeface="Wingdings" panose="05000000000000000000" pitchFamily="2" charset="2"/>
              <a:buChar char="Ø"/>
            </a:pPr>
            <a:r>
              <a:rPr lang="es-MX" dirty="0" smtClean="0"/>
              <a:t>Laboral</a:t>
            </a:r>
            <a:endParaRPr lang="es-MX" dirty="0"/>
          </a:p>
          <a:p>
            <a:pPr marL="285750" indent="-285750" algn="just">
              <a:buFont typeface="Wingdings" panose="05000000000000000000" pitchFamily="2" charset="2"/>
              <a:buChar char="Ø"/>
            </a:pPr>
            <a:r>
              <a:rPr lang="es-MX" dirty="0" smtClean="0"/>
              <a:t>Civil</a:t>
            </a:r>
            <a:endParaRPr lang="es-MX" dirty="0" smtClean="0"/>
          </a:p>
          <a:p>
            <a:pPr marL="285750" indent="-285750" algn="just">
              <a:buFont typeface="Wingdings" panose="05000000000000000000" pitchFamily="2" charset="2"/>
              <a:buChar char="Ø"/>
            </a:pPr>
            <a:r>
              <a:rPr lang="es-MX" dirty="0" smtClean="0"/>
              <a:t>Mercantil</a:t>
            </a:r>
          </a:p>
          <a:p>
            <a:pPr marL="285750" indent="-285750" algn="just">
              <a:buFont typeface="Wingdings" panose="05000000000000000000" pitchFamily="2" charset="2"/>
              <a:buChar char="Ø"/>
            </a:pPr>
            <a:r>
              <a:rPr lang="es-MX" dirty="0" smtClean="0"/>
              <a:t>Penal</a:t>
            </a:r>
            <a:endParaRPr lang="es-MX" dirty="0"/>
          </a:p>
          <a:p>
            <a:pPr marL="285750" indent="-285750" algn="just">
              <a:buFont typeface="Wingdings" panose="05000000000000000000" pitchFamily="2" charset="2"/>
              <a:buChar char="Ø"/>
            </a:pPr>
            <a:r>
              <a:rPr lang="es-MX" dirty="0"/>
              <a:t>Seguridad e </a:t>
            </a:r>
            <a:r>
              <a:rPr lang="es-MX" dirty="0" smtClean="0"/>
              <a:t>Higiene</a:t>
            </a:r>
            <a:endParaRPr lang="es-MX" dirty="0"/>
          </a:p>
          <a:p>
            <a:pPr marL="285750" indent="-285750" algn="just">
              <a:buFont typeface="Wingdings" panose="05000000000000000000" pitchFamily="2" charset="2"/>
              <a:buChar char="Ø"/>
            </a:pPr>
            <a:r>
              <a:rPr lang="es-MX" dirty="0"/>
              <a:t>Patentes y </a:t>
            </a:r>
            <a:r>
              <a:rPr lang="es-MX" dirty="0" smtClean="0"/>
              <a:t>Marcas</a:t>
            </a:r>
            <a:endParaRPr lang="es-MX" dirty="0"/>
          </a:p>
          <a:p>
            <a:pPr marL="285750" indent="-285750" algn="just">
              <a:buFont typeface="Wingdings" panose="05000000000000000000" pitchFamily="2" charset="2"/>
              <a:buChar char="Ø"/>
            </a:pPr>
            <a:r>
              <a:rPr lang="es-MX" dirty="0" smtClean="0"/>
              <a:t>Tributaria</a:t>
            </a:r>
            <a:endParaRPr lang="es-MX" dirty="0"/>
          </a:p>
          <a:p>
            <a:pPr marL="285750" indent="-285750" algn="just">
              <a:buFont typeface="Wingdings" panose="05000000000000000000" pitchFamily="2" charset="2"/>
              <a:buChar char="Ø"/>
            </a:pPr>
            <a:r>
              <a:rPr lang="es-MX" dirty="0" smtClean="0"/>
              <a:t>Migratorios</a:t>
            </a:r>
          </a:p>
          <a:p>
            <a:pPr marL="285750" indent="-285750" algn="just">
              <a:buFont typeface="Wingdings" panose="05000000000000000000" pitchFamily="2" charset="2"/>
              <a:buChar char="Ø"/>
            </a:pPr>
            <a:r>
              <a:rPr lang="es-MX" dirty="0" smtClean="0"/>
              <a:t>Corporativo</a:t>
            </a:r>
            <a:endParaRPr lang="es-MX" dirty="0"/>
          </a:p>
        </p:txBody>
      </p:sp>
      <p:pic>
        <p:nvPicPr>
          <p:cNvPr id="11"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5287" y="320216"/>
            <a:ext cx="4134286" cy="679967"/>
          </a:xfrm>
          <a:prstGeom prst="rect">
            <a:avLst/>
          </a:prstGeom>
        </p:spPr>
      </p:pic>
      <p:sp>
        <p:nvSpPr>
          <p:cNvPr id="12" name="CuadroTexto 11"/>
          <p:cNvSpPr txBox="1"/>
          <p:nvPr/>
        </p:nvSpPr>
        <p:spPr>
          <a:xfrm>
            <a:off x="652090" y="518525"/>
            <a:ext cx="1489703" cy="343620"/>
          </a:xfrm>
          <a:prstGeom prst="rect">
            <a:avLst/>
          </a:prstGeom>
          <a:noFill/>
        </p:spPr>
        <p:txBody>
          <a:bodyPr wrap="none" rtlCol="0">
            <a:spAutoFit/>
          </a:bodyPr>
          <a:lstStyle/>
          <a:p>
            <a:r>
              <a:rPr lang="es-MX" sz="1633" b="1" dirty="0" smtClean="0">
                <a:solidFill>
                  <a:schemeClr val="bg1"/>
                </a:solidFill>
              </a:rPr>
              <a:t>Plan de mejora</a:t>
            </a:r>
            <a:endParaRPr lang="es-MX" sz="1633" b="1" dirty="0">
              <a:solidFill>
                <a:schemeClr val="bg1"/>
              </a:solidFill>
            </a:endParaRPr>
          </a:p>
        </p:txBody>
      </p:sp>
    </p:spTree>
    <p:extLst>
      <p:ext uri="{BB962C8B-B14F-4D97-AF65-F5344CB8AC3E}">
        <p14:creationId xmlns:p14="http://schemas.microsoft.com/office/powerpoint/2010/main" val="404948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36880"/>
            <a:ext cx="12192001" cy="1224767"/>
          </a:xfrm>
          <a:prstGeom prst="rect">
            <a:avLst/>
          </a:prstGeom>
        </p:spPr>
      </p:pic>
      <p:sp>
        <p:nvSpPr>
          <p:cNvPr id="8" name="TextBox 4"/>
          <p:cNvSpPr txBox="1"/>
          <p:nvPr/>
        </p:nvSpPr>
        <p:spPr>
          <a:xfrm>
            <a:off x="-1" y="413912"/>
            <a:ext cx="2229099" cy="427361"/>
          </a:xfrm>
          <a:prstGeom prst="rect">
            <a:avLst/>
          </a:prstGeom>
          <a:noFill/>
        </p:spPr>
        <p:txBody>
          <a:bodyPr wrap="square" rtlCol="0">
            <a:spAutoFit/>
          </a:bodyPr>
          <a:lstStyle/>
          <a:p>
            <a:pPr lvl="1"/>
            <a:r>
              <a:rPr lang="es-ES" sz="2177" b="1" dirty="0">
                <a:solidFill>
                  <a:schemeClr val="bg1"/>
                </a:solidFill>
                <a:ea typeface="Al Bayan Plain" charset="-78"/>
                <a:cs typeface="Al Bayan Plain" charset="-78"/>
              </a:rPr>
              <a:t>E g r e s o s </a:t>
            </a:r>
            <a:endParaRPr lang="en-US" sz="2177" b="1" dirty="0">
              <a:solidFill>
                <a:schemeClr val="bg1"/>
              </a:solidFill>
              <a:ea typeface="Al Bayan Plain" charset="-78"/>
              <a:cs typeface="Al Bayan Plain" charset="-78"/>
            </a:endParaRPr>
          </a:p>
        </p:txBody>
      </p:sp>
      <p:pic>
        <p:nvPicPr>
          <p:cNvPr id="11"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5287" y="320216"/>
            <a:ext cx="4134286" cy="679967"/>
          </a:xfrm>
          <a:prstGeom prst="rect">
            <a:avLst/>
          </a:prstGeom>
        </p:spPr>
      </p:pic>
      <p:sp>
        <p:nvSpPr>
          <p:cNvPr id="12" name="CuadroTexto 11"/>
          <p:cNvSpPr txBox="1"/>
          <p:nvPr/>
        </p:nvSpPr>
        <p:spPr>
          <a:xfrm>
            <a:off x="652090" y="518525"/>
            <a:ext cx="1489703" cy="343620"/>
          </a:xfrm>
          <a:prstGeom prst="rect">
            <a:avLst/>
          </a:prstGeom>
          <a:noFill/>
        </p:spPr>
        <p:txBody>
          <a:bodyPr wrap="none" rtlCol="0">
            <a:spAutoFit/>
          </a:bodyPr>
          <a:lstStyle/>
          <a:p>
            <a:r>
              <a:rPr lang="es-MX" sz="1633" b="1" dirty="0" smtClean="0">
                <a:solidFill>
                  <a:schemeClr val="bg1"/>
                </a:solidFill>
              </a:rPr>
              <a:t>Plan de mejora</a:t>
            </a:r>
            <a:endParaRPr lang="es-MX" sz="1633" b="1" dirty="0">
              <a:solidFill>
                <a:schemeClr val="bg1"/>
              </a:solidFill>
            </a:endParaRPr>
          </a:p>
        </p:txBody>
      </p:sp>
      <p:sp>
        <p:nvSpPr>
          <p:cNvPr id="3" name="CuadroTexto 2">
            <a:extLst>
              <a:ext uri="{FF2B5EF4-FFF2-40B4-BE49-F238E27FC236}">
                <a16:creationId xmlns:a16="http://schemas.microsoft.com/office/drawing/2014/main" id="{9638951D-6EC3-4E49-8B00-206819F268AC}"/>
              </a:ext>
            </a:extLst>
          </p:cNvPr>
          <p:cNvSpPr txBox="1"/>
          <p:nvPr/>
        </p:nvSpPr>
        <p:spPr>
          <a:xfrm>
            <a:off x="1114548" y="1842052"/>
            <a:ext cx="8303033" cy="2308324"/>
          </a:xfrm>
          <a:prstGeom prst="rect">
            <a:avLst/>
          </a:prstGeom>
          <a:noFill/>
        </p:spPr>
        <p:txBody>
          <a:bodyPr wrap="square" rtlCol="0">
            <a:spAutoFit/>
          </a:bodyPr>
          <a:lstStyle/>
          <a:p>
            <a:pPr algn="just"/>
            <a:r>
              <a:rPr lang="es-MX" dirty="0"/>
              <a:t>La incorporación de un auxiliar administrativo, tiene el objetivo principal cumplir con las tareas administrativas  menores que hoy se desarrollan de manera conjunta entre el contador y </a:t>
            </a:r>
            <a:r>
              <a:rPr lang="es-MX" dirty="0" smtClean="0"/>
              <a:t>coordinador,  </a:t>
            </a:r>
            <a:r>
              <a:rPr lang="es-MX" dirty="0" smtClean="0"/>
              <a:t>con ello se tiene por objetivo dirigir </a:t>
            </a:r>
            <a:r>
              <a:rPr lang="es-MX" dirty="0"/>
              <a:t>estratégicamente sus capacidades profesionales </a:t>
            </a:r>
            <a:r>
              <a:rPr lang="es-MX" dirty="0" smtClean="0"/>
              <a:t>hacia otras actividades de mayor impacto en la organización del Colegio, ejemplo: </a:t>
            </a:r>
            <a:r>
              <a:rPr lang="es-MX" dirty="0"/>
              <a:t>E</a:t>
            </a:r>
            <a:r>
              <a:rPr lang="es-MX" dirty="0" smtClean="0"/>
              <a:t>l </a:t>
            </a:r>
            <a:r>
              <a:rPr lang="es-MX" dirty="0"/>
              <a:t>desarrollo de un sistema de contraloría administrativa para seguimiento y cumplimiento de los manuales y sistemas operativos en las distintas áreas que componen el Colegio Hebrero </a:t>
            </a:r>
            <a:r>
              <a:rPr lang="es-MX" dirty="0" err="1"/>
              <a:t>Maguen</a:t>
            </a:r>
            <a:r>
              <a:rPr lang="es-MX" dirty="0"/>
              <a:t> David, A.C.</a:t>
            </a:r>
          </a:p>
          <a:p>
            <a:pPr algn="just"/>
            <a:r>
              <a:rPr lang="es-MX" dirty="0"/>
              <a:t> </a:t>
            </a:r>
          </a:p>
        </p:txBody>
      </p:sp>
    </p:spTree>
    <p:extLst>
      <p:ext uri="{BB962C8B-B14F-4D97-AF65-F5344CB8AC3E}">
        <p14:creationId xmlns:p14="http://schemas.microsoft.com/office/powerpoint/2010/main" val="3584542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36880"/>
            <a:ext cx="12192001" cy="1224767"/>
          </a:xfrm>
          <a:prstGeom prst="rect">
            <a:avLst/>
          </a:prstGeom>
        </p:spPr>
      </p:pic>
      <p:sp>
        <p:nvSpPr>
          <p:cNvPr id="8" name="TextBox 4"/>
          <p:cNvSpPr txBox="1"/>
          <p:nvPr/>
        </p:nvSpPr>
        <p:spPr>
          <a:xfrm>
            <a:off x="-1" y="413912"/>
            <a:ext cx="2229099" cy="427361"/>
          </a:xfrm>
          <a:prstGeom prst="rect">
            <a:avLst/>
          </a:prstGeom>
          <a:noFill/>
        </p:spPr>
        <p:txBody>
          <a:bodyPr wrap="square" rtlCol="0">
            <a:spAutoFit/>
          </a:bodyPr>
          <a:lstStyle/>
          <a:p>
            <a:pPr lvl="1"/>
            <a:r>
              <a:rPr lang="es-ES" sz="2177" b="1" dirty="0">
                <a:solidFill>
                  <a:schemeClr val="bg1"/>
                </a:solidFill>
                <a:ea typeface="Al Bayan Plain" charset="-78"/>
                <a:cs typeface="Al Bayan Plain" charset="-78"/>
              </a:rPr>
              <a:t>E g r e s o s </a:t>
            </a:r>
            <a:endParaRPr lang="en-US" sz="2177" b="1" dirty="0">
              <a:solidFill>
                <a:schemeClr val="bg1"/>
              </a:solidFill>
              <a:ea typeface="Al Bayan Plain" charset="-78"/>
              <a:cs typeface="Al Bayan Plain" charset="-78"/>
            </a:endParaRPr>
          </a:p>
        </p:txBody>
      </p:sp>
      <p:pic>
        <p:nvPicPr>
          <p:cNvPr id="9"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5287" y="320216"/>
            <a:ext cx="4134286" cy="679967"/>
          </a:xfrm>
          <a:prstGeom prst="rect">
            <a:avLst/>
          </a:prstGeom>
        </p:spPr>
      </p:pic>
      <p:sp>
        <p:nvSpPr>
          <p:cNvPr id="10" name="CuadroTexto 9"/>
          <p:cNvSpPr txBox="1"/>
          <p:nvPr/>
        </p:nvSpPr>
        <p:spPr>
          <a:xfrm>
            <a:off x="652090" y="518525"/>
            <a:ext cx="3917483" cy="343620"/>
          </a:xfrm>
          <a:prstGeom prst="rect">
            <a:avLst/>
          </a:prstGeom>
          <a:noFill/>
        </p:spPr>
        <p:txBody>
          <a:bodyPr wrap="none" rtlCol="0">
            <a:spAutoFit/>
          </a:bodyPr>
          <a:lstStyle/>
          <a:p>
            <a:r>
              <a:rPr lang="es-MX" sz="1633" b="1" dirty="0">
                <a:solidFill>
                  <a:schemeClr val="bg1"/>
                </a:solidFill>
              </a:rPr>
              <a:t>Diagnostico de la Coordinación de Finanzas</a:t>
            </a:r>
          </a:p>
        </p:txBody>
      </p:sp>
      <p:sp>
        <p:nvSpPr>
          <p:cNvPr id="2" name="CuadroTexto 1"/>
          <p:cNvSpPr txBox="1"/>
          <p:nvPr/>
        </p:nvSpPr>
        <p:spPr>
          <a:xfrm>
            <a:off x="1447137" y="1104796"/>
            <a:ext cx="9297724" cy="4801314"/>
          </a:xfrm>
          <a:prstGeom prst="rect">
            <a:avLst/>
          </a:prstGeom>
          <a:noFill/>
        </p:spPr>
        <p:txBody>
          <a:bodyPr wrap="square" rtlCol="0">
            <a:spAutoFit/>
          </a:bodyPr>
          <a:lstStyle/>
          <a:p>
            <a:pPr algn="just"/>
            <a:r>
              <a:rPr lang="es-MX" dirty="0"/>
              <a:t>A nivel Funcional</a:t>
            </a:r>
          </a:p>
          <a:p>
            <a:pPr algn="just"/>
            <a:endParaRPr lang="es-MX" dirty="0"/>
          </a:p>
          <a:p>
            <a:pPr marL="285750" indent="-285750" algn="just">
              <a:buFont typeface="Wingdings" panose="05000000000000000000" pitchFamily="2" charset="2"/>
              <a:buChar char="Ø"/>
            </a:pPr>
            <a:r>
              <a:rPr lang="es-MX" dirty="0"/>
              <a:t>La Coordinación de Finanzas no cuenta con manuales de políticas y procedimientos, que permitan definir con claridad la asignación del Coordinador de Finanzas y Contador en:</a:t>
            </a:r>
          </a:p>
          <a:p>
            <a:pPr marL="1200150" lvl="2" indent="-285750" algn="just">
              <a:buFont typeface="Wingdings" panose="05000000000000000000" pitchFamily="2" charset="2"/>
              <a:buChar char="v"/>
            </a:pPr>
            <a:r>
              <a:rPr lang="es-MX" dirty="0"/>
              <a:t>Funciones. </a:t>
            </a:r>
          </a:p>
          <a:p>
            <a:pPr marL="1200150" lvl="2" indent="-285750" algn="just">
              <a:buFont typeface="Wingdings" panose="05000000000000000000" pitchFamily="2" charset="2"/>
              <a:buChar char="v"/>
            </a:pPr>
            <a:r>
              <a:rPr lang="es-MX" dirty="0"/>
              <a:t>Responsabilidades.</a:t>
            </a:r>
          </a:p>
          <a:p>
            <a:pPr algn="just"/>
            <a:endParaRPr lang="es-MX" dirty="0"/>
          </a:p>
          <a:p>
            <a:pPr marL="285750" indent="-285750" algn="just">
              <a:buFont typeface="Wingdings" panose="05000000000000000000" pitchFamily="2" charset="2"/>
              <a:buChar char="Ø"/>
            </a:pPr>
            <a:r>
              <a:rPr lang="es-MX" dirty="0"/>
              <a:t>Personal insuficiente para desarrollar todas las actividades del área:</a:t>
            </a:r>
          </a:p>
          <a:p>
            <a:pPr marL="285750" indent="-285750" algn="just">
              <a:buFont typeface="Wingdings" panose="05000000000000000000" pitchFamily="2" charset="2"/>
              <a:buChar char="Ø"/>
            </a:pPr>
            <a:endParaRPr lang="es-MX" dirty="0"/>
          </a:p>
          <a:p>
            <a:pPr marL="285750" indent="-285750" algn="just">
              <a:buFont typeface="Wingdings" panose="05000000000000000000" pitchFamily="2" charset="2"/>
              <a:buChar char="v"/>
            </a:pPr>
            <a:r>
              <a:rPr lang="es-MX" dirty="0"/>
              <a:t>Tributarias: elaboración de papeles de trabajo para pago de retenciones de impuestos, cálculos  de cuotas obrero-patronales del IMSS, impuesto sobre nominas, presentación de información en materia de PLD por los donativos recibidos, contabilidad electrónica, DIOT, estos últimos tres puntos de llevan también por la administración de la Fundación para la Educación </a:t>
            </a:r>
            <a:r>
              <a:rPr lang="es-MX" dirty="0" err="1"/>
              <a:t>Maguen</a:t>
            </a:r>
            <a:r>
              <a:rPr lang="es-MX" dirty="0"/>
              <a:t> David, A.C. </a:t>
            </a:r>
          </a:p>
          <a:p>
            <a:pPr algn="just"/>
            <a:endParaRPr lang="es-MX" dirty="0"/>
          </a:p>
          <a:p>
            <a:pPr marL="285750" indent="-285750" algn="just">
              <a:buFont typeface="Wingdings" panose="05000000000000000000" pitchFamily="2" charset="2"/>
              <a:buChar char="Ø"/>
            </a:pPr>
            <a:endParaRPr lang="es-MX" dirty="0"/>
          </a:p>
          <a:p>
            <a:endParaRPr lang="es-MX" dirty="0"/>
          </a:p>
        </p:txBody>
      </p:sp>
    </p:spTree>
    <p:extLst>
      <p:ext uri="{BB962C8B-B14F-4D97-AF65-F5344CB8AC3E}">
        <p14:creationId xmlns:p14="http://schemas.microsoft.com/office/powerpoint/2010/main" val="1420833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36880"/>
            <a:ext cx="12192001" cy="1224767"/>
          </a:xfrm>
          <a:prstGeom prst="rect">
            <a:avLst/>
          </a:prstGeom>
        </p:spPr>
      </p:pic>
      <p:sp>
        <p:nvSpPr>
          <p:cNvPr id="8" name="TextBox 4"/>
          <p:cNvSpPr txBox="1"/>
          <p:nvPr/>
        </p:nvSpPr>
        <p:spPr>
          <a:xfrm>
            <a:off x="-1" y="413912"/>
            <a:ext cx="2229099" cy="427361"/>
          </a:xfrm>
          <a:prstGeom prst="rect">
            <a:avLst/>
          </a:prstGeom>
          <a:noFill/>
        </p:spPr>
        <p:txBody>
          <a:bodyPr wrap="square" rtlCol="0">
            <a:spAutoFit/>
          </a:bodyPr>
          <a:lstStyle/>
          <a:p>
            <a:pPr lvl="1"/>
            <a:r>
              <a:rPr lang="es-ES" sz="2177" b="1" dirty="0">
                <a:solidFill>
                  <a:schemeClr val="bg1"/>
                </a:solidFill>
                <a:ea typeface="Al Bayan Plain" charset="-78"/>
                <a:cs typeface="Al Bayan Plain" charset="-78"/>
              </a:rPr>
              <a:t>E g r e s o s </a:t>
            </a:r>
            <a:endParaRPr lang="en-US" sz="2177" b="1" dirty="0">
              <a:solidFill>
                <a:schemeClr val="bg1"/>
              </a:solidFill>
              <a:ea typeface="Al Bayan Plain" charset="-78"/>
              <a:cs typeface="Al Bayan Plain" charset="-78"/>
            </a:endParaRPr>
          </a:p>
        </p:txBody>
      </p:sp>
      <p:pic>
        <p:nvPicPr>
          <p:cNvPr id="9"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5287" y="320216"/>
            <a:ext cx="4134286" cy="679967"/>
          </a:xfrm>
          <a:prstGeom prst="rect">
            <a:avLst/>
          </a:prstGeom>
        </p:spPr>
      </p:pic>
      <p:sp>
        <p:nvSpPr>
          <p:cNvPr id="10" name="CuadroTexto 9"/>
          <p:cNvSpPr txBox="1"/>
          <p:nvPr/>
        </p:nvSpPr>
        <p:spPr>
          <a:xfrm>
            <a:off x="652090" y="518525"/>
            <a:ext cx="3917483" cy="343620"/>
          </a:xfrm>
          <a:prstGeom prst="rect">
            <a:avLst/>
          </a:prstGeom>
          <a:noFill/>
        </p:spPr>
        <p:txBody>
          <a:bodyPr wrap="none" rtlCol="0">
            <a:spAutoFit/>
          </a:bodyPr>
          <a:lstStyle/>
          <a:p>
            <a:r>
              <a:rPr lang="es-MX" sz="1633" b="1" dirty="0">
                <a:solidFill>
                  <a:schemeClr val="bg1"/>
                </a:solidFill>
              </a:rPr>
              <a:t>Diagnostico de la Coordinación de Finanzas</a:t>
            </a:r>
          </a:p>
        </p:txBody>
      </p:sp>
      <p:sp>
        <p:nvSpPr>
          <p:cNvPr id="2" name="CuadroTexto 1"/>
          <p:cNvSpPr txBox="1"/>
          <p:nvPr/>
        </p:nvSpPr>
        <p:spPr>
          <a:xfrm>
            <a:off x="1447137" y="1198492"/>
            <a:ext cx="9459402" cy="4801314"/>
          </a:xfrm>
          <a:prstGeom prst="rect">
            <a:avLst/>
          </a:prstGeom>
          <a:noFill/>
        </p:spPr>
        <p:txBody>
          <a:bodyPr wrap="square" rtlCol="0">
            <a:spAutoFit/>
          </a:bodyPr>
          <a:lstStyle/>
          <a:p>
            <a:pPr algn="just"/>
            <a:r>
              <a:rPr lang="es-MX" dirty="0"/>
              <a:t>A nivel Funcional</a:t>
            </a:r>
          </a:p>
          <a:p>
            <a:pPr algn="just"/>
            <a:endParaRPr lang="es-MX" dirty="0"/>
          </a:p>
          <a:p>
            <a:pPr marL="285750" lvl="0" indent="-285750" algn="just">
              <a:buFont typeface="Wingdings" panose="05000000000000000000" pitchFamily="2" charset="2"/>
              <a:buChar char="v"/>
            </a:pPr>
            <a:r>
              <a:rPr lang="es-MX" dirty="0">
                <a:solidFill>
                  <a:prstClr val="black"/>
                </a:solidFill>
              </a:rPr>
              <a:t>Contabilidad: Conciliaciones bancarias, elaboración de pólizas por los ingresos de colegiaturas, intereses bancarios, transferencias entre cuentas de bancos e inversiones, revisión de reportes de caja por cobro, revisión de toda la documentación que soporta las operaciones financieras del colegio, conciliaciones de saldos deudores y proveedores para su depuración y actualización de saldos.</a:t>
            </a:r>
          </a:p>
          <a:p>
            <a:pPr lvl="0" algn="just"/>
            <a:endParaRPr lang="es-MX" dirty="0">
              <a:solidFill>
                <a:prstClr val="black"/>
              </a:solidFill>
            </a:endParaRPr>
          </a:p>
          <a:p>
            <a:pPr lvl="0" algn="just"/>
            <a:r>
              <a:rPr lang="es-MX" dirty="0">
                <a:solidFill>
                  <a:prstClr val="black"/>
                </a:solidFill>
              </a:rPr>
              <a:t>     Contabilidad: Conciliaciones bancarias, pólizas de ingresos por los donativos recibidos, pólizas             por el registro de las operaciones financieras de Fundación para la Educación </a:t>
            </a:r>
            <a:r>
              <a:rPr lang="es-MX" dirty="0" err="1">
                <a:solidFill>
                  <a:prstClr val="black"/>
                </a:solidFill>
              </a:rPr>
              <a:t>Maguen</a:t>
            </a:r>
            <a:r>
              <a:rPr lang="es-MX" dirty="0">
                <a:solidFill>
                  <a:prstClr val="black"/>
                </a:solidFill>
              </a:rPr>
              <a:t> David, A.C.</a:t>
            </a:r>
          </a:p>
          <a:p>
            <a:pPr lvl="0" algn="just"/>
            <a:endParaRPr lang="es-MX" dirty="0">
              <a:solidFill>
                <a:prstClr val="black"/>
              </a:solidFill>
            </a:endParaRPr>
          </a:p>
          <a:p>
            <a:pPr marL="285750" lvl="0" indent="-285750" algn="just">
              <a:buFont typeface="Wingdings" panose="05000000000000000000" pitchFamily="2" charset="2"/>
              <a:buChar char="v"/>
            </a:pPr>
            <a:r>
              <a:rPr lang="es-MX" dirty="0">
                <a:solidFill>
                  <a:prstClr val="black"/>
                </a:solidFill>
              </a:rPr>
              <a:t>Presupuestos: preparación de presupuestos, acompañamiento en el proceso de </a:t>
            </a:r>
            <a:r>
              <a:rPr lang="es-MX" dirty="0" smtClean="0">
                <a:solidFill>
                  <a:prstClr val="black"/>
                </a:solidFill>
              </a:rPr>
              <a:t>elaboración de presupuesto, </a:t>
            </a:r>
            <a:r>
              <a:rPr lang="es-MX" dirty="0">
                <a:solidFill>
                  <a:prstClr val="black"/>
                </a:solidFill>
              </a:rPr>
              <a:t>revisión de </a:t>
            </a:r>
            <a:r>
              <a:rPr lang="es-MX" dirty="0" err="1">
                <a:solidFill>
                  <a:prstClr val="black"/>
                </a:solidFill>
              </a:rPr>
              <a:t>layout</a:t>
            </a:r>
            <a:r>
              <a:rPr lang="es-MX" dirty="0">
                <a:solidFill>
                  <a:prstClr val="black"/>
                </a:solidFill>
              </a:rPr>
              <a:t> de seguimiento de presupuesto de cada área, revisión en coordinación con cada área de la ejecución de presupuesto, revisión y autorización de solicitudes de incrementos y traslados en el presupuesto de cada área.</a:t>
            </a:r>
          </a:p>
          <a:p>
            <a:pPr algn="just"/>
            <a:endParaRPr lang="es-MX" dirty="0"/>
          </a:p>
          <a:p>
            <a:endParaRPr lang="es-MX" dirty="0"/>
          </a:p>
        </p:txBody>
      </p:sp>
    </p:spTree>
    <p:extLst>
      <p:ext uri="{BB962C8B-B14F-4D97-AF65-F5344CB8AC3E}">
        <p14:creationId xmlns:p14="http://schemas.microsoft.com/office/powerpoint/2010/main" val="347926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36880"/>
            <a:ext cx="12192001" cy="1224767"/>
          </a:xfrm>
          <a:prstGeom prst="rect">
            <a:avLst/>
          </a:prstGeom>
        </p:spPr>
      </p:pic>
      <p:sp>
        <p:nvSpPr>
          <p:cNvPr id="8" name="TextBox 4"/>
          <p:cNvSpPr txBox="1"/>
          <p:nvPr/>
        </p:nvSpPr>
        <p:spPr>
          <a:xfrm>
            <a:off x="-1" y="413912"/>
            <a:ext cx="2229099" cy="427361"/>
          </a:xfrm>
          <a:prstGeom prst="rect">
            <a:avLst/>
          </a:prstGeom>
          <a:noFill/>
        </p:spPr>
        <p:txBody>
          <a:bodyPr wrap="square" rtlCol="0">
            <a:spAutoFit/>
          </a:bodyPr>
          <a:lstStyle/>
          <a:p>
            <a:pPr lvl="1"/>
            <a:r>
              <a:rPr lang="es-ES" sz="2177" b="1" dirty="0">
                <a:solidFill>
                  <a:schemeClr val="bg1"/>
                </a:solidFill>
                <a:ea typeface="Al Bayan Plain" charset="-78"/>
                <a:cs typeface="Al Bayan Plain" charset="-78"/>
              </a:rPr>
              <a:t>E g r e s o s </a:t>
            </a:r>
            <a:endParaRPr lang="en-US" sz="2177" b="1" dirty="0">
              <a:solidFill>
                <a:schemeClr val="bg1"/>
              </a:solidFill>
              <a:ea typeface="Al Bayan Plain" charset="-78"/>
              <a:cs typeface="Al Bayan Plain" charset="-78"/>
            </a:endParaRPr>
          </a:p>
        </p:txBody>
      </p:sp>
      <p:pic>
        <p:nvPicPr>
          <p:cNvPr id="9"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5287" y="320216"/>
            <a:ext cx="4134286" cy="679967"/>
          </a:xfrm>
          <a:prstGeom prst="rect">
            <a:avLst/>
          </a:prstGeom>
        </p:spPr>
      </p:pic>
      <p:sp>
        <p:nvSpPr>
          <p:cNvPr id="10" name="CuadroTexto 9"/>
          <p:cNvSpPr txBox="1"/>
          <p:nvPr/>
        </p:nvSpPr>
        <p:spPr>
          <a:xfrm>
            <a:off x="652090" y="518525"/>
            <a:ext cx="3917483" cy="343620"/>
          </a:xfrm>
          <a:prstGeom prst="rect">
            <a:avLst/>
          </a:prstGeom>
          <a:noFill/>
        </p:spPr>
        <p:txBody>
          <a:bodyPr wrap="none" rtlCol="0">
            <a:spAutoFit/>
          </a:bodyPr>
          <a:lstStyle/>
          <a:p>
            <a:r>
              <a:rPr lang="es-MX" sz="1633" b="1" dirty="0">
                <a:solidFill>
                  <a:schemeClr val="bg1"/>
                </a:solidFill>
              </a:rPr>
              <a:t>Diagnostico de la Coordinación de Finanzas</a:t>
            </a:r>
          </a:p>
        </p:txBody>
      </p:sp>
      <p:sp>
        <p:nvSpPr>
          <p:cNvPr id="2" name="CuadroTexto 1"/>
          <p:cNvSpPr txBox="1"/>
          <p:nvPr/>
        </p:nvSpPr>
        <p:spPr>
          <a:xfrm>
            <a:off x="1447137" y="1198492"/>
            <a:ext cx="9297724" cy="4247317"/>
          </a:xfrm>
          <a:prstGeom prst="rect">
            <a:avLst/>
          </a:prstGeom>
          <a:noFill/>
        </p:spPr>
        <p:txBody>
          <a:bodyPr wrap="square" rtlCol="0">
            <a:spAutoFit/>
          </a:bodyPr>
          <a:lstStyle/>
          <a:p>
            <a:pPr algn="just"/>
            <a:r>
              <a:rPr lang="es-MX" dirty="0"/>
              <a:t>A nivel Funcional</a:t>
            </a:r>
          </a:p>
          <a:p>
            <a:pPr algn="just"/>
            <a:endParaRPr lang="es-MX" dirty="0"/>
          </a:p>
          <a:p>
            <a:pPr marL="285750" indent="-285750" algn="just">
              <a:buFont typeface="Wingdings" panose="05000000000000000000" pitchFamily="2" charset="2"/>
              <a:buChar char="v"/>
            </a:pPr>
            <a:r>
              <a:rPr lang="es-MX" dirty="0"/>
              <a:t>RRHH, coordinación elaboración de nominas con el depto. de RRHH, control de incidencias por altas, bajas, modificación de salarios, incapacidades antes el </a:t>
            </a:r>
            <a:r>
              <a:rPr lang="es-MX" dirty="0" smtClean="0"/>
              <a:t>IMSS, </a:t>
            </a:r>
            <a:r>
              <a:rPr lang="es-MX" dirty="0"/>
              <a:t>incidencias antes el Infonavit, e </a:t>
            </a:r>
            <a:r>
              <a:rPr lang="es-MX" dirty="0" err="1"/>
              <a:t>I</a:t>
            </a:r>
            <a:r>
              <a:rPr lang="es-MX" dirty="0" err="1" smtClean="0"/>
              <a:t>nfonacot</a:t>
            </a:r>
            <a:r>
              <a:rPr lang="es-MX" dirty="0"/>
              <a:t>, solicitudes para vales de despensa y gasolina, elaboración de finiquitos laborales.</a:t>
            </a:r>
          </a:p>
          <a:p>
            <a:pPr marL="285750" indent="-285750" algn="just">
              <a:buFont typeface="Wingdings" panose="05000000000000000000" pitchFamily="2" charset="2"/>
              <a:buChar char="v"/>
            </a:pPr>
            <a:endParaRPr lang="es-MX" dirty="0"/>
          </a:p>
          <a:p>
            <a:pPr marL="285750" indent="-285750" algn="just">
              <a:buFont typeface="Wingdings" panose="05000000000000000000" pitchFamily="2" charset="2"/>
              <a:buChar char="v"/>
            </a:pPr>
            <a:r>
              <a:rPr lang="es-MX" dirty="0"/>
              <a:t>Elaboración de informes y reportes financieros para presentación a Comité Financiero y Patronato del Colegio.</a:t>
            </a:r>
          </a:p>
          <a:p>
            <a:pPr marL="285750" indent="-285750" algn="just">
              <a:buFont typeface="Wingdings" panose="05000000000000000000" pitchFamily="2" charset="2"/>
              <a:buChar char="v"/>
            </a:pPr>
            <a:endParaRPr lang="es-MX" dirty="0"/>
          </a:p>
          <a:p>
            <a:pPr marL="285750" indent="-285750" algn="just">
              <a:buFont typeface="Wingdings" panose="05000000000000000000" pitchFamily="2" charset="2"/>
              <a:buChar char="v"/>
            </a:pPr>
            <a:r>
              <a:rPr lang="es-MX" dirty="0"/>
              <a:t>Gestión bancaria, toda la relación con bancos para cumplimiento ante bancos, solicitudes de apoyo para reportes de estados de cuenta, aclaraciones, solicitudes. </a:t>
            </a:r>
          </a:p>
          <a:p>
            <a:pPr marL="285750" indent="-285750" algn="just">
              <a:buFont typeface="Wingdings" panose="05000000000000000000" pitchFamily="2" charset="2"/>
              <a:buChar char="v"/>
            </a:pPr>
            <a:endParaRPr lang="es-MX" dirty="0"/>
          </a:p>
          <a:p>
            <a:pPr marL="285750" indent="-285750" algn="just">
              <a:buFont typeface="Wingdings" panose="05000000000000000000" pitchFamily="2" charset="2"/>
              <a:buChar char="v"/>
            </a:pPr>
            <a:r>
              <a:rPr lang="es-MX" dirty="0"/>
              <a:t>Auditorias, la gestión y coordinación con el despacho de Auditores externos para cumplimiento en tiempos y formas de la auditoria para informe final a presentar al patronato del colegio.</a:t>
            </a:r>
          </a:p>
        </p:txBody>
      </p:sp>
    </p:spTree>
    <p:extLst>
      <p:ext uri="{BB962C8B-B14F-4D97-AF65-F5344CB8AC3E}">
        <p14:creationId xmlns:p14="http://schemas.microsoft.com/office/powerpoint/2010/main" val="2010516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36880"/>
            <a:ext cx="12192001" cy="1224767"/>
          </a:xfrm>
          <a:prstGeom prst="rect">
            <a:avLst/>
          </a:prstGeom>
        </p:spPr>
      </p:pic>
      <p:sp>
        <p:nvSpPr>
          <p:cNvPr id="8" name="TextBox 4"/>
          <p:cNvSpPr txBox="1"/>
          <p:nvPr/>
        </p:nvSpPr>
        <p:spPr>
          <a:xfrm>
            <a:off x="-1" y="413912"/>
            <a:ext cx="2229099" cy="427361"/>
          </a:xfrm>
          <a:prstGeom prst="rect">
            <a:avLst/>
          </a:prstGeom>
          <a:noFill/>
        </p:spPr>
        <p:txBody>
          <a:bodyPr wrap="square" rtlCol="0">
            <a:spAutoFit/>
          </a:bodyPr>
          <a:lstStyle/>
          <a:p>
            <a:pPr lvl="1"/>
            <a:r>
              <a:rPr lang="es-ES" sz="2177" b="1" dirty="0">
                <a:solidFill>
                  <a:schemeClr val="bg1"/>
                </a:solidFill>
                <a:ea typeface="Al Bayan Plain" charset="-78"/>
                <a:cs typeface="Al Bayan Plain" charset="-78"/>
              </a:rPr>
              <a:t>E g r e s o s </a:t>
            </a:r>
            <a:endParaRPr lang="en-US" sz="2177" b="1" dirty="0">
              <a:solidFill>
                <a:schemeClr val="bg1"/>
              </a:solidFill>
              <a:ea typeface="Al Bayan Plain" charset="-78"/>
              <a:cs typeface="Al Bayan Plain" charset="-78"/>
            </a:endParaRPr>
          </a:p>
        </p:txBody>
      </p:sp>
      <p:pic>
        <p:nvPicPr>
          <p:cNvPr id="9"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5287" y="320216"/>
            <a:ext cx="4134286" cy="679967"/>
          </a:xfrm>
          <a:prstGeom prst="rect">
            <a:avLst/>
          </a:prstGeom>
        </p:spPr>
      </p:pic>
      <p:sp>
        <p:nvSpPr>
          <p:cNvPr id="10" name="CuadroTexto 9"/>
          <p:cNvSpPr txBox="1"/>
          <p:nvPr/>
        </p:nvSpPr>
        <p:spPr>
          <a:xfrm>
            <a:off x="652090" y="518525"/>
            <a:ext cx="3917483" cy="343620"/>
          </a:xfrm>
          <a:prstGeom prst="rect">
            <a:avLst/>
          </a:prstGeom>
          <a:noFill/>
        </p:spPr>
        <p:txBody>
          <a:bodyPr wrap="none" rtlCol="0">
            <a:spAutoFit/>
          </a:bodyPr>
          <a:lstStyle/>
          <a:p>
            <a:r>
              <a:rPr lang="es-MX" sz="1633" b="1" dirty="0">
                <a:solidFill>
                  <a:schemeClr val="bg1"/>
                </a:solidFill>
              </a:rPr>
              <a:t>Diagnostico de la Coordinación de Finanzas</a:t>
            </a:r>
          </a:p>
        </p:txBody>
      </p:sp>
      <p:sp>
        <p:nvSpPr>
          <p:cNvPr id="2" name="CuadroTexto 1"/>
          <p:cNvSpPr txBox="1"/>
          <p:nvPr/>
        </p:nvSpPr>
        <p:spPr>
          <a:xfrm>
            <a:off x="1447137" y="1198492"/>
            <a:ext cx="9297724" cy="2862322"/>
          </a:xfrm>
          <a:prstGeom prst="rect">
            <a:avLst/>
          </a:prstGeom>
          <a:noFill/>
        </p:spPr>
        <p:txBody>
          <a:bodyPr wrap="square" rtlCol="0">
            <a:spAutoFit/>
          </a:bodyPr>
          <a:lstStyle/>
          <a:p>
            <a:pPr algn="just"/>
            <a:r>
              <a:rPr lang="es-MX" dirty="0"/>
              <a:t>A nivel Funcional</a:t>
            </a:r>
          </a:p>
          <a:p>
            <a:pPr marL="285750" indent="-285750" algn="just">
              <a:buFont typeface="Wingdings" panose="05000000000000000000" pitchFamily="2" charset="2"/>
              <a:buChar char="v"/>
            </a:pPr>
            <a:endParaRPr lang="es-MX" dirty="0"/>
          </a:p>
          <a:p>
            <a:pPr marL="285750" indent="-285750" algn="just">
              <a:buFont typeface="Wingdings" panose="05000000000000000000" pitchFamily="2" charset="2"/>
              <a:buChar char="v"/>
            </a:pPr>
            <a:r>
              <a:rPr lang="es-MX" dirty="0"/>
              <a:t>Coordinación y gestión de información ante dependencias gubernamentales como </a:t>
            </a:r>
            <a:r>
              <a:rPr lang="es-MX" dirty="0" smtClean="0"/>
              <a:t>INEGI, SAT, </a:t>
            </a:r>
            <a:r>
              <a:rPr lang="es-MX" dirty="0"/>
              <a:t>Fonacot.</a:t>
            </a:r>
          </a:p>
          <a:p>
            <a:pPr marL="285750" indent="-285750" algn="just">
              <a:buFont typeface="Wingdings" panose="05000000000000000000" pitchFamily="2" charset="2"/>
              <a:buChar char="v"/>
            </a:pPr>
            <a:endParaRPr lang="es-MX" dirty="0"/>
          </a:p>
          <a:p>
            <a:pPr marL="285750" indent="-285750" algn="just">
              <a:buFont typeface="Wingdings" panose="05000000000000000000" pitchFamily="2" charset="2"/>
              <a:buChar char="v"/>
            </a:pPr>
            <a:r>
              <a:rPr lang="es-MX" dirty="0"/>
              <a:t>Legales, se colabora en gestiones legales como: revisión y gestión de contratos, convenios, y aquellos requerimientos legales que afectan al colegio, como modificaciones a estatutos constitutivos, otorgamiento de poderes, legalización de documentos ante fedatario publico, gestión ante la SRE directamente ante el Instituto de Mexicano de Migración.</a:t>
            </a:r>
          </a:p>
          <a:p>
            <a:pPr marL="285750" indent="-285750" algn="just">
              <a:buFont typeface="Wingdings" panose="05000000000000000000" pitchFamily="2" charset="2"/>
              <a:buChar char="v"/>
            </a:pPr>
            <a:endParaRPr lang="es-MX" dirty="0"/>
          </a:p>
        </p:txBody>
      </p:sp>
    </p:spTree>
    <p:extLst>
      <p:ext uri="{BB962C8B-B14F-4D97-AF65-F5344CB8AC3E}">
        <p14:creationId xmlns:p14="http://schemas.microsoft.com/office/powerpoint/2010/main" val="3602209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36880"/>
            <a:ext cx="12192001" cy="1224767"/>
          </a:xfrm>
          <a:prstGeom prst="rect">
            <a:avLst/>
          </a:prstGeom>
        </p:spPr>
      </p:pic>
      <p:sp>
        <p:nvSpPr>
          <p:cNvPr id="8" name="TextBox 4"/>
          <p:cNvSpPr txBox="1"/>
          <p:nvPr/>
        </p:nvSpPr>
        <p:spPr>
          <a:xfrm>
            <a:off x="-1" y="413912"/>
            <a:ext cx="2229099" cy="427361"/>
          </a:xfrm>
          <a:prstGeom prst="rect">
            <a:avLst/>
          </a:prstGeom>
          <a:noFill/>
        </p:spPr>
        <p:txBody>
          <a:bodyPr wrap="square" rtlCol="0">
            <a:spAutoFit/>
          </a:bodyPr>
          <a:lstStyle/>
          <a:p>
            <a:pPr lvl="1"/>
            <a:r>
              <a:rPr lang="es-ES" sz="2177" b="1" dirty="0">
                <a:solidFill>
                  <a:schemeClr val="bg1"/>
                </a:solidFill>
                <a:ea typeface="Al Bayan Plain" charset="-78"/>
                <a:cs typeface="Al Bayan Plain" charset="-78"/>
              </a:rPr>
              <a:t>E g r e s o s </a:t>
            </a:r>
            <a:endParaRPr lang="en-US" sz="2177" b="1" dirty="0">
              <a:solidFill>
                <a:schemeClr val="bg1"/>
              </a:solidFill>
              <a:ea typeface="Al Bayan Plain" charset="-78"/>
              <a:cs typeface="Al Bayan Plain" charset="-78"/>
            </a:endParaRPr>
          </a:p>
        </p:txBody>
      </p:sp>
      <p:sp>
        <p:nvSpPr>
          <p:cNvPr id="2" name="CuadroTexto 1"/>
          <p:cNvSpPr txBox="1"/>
          <p:nvPr/>
        </p:nvSpPr>
        <p:spPr>
          <a:xfrm>
            <a:off x="2061221" y="1591353"/>
            <a:ext cx="7885356" cy="3970318"/>
          </a:xfrm>
          <a:prstGeom prst="rect">
            <a:avLst/>
          </a:prstGeom>
          <a:noFill/>
        </p:spPr>
        <p:txBody>
          <a:bodyPr wrap="square" rtlCol="0">
            <a:spAutoFit/>
          </a:bodyPr>
          <a:lstStyle/>
          <a:p>
            <a:pPr algn="just"/>
            <a:r>
              <a:rPr lang="es-MX" dirty="0"/>
              <a:t>A nivel de Procesos:</a:t>
            </a:r>
          </a:p>
          <a:p>
            <a:pPr algn="just"/>
            <a:endParaRPr lang="es-MX" dirty="0"/>
          </a:p>
          <a:p>
            <a:pPr marL="285750" indent="-285750" algn="just">
              <a:buFont typeface="Wingdings" panose="05000000000000000000" pitchFamily="2" charset="2"/>
              <a:buChar char="Ø"/>
            </a:pPr>
            <a:r>
              <a:rPr lang="es-MX" dirty="0"/>
              <a:t>No se cuenta un flujograma de todos aquellos procesos en los que la Coordinación de Finanzas interviene:</a:t>
            </a:r>
          </a:p>
          <a:p>
            <a:pPr marL="285750" indent="-285750" algn="just">
              <a:buFont typeface="Wingdings" panose="05000000000000000000" pitchFamily="2" charset="2"/>
              <a:buChar char="Ø"/>
            </a:pPr>
            <a:endParaRPr lang="es-MX" dirty="0"/>
          </a:p>
          <a:p>
            <a:pPr marL="1200150" lvl="2" indent="-285750" algn="just">
              <a:buFont typeface="Wingdings" panose="05000000000000000000" pitchFamily="2" charset="2"/>
              <a:buChar char="v"/>
            </a:pPr>
            <a:r>
              <a:rPr lang="es-MX" dirty="0"/>
              <a:t>Directamente.</a:t>
            </a:r>
          </a:p>
          <a:p>
            <a:pPr marL="1200150" lvl="2" indent="-285750" algn="just">
              <a:buFont typeface="Wingdings" panose="05000000000000000000" pitchFamily="2" charset="2"/>
              <a:buChar char="v"/>
            </a:pPr>
            <a:r>
              <a:rPr lang="es-MX" dirty="0"/>
              <a:t>Indirectamente.</a:t>
            </a:r>
          </a:p>
          <a:p>
            <a:pPr algn="just"/>
            <a:endParaRPr lang="es-MX" dirty="0"/>
          </a:p>
          <a:p>
            <a:pPr marL="285750" indent="-285750" algn="just">
              <a:buFont typeface="Wingdings" panose="05000000000000000000" pitchFamily="2" charset="2"/>
              <a:buChar char="Ø"/>
            </a:pPr>
            <a:r>
              <a:rPr lang="es-MX" dirty="0"/>
              <a:t>No existe procesos documentados</a:t>
            </a:r>
          </a:p>
          <a:p>
            <a:pPr marL="285750" indent="-285750" algn="just">
              <a:buFont typeface="Wingdings" panose="05000000000000000000" pitchFamily="2" charset="2"/>
              <a:buChar char="Ø"/>
            </a:pPr>
            <a:endParaRPr lang="es-MX" dirty="0"/>
          </a:p>
          <a:p>
            <a:endParaRPr lang="es-MX" dirty="0"/>
          </a:p>
          <a:p>
            <a:endParaRPr lang="es-MX" dirty="0"/>
          </a:p>
          <a:p>
            <a:endParaRPr lang="es-MX" dirty="0"/>
          </a:p>
          <a:p>
            <a:endParaRPr lang="es-MX" dirty="0"/>
          </a:p>
        </p:txBody>
      </p:sp>
      <p:pic>
        <p:nvPicPr>
          <p:cNvPr id="11"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5287" y="320216"/>
            <a:ext cx="4134286" cy="679967"/>
          </a:xfrm>
          <a:prstGeom prst="rect">
            <a:avLst/>
          </a:prstGeom>
        </p:spPr>
      </p:pic>
      <p:sp>
        <p:nvSpPr>
          <p:cNvPr id="12" name="CuadroTexto 11"/>
          <p:cNvSpPr txBox="1"/>
          <p:nvPr/>
        </p:nvSpPr>
        <p:spPr>
          <a:xfrm>
            <a:off x="652090" y="518525"/>
            <a:ext cx="3917483" cy="343620"/>
          </a:xfrm>
          <a:prstGeom prst="rect">
            <a:avLst/>
          </a:prstGeom>
          <a:noFill/>
        </p:spPr>
        <p:txBody>
          <a:bodyPr wrap="none" rtlCol="0">
            <a:spAutoFit/>
          </a:bodyPr>
          <a:lstStyle/>
          <a:p>
            <a:r>
              <a:rPr lang="es-MX" sz="1633" b="1" dirty="0">
                <a:solidFill>
                  <a:schemeClr val="bg1"/>
                </a:solidFill>
              </a:rPr>
              <a:t>Diagnostico de la Coordinación de Finanzas</a:t>
            </a:r>
          </a:p>
        </p:txBody>
      </p:sp>
    </p:spTree>
    <p:extLst>
      <p:ext uri="{BB962C8B-B14F-4D97-AF65-F5344CB8AC3E}">
        <p14:creationId xmlns:p14="http://schemas.microsoft.com/office/powerpoint/2010/main" val="4038794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36880"/>
            <a:ext cx="12192001" cy="1224767"/>
          </a:xfrm>
          <a:prstGeom prst="rect">
            <a:avLst/>
          </a:prstGeom>
        </p:spPr>
      </p:pic>
      <p:sp>
        <p:nvSpPr>
          <p:cNvPr id="8" name="TextBox 4"/>
          <p:cNvSpPr txBox="1"/>
          <p:nvPr/>
        </p:nvSpPr>
        <p:spPr>
          <a:xfrm>
            <a:off x="-1" y="413912"/>
            <a:ext cx="2229099" cy="427361"/>
          </a:xfrm>
          <a:prstGeom prst="rect">
            <a:avLst/>
          </a:prstGeom>
          <a:noFill/>
        </p:spPr>
        <p:txBody>
          <a:bodyPr wrap="square" rtlCol="0">
            <a:spAutoFit/>
          </a:bodyPr>
          <a:lstStyle/>
          <a:p>
            <a:pPr lvl="1"/>
            <a:r>
              <a:rPr lang="es-ES" sz="2177" b="1" dirty="0">
                <a:solidFill>
                  <a:schemeClr val="bg1"/>
                </a:solidFill>
                <a:ea typeface="Al Bayan Plain" charset="-78"/>
                <a:cs typeface="Al Bayan Plain" charset="-78"/>
              </a:rPr>
              <a:t>E g r e s o s </a:t>
            </a:r>
            <a:endParaRPr lang="en-US" sz="2177" b="1" dirty="0">
              <a:solidFill>
                <a:schemeClr val="bg1"/>
              </a:solidFill>
              <a:ea typeface="Al Bayan Plain" charset="-78"/>
              <a:cs typeface="Al Bayan Plain" charset="-78"/>
            </a:endParaRPr>
          </a:p>
        </p:txBody>
      </p:sp>
      <p:sp>
        <p:nvSpPr>
          <p:cNvPr id="10" name="CuadroTexto 9"/>
          <p:cNvSpPr txBox="1"/>
          <p:nvPr/>
        </p:nvSpPr>
        <p:spPr>
          <a:xfrm>
            <a:off x="652090" y="518525"/>
            <a:ext cx="1978875" cy="343620"/>
          </a:xfrm>
          <a:prstGeom prst="rect">
            <a:avLst/>
          </a:prstGeom>
          <a:noFill/>
        </p:spPr>
        <p:txBody>
          <a:bodyPr wrap="none" rtlCol="0">
            <a:spAutoFit/>
          </a:bodyPr>
          <a:lstStyle/>
          <a:p>
            <a:r>
              <a:rPr lang="es-MX" sz="1633" b="1" dirty="0">
                <a:solidFill>
                  <a:schemeClr val="bg1"/>
                </a:solidFill>
              </a:rPr>
              <a:t>Ingresos Marzo 2019</a:t>
            </a:r>
          </a:p>
        </p:txBody>
      </p:sp>
      <p:sp>
        <p:nvSpPr>
          <p:cNvPr id="2" name="CuadroTexto 1"/>
          <p:cNvSpPr txBox="1"/>
          <p:nvPr/>
        </p:nvSpPr>
        <p:spPr>
          <a:xfrm>
            <a:off x="1191671" y="2016825"/>
            <a:ext cx="8178240" cy="2862322"/>
          </a:xfrm>
          <a:prstGeom prst="rect">
            <a:avLst/>
          </a:prstGeom>
          <a:noFill/>
        </p:spPr>
        <p:txBody>
          <a:bodyPr wrap="square" rtlCol="0">
            <a:spAutoFit/>
          </a:bodyPr>
          <a:lstStyle/>
          <a:p>
            <a:pPr algn="just"/>
            <a:r>
              <a:rPr lang="es-MX" dirty="0"/>
              <a:t>A nivel de Facultades:</a:t>
            </a:r>
          </a:p>
          <a:p>
            <a:pPr algn="just"/>
            <a:endParaRPr lang="es-MX" dirty="0"/>
          </a:p>
          <a:p>
            <a:pPr algn="just"/>
            <a:r>
              <a:rPr lang="es-MX" dirty="0"/>
              <a:t>La falta de manuales de políticas y procedimientos impacta también en el conocimiento de las facultades y niveles de autorización de la Coordinación de Finanzas y demás coordinaciones del área de Administración y Finanzas.</a:t>
            </a:r>
          </a:p>
          <a:p>
            <a:pPr algn="just"/>
            <a:endParaRPr lang="es-MX" dirty="0"/>
          </a:p>
          <a:p>
            <a:endParaRPr lang="es-MX" dirty="0"/>
          </a:p>
          <a:p>
            <a:endParaRPr lang="es-MX" dirty="0"/>
          </a:p>
          <a:p>
            <a:endParaRPr lang="es-MX" dirty="0"/>
          </a:p>
          <a:p>
            <a:endParaRPr lang="es-MX" dirty="0"/>
          </a:p>
        </p:txBody>
      </p:sp>
      <p:pic>
        <p:nvPicPr>
          <p:cNvPr id="11"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5287" y="320216"/>
            <a:ext cx="4134286" cy="679967"/>
          </a:xfrm>
          <a:prstGeom prst="rect">
            <a:avLst/>
          </a:prstGeom>
        </p:spPr>
      </p:pic>
      <p:sp>
        <p:nvSpPr>
          <p:cNvPr id="12" name="CuadroTexto 11"/>
          <p:cNvSpPr txBox="1"/>
          <p:nvPr/>
        </p:nvSpPr>
        <p:spPr>
          <a:xfrm>
            <a:off x="652090" y="518525"/>
            <a:ext cx="3917483" cy="343620"/>
          </a:xfrm>
          <a:prstGeom prst="rect">
            <a:avLst/>
          </a:prstGeom>
          <a:noFill/>
        </p:spPr>
        <p:txBody>
          <a:bodyPr wrap="none" rtlCol="0">
            <a:spAutoFit/>
          </a:bodyPr>
          <a:lstStyle/>
          <a:p>
            <a:r>
              <a:rPr lang="es-MX" sz="1633" b="1" dirty="0">
                <a:solidFill>
                  <a:schemeClr val="bg1"/>
                </a:solidFill>
              </a:rPr>
              <a:t>Diagnostico de la Coordinación de Finanzas</a:t>
            </a:r>
          </a:p>
        </p:txBody>
      </p:sp>
    </p:spTree>
    <p:extLst>
      <p:ext uri="{BB962C8B-B14F-4D97-AF65-F5344CB8AC3E}">
        <p14:creationId xmlns:p14="http://schemas.microsoft.com/office/powerpoint/2010/main" val="315171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36880"/>
            <a:ext cx="12192001" cy="1224767"/>
          </a:xfrm>
          <a:prstGeom prst="rect">
            <a:avLst/>
          </a:prstGeom>
        </p:spPr>
      </p:pic>
      <p:sp>
        <p:nvSpPr>
          <p:cNvPr id="8" name="TextBox 4"/>
          <p:cNvSpPr txBox="1"/>
          <p:nvPr/>
        </p:nvSpPr>
        <p:spPr>
          <a:xfrm>
            <a:off x="-1" y="413912"/>
            <a:ext cx="2229099" cy="427361"/>
          </a:xfrm>
          <a:prstGeom prst="rect">
            <a:avLst/>
          </a:prstGeom>
          <a:noFill/>
        </p:spPr>
        <p:txBody>
          <a:bodyPr wrap="square" rtlCol="0">
            <a:spAutoFit/>
          </a:bodyPr>
          <a:lstStyle/>
          <a:p>
            <a:pPr lvl="1"/>
            <a:r>
              <a:rPr lang="es-ES" sz="2177" b="1" dirty="0">
                <a:solidFill>
                  <a:schemeClr val="bg1"/>
                </a:solidFill>
                <a:ea typeface="Al Bayan Plain" charset="-78"/>
                <a:cs typeface="Al Bayan Plain" charset="-78"/>
              </a:rPr>
              <a:t>E g r e s o s </a:t>
            </a:r>
            <a:endParaRPr lang="en-US" sz="2177" b="1" dirty="0">
              <a:solidFill>
                <a:schemeClr val="bg1"/>
              </a:solidFill>
              <a:ea typeface="Al Bayan Plain" charset="-78"/>
              <a:cs typeface="Al Bayan Plain" charset="-78"/>
            </a:endParaRPr>
          </a:p>
        </p:txBody>
      </p:sp>
      <p:sp>
        <p:nvSpPr>
          <p:cNvPr id="2" name="CuadroTexto 1"/>
          <p:cNvSpPr txBox="1"/>
          <p:nvPr/>
        </p:nvSpPr>
        <p:spPr>
          <a:xfrm>
            <a:off x="1387737" y="1329336"/>
            <a:ext cx="8864301" cy="4247317"/>
          </a:xfrm>
          <a:prstGeom prst="rect">
            <a:avLst/>
          </a:prstGeom>
          <a:noFill/>
        </p:spPr>
        <p:txBody>
          <a:bodyPr wrap="square" rtlCol="0">
            <a:spAutoFit/>
          </a:bodyPr>
          <a:lstStyle/>
          <a:p>
            <a:pPr algn="just"/>
            <a:r>
              <a:rPr lang="es-MX" dirty="0"/>
              <a:t>A nivel de Relaciones:</a:t>
            </a:r>
          </a:p>
          <a:p>
            <a:pPr algn="just"/>
            <a:endParaRPr lang="es-MX" dirty="0"/>
          </a:p>
          <a:p>
            <a:pPr algn="just"/>
            <a:r>
              <a:rPr lang="es-MX" dirty="0"/>
              <a:t>Un impacto directo de la falta de manuales de políticas y procedimientos repercute en la claridad de:</a:t>
            </a:r>
          </a:p>
          <a:p>
            <a:pPr algn="just"/>
            <a:endParaRPr lang="es-MX" dirty="0"/>
          </a:p>
          <a:p>
            <a:pPr marL="285750" indent="-285750" algn="just">
              <a:buFont typeface="Wingdings" panose="05000000000000000000" pitchFamily="2" charset="2"/>
              <a:buChar char="Ø"/>
            </a:pPr>
            <a:r>
              <a:rPr lang="es-MX" dirty="0"/>
              <a:t>Procesos dentro de la Coordinación de Finanzas, y las demás coordinaciones que integran la Dirección de Administración y Finanzas.</a:t>
            </a:r>
          </a:p>
          <a:p>
            <a:pPr marL="285750" indent="-285750" algn="just">
              <a:buFont typeface="Wingdings" panose="05000000000000000000" pitchFamily="2" charset="2"/>
              <a:buChar char="Ø"/>
            </a:pPr>
            <a:endParaRPr lang="es-MX" dirty="0"/>
          </a:p>
          <a:p>
            <a:pPr marL="285750" indent="-285750" algn="just">
              <a:buFont typeface="Wingdings" panose="05000000000000000000" pitchFamily="2" charset="2"/>
              <a:buChar char="Ø"/>
            </a:pPr>
            <a:r>
              <a:rPr lang="es-MX" dirty="0"/>
              <a:t>Coordinación entre áreas que integran la Dirección de Administración y Finanzas.</a:t>
            </a:r>
          </a:p>
          <a:p>
            <a:pPr marL="285750" indent="-285750" algn="just">
              <a:buFont typeface="Wingdings" panose="05000000000000000000" pitchFamily="2" charset="2"/>
              <a:buChar char="Ø"/>
            </a:pPr>
            <a:endParaRPr lang="es-MX" dirty="0"/>
          </a:p>
          <a:p>
            <a:pPr marL="285750" indent="-285750" algn="just">
              <a:buFont typeface="Wingdings" panose="05000000000000000000" pitchFamily="2" charset="2"/>
              <a:buChar char="Ø"/>
            </a:pPr>
            <a:r>
              <a:rPr lang="es-MX" dirty="0"/>
              <a:t>Medios de comunicación:</a:t>
            </a:r>
          </a:p>
          <a:p>
            <a:pPr marL="285750" indent="-285750" algn="just">
              <a:buFont typeface="Wingdings" panose="05000000000000000000" pitchFamily="2" charset="2"/>
              <a:buChar char="Ø"/>
            </a:pPr>
            <a:endParaRPr lang="es-MX" dirty="0"/>
          </a:p>
          <a:p>
            <a:pPr marL="742950" lvl="1" indent="-285750" algn="just">
              <a:buFont typeface="Wingdings" panose="05000000000000000000" pitchFamily="2" charset="2"/>
              <a:buChar char="v"/>
            </a:pPr>
            <a:r>
              <a:rPr lang="es-MX" dirty="0"/>
              <a:t>Formales</a:t>
            </a:r>
          </a:p>
          <a:p>
            <a:pPr marL="742950" lvl="1" indent="-285750" algn="just">
              <a:buFont typeface="Wingdings" panose="05000000000000000000" pitchFamily="2" charset="2"/>
              <a:buChar char="v"/>
            </a:pPr>
            <a:r>
              <a:rPr lang="es-MX" dirty="0" smtClean="0"/>
              <a:t>Informales</a:t>
            </a:r>
            <a:endParaRPr lang="es-MX" dirty="0"/>
          </a:p>
          <a:p>
            <a:endParaRPr lang="es-MX" dirty="0"/>
          </a:p>
        </p:txBody>
      </p:sp>
      <p:pic>
        <p:nvPicPr>
          <p:cNvPr id="11"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5287" y="320216"/>
            <a:ext cx="4134286" cy="679967"/>
          </a:xfrm>
          <a:prstGeom prst="rect">
            <a:avLst/>
          </a:prstGeom>
        </p:spPr>
      </p:pic>
      <p:sp>
        <p:nvSpPr>
          <p:cNvPr id="12" name="CuadroTexto 11"/>
          <p:cNvSpPr txBox="1"/>
          <p:nvPr/>
        </p:nvSpPr>
        <p:spPr>
          <a:xfrm>
            <a:off x="652090" y="518525"/>
            <a:ext cx="3917483" cy="343620"/>
          </a:xfrm>
          <a:prstGeom prst="rect">
            <a:avLst/>
          </a:prstGeom>
          <a:noFill/>
        </p:spPr>
        <p:txBody>
          <a:bodyPr wrap="none" rtlCol="0">
            <a:spAutoFit/>
          </a:bodyPr>
          <a:lstStyle/>
          <a:p>
            <a:r>
              <a:rPr lang="es-MX" sz="1633" b="1" dirty="0">
                <a:solidFill>
                  <a:schemeClr val="bg1"/>
                </a:solidFill>
              </a:rPr>
              <a:t>Diagnostico de la Coordinación de Finanzas</a:t>
            </a:r>
          </a:p>
        </p:txBody>
      </p:sp>
    </p:spTree>
    <p:extLst>
      <p:ext uri="{BB962C8B-B14F-4D97-AF65-F5344CB8AC3E}">
        <p14:creationId xmlns:p14="http://schemas.microsoft.com/office/powerpoint/2010/main" val="988989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36880"/>
            <a:ext cx="12192001" cy="1224767"/>
          </a:xfrm>
          <a:prstGeom prst="rect">
            <a:avLst/>
          </a:prstGeom>
        </p:spPr>
      </p:pic>
      <p:sp>
        <p:nvSpPr>
          <p:cNvPr id="8" name="TextBox 4"/>
          <p:cNvSpPr txBox="1"/>
          <p:nvPr/>
        </p:nvSpPr>
        <p:spPr>
          <a:xfrm>
            <a:off x="-1" y="413912"/>
            <a:ext cx="2229099" cy="427361"/>
          </a:xfrm>
          <a:prstGeom prst="rect">
            <a:avLst/>
          </a:prstGeom>
          <a:noFill/>
        </p:spPr>
        <p:txBody>
          <a:bodyPr wrap="square" rtlCol="0">
            <a:spAutoFit/>
          </a:bodyPr>
          <a:lstStyle/>
          <a:p>
            <a:pPr lvl="1"/>
            <a:r>
              <a:rPr lang="es-ES" sz="2177" b="1" dirty="0">
                <a:solidFill>
                  <a:schemeClr val="bg1"/>
                </a:solidFill>
                <a:ea typeface="Al Bayan Plain" charset="-78"/>
                <a:cs typeface="Al Bayan Plain" charset="-78"/>
              </a:rPr>
              <a:t>E g r e s o s </a:t>
            </a:r>
            <a:endParaRPr lang="en-US" sz="2177" b="1" dirty="0">
              <a:solidFill>
                <a:schemeClr val="bg1"/>
              </a:solidFill>
              <a:ea typeface="Al Bayan Plain" charset="-78"/>
              <a:cs typeface="Al Bayan Plain" charset="-78"/>
            </a:endParaRPr>
          </a:p>
        </p:txBody>
      </p:sp>
      <p:sp>
        <p:nvSpPr>
          <p:cNvPr id="10" name="CuadroTexto 9"/>
          <p:cNvSpPr txBox="1"/>
          <p:nvPr/>
        </p:nvSpPr>
        <p:spPr>
          <a:xfrm>
            <a:off x="652090" y="518525"/>
            <a:ext cx="1978875" cy="343620"/>
          </a:xfrm>
          <a:prstGeom prst="rect">
            <a:avLst/>
          </a:prstGeom>
          <a:noFill/>
        </p:spPr>
        <p:txBody>
          <a:bodyPr wrap="none" rtlCol="0">
            <a:spAutoFit/>
          </a:bodyPr>
          <a:lstStyle/>
          <a:p>
            <a:r>
              <a:rPr lang="es-MX" sz="1633" b="1" dirty="0">
                <a:solidFill>
                  <a:schemeClr val="bg1"/>
                </a:solidFill>
              </a:rPr>
              <a:t>Ingresos Marzo 2019</a:t>
            </a:r>
          </a:p>
        </p:txBody>
      </p:sp>
      <p:pic>
        <p:nvPicPr>
          <p:cNvPr id="11"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5287" y="320216"/>
            <a:ext cx="4134286" cy="679967"/>
          </a:xfrm>
          <a:prstGeom prst="rect">
            <a:avLst/>
          </a:prstGeom>
        </p:spPr>
      </p:pic>
      <p:sp>
        <p:nvSpPr>
          <p:cNvPr id="12" name="CuadroTexto 11"/>
          <p:cNvSpPr txBox="1"/>
          <p:nvPr/>
        </p:nvSpPr>
        <p:spPr>
          <a:xfrm>
            <a:off x="652090" y="518525"/>
            <a:ext cx="3917483" cy="343620"/>
          </a:xfrm>
          <a:prstGeom prst="rect">
            <a:avLst/>
          </a:prstGeom>
          <a:noFill/>
        </p:spPr>
        <p:txBody>
          <a:bodyPr wrap="none" rtlCol="0">
            <a:spAutoFit/>
          </a:bodyPr>
          <a:lstStyle/>
          <a:p>
            <a:r>
              <a:rPr lang="es-MX" sz="1633" b="1" dirty="0">
                <a:solidFill>
                  <a:schemeClr val="bg1"/>
                </a:solidFill>
              </a:rPr>
              <a:t>Diagnostico de la Coordinación de Finanzas</a:t>
            </a:r>
          </a:p>
        </p:txBody>
      </p:sp>
      <p:sp>
        <p:nvSpPr>
          <p:cNvPr id="3" name="Elipse 2"/>
          <p:cNvSpPr/>
          <p:nvPr/>
        </p:nvSpPr>
        <p:spPr>
          <a:xfrm>
            <a:off x="4170315" y="3273300"/>
            <a:ext cx="2499372" cy="222324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p:cNvSpPr/>
          <p:nvPr/>
        </p:nvSpPr>
        <p:spPr>
          <a:xfrm>
            <a:off x="4170315" y="929886"/>
            <a:ext cx="2422058" cy="222324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Elipse 16"/>
          <p:cNvSpPr/>
          <p:nvPr/>
        </p:nvSpPr>
        <p:spPr>
          <a:xfrm>
            <a:off x="7267397" y="3273299"/>
            <a:ext cx="2410621" cy="2223249"/>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Elipse 17"/>
          <p:cNvSpPr/>
          <p:nvPr/>
        </p:nvSpPr>
        <p:spPr>
          <a:xfrm>
            <a:off x="7132238" y="929886"/>
            <a:ext cx="2545779" cy="2223249"/>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CuadroTexto 3"/>
          <p:cNvSpPr txBox="1"/>
          <p:nvPr/>
        </p:nvSpPr>
        <p:spPr>
          <a:xfrm>
            <a:off x="4643456" y="1856844"/>
            <a:ext cx="1325619" cy="369332"/>
          </a:xfrm>
          <a:prstGeom prst="rect">
            <a:avLst/>
          </a:prstGeom>
          <a:noFill/>
        </p:spPr>
        <p:txBody>
          <a:bodyPr wrap="square" rtlCol="0">
            <a:spAutoFit/>
          </a:bodyPr>
          <a:lstStyle/>
          <a:p>
            <a:r>
              <a:rPr lang="es-MX" dirty="0"/>
              <a:t>FUNCIONES</a:t>
            </a:r>
          </a:p>
        </p:txBody>
      </p:sp>
      <p:sp>
        <p:nvSpPr>
          <p:cNvPr id="19" name="CuadroTexto 18"/>
          <p:cNvSpPr txBox="1"/>
          <p:nvPr/>
        </p:nvSpPr>
        <p:spPr>
          <a:xfrm>
            <a:off x="7794378" y="4163380"/>
            <a:ext cx="1438627" cy="369332"/>
          </a:xfrm>
          <a:prstGeom prst="rect">
            <a:avLst/>
          </a:prstGeom>
          <a:noFill/>
        </p:spPr>
        <p:txBody>
          <a:bodyPr wrap="square" rtlCol="0">
            <a:spAutoFit/>
          </a:bodyPr>
          <a:lstStyle/>
          <a:p>
            <a:r>
              <a:rPr lang="es-MX" dirty="0"/>
              <a:t>RELACIONES</a:t>
            </a:r>
          </a:p>
        </p:txBody>
      </p:sp>
      <p:sp>
        <p:nvSpPr>
          <p:cNvPr id="20" name="CuadroTexto 19"/>
          <p:cNvSpPr txBox="1"/>
          <p:nvPr/>
        </p:nvSpPr>
        <p:spPr>
          <a:xfrm>
            <a:off x="7717870" y="1820035"/>
            <a:ext cx="1318500" cy="369332"/>
          </a:xfrm>
          <a:prstGeom prst="rect">
            <a:avLst/>
          </a:prstGeom>
          <a:noFill/>
        </p:spPr>
        <p:txBody>
          <a:bodyPr wrap="square" rtlCol="0">
            <a:spAutoFit/>
          </a:bodyPr>
          <a:lstStyle/>
          <a:p>
            <a:r>
              <a:rPr lang="es-MX" dirty="0"/>
              <a:t>PROCESOS</a:t>
            </a:r>
          </a:p>
        </p:txBody>
      </p:sp>
      <p:sp>
        <p:nvSpPr>
          <p:cNvPr id="21" name="CuadroTexto 20"/>
          <p:cNvSpPr txBox="1"/>
          <p:nvPr/>
        </p:nvSpPr>
        <p:spPr>
          <a:xfrm>
            <a:off x="4811964" y="4274188"/>
            <a:ext cx="1348763" cy="369332"/>
          </a:xfrm>
          <a:prstGeom prst="rect">
            <a:avLst/>
          </a:prstGeom>
          <a:noFill/>
        </p:spPr>
        <p:txBody>
          <a:bodyPr wrap="square" rtlCol="0">
            <a:spAutoFit/>
          </a:bodyPr>
          <a:lstStyle/>
          <a:p>
            <a:r>
              <a:rPr lang="es-MX" dirty="0"/>
              <a:t>FACULTADES</a:t>
            </a:r>
          </a:p>
        </p:txBody>
      </p:sp>
      <p:sp>
        <p:nvSpPr>
          <p:cNvPr id="22" name="Elipse 21"/>
          <p:cNvSpPr/>
          <p:nvPr/>
        </p:nvSpPr>
        <p:spPr>
          <a:xfrm>
            <a:off x="5740826" y="2060367"/>
            <a:ext cx="2366682" cy="222324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CuadroTexto 22"/>
          <p:cNvSpPr txBox="1"/>
          <p:nvPr/>
        </p:nvSpPr>
        <p:spPr>
          <a:xfrm>
            <a:off x="5969075" y="2276425"/>
            <a:ext cx="1863776" cy="1569660"/>
          </a:xfrm>
          <a:prstGeom prst="rect">
            <a:avLst/>
          </a:prstGeom>
          <a:noFill/>
        </p:spPr>
        <p:txBody>
          <a:bodyPr wrap="square" rtlCol="0">
            <a:spAutoFit/>
          </a:bodyPr>
          <a:lstStyle/>
          <a:p>
            <a:pPr algn="ctr"/>
            <a:r>
              <a:rPr lang="es-MX" sz="1600" dirty="0"/>
              <a:t>VISIÒN DE </a:t>
            </a:r>
            <a:r>
              <a:rPr lang="es-MX" sz="1600" dirty="0" smtClean="0"/>
              <a:t>ESTRATÉGICA, </a:t>
            </a:r>
            <a:r>
              <a:rPr lang="es-MX" sz="1600" dirty="0" smtClean="0"/>
              <a:t>METAS Y OBJETIVOS</a:t>
            </a:r>
            <a:endParaRPr lang="es-MX" sz="1600" dirty="0"/>
          </a:p>
          <a:p>
            <a:pPr algn="ctr"/>
            <a:r>
              <a:rPr lang="es-MX" sz="1600" dirty="0"/>
              <a:t>=</a:t>
            </a:r>
          </a:p>
          <a:p>
            <a:pPr algn="ctr"/>
            <a:r>
              <a:rPr lang="es-MX" sz="1600" dirty="0"/>
              <a:t>RESULTADOS </a:t>
            </a:r>
            <a:r>
              <a:rPr lang="es-MX" sz="1600" dirty="0" smtClean="0"/>
              <a:t>QUE AGRAGUEN VALOR</a:t>
            </a:r>
            <a:endParaRPr lang="es-MX" sz="1600" dirty="0"/>
          </a:p>
        </p:txBody>
      </p:sp>
    </p:spTree>
    <p:extLst>
      <p:ext uri="{BB962C8B-B14F-4D97-AF65-F5344CB8AC3E}">
        <p14:creationId xmlns:p14="http://schemas.microsoft.com/office/powerpoint/2010/main" val="132955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1307</Words>
  <Application>Microsoft Office PowerPoint</Application>
  <PresentationFormat>Panorámica</PresentationFormat>
  <Paragraphs>182</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Al Bayan Plain</vt: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dc:creator>
  <cp:lastModifiedBy>HP</cp:lastModifiedBy>
  <cp:revision>35</cp:revision>
  <dcterms:created xsi:type="dcterms:W3CDTF">2019-05-14T15:10:05Z</dcterms:created>
  <dcterms:modified xsi:type="dcterms:W3CDTF">2019-05-22T22:52:41Z</dcterms:modified>
</cp:coreProperties>
</file>