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66" r:id="rId2"/>
    <p:sldId id="263" r:id="rId3"/>
    <p:sldId id="264" r:id="rId4"/>
    <p:sldId id="259" r:id="rId5"/>
    <p:sldId id="258" r:id="rId6"/>
    <p:sldId id="268" r:id="rId7"/>
    <p:sldId id="269" r:id="rId8"/>
    <p:sldId id="260" r:id="rId9"/>
    <p:sldId id="26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autoAdjust="0"/>
    <p:restoredTop sz="96144" autoAdjust="0"/>
  </p:normalViewPr>
  <p:slideViewPr>
    <p:cSldViewPr snapToGrid="0">
      <p:cViewPr varScale="1">
        <p:scale>
          <a:sx n="69" d="100"/>
          <a:sy n="69" d="100"/>
        </p:scale>
        <p:origin x="576"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rinidad\Downloads\Reporte_Uniform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MX"/>
        </a:p>
      </c:txPr>
    </c:title>
    <c:autoTitleDeleted val="0"/>
    <c:plotArea>
      <c:layout/>
      <c:doughnutChart>
        <c:varyColors val="1"/>
        <c:ser>
          <c:idx val="0"/>
          <c:order val="0"/>
          <c:tx>
            <c:strRef>
              <c:f>[Reporte_Uniformes.xlsx]General!$B$7</c:f>
              <c:strCache>
                <c:ptCount val="1"/>
                <c:pt idx="0">
                  <c:v>Porcentaje</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A9D-4A39-A9FC-B0C0932828F0}"/>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A9D-4A39-A9FC-B0C0932828F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MX"/>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[Reporte_Uniformes.xlsx]General!$A$8:$A$9</c:f>
              <c:strCache>
                <c:ptCount val="2"/>
                <c:pt idx="0">
                  <c:v>Pedidos en plataforma</c:v>
                </c:pt>
                <c:pt idx="1">
                  <c:v>Asigandos en sistema</c:v>
                </c:pt>
              </c:strCache>
            </c:strRef>
          </c:cat>
          <c:val>
            <c:numRef>
              <c:f>[Reporte_Uniformes.xlsx]General!$B$8:$B$9</c:f>
              <c:numCache>
                <c:formatCode>0.00%</c:formatCode>
                <c:ptCount val="2"/>
                <c:pt idx="0">
                  <c:v>0.60119999999999996</c:v>
                </c:pt>
                <c:pt idx="1">
                  <c:v>0.39879999999999999</c:v>
                </c:pt>
              </c:numCache>
            </c:numRef>
          </c:val>
          <c:extLst>
            <c:ext xmlns:c16="http://schemas.microsoft.com/office/drawing/2014/chart" uri="{C3380CC4-5D6E-409C-BE32-E72D297353CC}">
              <c16:uniqueId val="{00000004-EA9D-4A39-A9FC-B0C0932828F0}"/>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s-MX"/>
          </a:p>
        </c:txPr>
      </c:legendEntry>
      <c:legendEntry>
        <c:idx val="1"/>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s-MX"/>
          </a:p>
        </c:txPr>
      </c:legendEntry>
      <c:layout>
        <c:manualLayout>
          <c:xMode val="edge"/>
          <c:yMode val="edge"/>
          <c:x val="0.65217371078533082"/>
          <c:y val="0.33213248489931574"/>
          <c:w val="0.34382673952220877"/>
          <c:h val="0.6439648054427580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MX"/>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561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46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380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2476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902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877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76454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75206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189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8220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58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86798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399838" y="-2112242"/>
            <a:ext cx="5435047" cy="720518"/>
          </a:xfrm>
          <a:prstGeom prst="rect">
            <a:avLst/>
          </a:prstGeom>
          <a:solidFill>
            <a:schemeClr val="bg1">
              <a:alpha val="52000"/>
            </a:schemeClr>
          </a:solidFill>
        </p:spPr>
        <p:txBody>
          <a:bodyPr wrap="square" rtlCol="0">
            <a:spAutoFit/>
          </a:bodyPr>
          <a:lstStyle/>
          <a:p>
            <a:pPr lvl="1"/>
            <a:endParaRPr lang="en-US" sz="4082" b="1" dirty="0">
              <a:solidFill>
                <a:schemeClr val="accent5">
                  <a:lumMod val="75000"/>
                </a:schemeClr>
              </a:solidFill>
              <a:latin typeface="Al Bayan Plain" charset="-78"/>
              <a:ea typeface="Al Bayan Plain" charset="-78"/>
              <a:cs typeface="Al Bayan Plain" charset="-78"/>
            </a:endParaRPr>
          </a:p>
        </p:txBody>
      </p:sp>
      <p:sp>
        <p:nvSpPr>
          <p:cNvPr id="5" name="CuadroTexto 4"/>
          <p:cNvSpPr txBox="1"/>
          <p:nvPr/>
        </p:nvSpPr>
        <p:spPr>
          <a:xfrm>
            <a:off x="5476819" y="1157783"/>
            <a:ext cx="6509990" cy="1976888"/>
          </a:xfrm>
          <a:prstGeom prst="rect">
            <a:avLst/>
          </a:prstGeom>
          <a:noFill/>
        </p:spPr>
        <p:txBody>
          <a:bodyPr wrap="square" rtlCol="0">
            <a:spAutoFit/>
          </a:bodyPr>
          <a:lstStyle/>
          <a:p>
            <a:pPr lvl="1" algn="ctr"/>
            <a:r>
              <a:rPr lang="es-ES" sz="4082" b="1" dirty="0" smtClean="0">
                <a:solidFill>
                  <a:srgbClr val="0070C0"/>
                </a:solidFill>
                <a:latin typeface="Al Bayan Plain" charset="-78"/>
                <a:ea typeface="Al Bayan Plain" charset="-78"/>
                <a:cs typeface="Al Bayan Plain" charset="-78"/>
              </a:rPr>
              <a:t>Uniformes </a:t>
            </a:r>
          </a:p>
          <a:p>
            <a:pPr lvl="1" algn="ctr"/>
            <a:endParaRPr lang="es-ES" sz="4082" b="1" dirty="0">
              <a:solidFill>
                <a:srgbClr val="0070C0"/>
              </a:solidFill>
              <a:latin typeface="Al Bayan Plain" charset="-78"/>
              <a:ea typeface="Al Bayan Plain" charset="-78"/>
              <a:cs typeface="Al Bayan Plain" charset="-78"/>
            </a:endParaRPr>
          </a:p>
          <a:p>
            <a:pPr lvl="1" algn="ctr"/>
            <a:r>
              <a:rPr lang="es-ES" sz="4082" b="1" dirty="0" smtClean="0">
                <a:solidFill>
                  <a:srgbClr val="0070C0"/>
                </a:solidFill>
                <a:latin typeface="Al Bayan Plain" charset="-78"/>
                <a:ea typeface="Al Bayan Plain" charset="-78"/>
                <a:cs typeface="Al Bayan Plain" charset="-78"/>
              </a:rPr>
              <a:t>2019-2020</a:t>
            </a:r>
            <a:endParaRPr lang="en-US" sz="4082" b="1" dirty="0">
              <a:solidFill>
                <a:srgbClr val="0070C0"/>
              </a:solidFill>
              <a:latin typeface="Al Bayan Plain" charset="-78"/>
              <a:ea typeface="Al Bayan Plain" charset="-78"/>
              <a:cs typeface="Al Bayan Plain" charset="-78"/>
            </a:endParaRPr>
          </a:p>
        </p:txBody>
      </p:sp>
      <p:sp>
        <p:nvSpPr>
          <p:cNvPr id="2" name="Rectángulo 1"/>
          <p:cNvSpPr/>
          <p:nvPr/>
        </p:nvSpPr>
        <p:spPr>
          <a:xfrm>
            <a:off x="0" y="34"/>
            <a:ext cx="6163139" cy="594426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_tradnl" sz="1225" dirty="0"/>
          </a:p>
        </p:txBody>
      </p:sp>
      <p:sp>
        <p:nvSpPr>
          <p:cNvPr id="4" name="CuadroTexto 3"/>
          <p:cNvSpPr txBox="1"/>
          <p:nvPr/>
        </p:nvSpPr>
        <p:spPr>
          <a:xfrm>
            <a:off x="1175028" y="1157783"/>
            <a:ext cx="3653646" cy="406393"/>
          </a:xfrm>
          <a:prstGeom prst="rect">
            <a:avLst/>
          </a:prstGeom>
          <a:noFill/>
        </p:spPr>
        <p:txBody>
          <a:bodyPr wrap="square" rtlCol="0">
            <a:spAutoFit/>
          </a:bodyPr>
          <a:lstStyle/>
          <a:p>
            <a:r>
              <a:rPr lang="es-ES_tradnl" sz="2041" dirty="0"/>
              <a:t>Espacio para foto de portada</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8068"/>
            <a:ext cx="12192000" cy="952859"/>
          </a:xfrm>
          <a:prstGeom prst="rect">
            <a:avLst/>
          </a:prstGeom>
        </p:spPr>
      </p:pic>
      <p:pic>
        <p:nvPicPr>
          <p:cNvPr id="8" name="Imagen 7"/>
          <p:cNvPicPr/>
          <p:nvPr/>
        </p:nvPicPr>
        <p:blipFill rotWithShape="1">
          <a:blip r:embed="rId3"/>
          <a:srcRect l="29362" t="12729" r="13951" b="22984"/>
          <a:stretch/>
        </p:blipFill>
        <p:spPr bwMode="auto">
          <a:xfrm>
            <a:off x="1151287" y="1000720"/>
            <a:ext cx="4301791" cy="40598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1780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7"/>
          <p:cNvSpPr txBox="1">
            <a:spLocks/>
          </p:cNvSpPr>
          <p:nvPr/>
        </p:nvSpPr>
        <p:spPr>
          <a:xfrm>
            <a:off x="868888" y="352926"/>
            <a:ext cx="9720072" cy="99461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s-MX" sz="3200" b="1" cap="none" dirty="0" smtClean="0">
                <a:solidFill>
                  <a:schemeClr val="accent1">
                    <a:lumMod val="50000"/>
                  </a:schemeClr>
                </a:solidFill>
              </a:rPr>
              <a:t>Pedido de Uniformes para el ciclo escolar</a:t>
            </a:r>
            <a:r>
              <a:rPr lang="es-MX" sz="3200" b="1" dirty="0" smtClean="0">
                <a:solidFill>
                  <a:schemeClr val="accent1">
                    <a:lumMod val="50000"/>
                  </a:schemeClr>
                </a:solidFill>
              </a:rPr>
              <a:t> </a:t>
            </a:r>
            <a:r>
              <a:rPr lang="es-MX" sz="3200" b="1" dirty="0">
                <a:solidFill>
                  <a:schemeClr val="accent1">
                    <a:lumMod val="50000"/>
                  </a:schemeClr>
                </a:solidFill>
              </a:rPr>
              <a:t>2018-2019</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9" y="4311808"/>
            <a:ext cx="12389638" cy="2834917"/>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493974952"/>
              </p:ext>
            </p:extLst>
          </p:nvPr>
        </p:nvGraphicFramePr>
        <p:xfrm>
          <a:off x="1155033" y="1325580"/>
          <a:ext cx="4732420" cy="4321240"/>
        </p:xfrm>
        <a:graphic>
          <a:graphicData uri="http://schemas.openxmlformats.org/drawingml/2006/table">
            <a:tbl>
              <a:tblPr>
                <a:tableStyleId>{BDBED569-4797-4DF1-A0F4-6AAB3CD982D8}</a:tableStyleId>
              </a:tblPr>
              <a:tblGrid>
                <a:gridCol w="946484">
                  <a:extLst>
                    <a:ext uri="{9D8B030D-6E8A-4147-A177-3AD203B41FA5}">
                      <a16:colId xmlns:a16="http://schemas.microsoft.com/office/drawing/2014/main" val="1911258652"/>
                    </a:ext>
                  </a:extLst>
                </a:gridCol>
                <a:gridCol w="946484">
                  <a:extLst>
                    <a:ext uri="{9D8B030D-6E8A-4147-A177-3AD203B41FA5}">
                      <a16:colId xmlns:a16="http://schemas.microsoft.com/office/drawing/2014/main" val="3009069740"/>
                    </a:ext>
                  </a:extLst>
                </a:gridCol>
                <a:gridCol w="946484">
                  <a:extLst>
                    <a:ext uri="{9D8B030D-6E8A-4147-A177-3AD203B41FA5}">
                      <a16:colId xmlns:a16="http://schemas.microsoft.com/office/drawing/2014/main" val="2708392812"/>
                    </a:ext>
                  </a:extLst>
                </a:gridCol>
                <a:gridCol w="946484">
                  <a:extLst>
                    <a:ext uri="{9D8B030D-6E8A-4147-A177-3AD203B41FA5}">
                      <a16:colId xmlns:a16="http://schemas.microsoft.com/office/drawing/2014/main" val="3268820094"/>
                    </a:ext>
                  </a:extLst>
                </a:gridCol>
                <a:gridCol w="946484">
                  <a:extLst>
                    <a:ext uri="{9D8B030D-6E8A-4147-A177-3AD203B41FA5}">
                      <a16:colId xmlns:a16="http://schemas.microsoft.com/office/drawing/2014/main" val="1625251753"/>
                    </a:ext>
                  </a:extLst>
                </a:gridCol>
              </a:tblGrid>
              <a:tr h="255475">
                <a:tc gridSpan="5">
                  <a:txBody>
                    <a:bodyPr/>
                    <a:lstStyle/>
                    <a:p>
                      <a:pPr algn="ctr" fontAlgn="b"/>
                      <a:r>
                        <a:rPr lang="es-MX" sz="1400" u="none" strike="noStrike" dirty="0">
                          <a:effectLst/>
                        </a:rPr>
                        <a:t>Pedido Niña 2018-2019</a:t>
                      </a:r>
                      <a:endParaRPr lang="es-MX"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11697295"/>
                  </a:ext>
                </a:extLst>
              </a:tr>
              <a:tr h="744590">
                <a:tc>
                  <a:txBody>
                    <a:bodyPr/>
                    <a:lstStyle/>
                    <a:p>
                      <a:pPr algn="l" fontAlgn="b"/>
                      <a:r>
                        <a:rPr lang="es-MX" sz="1100" u="none" strike="noStrike" dirty="0">
                          <a:effectLst/>
                        </a:rPr>
                        <a:t>TALLAS</a:t>
                      </a:r>
                      <a:endParaRPr lang="es-MX"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dirty="0">
                          <a:effectLst/>
                        </a:rPr>
                        <a:t>SUDADERA</a:t>
                      </a:r>
                      <a:br>
                        <a:rPr lang="es-MX" sz="1400" u="none" strike="noStrike" dirty="0">
                          <a:effectLst/>
                        </a:rPr>
                      </a:br>
                      <a:r>
                        <a:rPr lang="es-MX" sz="1400" u="none" strike="noStrike" dirty="0">
                          <a:effectLst/>
                        </a:rPr>
                        <a:t>DAMA</a:t>
                      </a:r>
                      <a:endParaRPr lang="es-MX"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dirty="0">
                          <a:effectLst/>
                        </a:rPr>
                        <a:t>PANTALON</a:t>
                      </a:r>
                      <a:br>
                        <a:rPr lang="es-MX" sz="1400" u="none" strike="noStrike" dirty="0">
                          <a:effectLst/>
                        </a:rPr>
                      </a:br>
                      <a:r>
                        <a:rPr lang="es-MX" sz="1400" u="none" strike="noStrike" dirty="0">
                          <a:effectLst/>
                        </a:rPr>
                        <a:t> DAMA</a:t>
                      </a:r>
                      <a:endParaRPr lang="es-MX"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a:effectLst/>
                        </a:rPr>
                        <a:t>PLAYERA </a:t>
                      </a:r>
                      <a:br>
                        <a:rPr lang="es-MX" sz="1400" u="none" strike="noStrike">
                          <a:effectLst/>
                        </a:rPr>
                      </a:br>
                      <a:r>
                        <a:rPr lang="es-MX" sz="1400" u="none" strike="noStrike">
                          <a:effectLst/>
                        </a:rPr>
                        <a:t>POLO DAMA</a:t>
                      </a:r>
                      <a:endParaRPr lang="es-MX" sz="14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a:effectLst/>
                        </a:rPr>
                        <a:t>PLAYERA</a:t>
                      </a:r>
                      <a:br>
                        <a:rPr lang="es-MX" sz="1400" u="none" strike="noStrike">
                          <a:effectLst/>
                        </a:rPr>
                      </a:br>
                      <a:r>
                        <a:rPr lang="es-MX" sz="1400" u="none" strike="noStrike">
                          <a:effectLst/>
                        </a:rPr>
                        <a:t> E.FISICA DAMA</a:t>
                      </a:r>
                      <a:endParaRPr lang="es-MX" sz="14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344952"/>
                  </a:ext>
                </a:extLst>
              </a:tr>
              <a:tr h="255475">
                <a:tc>
                  <a:txBody>
                    <a:bodyPr/>
                    <a:lstStyle/>
                    <a:p>
                      <a:pPr algn="ctr" fontAlgn="b"/>
                      <a:r>
                        <a:rPr lang="es-MX" sz="1100" u="none" strike="noStrike" dirty="0">
                          <a:effectLst/>
                        </a:rPr>
                        <a:t>5</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11</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12</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12</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2</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5994103"/>
                  </a:ext>
                </a:extLst>
              </a:tr>
              <a:tr h="255475">
                <a:tc>
                  <a:txBody>
                    <a:bodyPr/>
                    <a:lstStyle/>
                    <a:p>
                      <a:pPr algn="ctr" fontAlgn="b"/>
                      <a:r>
                        <a:rPr lang="es-MX" sz="1100" u="none" strike="noStrike" dirty="0">
                          <a:effectLst/>
                        </a:rPr>
                        <a:t>6</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58</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59</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65</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32</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6618954"/>
                  </a:ext>
                </a:extLst>
              </a:tr>
              <a:tr h="255475">
                <a:tc>
                  <a:txBody>
                    <a:bodyPr/>
                    <a:lstStyle/>
                    <a:p>
                      <a:pPr algn="ctr" fontAlgn="b"/>
                      <a:r>
                        <a:rPr lang="es-MX" sz="1100" u="none" strike="noStrike" dirty="0">
                          <a:effectLst/>
                        </a:rPr>
                        <a:t>8</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88</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94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160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79</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6274731"/>
                  </a:ext>
                </a:extLst>
              </a:tr>
              <a:tr h="255475">
                <a:tc>
                  <a:txBody>
                    <a:bodyPr/>
                    <a:lstStyle/>
                    <a:p>
                      <a:pPr algn="ctr" fontAlgn="b"/>
                      <a:r>
                        <a:rPr lang="es-MX" sz="1100" u="none" strike="noStrike" dirty="0">
                          <a:effectLst/>
                        </a:rPr>
                        <a:t>10</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69</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77</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113</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41</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117266"/>
                  </a:ext>
                </a:extLst>
              </a:tr>
              <a:tr h="255475">
                <a:tc>
                  <a:txBody>
                    <a:bodyPr/>
                    <a:lstStyle/>
                    <a:p>
                      <a:pPr algn="ctr" fontAlgn="b"/>
                      <a:r>
                        <a:rPr lang="es-MX" sz="1100" u="none" strike="noStrike" dirty="0">
                          <a:effectLst/>
                        </a:rPr>
                        <a:t>12</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108</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93</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161</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79</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6166336"/>
                  </a:ext>
                </a:extLst>
              </a:tr>
              <a:tr h="255475">
                <a:tc>
                  <a:txBody>
                    <a:bodyPr/>
                    <a:lstStyle/>
                    <a:p>
                      <a:pPr algn="ctr" fontAlgn="b"/>
                      <a:r>
                        <a:rPr lang="es-MX" sz="1100" u="none" strike="noStrike" dirty="0">
                          <a:effectLst/>
                        </a:rPr>
                        <a:t>14</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45</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70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33</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3012993"/>
                  </a:ext>
                </a:extLst>
              </a:tr>
              <a:tr h="255475">
                <a:tc>
                  <a:txBody>
                    <a:bodyPr/>
                    <a:lstStyle/>
                    <a:p>
                      <a:pPr algn="ctr" fontAlgn="b"/>
                      <a:r>
                        <a:rPr lang="es-MX" sz="1100" u="none" strike="noStrike">
                          <a:effectLst/>
                        </a:rPr>
                        <a:t>16</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80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42</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140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36</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1435541"/>
                  </a:ext>
                </a:extLst>
              </a:tr>
              <a:tr h="255475">
                <a:tc>
                  <a:txBody>
                    <a:bodyPr/>
                    <a:lstStyle/>
                    <a:p>
                      <a:pPr algn="ctr" fontAlgn="b"/>
                      <a:r>
                        <a:rPr lang="es-MX" sz="1100" u="none" strike="noStrike">
                          <a:effectLst/>
                        </a:rPr>
                        <a:t>18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66</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49</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124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51</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1638626"/>
                  </a:ext>
                </a:extLst>
              </a:tr>
              <a:tr h="255475">
                <a:tc>
                  <a:txBody>
                    <a:bodyPr/>
                    <a:lstStyle/>
                    <a:p>
                      <a:pPr algn="ctr" fontAlgn="b"/>
                      <a:r>
                        <a:rPr lang="es-MX" sz="1100" u="none" strike="noStrike">
                          <a:effectLst/>
                        </a:rPr>
                        <a:t>CH</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6</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26</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835890"/>
                  </a:ext>
                </a:extLst>
              </a:tr>
              <a:tr h="255475">
                <a:tc>
                  <a:txBody>
                    <a:bodyPr/>
                    <a:lstStyle/>
                    <a:p>
                      <a:pPr algn="ctr" fontAlgn="b"/>
                      <a:r>
                        <a:rPr lang="es-MX" sz="1100" u="none" strike="noStrike">
                          <a:effectLst/>
                        </a:rPr>
                        <a:t>M</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3</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2</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36</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6467838"/>
                  </a:ext>
                </a:extLst>
              </a:tr>
              <a:tr h="255475">
                <a:tc>
                  <a:txBody>
                    <a:bodyPr/>
                    <a:lstStyle/>
                    <a:p>
                      <a:pPr algn="ctr" fontAlgn="b"/>
                      <a:r>
                        <a:rPr lang="es-MX" sz="1100" u="none" strike="noStrike">
                          <a:effectLst/>
                        </a:rPr>
                        <a:t>G</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830973"/>
                  </a:ext>
                </a:extLst>
              </a:tr>
              <a:tr h="255475">
                <a:tc>
                  <a:txBody>
                    <a:bodyPr/>
                    <a:lstStyle/>
                    <a:p>
                      <a:pPr algn="ctr" fontAlgn="b"/>
                      <a:r>
                        <a:rPr lang="es-MX" sz="1100" u="none" strike="noStrike">
                          <a:effectLst/>
                        </a:rPr>
                        <a:t>EX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4197229"/>
                  </a:ext>
                </a:extLst>
              </a:tr>
              <a:tr h="255475">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529</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444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907</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362</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077912"/>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3396881197"/>
              </p:ext>
            </p:extLst>
          </p:nvPr>
        </p:nvGraphicFramePr>
        <p:xfrm>
          <a:off x="6545178" y="1325582"/>
          <a:ext cx="4860755" cy="4321233"/>
        </p:xfrm>
        <a:graphic>
          <a:graphicData uri="http://schemas.openxmlformats.org/drawingml/2006/table">
            <a:tbl>
              <a:tblPr>
                <a:tableStyleId>{BDBED569-4797-4DF1-A0F4-6AAB3CD982D8}</a:tableStyleId>
              </a:tblPr>
              <a:tblGrid>
                <a:gridCol w="972151">
                  <a:extLst>
                    <a:ext uri="{9D8B030D-6E8A-4147-A177-3AD203B41FA5}">
                      <a16:colId xmlns:a16="http://schemas.microsoft.com/office/drawing/2014/main" val="2633536656"/>
                    </a:ext>
                  </a:extLst>
                </a:gridCol>
                <a:gridCol w="972151">
                  <a:extLst>
                    <a:ext uri="{9D8B030D-6E8A-4147-A177-3AD203B41FA5}">
                      <a16:colId xmlns:a16="http://schemas.microsoft.com/office/drawing/2014/main" val="1673808825"/>
                    </a:ext>
                  </a:extLst>
                </a:gridCol>
                <a:gridCol w="972151">
                  <a:extLst>
                    <a:ext uri="{9D8B030D-6E8A-4147-A177-3AD203B41FA5}">
                      <a16:colId xmlns:a16="http://schemas.microsoft.com/office/drawing/2014/main" val="2663848531"/>
                    </a:ext>
                  </a:extLst>
                </a:gridCol>
                <a:gridCol w="972151">
                  <a:extLst>
                    <a:ext uri="{9D8B030D-6E8A-4147-A177-3AD203B41FA5}">
                      <a16:colId xmlns:a16="http://schemas.microsoft.com/office/drawing/2014/main" val="3564203931"/>
                    </a:ext>
                  </a:extLst>
                </a:gridCol>
                <a:gridCol w="972151">
                  <a:extLst>
                    <a:ext uri="{9D8B030D-6E8A-4147-A177-3AD203B41FA5}">
                      <a16:colId xmlns:a16="http://schemas.microsoft.com/office/drawing/2014/main" val="2395404444"/>
                    </a:ext>
                  </a:extLst>
                </a:gridCol>
              </a:tblGrid>
              <a:tr h="229913">
                <a:tc gridSpan="5">
                  <a:txBody>
                    <a:bodyPr/>
                    <a:lstStyle/>
                    <a:p>
                      <a:pPr algn="ctr" fontAlgn="b"/>
                      <a:r>
                        <a:rPr lang="es-MX" sz="1400" u="none" strike="noStrike" dirty="0">
                          <a:effectLst/>
                        </a:rPr>
                        <a:t>Pedido Niño 2018-2019</a:t>
                      </a:r>
                      <a:endParaRPr lang="es-MX"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846970187"/>
                  </a:ext>
                </a:extLst>
              </a:tr>
              <a:tr h="1102451">
                <a:tc>
                  <a:txBody>
                    <a:bodyPr/>
                    <a:lstStyle/>
                    <a:p>
                      <a:pPr algn="l" fontAlgn="b"/>
                      <a:r>
                        <a:rPr lang="es-MX" sz="1100" u="none" strike="noStrike">
                          <a:effectLst/>
                        </a:rPr>
                        <a:t>TALLAS</a:t>
                      </a:r>
                      <a:endParaRPr lang="es-MX"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dirty="0">
                          <a:effectLst/>
                        </a:rPr>
                        <a:t>SUDADERA</a:t>
                      </a:r>
                      <a:br>
                        <a:rPr lang="es-MX" sz="1400" u="none" strike="noStrike" dirty="0">
                          <a:effectLst/>
                        </a:rPr>
                      </a:br>
                      <a:r>
                        <a:rPr lang="es-MX" sz="1400" u="none" strike="noStrike" dirty="0">
                          <a:effectLst/>
                        </a:rPr>
                        <a:t> CABALLERO</a:t>
                      </a:r>
                      <a:endParaRPr lang="es-MX"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dirty="0">
                          <a:effectLst/>
                        </a:rPr>
                        <a:t>PANTALON</a:t>
                      </a:r>
                      <a:br>
                        <a:rPr lang="es-MX" sz="1400" u="none" strike="noStrike" dirty="0">
                          <a:effectLst/>
                        </a:rPr>
                      </a:br>
                      <a:r>
                        <a:rPr lang="es-MX" sz="1400" u="none" strike="noStrike" dirty="0">
                          <a:effectLst/>
                        </a:rPr>
                        <a:t> CABALLERO</a:t>
                      </a:r>
                      <a:endParaRPr lang="es-MX"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a:effectLst/>
                        </a:rPr>
                        <a:t>PLAYERA</a:t>
                      </a:r>
                      <a:br>
                        <a:rPr lang="es-MX" sz="1400" u="none" strike="noStrike">
                          <a:effectLst/>
                        </a:rPr>
                      </a:br>
                      <a:r>
                        <a:rPr lang="es-MX" sz="1400" u="none" strike="noStrike">
                          <a:effectLst/>
                        </a:rPr>
                        <a:t> POLO CABALLERO</a:t>
                      </a:r>
                      <a:endParaRPr lang="es-MX" sz="14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MX" sz="1400" u="none" strike="noStrike" dirty="0">
                          <a:effectLst/>
                        </a:rPr>
                        <a:t>PLAYERA</a:t>
                      </a:r>
                      <a:br>
                        <a:rPr lang="es-MX" sz="1400" u="none" strike="noStrike" dirty="0">
                          <a:effectLst/>
                        </a:rPr>
                      </a:br>
                      <a:r>
                        <a:rPr lang="es-MX" sz="1400" u="none" strike="noStrike" dirty="0">
                          <a:effectLst/>
                        </a:rPr>
                        <a:t> E.FISICA CABALLERO</a:t>
                      </a:r>
                      <a:endParaRPr lang="es-MX"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672466"/>
                  </a:ext>
                </a:extLst>
              </a:tr>
              <a:tr h="229913">
                <a:tc>
                  <a:txBody>
                    <a:bodyPr/>
                    <a:lstStyle/>
                    <a:p>
                      <a:pPr algn="ctr" fontAlgn="b"/>
                      <a:r>
                        <a:rPr lang="es-MX" sz="1100" u="none" strike="noStrike">
                          <a:effectLst/>
                        </a:rPr>
                        <a:t>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6</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190619"/>
                  </a:ext>
                </a:extLst>
              </a:tr>
              <a:tr h="229913">
                <a:tc>
                  <a:txBody>
                    <a:bodyPr/>
                    <a:lstStyle/>
                    <a:p>
                      <a:pPr algn="ctr" fontAlgn="b"/>
                      <a:r>
                        <a:rPr lang="es-MX" sz="1100" u="none" strike="noStrike">
                          <a:effectLst/>
                        </a:rPr>
                        <a:t>6</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53</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101</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35</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4336238"/>
                  </a:ext>
                </a:extLst>
              </a:tr>
              <a:tr h="229913">
                <a:tc>
                  <a:txBody>
                    <a:bodyPr/>
                    <a:lstStyle/>
                    <a:p>
                      <a:pPr algn="ctr" fontAlgn="b"/>
                      <a:r>
                        <a:rPr lang="es-MX" sz="1100" u="none" strike="noStrike">
                          <a:effectLst/>
                        </a:rPr>
                        <a:t>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121</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134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177</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59</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9635829"/>
                  </a:ext>
                </a:extLst>
              </a:tr>
              <a:tr h="229913">
                <a:tc>
                  <a:txBody>
                    <a:bodyPr/>
                    <a:lstStyle/>
                    <a:p>
                      <a:pPr algn="ctr" fontAlgn="b"/>
                      <a:r>
                        <a:rPr lang="es-MX" sz="1100" u="none" strike="noStrike">
                          <a:effectLst/>
                        </a:rPr>
                        <a:t>10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152</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157</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210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74</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6569034"/>
                  </a:ext>
                </a:extLst>
              </a:tr>
              <a:tr h="229913">
                <a:tc>
                  <a:txBody>
                    <a:bodyPr/>
                    <a:lstStyle/>
                    <a:p>
                      <a:pPr algn="ctr" fontAlgn="b"/>
                      <a:r>
                        <a:rPr lang="es-MX" sz="1100" u="none" strike="noStrike">
                          <a:effectLst/>
                        </a:rPr>
                        <a:t>12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151</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145</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211</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70</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0377604"/>
                  </a:ext>
                </a:extLst>
              </a:tr>
              <a:tr h="229913">
                <a:tc>
                  <a:txBody>
                    <a:bodyPr/>
                    <a:lstStyle/>
                    <a:p>
                      <a:pPr algn="ctr" fontAlgn="b"/>
                      <a:r>
                        <a:rPr lang="es-MX" sz="1100" u="none" strike="noStrike">
                          <a:effectLst/>
                        </a:rPr>
                        <a:t>14</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96</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90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157</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50</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1456421"/>
                  </a:ext>
                </a:extLst>
              </a:tr>
              <a:tr h="229913">
                <a:tc>
                  <a:txBody>
                    <a:bodyPr/>
                    <a:lstStyle/>
                    <a:p>
                      <a:pPr algn="ctr" fontAlgn="b"/>
                      <a:r>
                        <a:rPr lang="es-MX" sz="1100" u="none" strike="noStrike">
                          <a:effectLst/>
                        </a:rPr>
                        <a:t>16</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79</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53</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135</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26</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8962873"/>
                  </a:ext>
                </a:extLst>
              </a:tr>
              <a:tr h="229913">
                <a:tc>
                  <a:txBody>
                    <a:bodyPr/>
                    <a:lstStyle/>
                    <a:p>
                      <a:pPr algn="ctr" fontAlgn="b"/>
                      <a:r>
                        <a:rPr lang="es-MX" sz="1100" u="none" strike="noStrike">
                          <a:effectLst/>
                        </a:rPr>
                        <a:t>18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45</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41</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106</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25</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801567"/>
                  </a:ext>
                </a:extLst>
              </a:tr>
              <a:tr h="229913">
                <a:tc>
                  <a:txBody>
                    <a:bodyPr/>
                    <a:lstStyle/>
                    <a:p>
                      <a:pPr algn="ctr" fontAlgn="b"/>
                      <a:r>
                        <a:rPr lang="es-MX" sz="1100" u="none" strike="noStrike">
                          <a:effectLst/>
                        </a:rPr>
                        <a:t>CH</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24</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323257"/>
                  </a:ext>
                </a:extLst>
              </a:tr>
              <a:tr h="229913">
                <a:tc>
                  <a:txBody>
                    <a:bodyPr/>
                    <a:lstStyle/>
                    <a:p>
                      <a:pPr algn="ctr" fontAlgn="b"/>
                      <a:r>
                        <a:rPr lang="es-MX" sz="1100" u="none" strike="noStrike">
                          <a:effectLst/>
                        </a:rPr>
                        <a:t>M</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17</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49</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0366647"/>
                  </a:ext>
                </a:extLst>
              </a:tr>
              <a:tr h="229913">
                <a:tc>
                  <a:txBody>
                    <a:bodyPr/>
                    <a:lstStyle/>
                    <a:p>
                      <a:pPr algn="ctr" fontAlgn="b"/>
                      <a:r>
                        <a:rPr lang="es-MX" sz="1100" u="none" strike="noStrike">
                          <a:effectLst/>
                        </a:rPr>
                        <a:t>G</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5</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10</a:t>
                      </a:r>
                      <a:endParaRPr lang="es-MX"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5</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3571"/>
                  </a:ext>
                </a:extLst>
              </a:tr>
              <a:tr h="229913">
                <a:tc>
                  <a:txBody>
                    <a:bodyPr/>
                    <a:lstStyle/>
                    <a:p>
                      <a:pPr algn="ctr" fontAlgn="b"/>
                      <a:r>
                        <a:rPr lang="es-MX" sz="1100" u="none" strike="noStrike">
                          <a:effectLst/>
                        </a:rPr>
                        <a:t>EXG</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0</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0</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1233014"/>
                  </a:ext>
                </a:extLst>
              </a:tr>
              <a:tr h="229913">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719</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679</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a:effectLst/>
                        </a:rPr>
                        <a:t>1186</a:t>
                      </a:r>
                      <a:endParaRPr lang="es-MX"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400" u="none" strike="noStrike" dirty="0">
                          <a:effectLst/>
                        </a:rPr>
                        <a:t>349</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093762"/>
                  </a:ext>
                </a:extLst>
              </a:tr>
            </a:tbl>
          </a:graphicData>
        </a:graphic>
      </p:graphicFrame>
    </p:spTree>
    <p:extLst>
      <p:ext uri="{BB962C8B-B14F-4D97-AF65-F5344CB8AC3E}">
        <p14:creationId xmlns:p14="http://schemas.microsoft.com/office/powerpoint/2010/main" val="2509573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1147641" y="1691322"/>
            <a:ext cx="9910572" cy="4224528"/>
          </a:xfrm>
        </p:spPr>
        <p:txBody>
          <a:bodyPr>
            <a:normAutofit/>
          </a:bodyPr>
          <a:lstStyle/>
          <a:p>
            <a:pPr>
              <a:buFont typeface="Wingdings" panose="05000000000000000000" pitchFamily="2" charset="2"/>
              <a:buChar char="§"/>
            </a:pPr>
            <a:r>
              <a:rPr lang="es-MX" sz="1800" dirty="0" smtClean="0"/>
              <a:t>A solicitud de alumnos de bachillerato quienes llevaron una propuesta a su </a:t>
            </a:r>
            <a:r>
              <a:rPr lang="es-MX" sz="1800" dirty="0"/>
              <a:t>D</a:t>
            </a:r>
            <a:r>
              <a:rPr lang="es-MX" sz="1800" dirty="0" smtClean="0"/>
              <a:t>irección y ésta a su vez hizo la gestión correspondiente con las Direcciones de Comunicación y Administración.  Hacen </a:t>
            </a:r>
            <a:r>
              <a:rPr lang="es-MX" sz="1800" dirty="0" smtClean="0"/>
              <a:t>sugerencias de como podría mejorar.</a:t>
            </a:r>
          </a:p>
          <a:p>
            <a:pPr>
              <a:buFont typeface="Wingdings" panose="05000000000000000000" pitchFamily="2" charset="2"/>
              <a:buChar char="§"/>
            </a:pPr>
            <a:endParaRPr lang="es-MX" sz="1800" dirty="0" smtClean="0"/>
          </a:p>
          <a:p>
            <a:pPr marL="0" indent="0">
              <a:buNone/>
            </a:pPr>
            <a:endParaRPr lang="es-MX" sz="1800" dirty="0"/>
          </a:p>
        </p:txBody>
      </p:sp>
      <p:sp>
        <p:nvSpPr>
          <p:cNvPr id="2" name="Título 1"/>
          <p:cNvSpPr>
            <a:spLocks noGrp="1"/>
          </p:cNvSpPr>
          <p:nvPr>
            <p:ph type="title"/>
          </p:nvPr>
        </p:nvSpPr>
        <p:spPr/>
        <p:txBody>
          <a:bodyPr/>
          <a:lstStyle/>
          <a:p>
            <a:pPr lvl="1"/>
            <a:r>
              <a:rPr lang="es-MX" sz="3402" b="1" dirty="0" smtClean="0">
                <a:solidFill>
                  <a:schemeClr val="accent1">
                    <a:lumMod val="50000"/>
                  </a:schemeClr>
                </a:solidFill>
                <a:latin typeface="+mn-lt"/>
                <a:ea typeface="Al Bayan Plain" charset="-78"/>
                <a:cs typeface="Al Bayan Plain" charset="-78"/>
              </a:rPr>
              <a:t>¿Por qué cambiar el uniforme?</a:t>
            </a:r>
            <a:endParaRPr lang="en-US" sz="3402" b="1" dirty="0">
              <a:solidFill>
                <a:schemeClr val="accent1">
                  <a:lumMod val="50000"/>
                </a:schemeClr>
              </a:solidFill>
              <a:latin typeface="+mn-lt"/>
              <a:ea typeface="Al Bayan Plain" charset="-78"/>
              <a:cs typeface="Al Bayan Plain" charset="-78"/>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9" y="4167429"/>
            <a:ext cx="12389638" cy="2834917"/>
          </a:xfrm>
          <a:prstGeom prst="rect">
            <a:avLst/>
          </a:prstGeom>
        </p:spPr>
      </p:pic>
    </p:spTree>
    <p:extLst>
      <p:ext uri="{BB962C8B-B14F-4D97-AF65-F5344CB8AC3E}">
        <p14:creationId xmlns:p14="http://schemas.microsoft.com/office/powerpoint/2010/main" val="53893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970050" y="1209716"/>
            <a:ext cx="4754880" cy="1566428"/>
          </a:xfrm>
        </p:spPr>
        <p:txBody>
          <a:bodyPr>
            <a:normAutofit/>
          </a:bodyPr>
          <a:lstStyle/>
          <a:p>
            <a:pPr marL="0" indent="0">
              <a:buNone/>
            </a:pPr>
            <a:endParaRPr lang="es-MX" sz="2000" b="1" dirty="0" smtClean="0">
              <a:solidFill>
                <a:schemeClr val="accent1">
                  <a:lumMod val="50000"/>
                </a:schemeClr>
              </a:solidFill>
            </a:endParaRPr>
          </a:p>
          <a:p>
            <a:pPr>
              <a:buFont typeface="Wingdings" panose="05000000000000000000" pitchFamily="2" charset="2"/>
              <a:buChar char="Ø"/>
            </a:pPr>
            <a:r>
              <a:rPr lang="es-MX" sz="2000" dirty="0" smtClean="0"/>
              <a:t>1 Chamarra blanca</a:t>
            </a:r>
          </a:p>
          <a:p>
            <a:pPr>
              <a:buFont typeface="Wingdings" panose="05000000000000000000" pitchFamily="2" charset="2"/>
              <a:buChar char="Ø"/>
            </a:pPr>
            <a:r>
              <a:rPr lang="es-MX" sz="2000" dirty="0" smtClean="0"/>
              <a:t>1 Pantalón blanco</a:t>
            </a:r>
          </a:p>
          <a:p>
            <a:endParaRPr lang="es-MX" sz="2000" dirty="0"/>
          </a:p>
          <a:p>
            <a:endParaRPr lang="es-MX" sz="2000" dirty="0"/>
          </a:p>
        </p:txBody>
      </p:sp>
      <p:sp>
        <p:nvSpPr>
          <p:cNvPr id="5" name="Marcador de texto 4"/>
          <p:cNvSpPr>
            <a:spLocks noGrp="1"/>
          </p:cNvSpPr>
          <p:nvPr>
            <p:ph type="body" sz="quarter" idx="3"/>
          </p:nvPr>
        </p:nvSpPr>
        <p:spPr>
          <a:xfrm>
            <a:off x="691338" y="19465"/>
            <a:ext cx="4754880" cy="822960"/>
          </a:xfrm>
        </p:spPr>
        <p:txBody>
          <a:bodyPr>
            <a:normAutofit/>
          </a:bodyPr>
          <a:lstStyle/>
          <a:p>
            <a:r>
              <a:rPr lang="es-MX" sz="2800" dirty="0" smtClean="0">
                <a:solidFill>
                  <a:schemeClr val="accent1">
                    <a:lumMod val="50000"/>
                  </a:schemeClr>
                </a:solidFill>
              </a:rPr>
              <a:t>2018-2019</a:t>
            </a:r>
            <a:endParaRPr lang="es-MX" sz="2800" dirty="0">
              <a:solidFill>
                <a:schemeClr val="accent1">
                  <a:lumMod val="50000"/>
                </a:schemeClr>
              </a:solidFill>
            </a:endParaRPr>
          </a:p>
        </p:txBody>
      </p:sp>
      <p:sp>
        <p:nvSpPr>
          <p:cNvPr id="6" name="Marcador de contenido 5"/>
          <p:cNvSpPr>
            <a:spLocks noGrp="1"/>
          </p:cNvSpPr>
          <p:nvPr>
            <p:ph sz="quarter" idx="4"/>
          </p:nvPr>
        </p:nvSpPr>
        <p:spPr>
          <a:xfrm>
            <a:off x="5974842" y="1584232"/>
            <a:ext cx="5254632" cy="1042944"/>
          </a:xfrm>
        </p:spPr>
        <p:txBody>
          <a:bodyPr>
            <a:normAutofit/>
          </a:bodyPr>
          <a:lstStyle/>
          <a:p>
            <a:pPr>
              <a:buFont typeface="Wingdings" panose="05000000000000000000" pitchFamily="2" charset="2"/>
              <a:buChar char="Ø"/>
            </a:pPr>
            <a:r>
              <a:rPr lang="es-MX" sz="2000" dirty="0"/>
              <a:t>1 Chamarra blanca</a:t>
            </a:r>
          </a:p>
          <a:p>
            <a:pPr>
              <a:buFont typeface="Wingdings" panose="05000000000000000000" pitchFamily="2" charset="2"/>
              <a:buChar char="Ø"/>
            </a:pPr>
            <a:r>
              <a:rPr lang="es-MX" sz="2000" dirty="0"/>
              <a:t>1 </a:t>
            </a:r>
            <a:r>
              <a:rPr lang="es-MX" sz="2000" dirty="0" smtClean="0"/>
              <a:t>Pantalón blanco con cárdigan</a:t>
            </a:r>
            <a:endParaRPr lang="es-MX" sz="2000" dirty="0"/>
          </a:p>
          <a:p>
            <a:endParaRPr lang="es-MX" sz="2000" dirty="0"/>
          </a:p>
        </p:txBody>
      </p:sp>
      <p:sp>
        <p:nvSpPr>
          <p:cNvPr id="2" name="Título 1"/>
          <p:cNvSpPr>
            <a:spLocks noGrp="1"/>
          </p:cNvSpPr>
          <p:nvPr>
            <p:ph type="title"/>
          </p:nvPr>
        </p:nvSpPr>
        <p:spPr>
          <a:xfrm>
            <a:off x="586182" y="781276"/>
            <a:ext cx="3625600" cy="730895"/>
          </a:xfrm>
        </p:spPr>
        <p:txBody>
          <a:bodyPr>
            <a:normAutofit/>
          </a:bodyPr>
          <a:lstStyle/>
          <a:p>
            <a:r>
              <a:rPr lang="es-MX" sz="2400" dirty="0"/>
              <a:t>Paquetes </a:t>
            </a:r>
            <a:r>
              <a:rPr lang="es-MX" sz="2400" dirty="0" smtClean="0"/>
              <a:t>De Kínder</a:t>
            </a:r>
            <a:endParaRPr lang="es-MX" sz="2400" dirty="0"/>
          </a:p>
        </p:txBody>
      </p:sp>
      <p:sp>
        <p:nvSpPr>
          <p:cNvPr id="7" name="Título 3"/>
          <p:cNvSpPr txBox="1">
            <a:spLocks/>
          </p:cNvSpPr>
          <p:nvPr/>
        </p:nvSpPr>
        <p:spPr>
          <a:xfrm>
            <a:off x="586182" y="2641921"/>
            <a:ext cx="8534400" cy="150706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90000"/>
              </a:lnSpc>
            </a:pPr>
            <a:r>
              <a:rPr lang="es-MX" sz="2800" cap="none" dirty="0" smtClean="0">
                <a:solidFill>
                  <a:schemeClr val="tx1"/>
                </a:solidFill>
              </a:rPr>
              <a:t>Paquetes De Primaria  </a:t>
            </a:r>
            <a:r>
              <a:rPr lang="es-MX" sz="2800" b="1" cap="none" dirty="0" smtClean="0">
                <a:solidFill>
                  <a:srgbClr val="0070C0"/>
                </a:solidFill>
              </a:rPr>
              <a:t>Sin cambios</a:t>
            </a:r>
            <a:endParaRPr lang="es-MX" sz="2800" b="1" cap="none" dirty="0">
              <a:solidFill>
                <a:srgbClr val="0070C0"/>
              </a:solidFill>
            </a:endParaRPr>
          </a:p>
        </p:txBody>
      </p:sp>
      <p:sp>
        <p:nvSpPr>
          <p:cNvPr id="8" name="Marcador de contenido 5"/>
          <p:cNvSpPr txBox="1">
            <a:spLocks/>
          </p:cNvSpPr>
          <p:nvPr/>
        </p:nvSpPr>
        <p:spPr>
          <a:xfrm>
            <a:off x="787275" y="3993141"/>
            <a:ext cx="4937655" cy="2298700"/>
          </a:xfrm>
          <a:prstGeom prst="rect">
            <a:avLst/>
          </a:prstGeom>
          <a:noFill/>
          <a:ln>
            <a:no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MX" dirty="0" smtClean="0"/>
              <a:t>-2 playeras tipo polo</a:t>
            </a:r>
          </a:p>
          <a:p>
            <a:r>
              <a:rPr lang="es-MX" dirty="0" smtClean="0"/>
              <a:t>-1 pantalón</a:t>
            </a:r>
          </a:p>
          <a:p>
            <a:r>
              <a:rPr lang="es-MX" dirty="0" smtClean="0"/>
              <a:t>-1 sudadera</a:t>
            </a:r>
          </a:p>
          <a:p>
            <a:r>
              <a:rPr lang="es-MX" dirty="0" smtClean="0"/>
              <a:t>-1 playera de Educación Física</a:t>
            </a:r>
            <a:endParaRPr lang="es-MX" dirty="0"/>
          </a:p>
        </p:txBody>
      </p:sp>
      <p:sp>
        <p:nvSpPr>
          <p:cNvPr id="9" name="Marcador de contenido 7"/>
          <p:cNvSpPr txBox="1">
            <a:spLocks/>
          </p:cNvSpPr>
          <p:nvPr/>
        </p:nvSpPr>
        <p:spPr>
          <a:xfrm>
            <a:off x="5974842" y="3993141"/>
            <a:ext cx="4929188" cy="22987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MX" smtClean="0"/>
              <a:t>-2 playeras tipo polo</a:t>
            </a:r>
          </a:p>
          <a:p>
            <a:r>
              <a:rPr lang="es-MX" smtClean="0"/>
              <a:t>-1 pantalón</a:t>
            </a:r>
          </a:p>
          <a:p>
            <a:r>
              <a:rPr lang="es-MX" smtClean="0"/>
              <a:t>-1 sudadera</a:t>
            </a:r>
          </a:p>
          <a:p>
            <a:r>
              <a:rPr lang="es-MX" smtClean="0"/>
              <a:t>-1 playera de Educación Física</a:t>
            </a:r>
            <a:endParaRPr lang="es-MX"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93141"/>
            <a:ext cx="12389638" cy="2834917"/>
          </a:xfrm>
          <a:prstGeom prst="rect">
            <a:avLst/>
          </a:prstGeom>
        </p:spPr>
      </p:pic>
      <p:sp>
        <p:nvSpPr>
          <p:cNvPr id="13" name="Marcador de texto 4"/>
          <p:cNvSpPr txBox="1">
            <a:spLocks/>
          </p:cNvSpPr>
          <p:nvPr/>
        </p:nvSpPr>
        <p:spPr>
          <a:xfrm>
            <a:off x="6224718" y="26240"/>
            <a:ext cx="4754880" cy="8229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Font typeface="Wingdings 2" pitchFamily="18"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Wingdings 2"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2"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2"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2" pitchFamily="18" charset="2"/>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Wingdings 2" pitchFamily="18" charset="2"/>
              <a:buNone/>
              <a:defRPr sz="1600" b="1" kern="1200">
                <a:solidFill>
                  <a:schemeClr val="tx1"/>
                </a:solidFill>
                <a:latin typeface="+mn-lt"/>
                <a:ea typeface="+mn-ea"/>
                <a:cs typeface="+mn-cs"/>
              </a:defRPr>
            </a:lvl9pPr>
          </a:lstStyle>
          <a:p>
            <a:r>
              <a:rPr lang="es-MX" sz="2800" dirty="0" smtClean="0">
                <a:solidFill>
                  <a:schemeClr val="accent1">
                    <a:lumMod val="50000"/>
                  </a:schemeClr>
                </a:solidFill>
              </a:rPr>
              <a:t>2019-2020</a:t>
            </a:r>
            <a:endParaRPr lang="es-MX" sz="2800" dirty="0">
              <a:solidFill>
                <a:schemeClr val="accent1">
                  <a:lumMod val="50000"/>
                </a:schemeClr>
              </a:solidFill>
            </a:endParaRPr>
          </a:p>
        </p:txBody>
      </p:sp>
    </p:spTree>
    <p:extLst>
      <p:ext uri="{BB962C8B-B14F-4D97-AF65-F5344CB8AC3E}">
        <p14:creationId xmlns:p14="http://schemas.microsoft.com/office/powerpoint/2010/main" val="177760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sz="half" idx="2"/>
          </p:nvPr>
        </p:nvSpPr>
        <p:spPr>
          <a:xfrm>
            <a:off x="811477" y="1581297"/>
            <a:ext cx="4937655" cy="1657238"/>
          </a:xfrm>
          <a:ln>
            <a:noFill/>
          </a:ln>
        </p:spPr>
        <p:txBody>
          <a:bodyPr>
            <a:noAutofit/>
          </a:bodyPr>
          <a:lstStyle/>
          <a:p>
            <a:r>
              <a:rPr lang="es-MX" sz="2400" dirty="0"/>
              <a:t>-2 playeras tipo polo</a:t>
            </a:r>
          </a:p>
          <a:p>
            <a:r>
              <a:rPr lang="es-MX" sz="2400" dirty="0"/>
              <a:t>-1 pantalón</a:t>
            </a:r>
          </a:p>
          <a:p>
            <a:r>
              <a:rPr lang="es-MX" sz="2400" dirty="0"/>
              <a:t>-1 </a:t>
            </a:r>
            <a:r>
              <a:rPr lang="es-MX" sz="2400" dirty="0" smtClean="0"/>
              <a:t>chamarra</a:t>
            </a:r>
            <a:endParaRPr lang="es-MX" sz="2400" dirty="0"/>
          </a:p>
          <a:p>
            <a:r>
              <a:rPr lang="es-MX" sz="2400" dirty="0"/>
              <a:t>-1 playera de Educación Física</a:t>
            </a:r>
          </a:p>
        </p:txBody>
      </p:sp>
      <p:sp>
        <p:nvSpPr>
          <p:cNvPr id="8" name="Marcador de contenido 7"/>
          <p:cNvSpPr>
            <a:spLocks noGrp="1"/>
          </p:cNvSpPr>
          <p:nvPr>
            <p:ph sz="quarter" idx="4"/>
          </p:nvPr>
        </p:nvSpPr>
        <p:spPr>
          <a:xfrm>
            <a:off x="5815012" y="1498385"/>
            <a:ext cx="4929188" cy="1881828"/>
          </a:xfrm>
        </p:spPr>
        <p:txBody>
          <a:bodyPr>
            <a:normAutofit/>
          </a:bodyPr>
          <a:lstStyle/>
          <a:p>
            <a:r>
              <a:rPr lang="es-MX" dirty="0"/>
              <a:t>-</a:t>
            </a:r>
            <a:r>
              <a:rPr lang="es-MX" sz="2400" dirty="0"/>
              <a:t>2 playeras tipo polo</a:t>
            </a:r>
          </a:p>
          <a:p>
            <a:r>
              <a:rPr lang="es-MX" sz="2400" dirty="0"/>
              <a:t>-1 </a:t>
            </a:r>
            <a:r>
              <a:rPr lang="es-MX" sz="2400" dirty="0" smtClean="0"/>
              <a:t>pantalón (a)</a:t>
            </a:r>
            <a:endParaRPr lang="es-MX" sz="2400" dirty="0"/>
          </a:p>
          <a:p>
            <a:r>
              <a:rPr lang="es-MX" sz="2400" dirty="0"/>
              <a:t>-1 </a:t>
            </a:r>
            <a:r>
              <a:rPr lang="es-MX" sz="2400" dirty="0" smtClean="0"/>
              <a:t>sudadera o chamarra (b)</a:t>
            </a:r>
            <a:endParaRPr lang="es-MX" sz="2400" dirty="0"/>
          </a:p>
          <a:p>
            <a:r>
              <a:rPr lang="es-MX" sz="2400" dirty="0"/>
              <a:t>-1 playera de Educación Física</a:t>
            </a:r>
          </a:p>
        </p:txBody>
      </p:sp>
      <p:sp>
        <p:nvSpPr>
          <p:cNvPr id="4" name="Título 3"/>
          <p:cNvSpPr>
            <a:spLocks noGrp="1"/>
          </p:cNvSpPr>
          <p:nvPr>
            <p:ph type="title"/>
          </p:nvPr>
        </p:nvSpPr>
        <p:spPr>
          <a:xfrm>
            <a:off x="467644" y="694930"/>
            <a:ext cx="9409112" cy="922867"/>
          </a:xfrm>
        </p:spPr>
        <p:txBody>
          <a:bodyPr>
            <a:normAutofit/>
          </a:bodyPr>
          <a:lstStyle/>
          <a:p>
            <a:r>
              <a:rPr lang="es-MX" sz="2800" dirty="0" smtClean="0">
                <a:latin typeface="+mn-lt"/>
              </a:rPr>
              <a:t>Paquetes de Bachillerato 1ro a 3ro</a:t>
            </a:r>
            <a:endParaRPr lang="es-MX" sz="2800" dirty="0">
              <a:latin typeface="+mn-lt"/>
            </a:endParaRPr>
          </a:p>
        </p:txBody>
      </p:sp>
      <p:sp>
        <p:nvSpPr>
          <p:cNvPr id="9" name="Título 7"/>
          <p:cNvSpPr txBox="1">
            <a:spLocks/>
          </p:cNvSpPr>
          <p:nvPr/>
        </p:nvSpPr>
        <p:spPr>
          <a:xfrm>
            <a:off x="467644" y="3380212"/>
            <a:ext cx="9720072" cy="104755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s-MX" sz="2800" cap="none" dirty="0" smtClean="0">
                <a:latin typeface="+mn-lt"/>
              </a:rPr>
              <a:t>Paquetes De Bachillerato 4to</a:t>
            </a:r>
            <a:endParaRPr lang="es-MX" sz="2800" dirty="0">
              <a:latin typeface="+mn-lt"/>
            </a:endParaRPr>
          </a:p>
        </p:txBody>
      </p:sp>
      <p:sp>
        <p:nvSpPr>
          <p:cNvPr id="10" name="Marcador de contenido 3"/>
          <p:cNvSpPr txBox="1">
            <a:spLocks/>
          </p:cNvSpPr>
          <p:nvPr/>
        </p:nvSpPr>
        <p:spPr>
          <a:xfrm>
            <a:off x="1090015" y="4305281"/>
            <a:ext cx="4937655" cy="237066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MX" dirty="0" smtClean="0"/>
              <a:t>-1 chamarra; y</a:t>
            </a:r>
          </a:p>
          <a:p>
            <a:r>
              <a:rPr lang="es-MX" dirty="0" smtClean="0"/>
              <a:t>- 2 playeras</a:t>
            </a:r>
            <a:endParaRPr lang="es-MX" dirty="0"/>
          </a:p>
        </p:txBody>
      </p:sp>
      <p:sp>
        <p:nvSpPr>
          <p:cNvPr id="14" name="Marcador de contenido 5"/>
          <p:cNvSpPr txBox="1">
            <a:spLocks/>
          </p:cNvSpPr>
          <p:nvPr/>
        </p:nvSpPr>
        <p:spPr>
          <a:xfrm>
            <a:off x="6027670" y="4422248"/>
            <a:ext cx="4929188" cy="236220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MX" dirty="0" smtClean="0"/>
              <a:t>-1 sudadera  o chamarra (b)</a:t>
            </a:r>
          </a:p>
          <a:p>
            <a:r>
              <a:rPr lang="es-MX" dirty="0" smtClean="0"/>
              <a:t>- 2 playeras</a:t>
            </a:r>
            <a:endParaRPr lang="es-MX" dirty="0"/>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3083"/>
            <a:ext cx="12389638" cy="2834917"/>
          </a:xfrm>
          <a:prstGeom prst="rect">
            <a:avLst/>
          </a:prstGeom>
        </p:spPr>
      </p:pic>
      <p:sp>
        <p:nvSpPr>
          <p:cNvPr id="15" name="Marcador de texto 4"/>
          <p:cNvSpPr>
            <a:spLocks noGrp="1"/>
          </p:cNvSpPr>
          <p:nvPr>
            <p:ph type="body" sz="quarter" idx="3"/>
          </p:nvPr>
        </p:nvSpPr>
        <p:spPr>
          <a:xfrm>
            <a:off x="467644" y="62805"/>
            <a:ext cx="4754880" cy="822960"/>
          </a:xfrm>
        </p:spPr>
        <p:txBody>
          <a:bodyPr>
            <a:normAutofit/>
          </a:bodyPr>
          <a:lstStyle/>
          <a:p>
            <a:r>
              <a:rPr lang="es-MX" sz="4000" dirty="0" smtClean="0">
                <a:solidFill>
                  <a:schemeClr val="accent1">
                    <a:lumMod val="50000"/>
                  </a:schemeClr>
                </a:solidFill>
              </a:rPr>
              <a:t>2018-2019</a:t>
            </a:r>
            <a:endParaRPr lang="es-MX" sz="4000" dirty="0">
              <a:solidFill>
                <a:schemeClr val="accent1">
                  <a:lumMod val="50000"/>
                </a:schemeClr>
              </a:solidFill>
            </a:endParaRPr>
          </a:p>
        </p:txBody>
      </p:sp>
      <p:sp>
        <p:nvSpPr>
          <p:cNvPr id="16" name="Marcador de texto 4"/>
          <p:cNvSpPr>
            <a:spLocks noGrp="1"/>
          </p:cNvSpPr>
          <p:nvPr>
            <p:ph type="body" sz="quarter" idx="3"/>
          </p:nvPr>
        </p:nvSpPr>
        <p:spPr>
          <a:xfrm>
            <a:off x="5682985" y="22332"/>
            <a:ext cx="4754880" cy="773327"/>
          </a:xfrm>
        </p:spPr>
        <p:txBody>
          <a:bodyPr>
            <a:normAutofit/>
          </a:bodyPr>
          <a:lstStyle/>
          <a:p>
            <a:r>
              <a:rPr lang="es-MX" sz="4000" dirty="0" smtClean="0">
                <a:solidFill>
                  <a:schemeClr val="accent1">
                    <a:lumMod val="50000"/>
                  </a:schemeClr>
                </a:solidFill>
              </a:rPr>
              <a:t>2019-2020</a:t>
            </a:r>
            <a:endParaRPr lang="es-MX" sz="4000" dirty="0">
              <a:solidFill>
                <a:schemeClr val="accent1">
                  <a:lumMod val="50000"/>
                </a:schemeClr>
              </a:solidFill>
            </a:endParaRPr>
          </a:p>
        </p:txBody>
      </p:sp>
    </p:spTree>
    <p:extLst>
      <p:ext uri="{BB962C8B-B14F-4D97-AF65-F5344CB8AC3E}">
        <p14:creationId xmlns:p14="http://schemas.microsoft.com/office/powerpoint/2010/main" val="1091714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2"/>
          <p:cNvSpPr>
            <a:spLocks noGrp="1"/>
          </p:cNvSpPr>
          <p:nvPr>
            <p:ph idx="1"/>
          </p:nvPr>
        </p:nvSpPr>
        <p:spPr>
          <a:xfrm>
            <a:off x="256674" y="336885"/>
            <a:ext cx="11662610" cy="6368716"/>
          </a:xfrm>
        </p:spPr>
        <p:txBody>
          <a:bodyPr>
            <a:normAutofit/>
          </a:bodyPr>
          <a:lstStyle/>
          <a:p>
            <a:pPr marL="0" indent="0">
              <a:buNone/>
            </a:pPr>
            <a:r>
              <a:rPr lang="es-MX" sz="1800" dirty="0" smtClean="0">
                <a:latin typeface="Arial Narrow" panose="020B0606020202030204" pitchFamily="34" charset="0"/>
              </a:rPr>
              <a:t>(a) El </a:t>
            </a:r>
            <a:r>
              <a:rPr lang="es-MX" sz="1800" dirty="0">
                <a:latin typeface="Arial Narrow" panose="020B0606020202030204" pitchFamily="34" charset="0"/>
              </a:rPr>
              <a:t>pantalón cambiara de diseño</a:t>
            </a:r>
            <a:r>
              <a:rPr lang="es-MX" sz="1800" dirty="0" smtClean="0">
                <a:latin typeface="Arial Narrow" panose="020B0606020202030204" pitchFamily="34" charset="0"/>
              </a:rPr>
              <a:t>:</a:t>
            </a:r>
            <a:endParaRPr lang="es-MX" sz="1800" dirty="0">
              <a:latin typeface="Arial Narrow" panose="020B0606020202030204" pitchFamily="34" charset="0"/>
            </a:endParaRPr>
          </a:p>
          <a:p>
            <a:pPr marL="285750" indent="-285750">
              <a:buFont typeface="Wingdings" panose="05000000000000000000" pitchFamily="2" charset="2"/>
              <a:buChar char="ü"/>
            </a:pPr>
            <a:r>
              <a:rPr lang="es-MX" sz="1800" dirty="0">
                <a:latin typeface="Arial Narrow" panose="020B0606020202030204" pitchFamily="34" charset="0"/>
              </a:rPr>
              <a:t>Se hará más ajustado de las piernas</a:t>
            </a:r>
          </a:p>
          <a:p>
            <a:pPr marL="285750" indent="-285750">
              <a:buFont typeface="Wingdings" panose="05000000000000000000" pitchFamily="2" charset="2"/>
              <a:buChar char="ü"/>
            </a:pPr>
            <a:r>
              <a:rPr lang="es-MX" sz="1800" dirty="0">
                <a:latin typeface="Arial Narrow" panose="020B0606020202030204" pitchFamily="34" charset="0"/>
              </a:rPr>
              <a:t>Con cárdigan </a:t>
            </a:r>
          </a:p>
          <a:p>
            <a:pPr marL="285750" indent="-285750">
              <a:buFont typeface="Wingdings" panose="05000000000000000000" pitchFamily="2" charset="2"/>
              <a:buChar char="ü"/>
            </a:pPr>
            <a:r>
              <a:rPr lang="es-MX" sz="1800" dirty="0">
                <a:latin typeface="Arial Narrow" panose="020B0606020202030204" pitchFamily="34" charset="0"/>
              </a:rPr>
              <a:t>Tela menos pesada, sin </a:t>
            </a:r>
            <a:r>
              <a:rPr lang="es-MX" sz="1800" dirty="0" smtClean="0">
                <a:latin typeface="Arial Narrow" panose="020B0606020202030204" pitchFamily="34" charset="0"/>
              </a:rPr>
              <a:t>felpa.</a:t>
            </a:r>
          </a:p>
          <a:p>
            <a:pPr marL="285750" indent="-285750">
              <a:buFont typeface="Wingdings" panose="05000000000000000000" pitchFamily="2" charset="2"/>
              <a:buChar char="ü"/>
            </a:pPr>
            <a:endParaRPr lang="es-MX" sz="1800" dirty="0">
              <a:latin typeface="Arial Narrow" panose="020B0606020202030204" pitchFamily="34" charset="0"/>
            </a:endParaRPr>
          </a:p>
          <a:p>
            <a:pPr marL="285750" indent="-285750">
              <a:buFont typeface="Wingdings" panose="05000000000000000000" pitchFamily="2" charset="2"/>
              <a:buChar char="ü"/>
            </a:pPr>
            <a:endParaRPr lang="es-MX" sz="1800" dirty="0" smtClean="0">
              <a:latin typeface="Arial Narrow" panose="020B0606020202030204" pitchFamily="34" charset="0"/>
            </a:endParaRPr>
          </a:p>
          <a:p>
            <a:pPr marL="285750" indent="-285750">
              <a:buFont typeface="Wingdings" panose="05000000000000000000" pitchFamily="2" charset="2"/>
              <a:buChar char="ü"/>
            </a:pPr>
            <a:endParaRPr lang="es-MX" sz="1800" dirty="0" smtClean="0">
              <a:latin typeface="Arial Narrow" panose="020B0606020202030204" pitchFamily="34" charset="0"/>
            </a:endParaRPr>
          </a:p>
          <a:p>
            <a:pPr marL="285750" indent="-285750">
              <a:buFont typeface="Wingdings" panose="05000000000000000000" pitchFamily="2" charset="2"/>
              <a:buChar char="ü"/>
            </a:pPr>
            <a:endParaRPr lang="es-MX" dirty="0">
              <a:latin typeface="Arial Narrow" panose="020B0606020202030204" pitchFamily="34" charset="0"/>
            </a:endParaRPr>
          </a:p>
          <a:p>
            <a:pPr algn="r"/>
            <a:r>
              <a:rPr lang="es-MX" sz="1800" dirty="0" smtClean="0">
                <a:latin typeface="Arial Narrow" panose="020B0606020202030204" pitchFamily="34" charset="0"/>
              </a:rPr>
              <a:t>(b) </a:t>
            </a:r>
            <a:r>
              <a:rPr lang="es-MX" sz="1800" dirty="0">
                <a:latin typeface="Arial Narrow" panose="020B0606020202030204" pitchFamily="34" charset="0"/>
              </a:rPr>
              <a:t>Sudadera</a:t>
            </a:r>
            <a:r>
              <a:rPr lang="es-MX" sz="1800" dirty="0" smtClean="0">
                <a:latin typeface="Arial Narrow" panose="020B0606020202030204" pitchFamily="34" charset="0"/>
              </a:rPr>
              <a:t>:</a:t>
            </a:r>
            <a:endParaRPr lang="es-MX" sz="1800" dirty="0">
              <a:latin typeface="Arial Narrow" panose="020B0606020202030204" pitchFamily="34" charset="0"/>
            </a:endParaRPr>
          </a:p>
          <a:p>
            <a:pPr marL="285750" indent="-285750" algn="r">
              <a:buFont typeface="Wingdings" panose="05000000000000000000" pitchFamily="2" charset="2"/>
              <a:buChar char="q"/>
            </a:pPr>
            <a:r>
              <a:rPr lang="es-MX" sz="1800" dirty="0">
                <a:latin typeface="Arial Narrow" panose="020B0606020202030204" pitchFamily="34" charset="0"/>
              </a:rPr>
              <a:t>Se tienen dos modelos una abierta con </a:t>
            </a:r>
            <a:r>
              <a:rPr lang="es-MX" sz="1800" dirty="0" smtClean="0">
                <a:latin typeface="Arial Narrow" panose="020B0606020202030204" pitchFamily="34" charset="0"/>
              </a:rPr>
              <a:t>cierre Chamarra” </a:t>
            </a:r>
            <a:endParaRPr lang="es-MX" sz="1800" dirty="0" smtClean="0">
              <a:latin typeface="Arial Narrow" panose="020B0606020202030204" pitchFamily="34" charset="0"/>
            </a:endParaRPr>
          </a:p>
          <a:p>
            <a:pPr marL="285750" indent="-285750" algn="r">
              <a:buFont typeface="Wingdings" panose="05000000000000000000" pitchFamily="2" charset="2"/>
              <a:buChar char="q"/>
            </a:pPr>
            <a:r>
              <a:rPr lang="es-MX" sz="1800" dirty="0" smtClean="0">
                <a:latin typeface="Arial Narrow" panose="020B0606020202030204" pitchFamily="34" charset="0"/>
              </a:rPr>
              <a:t>(</a:t>
            </a:r>
            <a:r>
              <a:rPr lang="es-MX" sz="1800" dirty="0">
                <a:latin typeface="Arial Narrow" panose="020B0606020202030204" pitchFamily="34" charset="0"/>
              </a:rPr>
              <a:t>como la de los años anteriores</a:t>
            </a:r>
            <a:r>
              <a:rPr lang="es-MX" sz="1800" dirty="0" smtClean="0">
                <a:latin typeface="Arial Narrow" panose="020B0606020202030204" pitchFamily="34" charset="0"/>
              </a:rPr>
              <a:t>)</a:t>
            </a:r>
          </a:p>
          <a:p>
            <a:pPr marL="0" indent="0" algn="r">
              <a:buNone/>
            </a:pPr>
            <a:r>
              <a:rPr lang="es-MX" sz="1800" dirty="0" smtClean="0">
                <a:latin typeface="Arial Narrow" panose="020B0606020202030204" pitchFamily="34" charset="0"/>
              </a:rPr>
              <a:t> </a:t>
            </a:r>
            <a:r>
              <a:rPr lang="es-MX" sz="1800" dirty="0">
                <a:latin typeface="Arial Narrow" panose="020B0606020202030204" pitchFamily="34" charset="0"/>
              </a:rPr>
              <a:t>“Chamarra” y una cerrada “Sudadera”</a:t>
            </a:r>
          </a:p>
          <a:p>
            <a:pPr marL="285750" indent="-285750" algn="r">
              <a:buFont typeface="Wingdings" panose="05000000000000000000" pitchFamily="2" charset="2"/>
              <a:buChar char="q"/>
            </a:pPr>
            <a:r>
              <a:rPr lang="es-MX" sz="1800" dirty="0">
                <a:latin typeface="Arial Narrow" panose="020B0606020202030204" pitchFamily="34" charset="0"/>
              </a:rPr>
              <a:t>Tela más ligera</a:t>
            </a:r>
          </a:p>
          <a:p>
            <a:pPr marL="285750" indent="-285750" algn="r">
              <a:buFont typeface="Wingdings" panose="05000000000000000000" pitchFamily="2" charset="2"/>
              <a:buChar char="q"/>
            </a:pPr>
            <a:r>
              <a:rPr lang="es-MX" sz="1800" dirty="0">
                <a:latin typeface="Arial Narrow" panose="020B0606020202030204" pitchFamily="34" charset="0"/>
              </a:rPr>
              <a:t>Sólo se tendrán tallas CH (chica), M (mediana) y G (grande).</a:t>
            </a:r>
          </a:p>
          <a:p>
            <a:pPr marL="285750" indent="-285750" algn="r">
              <a:buFont typeface="Wingdings" panose="05000000000000000000" pitchFamily="2" charset="2"/>
              <a:buChar char="ü"/>
            </a:pPr>
            <a:endParaRPr lang="es-MX" dirty="0">
              <a:latin typeface="Arial Narrow" panose="020B0606020202030204" pitchFamily="34" charset="0"/>
            </a:endParaRPr>
          </a:p>
        </p:txBody>
      </p:sp>
      <p:pic>
        <p:nvPicPr>
          <p:cNvPr id="3" name="Imagen 2"/>
          <p:cNvPicPr/>
          <p:nvPr/>
        </p:nvPicPr>
        <p:blipFill rotWithShape="1">
          <a:blip r:embed="rId2"/>
          <a:srcRect l="30380" t="6153" r="28547" b="10679"/>
          <a:stretch/>
        </p:blipFill>
        <p:spPr bwMode="auto">
          <a:xfrm>
            <a:off x="1959644" y="2364205"/>
            <a:ext cx="2305050" cy="3733800"/>
          </a:xfrm>
          <a:prstGeom prst="rect">
            <a:avLst/>
          </a:prstGeom>
          <a:ln>
            <a:noFill/>
          </a:ln>
          <a:extLst>
            <a:ext uri="{53640926-AAD7-44D8-BBD7-CCE9431645EC}">
              <a14:shadowObscured xmlns:a14="http://schemas.microsoft.com/office/drawing/2010/main"/>
            </a:ext>
          </a:extLst>
        </p:spPr>
      </p:pic>
      <p:pic>
        <p:nvPicPr>
          <p:cNvPr id="4" name="Imagen 3"/>
          <p:cNvPicPr/>
          <p:nvPr/>
        </p:nvPicPr>
        <p:blipFill rotWithShape="1">
          <a:blip r:embed="rId3"/>
          <a:srcRect l="28004" t="10184" r="29566" b="28289"/>
          <a:stretch/>
        </p:blipFill>
        <p:spPr bwMode="auto">
          <a:xfrm>
            <a:off x="7841080" y="758993"/>
            <a:ext cx="2381250" cy="2762250"/>
          </a:xfrm>
          <a:prstGeom prst="rect">
            <a:avLst/>
          </a:prstGeom>
          <a:ln>
            <a:noFill/>
          </a:ln>
          <a:extLst>
            <a:ext uri="{53640926-AAD7-44D8-BBD7-CCE9431645EC}">
              <a14:shadowObscured xmlns:a14="http://schemas.microsoft.com/office/drawing/2010/main"/>
            </a:ext>
          </a:ex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9" y="4167429"/>
            <a:ext cx="12389638" cy="2834917"/>
          </a:xfrm>
          <a:prstGeom prst="rect">
            <a:avLst/>
          </a:prstGeom>
        </p:spPr>
      </p:pic>
    </p:spTree>
    <p:extLst>
      <p:ext uri="{BB962C8B-B14F-4D97-AF65-F5344CB8AC3E}">
        <p14:creationId xmlns:p14="http://schemas.microsoft.com/office/powerpoint/2010/main" val="125382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3083"/>
            <a:ext cx="12389638" cy="2834917"/>
          </a:xfrm>
          <a:prstGeom prst="rect">
            <a:avLst/>
          </a:prstGeom>
        </p:spPr>
      </p:pic>
      <p:graphicFrame>
        <p:nvGraphicFramePr>
          <p:cNvPr id="5" name="Marcador de contenido 4"/>
          <p:cNvGraphicFramePr>
            <a:graphicFrameLocks noGrp="1"/>
          </p:cNvGraphicFramePr>
          <p:nvPr>
            <p:ph idx="1"/>
            <p:extLst>
              <p:ext uri="{D42A27DB-BD31-4B8C-83A1-F6EECF244321}">
                <p14:modId xmlns:p14="http://schemas.microsoft.com/office/powerpoint/2010/main" val="3680272067"/>
              </p:ext>
            </p:extLst>
          </p:nvPr>
        </p:nvGraphicFramePr>
        <p:xfrm>
          <a:off x="1161215" y="1930102"/>
          <a:ext cx="3651418" cy="2228850"/>
        </p:xfrm>
        <a:graphic>
          <a:graphicData uri="http://schemas.openxmlformats.org/drawingml/2006/table">
            <a:tbl>
              <a:tblPr firstRow="1" bandRow="1">
                <a:tableStyleId>{5C22544A-7EE6-4342-B048-85BDC9FD1C3A}</a:tableStyleId>
              </a:tblPr>
              <a:tblGrid>
                <a:gridCol w="1825709">
                  <a:extLst>
                    <a:ext uri="{9D8B030D-6E8A-4147-A177-3AD203B41FA5}">
                      <a16:colId xmlns:a16="http://schemas.microsoft.com/office/drawing/2014/main" val="495163477"/>
                    </a:ext>
                  </a:extLst>
                </a:gridCol>
                <a:gridCol w="1825709">
                  <a:extLst>
                    <a:ext uri="{9D8B030D-6E8A-4147-A177-3AD203B41FA5}">
                      <a16:colId xmlns:a16="http://schemas.microsoft.com/office/drawing/2014/main" val="1472830883"/>
                    </a:ext>
                  </a:extLst>
                </a:gridCol>
              </a:tblGrid>
              <a:tr h="370840">
                <a:tc>
                  <a:txBody>
                    <a:bodyPr/>
                    <a:lstStyle/>
                    <a:p>
                      <a:pPr algn="l" fontAlgn="b"/>
                      <a:r>
                        <a:rPr lang="es-MX" sz="1800" b="0" i="0" u="none" strike="noStrike" dirty="0">
                          <a:solidFill>
                            <a:srgbClr val="000000"/>
                          </a:solidFill>
                          <a:effectLst/>
                          <a:latin typeface="Calibri" panose="020F0502020204030204" pitchFamily="34" charset="0"/>
                        </a:rPr>
                        <a:t>Estatus</a:t>
                      </a:r>
                    </a:p>
                  </a:txBody>
                  <a:tcPr marL="9525" marR="9525" marT="9525" marB="0" anchor="b"/>
                </a:tc>
                <a:tc>
                  <a:txBody>
                    <a:bodyPr/>
                    <a:lstStyle/>
                    <a:p>
                      <a:pPr algn="ctr" fontAlgn="b"/>
                      <a:r>
                        <a:rPr lang="es-MX" sz="1800" b="0" i="0" u="none" strike="noStrike" dirty="0">
                          <a:solidFill>
                            <a:srgbClr val="000000"/>
                          </a:solidFill>
                          <a:effectLst/>
                          <a:latin typeface="Calibri" panose="020F0502020204030204" pitchFamily="34" charset="0"/>
                        </a:rPr>
                        <a:t>Porcentaje</a:t>
                      </a:r>
                    </a:p>
                  </a:txBody>
                  <a:tcPr marL="9525" marR="9525" marT="9525" marB="0" anchor="b"/>
                </a:tc>
                <a:extLst>
                  <a:ext uri="{0D108BD9-81ED-4DB2-BD59-A6C34878D82A}">
                    <a16:rowId xmlns:a16="http://schemas.microsoft.com/office/drawing/2014/main" val="927078402"/>
                  </a:ext>
                </a:extLst>
              </a:tr>
              <a:tr h="370840">
                <a:tc>
                  <a:txBody>
                    <a:bodyPr/>
                    <a:lstStyle/>
                    <a:p>
                      <a:pPr algn="l" fontAlgn="b"/>
                      <a:r>
                        <a:rPr lang="es-MX" sz="1800" b="0" i="0" u="none" strike="noStrike" dirty="0">
                          <a:solidFill>
                            <a:srgbClr val="000000"/>
                          </a:solidFill>
                          <a:effectLst/>
                          <a:latin typeface="Calibri" panose="020F0502020204030204" pitchFamily="34" charset="0"/>
                        </a:rPr>
                        <a:t>Pedidos en plataforma</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60.12%</a:t>
                      </a:r>
                    </a:p>
                  </a:txBody>
                  <a:tcPr marL="9525" marR="9525" marT="9525" marB="0" anchor="b"/>
                </a:tc>
                <a:extLst>
                  <a:ext uri="{0D108BD9-81ED-4DB2-BD59-A6C34878D82A}">
                    <a16:rowId xmlns:a16="http://schemas.microsoft.com/office/drawing/2014/main" val="3852932546"/>
                  </a:ext>
                </a:extLst>
              </a:tr>
              <a:tr h="370840">
                <a:tc>
                  <a:txBody>
                    <a:bodyPr/>
                    <a:lstStyle/>
                    <a:p>
                      <a:pPr algn="l" fontAlgn="b"/>
                      <a:r>
                        <a:rPr lang="es-MX" sz="1800" b="0" i="0" u="none" strike="noStrike">
                          <a:solidFill>
                            <a:srgbClr val="000000"/>
                          </a:solidFill>
                          <a:effectLst/>
                          <a:latin typeface="Calibri" panose="020F0502020204030204" pitchFamily="34" charset="0"/>
                        </a:rPr>
                        <a:t>Asigandos en sistema</a:t>
                      </a:r>
                    </a:p>
                  </a:txBody>
                  <a:tcPr marL="9525" marR="9525" marT="9525" marB="0" anchor="b"/>
                </a:tc>
                <a:tc>
                  <a:txBody>
                    <a:bodyPr/>
                    <a:lstStyle/>
                    <a:p>
                      <a:pPr algn="r" fontAlgn="b"/>
                      <a:r>
                        <a:rPr lang="es-MX" sz="1800" b="0" i="0" u="none" strike="noStrike" dirty="0">
                          <a:solidFill>
                            <a:srgbClr val="000000"/>
                          </a:solidFill>
                          <a:effectLst/>
                          <a:latin typeface="Calibri" panose="020F0502020204030204" pitchFamily="34" charset="0"/>
                        </a:rPr>
                        <a:t>39.88%</a:t>
                      </a:r>
                    </a:p>
                  </a:txBody>
                  <a:tcPr marL="9525" marR="9525" marT="9525" marB="0" anchor="b"/>
                </a:tc>
                <a:extLst>
                  <a:ext uri="{0D108BD9-81ED-4DB2-BD59-A6C34878D82A}">
                    <a16:rowId xmlns:a16="http://schemas.microsoft.com/office/drawing/2014/main" val="2011703183"/>
                  </a:ext>
                </a:extLst>
              </a:tr>
              <a:tr h="370840">
                <a:tc>
                  <a:txBody>
                    <a:bodyPr/>
                    <a:lstStyle/>
                    <a:p>
                      <a:pPr algn="l" fontAlgn="b"/>
                      <a:r>
                        <a:rPr lang="es-MX" sz="1800" b="0" i="0" u="none" strike="noStrike" dirty="0" smtClean="0">
                          <a:solidFill>
                            <a:srgbClr val="000000"/>
                          </a:solidFill>
                          <a:effectLst/>
                          <a:latin typeface="Calibri" panose="020F0502020204030204" pitchFamily="34" charset="0"/>
                        </a:rPr>
                        <a:t>Total</a:t>
                      </a:r>
                      <a:endParaRPr lang="es-MX"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800" b="0" i="0" u="none" strike="noStrike" dirty="0" smtClean="0">
                          <a:solidFill>
                            <a:srgbClr val="000000"/>
                          </a:solidFill>
                          <a:effectLst/>
                          <a:latin typeface="Calibri" panose="020F0502020204030204" pitchFamily="34" charset="0"/>
                        </a:rPr>
                        <a:t>100.00%</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379032"/>
                  </a:ext>
                </a:extLst>
              </a:tr>
              <a:tr h="370840">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301212252"/>
                  </a:ext>
                </a:extLst>
              </a:tr>
            </a:tbl>
          </a:graphicData>
        </a:graphic>
      </p:graphicFrame>
      <p:sp>
        <p:nvSpPr>
          <p:cNvPr id="6" name="Título 5"/>
          <p:cNvSpPr>
            <a:spLocks noGrp="1"/>
          </p:cNvSpPr>
          <p:nvPr>
            <p:ph type="title"/>
          </p:nvPr>
        </p:nvSpPr>
        <p:spPr/>
        <p:txBody>
          <a:bodyPr>
            <a:normAutofit/>
          </a:bodyPr>
          <a:lstStyle/>
          <a:p>
            <a:r>
              <a:rPr lang="es-MX" sz="3600" b="1" dirty="0" smtClean="0">
                <a:solidFill>
                  <a:schemeClr val="accent1">
                    <a:lumMod val="50000"/>
                  </a:schemeClr>
                </a:solidFill>
                <a:ea typeface="Al Bayan Plain" charset="-78"/>
                <a:cs typeface="Al Bayan Plain" charset="-78"/>
              </a:rPr>
              <a:t>Estrategia de terminación de inventarios:</a:t>
            </a:r>
            <a:endParaRPr lang="es-MX" sz="3600" b="1" dirty="0"/>
          </a:p>
        </p:txBody>
      </p:sp>
      <p:graphicFrame>
        <p:nvGraphicFramePr>
          <p:cNvPr id="7" name="Gráfico 6"/>
          <p:cNvGraphicFramePr>
            <a:graphicFrameLocks/>
          </p:cNvGraphicFramePr>
          <p:nvPr>
            <p:extLst>
              <p:ext uri="{D42A27DB-BD31-4B8C-83A1-F6EECF244321}">
                <p14:modId xmlns:p14="http://schemas.microsoft.com/office/powerpoint/2010/main" val="1247954733"/>
              </p:ext>
            </p:extLst>
          </p:nvPr>
        </p:nvGraphicFramePr>
        <p:xfrm>
          <a:off x="5759116" y="1691322"/>
          <a:ext cx="5374105" cy="38392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0669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3083"/>
            <a:ext cx="12389638" cy="2834917"/>
          </a:xfrm>
          <a:prstGeom prst="rect">
            <a:avLst/>
          </a:prstGeom>
        </p:spPr>
      </p:pic>
      <p:sp>
        <p:nvSpPr>
          <p:cNvPr id="7" name="Título 6"/>
          <p:cNvSpPr>
            <a:spLocks noGrp="1"/>
          </p:cNvSpPr>
          <p:nvPr>
            <p:ph type="title"/>
          </p:nvPr>
        </p:nvSpPr>
        <p:spPr/>
        <p:txBody>
          <a:bodyPr>
            <a:normAutofit/>
          </a:bodyPr>
          <a:lstStyle/>
          <a:p>
            <a:r>
              <a:rPr lang="es-MX" sz="2800" b="1" dirty="0" smtClean="0">
                <a:solidFill>
                  <a:schemeClr val="accent1">
                    <a:lumMod val="50000"/>
                  </a:schemeClr>
                </a:solidFill>
                <a:latin typeface="+mn-lt"/>
              </a:rPr>
              <a:t>Estrategia </a:t>
            </a:r>
            <a:r>
              <a:rPr lang="es-MX" sz="2800" b="1" dirty="0" smtClean="0">
                <a:solidFill>
                  <a:schemeClr val="accent1">
                    <a:lumMod val="50000"/>
                  </a:schemeClr>
                </a:solidFill>
                <a:latin typeface="+mn-lt"/>
              </a:rPr>
              <a:t>de terminación de inventarios Ciclo </a:t>
            </a:r>
            <a:r>
              <a:rPr lang="es-MX" sz="2800" b="1" dirty="0" smtClean="0">
                <a:solidFill>
                  <a:schemeClr val="accent1">
                    <a:lumMod val="50000"/>
                  </a:schemeClr>
                </a:solidFill>
                <a:latin typeface="+mn-lt"/>
              </a:rPr>
              <a:t>Escolar 2020-2021</a:t>
            </a:r>
            <a:endParaRPr lang="es-MX" sz="2800" b="1" dirty="0">
              <a:solidFill>
                <a:schemeClr val="accent1">
                  <a:lumMod val="50000"/>
                </a:schemeClr>
              </a:solidFill>
              <a:latin typeface="+mn-lt"/>
            </a:endParaRPr>
          </a:p>
        </p:txBody>
      </p:sp>
      <p:sp>
        <p:nvSpPr>
          <p:cNvPr id="2" name="Marcador de contenido 1"/>
          <p:cNvSpPr>
            <a:spLocks noGrp="1"/>
          </p:cNvSpPr>
          <p:nvPr>
            <p:ph idx="1"/>
          </p:nvPr>
        </p:nvSpPr>
        <p:spPr>
          <a:xfrm>
            <a:off x="845127" y="1413164"/>
            <a:ext cx="10515600" cy="4351337"/>
          </a:xfrm>
        </p:spPr>
        <p:txBody>
          <a:bodyPr>
            <a:normAutofit/>
          </a:bodyPr>
          <a:lstStyle/>
          <a:p>
            <a:r>
              <a:rPr lang="es-MX" sz="2000" dirty="0" smtClean="0"/>
              <a:t>El cambio se hará de forma paulatina; iniciaremos con la secciones de kínder y bachillerato</a:t>
            </a:r>
          </a:p>
          <a:p>
            <a:r>
              <a:rPr lang="es-MX" sz="2000" dirty="0" smtClean="0"/>
              <a:t>Tomando en cuenta el histórico de pedidos en tiempo por la plataforma tomamos la decisión de que la opción del diseño nuevo, solo lo tendrán los papás que hagan su solicitud en tiempo.  A l % que no lo haga se asignará talla y uniforme con diseño anterior.</a:t>
            </a:r>
            <a:endParaRPr lang="es-MX" sz="2000" dirty="0" smtClean="0"/>
          </a:p>
          <a:p>
            <a:r>
              <a:rPr lang="es-MX" sz="2000" dirty="0" smtClean="0"/>
              <a:t>Para primaria en canasta los uniformes serán con el diseño actual. En temporada de clases terminaremos los inventarios del diseño actual y enseguida iniciaremos a sacar el diseño nuevo.</a:t>
            </a:r>
            <a:endParaRPr lang="es-MX" sz="2000" dirty="0"/>
          </a:p>
        </p:txBody>
      </p:sp>
    </p:spTree>
    <p:extLst>
      <p:ext uri="{BB962C8B-B14F-4D97-AF65-F5344CB8AC3E}">
        <p14:creationId xmlns:p14="http://schemas.microsoft.com/office/powerpoint/2010/main" val="989601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3158" y="710936"/>
            <a:ext cx="10748209" cy="4960076"/>
          </a:xfrm>
          <a:prstGeom prst="rect">
            <a:avLst/>
          </a:prstGeom>
        </p:spPr>
        <p:txBody>
          <a:bodyPr wrap="square">
            <a:spAutoFit/>
          </a:bodyPr>
          <a:lstStyle/>
          <a:p>
            <a:pPr marL="342900" indent="-342900" algn="just">
              <a:lnSpc>
                <a:spcPct val="115000"/>
              </a:lnSpc>
              <a:spcAft>
                <a:spcPts val="1000"/>
              </a:spcAft>
              <a:buFont typeface="Wingdings" panose="05000000000000000000" pitchFamily="2" charset="2"/>
              <a:buChar char="§"/>
            </a:pPr>
            <a:r>
              <a:rPr lang="es-MX" sz="2000" dirty="0" smtClean="0">
                <a:ea typeface="Times New Roman" panose="02020603050405020304" pitchFamily="18" charset="0"/>
                <a:cs typeface="Arial" panose="020B0604020202020204" pitchFamily="34" charset="0"/>
              </a:rPr>
              <a:t>Las muestras estarán disponibles para prueba los </a:t>
            </a:r>
            <a:r>
              <a:rPr lang="es-MX" sz="2000" dirty="0">
                <a:ea typeface="Times New Roman" panose="02020603050405020304" pitchFamily="18" charset="0"/>
                <a:cs typeface="Arial" panose="020B0604020202020204" pitchFamily="34" charset="0"/>
              </a:rPr>
              <a:t>días lunes, martes y miércoles en un horario de 9 a 12 del día (no </a:t>
            </a:r>
            <a:r>
              <a:rPr lang="es-MX" sz="2000" dirty="0" smtClean="0">
                <a:ea typeface="Times New Roman" panose="02020603050405020304" pitchFamily="18" charset="0"/>
                <a:cs typeface="Arial" panose="020B0604020202020204" pitchFamily="34" charset="0"/>
              </a:rPr>
              <a:t>habrá </a:t>
            </a:r>
            <a:r>
              <a:rPr lang="es-MX" sz="2000" dirty="0">
                <a:ea typeface="Times New Roman" panose="02020603050405020304" pitchFamily="18" charset="0"/>
                <a:cs typeface="Arial" panose="020B0604020202020204" pitchFamily="34" charset="0"/>
              </a:rPr>
              <a:t>extensión de días, ni de horarios) </a:t>
            </a:r>
            <a:r>
              <a:rPr lang="es-MX" sz="2000" dirty="0" smtClean="0">
                <a:ea typeface="Times New Roman" panose="02020603050405020304" pitchFamily="18" charset="0"/>
                <a:cs typeface="Arial" panose="020B0604020202020204" pitchFamily="34" charset="0"/>
              </a:rPr>
              <a:t>.</a:t>
            </a:r>
            <a:endParaRPr lang="es-MX" sz="2000" dirty="0">
              <a:ea typeface="Times New Roman" panose="02020603050405020304" pitchFamily="18" charset="0"/>
              <a:cs typeface="Arial" panose="020B0604020202020204" pitchFamily="34" charset="0"/>
            </a:endParaRPr>
          </a:p>
          <a:p>
            <a:pPr marL="342900" indent="-342900" algn="just">
              <a:lnSpc>
                <a:spcPct val="115000"/>
              </a:lnSpc>
              <a:spcAft>
                <a:spcPts val="1000"/>
              </a:spcAft>
              <a:buFont typeface="Wingdings" panose="05000000000000000000" pitchFamily="2" charset="2"/>
              <a:buChar char="§"/>
            </a:pPr>
            <a:r>
              <a:rPr lang="es-MX" sz="2000" dirty="0" smtClean="0">
                <a:ea typeface="Times New Roman" panose="02020603050405020304" pitchFamily="18" charset="0"/>
                <a:cs typeface="Arial" panose="020B0604020202020204" pitchFamily="34" charset="0"/>
              </a:rPr>
              <a:t>Las solicitudes de uniformes se reciben desde “MI Maguen”.</a:t>
            </a:r>
          </a:p>
          <a:p>
            <a:pPr marL="342900" indent="-342900" algn="just">
              <a:lnSpc>
                <a:spcPct val="115000"/>
              </a:lnSpc>
              <a:spcAft>
                <a:spcPts val="1000"/>
              </a:spcAft>
              <a:buFont typeface="Wingdings" panose="05000000000000000000" pitchFamily="2" charset="2"/>
              <a:buChar char="§"/>
            </a:pPr>
            <a:r>
              <a:rPr lang="es-MX" sz="2000" dirty="0">
                <a:ea typeface="Times New Roman" panose="02020603050405020304" pitchFamily="18" charset="0"/>
                <a:cs typeface="Arial" panose="020B0604020202020204" pitchFamily="34" charset="0"/>
              </a:rPr>
              <a:t>Podrán pedir también uniformes extras, en caso de que los requieran, también será desde “Mi Maguen” y se enviara un recibo con el costo adicional, los cuales deben ser pagados en caja, en efectivo y los </a:t>
            </a:r>
            <a:r>
              <a:rPr lang="es-MX" sz="2000" dirty="0" smtClean="0">
                <a:ea typeface="Times New Roman" panose="02020603050405020304" pitchFamily="18" charset="0"/>
                <a:cs typeface="Arial" panose="020B0604020202020204" pitchFamily="34" charset="0"/>
              </a:rPr>
              <a:t>pedidos </a:t>
            </a:r>
            <a:r>
              <a:rPr lang="es-MX" sz="2000" dirty="0">
                <a:ea typeface="Times New Roman" panose="02020603050405020304" pitchFamily="18" charset="0"/>
                <a:cs typeface="Arial" panose="020B0604020202020204" pitchFamily="34" charset="0"/>
              </a:rPr>
              <a:t>que no </a:t>
            </a:r>
            <a:r>
              <a:rPr lang="es-MX" sz="2000" dirty="0" smtClean="0">
                <a:ea typeface="Times New Roman" panose="02020603050405020304" pitchFamily="18" charset="0"/>
                <a:cs typeface="Arial" panose="020B0604020202020204" pitchFamily="34" charset="0"/>
              </a:rPr>
              <a:t>sean </a:t>
            </a:r>
            <a:r>
              <a:rPr lang="es-MX" sz="2000" dirty="0">
                <a:ea typeface="Times New Roman" panose="02020603050405020304" pitchFamily="18" charset="0"/>
                <a:cs typeface="Arial" panose="020B0604020202020204" pitchFamily="34" charset="0"/>
              </a:rPr>
              <a:t>pagados antes del __ de marzo de 2019, se considerarán como cancelados</a:t>
            </a:r>
            <a:r>
              <a:rPr lang="es-MX" sz="2000" dirty="0" smtClean="0">
                <a:ea typeface="Times New Roman" panose="02020603050405020304" pitchFamily="18" charset="0"/>
                <a:cs typeface="Arial" panose="020B0604020202020204" pitchFamily="34" charset="0"/>
              </a:rPr>
              <a:t>.</a:t>
            </a:r>
          </a:p>
          <a:p>
            <a:pPr marL="342900" indent="-342900" algn="just">
              <a:lnSpc>
                <a:spcPct val="115000"/>
              </a:lnSpc>
              <a:spcAft>
                <a:spcPts val="1000"/>
              </a:spcAft>
              <a:buFont typeface="Wingdings" panose="05000000000000000000" pitchFamily="2" charset="2"/>
              <a:buChar char="§"/>
            </a:pPr>
            <a:r>
              <a:rPr lang="es-MX" sz="2000" dirty="0" smtClean="0">
                <a:ea typeface="Times New Roman" panose="02020603050405020304" pitchFamily="18" charset="0"/>
                <a:cs typeface="Arial" panose="020B0604020202020204" pitchFamily="34" charset="0"/>
              </a:rPr>
              <a:t>Las </a:t>
            </a:r>
            <a:r>
              <a:rPr lang="es-MX" sz="2000" dirty="0">
                <a:ea typeface="Times New Roman" panose="02020603050405020304" pitchFamily="18" charset="0"/>
                <a:cs typeface="Arial" panose="020B0604020202020204" pitchFamily="34" charset="0"/>
              </a:rPr>
              <a:t>familias que no hagan su solicitud en este período deberán ajustarse a recibir las tallas disponibles en el momento de la entrega.</a:t>
            </a:r>
          </a:p>
          <a:p>
            <a:pPr marL="342900" indent="-342900" algn="just">
              <a:lnSpc>
                <a:spcPct val="115000"/>
              </a:lnSpc>
              <a:spcAft>
                <a:spcPts val="1000"/>
              </a:spcAft>
              <a:buFont typeface="Wingdings" panose="05000000000000000000" pitchFamily="2" charset="2"/>
              <a:buChar char="§"/>
            </a:pPr>
            <a:r>
              <a:rPr lang="es-MX" sz="2000" dirty="0" smtClean="0">
                <a:ea typeface="Times New Roman" panose="02020603050405020304" pitchFamily="18" charset="0"/>
                <a:cs typeface="Arial" panose="020B0604020202020204" pitchFamily="34" charset="0"/>
              </a:rPr>
              <a:t>El </a:t>
            </a:r>
            <a:r>
              <a:rPr lang="es-MX" sz="2000" dirty="0">
                <a:ea typeface="Times New Roman" panose="02020603050405020304" pitchFamily="18" charset="0"/>
                <a:cs typeface="Arial" panose="020B0604020202020204" pitchFamily="34" charset="0"/>
              </a:rPr>
              <a:t>resto de las tallas son estándar, igual a las de </a:t>
            </a:r>
            <a:r>
              <a:rPr lang="es-MX" sz="2000" dirty="0" smtClean="0">
                <a:ea typeface="Times New Roman" panose="02020603050405020304" pitchFamily="18" charset="0"/>
                <a:cs typeface="Arial" panose="020B0604020202020204" pitchFamily="34" charset="0"/>
              </a:rPr>
              <a:t>ciclo 2018-2019</a:t>
            </a:r>
            <a:endParaRPr lang="es-MX" sz="2000" dirty="0">
              <a:ea typeface="Times New Roman" panose="02020603050405020304" pitchFamily="18" charset="0"/>
              <a:cs typeface="Arial" panose="020B0604020202020204" pitchFamily="34" charset="0"/>
            </a:endParaRPr>
          </a:p>
          <a:p>
            <a:pPr marL="342900" indent="-342900" algn="just">
              <a:lnSpc>
                <a:spcPct val="115000"/>
              </a:lnSpc>
              <a:spcAft>
                <a:spcPts val="1000"/>
              </a:spcAft>
              <a:buFont typeface="Wingdings" panose="05000000000000000000" pitchFamily="2" charset="2"/>
              <a:buChar char="§"/>
            </a:pPr>
            <a:r>
              <a:rPr lang="es-MX" sz="2000" dirty="0" smtClean="0">
                <a:ea typeface="Times New Roman" panose="02020603050405020304" pitchFamily="18" charset="0"/>
                <a:cs typeface="Arial" panose="020B0604020202020204" pitchFamily="34" charset="0"/>
              </a:rPr>
              <a:t>Los </a:t>
            </a:r>
            <a:r>
              <a:rPr lang="es-MX" sz="2000" dirty="0">
                <a:ea typeface="Times New Roman" panose="02020603050405020304" pitchFamily="18" charset="0"/>
                <a:cs typeface="Arial" panose="020B0604020202020204" pitchFamily="34" charset="0"/>
              </a:rPr>
              <a:t>uniformes se realizan basados en los pedidos no hay opción a cambio de talla o en su caso a modelo.</a:t>
            </a:r>
            <a:endParaRPr lang="es-MX" sz="2000" dirty="0">
              <a:effectLst/>
              <a:ea typeface="Times New Roman" panose="02020603050405020304" pitchFamily="18"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3083"/>
            <a:ext cx="12389638" cy="2834917"/>
          </a:xfrm>
          <a:prstGeom prst="rect">
            <a:avLst/>
          </a:prstGeom>
        </p:spPr>
      </p:pic>
    </p:spTree>
    <p:extLst>
      <p:ext uri="{BB962C8B-B14F-4D97-AF65-F5344CB8AC3E}">
        <p14:creationId xmlns:p14="http://schemas.microsoft.com/office/powerpoint/2010/main" val="3324091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5127" y="365760"/>
            <a:ext cx="5748178" cy="1325562"/>
          </a:xfrm>
        </p:spPr>
        <p:txBody>
          <a:bodyPr>
            <a:normAutofit/>
          </a:bodyPr>
          <a:lstStyle/>
          <a:p>
            <a:pPr algn="ctr"/>
            <a:r>
              <a:rPr lang="es-MX" sz="2800" b="1" dirty="0" smtClean="0">
                <a:solidFill>
                  <a:schemeClr val="accent1">
                    <a:lumMod val="50000"/>
                  </a:schemeClr>
                </a:solidFill>
              </a:rPr>
              <a:t>Inventario Disponible </a:t>
            </a:r>
            <a:br>
              <a:rPr lang="es-MX" sz="2800" b="1" dirty="0" smtClean="0">
                <a:solidFill>
                  <a:schemeClr val="accent1">
                    <a:lumMod val="50000"/>
                  </a:schemeClr>
                </a:solidFill>
              </a:rPr>
            </a:br>
            <a:r>
              <a:rPr lang="es-MX" sz="2800" b="1" dirty="0" smtClean="0">
                <a:solidFill>
                  <a:schemeClr val="accent1">
                    <a:lumMod val="50000"/>
                  </a:schemeClr>
                </a:solidFill>
              </a:rPr>
              <a:t>para 2019-2020</a:t>
            </a:r>
            <a:endParaRPr lang="es-MX" sz="2800" b="1" dirty="0">
              <a:solidFill>
                <a:schemeClr val="accent1">
                  <a:lumMod val="50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3083"/>
            <a:ext cx="12389638" cy="2834917"/>
          </a:xfrm>
          <a:prstGeom prst="rect">
            <a:avLst/>
          </a:prstGeom>
        </p:spPr>
      </p:pic>
      <p:graphicFrame>
        <p:nvGraphicFramePr>
          <p:cNvPr id="6" name="Marcador de contenido 5"/>
          <p:cNvGraphicFramePr>
            <a:graphicFrameLocks noGrp="1"/>
          </p:cNvGraphicFramePr>
          <p:nvPr>
            <p:ph idx="1"/>
            <p:extLst>
              <p:ext uri="{D42A27DB-BD31-4B8C-83A1-F6EECF244321}">
                <p14:modId xmlns:p14="http://schemas.microsoft.com/office/powerpoint/2010/main" val="909676879"/>
              </p:ext>
            </p:extLst>
          </p:nvPr>
        </p:nvGraphicFramePr>
        <p:xfrm>
          <a:off x="2074357" y="1691322"/>
          <a:ext cx="3289300" cy="2731770"/>
        </p:xfrm>
        <a:graphic>
          <a:graphicData uri="http://schemas.openxmlformats.org/drawingml/2006/table">
            <a:tbl>
              <a:tblPr firstRow="1" bandRow="1">
                <a:tableStyleId>{5C22544A-7EE6-4342-B048-85BDC9FD1C3A}</a:tableStyleId>
              </a:tblPr>
              <a:tblGrid>
                <a:gridCol w="545048">
                  <a:extLst>
                    <a:ext uri="{9D8B030D-6E8A-4147-A177-3AD203B41FA5}">
                      <a16:colId xmlns:a16="http://schemas.microsoft.com/office/drawing/2014/main" val="1667955237"/>
                    </a:ext>
                  </a:extLst>
                </a:gridCol>
                <a:gridCol w="1283397">
                  <a:extLst>
                    <a:ext uri="{9D8B030D-6E8A-4147-A177-3AD203B41FA5}">
                      <a16:colId xmlns:a16="http://schemas.microsoft.com/office/drawing/2014/main" val="4262127084"/>
                    </a:ext>
                  </a:extLst>
                </a:gridCol>
                <a:gridCol w="941158">
                  <a:extLst>
                    <a:ext uri="{9D8B030D-6E8A-4147-A177-3AD203B41FA5}">
                      <a16:colId xmlns:a16="http://schemas.microsoft.com/office/drawing/2014/main" val="1952753295"/>
                    </a:ext>
                  </a:extLst>
                </a:gridCol>
                <a:gridCol w="519697">
                  <a:extLst>
                    <a:ext uri="{9D8B030D-6E8A-4147-A177-3AD203B41FA5}">
                      <a16:colId xmlns:a16="http://schemas.microsoft.com/office/drawing/2014/main" val="3099605597"/>
                    </a:ext>
                  </a:extLst>
                </a:gridCol>
              </a:tblGrid>
              <a:tr h="0">
                <a:tc>
                  <a:txBody>
                    <a:bodyPr/>
                    <a:lstStyle/>
                    <a:p>
                      <a:pPr algn="ctr" rtl="0" fontAlgn="ctr"/>
                      <a:r>
                        <a:rPr lang="es-MX" sz="1800" u="none" strike="noStrike">
                          <a:effectLst/>
                        </a:rPr>
                        <a:t>Talla</a:t>
                      </a:r>
                      <a:endParaRPr lang="es-MX"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s-MX" sz="1800" u="none" strike="noStrike" dirty="0">
                          <a:effectLst/>
                        </a:rPr>
                        <a:t>Chamarra</a:t>
                      </a:r>
                      <a:endParaRPr lang="es-MX"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MX" sz="1800" u="none" strike="noStrike" dirty="0">
                          <a:effectLst/>
                        </a:rPr>
                        <a:t>Pantalón</a:t>
                      </a:r>
                      <a:endParaRPr lang="es-MX"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MX" sz="1800" u="none" strike="noStrike">
                          <a:effectLst/>
                        </a:rPr>
                        <a:t>Polo</a:t>
                      </a:r>
                      <a:endParaRPr lang="es-MX" sz="1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5063523"/>
                  </a:ext>
                </a:extLst>
              </a:tr>
              <a:tr h="314325">
                <a:tc>
                  <a:txBody>
                    <a:bodyPr/>
                    <a:lstStyle/>
                    <a:p>
                      <a:pPr algn="ctr" rtl="0" fontAlgn="ctr"/>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40</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12</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088219"/>
                  </a:ext>
                </a:extLst>
              </a:tr>
              <a:tr h="304800">
                <a:tc>
                  <a:txBody>
                    <a:bodyPr/>
                    <a:lstStyle/>
                    <a:p>
                      <a:pPr algn="ctr" rtl="0" fontAlgn="ctr"/>
                      <a:r>
                        <a:rPr lang="es-MX" sz="1800" u="none" strike="noStrike">
                          <a:effectLst/>
                        </a:rPr>
                        <a:t>10</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28</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26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19</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1874325"/>
                  </a:ext>
                </a:extLst>
              </a:tr>
              <a:tr h="304800">
                <a:tc>
                  <a:txBody>
                    <a:bodyPr/>
                    <a:lstStyle/>
                    <a:p>
                      <a:pPr algn="ctr" rtl="0" fontAlgn="ctr"/>
                      <a:r>
                        <a:rPr lang="es-MX" sz="1800" u="none" strike="noStrike">
                          <a:effectLst/>
                        </a:rPr>
                        <a:t>12</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36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45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24</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585478"/>
                  </a:ext>
                </a:extLst>
              </a:tr>
              <a:tr h="304800">
                <a:tc>
                  <a:txBody>
                    <a:bodyPr/>
                    <a:lstStyle/>
                    <a:p>
                      <a:pPr algn="ctr" rtl="0" fontAlgn="ctr"/>
                      <a:r>
                        <a:rPr lang="es-MX" sz="1800" u="none" strike="noStrike">
                          <a:effectLst/>
                        </a:rPr>
                        <a:t>14</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14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2221996"/>
                  </a:ext>
                </a:extLst>
              </a:tr>
              <a:tr h="304800">
                <a:tc>
                  <a:txBody>
                    <a:bodyPr/>
                    <a:lstStyle/>
                    <a:p>
                      <a:pPr algn="ctr" rtl="0" fontAlgn="ctr"/>
                      <a:r>
                        <a:rPr lang="es-MX" sz="1800" u="none" strike="noStrike">
                          <a:effectLst/>
                        </a:rPr>
                        <a:t>16</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16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26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3</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304094"/>
                  </a:ext>
                </a:extLst>
              </a:tr>
              <a:tr h="304800">
                <a:tc>
                  <a:txBody>
                    <a:bodyPr/>
                    <a:lstStyle/>
                    <a:p>
                      <a:pPr algn="ctr" rtl="0" fontAlgn="ctr"/>
                      <a:r>
                        <a:rPr lang="es-MX" sz="1800" u="none" strike="noStrike">
                          <a:effectLst/>
                        </a:rPr>
                        <a:t>18</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55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43</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43</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354825"/>
                  </a:ext>
                </a:extLst>
              </a:tr>
              <a:tr h="304800">
                <a:tc>
                  <a:txBody>
                    <a:bodyPr/>
                    <a:lstStyle/>
                    <a:p>
                      <a:pPr algn="ctr" rtl="0" fontAlgn="ctr"/>
                      <a:r>
                        <a:rPr lang="es-MX" sz="1800" u="none" strike="noStrike">
                          <a:effectLst/>
                        </a:rPr>
                        <a:t>M</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14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2</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14</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2997047"/>
                  </a:ext>
                </a:extLst>
              </a:tr>
              <a:tr h="304800">
                <a:tc>
                  <a:txBody>
                    <a:bodyPr/>
                    <a:lstStyle/>
                    <a:p>
                      <a:pPr algn="ctr" rtl="0" fontAlgn="ctr"/>
                      <a:r>
                        <a:rPr lang="es-MX" sz="1800" u="none" strike="noStrike">
                          <a:effectLst/>
                        </a:rPr>
                        <a:t>G</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a:effectLst/>
                        </a:rPr>
                        <a:t>3</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MX" sz="1800" u="none" strike="noStrike" dirty="0">
                          <a:effectLst/>
                        </a:rPr>
                        <a:t>3</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2846099"/>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88194352"/>
              </p:ext>
            </p:extLst>
          </p:nvPr>
        </p:nvGraphicFramePr>
        <p:xfrm>
          <a:off x="8208775" y="1691322"/>
          <a:ext cx="1828800" cy="3200400"/>
        </p:xfrm>
        <a:graphic>
          <a:graphicData uri="http://schemas.openxmlformats.org/drawingml/2006/table">
            <a:tbl>
              <a:tblPr firstRow="1" bandRow="1">
                <a:tableStyleId>{5C22544A-7EE6-4342-B048-85BDC9FD1C3A}</a:tableStyleId>
              </a:tblPr>
              <a:tblGrid>
                <a:gridCol w="545154">
                  <a:extLst>
                    <a:ext uri="{9D8B030D-6E8A-4147-A177-3AD203B41FA5}">
                      <a16:colId xmlns:a16="http://schemas.microsoft.com/office/drawing/2014/main" val="3219441315"/>
                    </a:ext>
                  </a:extLst>
                </a:gridCol>
                <a:gridCol w="1283646">
                  <a:extLst>
                    <a:ext uri="{9D8B030D-6E8A-4147-A177-3AD203B41FA5}">
                      <a16:colId xmlns:a16="http://schemas.microsoft.com/office/drawing/2014/main" val="1430190317"/>
                    </a:ext>
                  </a:extLst>
                </a:gridCol>
              </a:tblGrid>
              <a:tr h="57150">
                <a:tc>
                  <a:txBody>
                    <a:bodyPr/>
                    <a:lstStyle/>
                    <a:p>
                      <a:pPr algn="ctr" rtl="0" fontAlgn="ctr"/>
                      <a:r>
                        <a:rPr lang="es-MX" sz="1800" u="none" strike="noStrike" dirty="0">
                          <a:effectLst/>
                        </a:rPr>
                        <a:t>Talla</a:t>
                      </a:r>
                      <a:endParaRPr lang="es-MX"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MX" sz="2000" u="none" strike="noStrike" dirty="0">
                          <a:effectLst/>
                        </a:rPr>
                        <a:t>Paquetes</a:t>
                      </a:r>
                      <a:endParaRPr lang="es-MX"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6075930"/>
                  </a:ext>
                </a:extLst>
              </a:tr>
              <a:tr h="352425">
                <a:tc>
                  <a:txBody>
                    <a:bodyPr/>
                    <a:lstStyle/>
                    <a:p>
                      <a:pPr algn="ctr" rtl="0" fontAlgn="ctr"/>
                      <a:r>
                        <a:rPr lang="es-MX" sz="1800" u="none" strike="noStrike" dirty="0">
                          <a:effectLst/>
                        </a:rPr>
                        <a:t>8</a:t>
                      </a:r>
                      <a:endParaRPr lang="es-MX"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a:effectLst/>
                        </a:rPr>
                        <a:t>12</a:t>
                      </a:r>
                      <a:endParaRPr lang="es-MX"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7058983"/>
                  </a:ext>
                </a:extLst>
              </a:tr>
              <a:tr h="342900">
                <a:tc>
                  <a:txBody>
                    <a:bodyPr/>
                    <a:lstStyle/>
                    <a:p>
                      <a:pPr algn="ctr" rtl="0" fontAlgn="ctr"/>
                      <a:r>
                        <a:rPr lang="es-MX" sz="1800" u="none" strike="noStrike" dirty="0">
                          <a:effectLst/>
                        </a:rPr>
                        <a:t>10</a:t>
                      </a:r>
                      <a:endParaRPr lang="es-MX"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19</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4244459"/>
                  </a:ext>
                </a:extLst>
              </a:tr>
              <a:tr h="342900">
                <a:tc>
                  <a:txBody>
                    <a:bodyPr/>
                    <a:lstStyle/>
                    <a:p>
                      <a:pPr algn="ctr" rtl="0" fontAlgn="ctr"/>
                      <a:r>
                        <a:rPr lang="es-MX" sz="1800" u="none" strike="noStrike">
                          <a:effectLst/>
                        </a:rPr>
                        <a:t>12</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24</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8415578"/>
                  </a:ext>
                </a:extLst>
              </a:tr>
              <a:tr h="342900">
                <a:tc>
                  <a:txBody>
                    <a:bodyPr/>
                    <a:lstStyle/>
                    <a:p>
                      <a:pPr algn="ctr" rtl="0" fontAlgn="ctr"/>
                      <a:r>
                        <a:rPr lang="es-MX" sz="1800" u="none" strike="noStrike">
                          <a:effectLst/>
                        </a:rPr>
                        <a:t>14</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22</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5351632"/>
                  </a:ext>
                </a:extLst>
              </a:tr>
              <a:tr h="342900">
                <a:tc>
                  <a:txBody>
                    <a:bodyPr/>
                    <a:lstStyle/>
                    <a:p>
                      <a:pPr algn="ctr" rtl="0" fontAlgn="ctr"/>
                      <a:r>
                        <a:rPr lang="es-MX" sz="1800" u="none" strike="noStrike">
                          <a:effectLst/>
                        </a:rPr>
                        <a:t>16</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3</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7829188"/>
                  </a:ext>
                </a:extLst>
              </a:tr>
              <a:tr h="342900">
                <a:tc>
                  <a:txBody>
                    <a:bodyPr/>
                    <a:lstStyle/>
                    <a:p>
                      <a:pPr algn="ctr" rtl="0" fontAlgn="ctr"/>
                      <a:r>
                        <a:rPr lang="es-MX" sz="1800" u="none" strike="noStrike">
                          <a:effectLst/>
                        </a:rPr>
                        <a:t>18</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43</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0599689"/>
                  </a:ext>
                </a:extLst>
              </a:tr>
              <a:tr h="409575">
                <a:tc>
                  <a:txBody>
                    <a:bodyPr/>
                    <a:lstStyle/>
                    <a:p>
                      <a:pPr algn="ctr" rtl="0" fontAlgn="ctr"/>
                      <a:r>
                        <a:rPr lang="es-MX" sz="1800" u="none" strike="noStrike">
                          <a:effectLst/>
                        </a:rPr>
                        <a:t>M</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14</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8018043"/>
                  </a:ext>
                </a:extLst>
              </a:tr>
              <a:tr h="409575">
                <a:tc>
                  <a:txBody>
                    <a:bodyPr/>
                    <a:lstStyle/>
                    <a:p>
                      <a:pPr algn="ctr" rtl="0" fontAlgn="ctr"/>
                      <a:r>
                        <a:rPr lang="es-MX" sz="1800" u="none" strike="noStrike">
                          <a:effectLst/>
                        </a:rPr>
                        <a:t>G</a:t>
                      </a:r>
                      <a:endParaRPr lang="es-MX"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s-MX" sz="1800" u="none" strike="noStrike" dirty="0">
                          <a:effectLst/>
                        </a:rPr>
                        <a:t>3</a:t>
                      </a:r>
                      <a:endParaRPr lang="es-MX"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333338"/>
                  </a:ext>
                </a:extLst>
              </a:tr>
            </a:tbl>
          </a:graphicData>
        </a:graphic>
      </p:graphicFrame>
      <p:sp>
        <p:nvSpPr>
          <p:cNvPr id="8" name="Título 1"/>
          <p:cNvSpPr txBox="1">
            <a:spLocks/>
          </p:cNvSpPr>
          <p:nvPr/>
        </p:nvSpPr>
        <p:spPr>
          <a:xfrm>
            <a:off x="7378771" y="495909"/>
            <a:ext cx="3488808"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smtClean="0">
                <a:solidFill>
                  <a:schemeClr val="accent1">
                    <a:lumMod val="50000"/>
                  </a:schemeClr>
                </a:solidFill>
              </a:rPr>
              <a:t>Paquetes Totales</a:t>
            </a:r>
          </a:p>
          <a:p>
            <a:pPr algn="ctr"/>
            <a:r>
              <a:rPr lang="es-MX" sz="2800" b="1" dirty="0" smtClean="0">
                <a:solidFill>
                  <a:schemeClr val="accent1">
                    <a:lumMod val="50000"/>
                  </a:schemeClr>
                </a:solidFill>
              </a:rPr>
              <a:t>2019-2020</a:t>
            </a:r>
            <a:endParaRPr lang="es-MX" sz="2800" b="1" dirty="0">
              <a:solidFill>
                <a:schemeClr val="accent1">
                  <a:lumMod val="50000"/>
                </a:schemeClr>
              </a:solidFill>
            </a:endParaRPr>
          </a:p>
        </p:txBody>
      </p:sp>
    </p:spTree>
    <p:extLst>
      <p:ext uri="{BB962C8B-B14F-4D97-AF65-F5344CB8AC3E}">
        <p14:creationId xmlns:p14="http://schemas.microsoft.com/office/powerpoint/2010/main" val="195550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TM02900688[[fn=Faceta]]</Template>
  <TotalTime>751</TotalTime>
  <Words>764</Words>
  <Application>Microsoft Office PowerPoint</Application>
  <PresentationFormat>Panorámica</PresentationFormat>
  <Paragraphs>271</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Al Bayan Plain</vt:lpstr>
      <vt:lpstr>Arial</vt:lpstr>
      <vt:lpstr>Arial Narrow</vt:lpstr>
      <vt:lpstr>Calibri</vt:lpstr>
      <vt:lpstr>Calibri Light</vt:lpstr>
      <vt:lpstr>Times New Roman</vt:lpstr>
      <vt:lpstr>Tw Cen MT</vt:lpstr>
      <vt:lpstr>Wingdings</vt:lpstr>
      <vt:lpstr>Wingdings 2</vt:lpstr>
      <vt:lpstr>HDOfficeLightV0</vt:lpstr>
      <vt:lpstr>Presentación de PowerPoint</vt:lpstr>
      <vt:lpstr>¿Por qué cambiar el uniforme?</vt:lpstr>
      <vt:lpstr>Paquetes De Kínder</vt:lpstr>
      <vt:lpstr>Paquetes de Bachillerato 1ro a 3ro</vt:lpstr>
      <vt:lpstr>Presentación de PowerPoint</vt:lpstr>
      <vt:lpstr>Estrategia de terminación de inventarios:</vt:lpstr>
      <vt:lpstr>Estrategia de terminación de inventarios Ciclo Escolar 2020-2021</vt:lpstr>
      <vt:lpstr>Presentación de PowerPoint</vt:lpstr>
      <vt:lpstr>Inventario Disponible  para 2019-2020</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Uniformes</dc:title>
  <dc:creator>Estrella Trinidad Espejel</dc:creator>
  <cp:lastModifiedBy>HP</cp:lastModifiedBy>
  <cp:revision>40</cp:revision>
  <dcterms:created xsi:type="dcterms:W3CDTF">2019-02-25T21:16:34Z</dcterms:created>
  <dcterms:modified xsi:type="dcterms:W3CDTF">2019-02-27T23:02:24Z</dcterms:modified>
</cp:coreProperties>
</file>