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6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4D5600-8164-4530-BE1F-C7AE15B5110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B23A360-75FB-428F-AC7A-19441797C8AF}">
      <dgm:prSet/>
      <dgm:spPr/>
      <dgm:t>
        <a:bodyPr/>
        <a:lstStyle/>
        <a:p>
          <a:r>
            <a:rPr lang="pl-PL" b="1" dirty="0"/>
            <a:t>Hasło</a:t>
          </a:r>
          <a:r>
            <a:rPr lang="pl-PL" dirty="0"/>
            <a:t> – </a:t>
          </a:r>
          <a:r>
            <a:rPr lang="pl-PL" dirty="0" err="1"/>
            <a:t>hashowane</a:t>
          </a:r>
          <a:r>
            <a:rPr lang="pl-PL" dirty="0"/>
            <a:t> przy użyciu </a:t>
          </a:r>
          <a:r>
            <a:rPr lang="pl-PL" dirty="0" err="1"/>
            <a:t>bcrypt</a:t>
          </a:r>
          <a:r>
            <a:rPr lang="pl-PL" dirty="0"/>
            <a:t> (domyślnie 10-krotnie) oraz dodatkowo dodajemy sól</a:t>
          </a:r>
          <a:endParaRPr lang="en-US" dirty="0"/>
        </a:p>
      </dgm:t>
    </dgm:pt>
    <dgm:pt modelId="{859B7723-9FAE-4A4E-B0DD-9ACF6DE435FC}" type="parTrans" cxnId="{D528FC03-9B74-4160-A90E-E538A35D5ECC}">
      <dgm:prSet/>
      <dgm:spPr/>
      <dgm:t>
        <a:bodyPr/>
        <a:lstStyle/>
        <a:p>
          <a:endParaRPr lang="en-US"/>
        </a:p>
      </dgm:t>
    </dgm:pt>
    <dgm:pt modelId="{5F08FCD5-CDA8-46F2-8F18-FD54957D8532}" type="sibTrans" cxnId="{D528FC03-9B74-4160-A90E-E538A35D5ECC}">
      <dgm:prSet/>
      <dgm:spPr/>
      <dgm:t>
        <a:bodyPr/>
        <a:lstStyle/>
        <a:p>
          <a:endParaRPr lang="en-US"/>
        </a:p>
      </dgm:t>
    </dgm:pt>
    <dgm:pt modelId="{9277F926-C43E-4B54-986D-150714AD1596}">
      <dgm:prSet/>
      <dgm:spPr/>
      <dgm:t>
        <a:bodyPr/>
        <a:lstStyle/>
        <a:p>
          <a:r>
            <a:rPr lang="pl-PL" b="1" dirty="0"/>
            <a:t>Sekret TOTP </a:t>
          </a:r>
          <a:r>
            <a:rPr lang="pl-PL" dirty="0"/>
            <a:t>– szyfrowany przy użyciu </a:t>
          </a:r>
          <a:r>
            <a:rPr lang="pl-PL" dirty="0" err="1"/>
            <a:t>Fernet</a:t>
          </a:r>
          <a:r>
            <a:rPr lang="pl-PL" dirty="0"/>
            <a:t> oraz ustalonego klucza (tutaj zależy nam, aby proces był odwracalny)</a:t>
          </a:r>
          <a:endParaRPr lang="en-US" dirty="0"/>
        </a:p>
      </dgm:t>
    </dgm:pt>
    <dgm:pt modelId="{4730D708-EC48-4ED4-8005-E45DB1C2B8B9}" type="parTrans" cxnId="{929F7F65-0F97-4060-9C10-7BFDBCDB64F8}">
      <dgm:prSet/>
      <dgm:spPr/>
      <dgm:t>
        <a:bodyPr/>
        <a:lstStyle/>
        <a:p>
          <a:endParaRPr lang="en-US"/>
        </a:p>
      </dgm:t>
    </dgm:pt>
    <dgm:pt modelId="{F895F1D0-3F95-4D75-AA21-1957BA6348BD}" type="sibTrans" cxnId="{929F7F65-0F97-4060-9C10-7BFDBCDB64F8}">
      <dgm:prSet/>
      <dgm:spPr/>
      <dgm:t>
        <a:bodyPr/>
        <a:lstStyle/>
        <a:p>
          <a:endParaRPr lang="en-US"/>
        </a:p>
      </dgm:t>
    </dgm:pt>
    <dgm:pt modelId="{15D08B80-FDC0-4AA2-8BF4-46B5C9693A32}" type="pres">
      <dgm:prSet presAssocID="{FB4D5600-8164-4530-BE1F-C7AE15B51107}" presName="root" presStyleCnt="0">
        <dgm:presLayoutVars>
          <dgm:dir/>
          <dgm:resizeHandles val="exact"/>
        </dgm:presLayoutVars>
      </dgm:prSet>
      <dgm:spPr/>
    </dgm:pt>
    <dgm:pt modelId="{E902FA11-4D71-4619-B12A-507A42DA505C}" type="pres">
      <dgm:prSet presAssocID="{2B23A360-75FB-428F-AC7A-19441797C8AF}" presName="compNode" presStyleCnt="0"/>
      <dgm:spPr/>
    </dgm:pt>
    <dgm:pt modelId="{7361131B-04EA-4DC6-998D-D8CD8BAEE280}" type="pres">
      <dgm:prSet presAssocID="{2B23A360-75FB-428F-AC7A-19441797C8AF}" presName="bgRect" presStyleLbl="bgShp" presStyleIdx="0" presStyleCnt="2"/>
      <dgm:spPr/>
    </dgm:pt>
    <dgm:pt modelId="{3D08B52F-B9F4-44C9-86A0-9144F6DFA819}" type="pres">
      <dgm:prSet presAssocID="{2B23A360-75FB-428F-AC7A-19441797C8A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mek"/>
        </a:ext>
      </dgm:extLst>
    </dgm:pt>
    <dgm:pt modelId="{730B2A90-D434-4DAD-93C2-A10A96A8E312}" type="pres">
      <dgm:prSet presAssocID="{2B23A360-75FB-428F-AC7A-19441797C8AF}" presName="spaceRect" presStyleCnt="0"/>
      <dgm:spPr/>
    </dgm:pt>
    <dgm:pt modelId="{01759637-DA64-4EA6-A3A9-BCB77E7013EE}" type="pres">
      <dgm:prSet presAssocID="{2B23A360-75FB-428F-AC7A-19441797C8AF}" presName="parTx" presStyleLbl="revTx" presStyleIdx="0" presStyleCnt="2">
        <dgm:presLayoutVars>
          <dgm:chMax val="0"/>
          <dgm:chPref val="0"/>
        </dgm:presLayoutVars>
      </dgm:prSet>
      <dgm:spPr/>
    </dgm:pt>
    <dgm:pt modelId="{29AC92E4-47E0-43A2-851A-1148D2955FE2}" type="pres">
      <dgm:prSet presAssocID="{5F08FCD5-CDA8-46F2-8F18-FD54957D8532}" presName="sibTrans" presStyleCnt="0"/>
      <dgm:spPr/>
    </dgm:pt>
    <dgm:pt modelId="{F0CA6FD6-DDDF-4870-9E1E-F1BFCEF79235}" type="pres">
      <dgm:prSet presAssocID="{9277F926-C43E-4B54-986D-150714AD1596}" presName="compNode" presStyleCnt="0"/>
      <dgm:spPr/>
    </dgm:pt>
    <dgm:pt modelId="{9F8FA305-0753-4851-B369-C262F1AB343A}" type="pres">
      <dgm:prSet presAssocID="{9277F926-C43E-4B54-986D-150714AD1596}" presName="bgRect" presStyleLbl="bgShp" presStyleIdx="1" presStyleCnt="2"/>
      <dgm:spPr/>
    </dgm:pt>
    <dgm:pt modelId="{9DE5889D-947B-4F11-B66A-B3D11B5E465C}" type="pres">
      <dgm:prSet presAssocID="{9277F926-C43E-4B54-986D-150714AD159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złączony"/>
        </a:ext>
      </dgm:extLst>
    </dgm:pt>
    <dgm:pt modelId="{BC7767FE-CE7F-4470-A431-43D84FC9A3B0}" type="pres">
      <dgm:prSet presAssocID="{9277F926-C43E-4B54-986D-150714AD1596}" presName="spaceRect" presStyleCnt="0"/>
      <dgm:spPr/>
    </dgm:pt>
    <dgm:pt modelId="{1E725B91-347E-4A94-978C-7087FD8D06C8}" type="pres">
      <dgm:prSet presAssocID="{9277F926-C43E-4B54-986D-150714AD159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528FC03-9B74-4160-A90E-E538A35D5ECC}" srcId="{FB4D5600-8164-4530-BE1F-C7AE15B51107}" destId="{2B23A360-75FB-428F-AC7A-19441797C8AF}" srcOrd="0" destOrd="0" parTransId="{859B7723-9FAE-4A4E-B0DD-9ACF6DE435FC}" sibTransId="{5F08FCD5-CDA8-46F2-8F18-FD54957D8532}"/>
    <dgm:cxn modelId="{3D56460A-5509-4AB0-8EBE-FE96DCA6F283}" type="presOf" srcId="{2B23A360-75FB-428F-AC7A-19441797C8AF}" destId="{01759637-DA64-4EA6-A3A9-BCB77E7013EE}" srcOrd="0" destOrd="0" presId="urn:microsoft.com/office/officeart/2018/2/layout/IconVerticalSolidList"/>
    <dgm:cxn modelId="{C315323A-6186-4DAB-ABB9-B7668EA0C1AB}" type="presOf" srcId="{9277F926-C43E-4B54-986D-150714AD1596}" destId="{1E725B91-347E-4A94-978C-7087FD8D06C8}" srcOrd="0" destOrd="0" presId="urn:microsoft.com/office/officeart/2018/2/layout/IconVerticalSolidList"/>
    <dgm:cxn modelId="{929F7F65-0F97-4060-9C10-7BFDBCDB64F8}" srcId="{FB4D5600-8164-4530-BE1F-C7AE15B51107}" destId="{9277F926-C43E-4B54-986D-150714AD1596}" srcOrd="1" destOrd="0" parTransId="{4730D708-EC48-4ED4-8005-E45DB1C2B8B9}" sibTransId="{F895F1D0-3F95-4D75-AA21-1957BA6348BD}"/>
    <dgm:cxn modelId="{6F0BDDC7-225E-4A17-AC89-BE022D5F5522}" type="presOf" srcId="{FB4D5600-8164-4530-BE1F-C7AE15B51107}" destId="{15D08B80-FDC0-4AA2-8BF4-46B5C9693A32}" srcOrd="0" destOrd="0" presId="urn:microsoft.com/office/officeart/2018/2/layout/IconVerticalSolidList"/>
    <dgm:cxn modelId="{5F5EEFBA-C884-4057-872C-F5DBA87DB8B7}" type="presParOf" srcId="{15D08B80-FDC0-4AA2-8BF4-46B5C9693A32}" destId="{E902FA11-4D71-4619-B12A-507A42DA505C}" srcOrd="0" destOrd="0" presId="urn:microsoft.com/office/officeart/2018/2/layout/IconVerticalSolidList"/>
    <dgm:cxn modelId="{5FA43F84-2CC4-47A1-869B-8F39370228BD}" type="presParOf" srcId="{E902FA11-4D71-4619-B12A-507A42DA505C}" destId="{7361131B-04EA-4DC6-998D-D8CD8BAEE280}" srcOrd="0" destOrd="0" presId="urn:microsoft.com/office/officeart/2018/2/layout/IconVerticalSolidList"/>
    <dgm:cxn modelId="{567B2764-279C-4880-BB96-A61EBEE7B000}" type="presParOf" srcId="{E902FA11-4D71-4619-B12A-507A42DA505C}" destId="{3D08B52F-B9F4-44C9-86A0-9144F6DFA819}" srcOrd="1" destOrd="0" presId="urn:microsoft.com/office/officeart/2018/2/layout/IconVerticalSolidList"/>
    <dgm:cxn modelId="{1D146D7A-6A41-4F05-924B-290F0831DD25}" type="presParOf" srcId="{E902FA11-4D71-4619-B12A-507A42DA505C}" destId="{730B2A90-D434-4DAD-93C2-A10A96A8E312}" srcOrd="2" destOrd="0" presId="urn:microsoft.com/office/officeart/2018/2/layout/IconVerticalSolidList"/>
    <dgm:cxn modelId="{8877682E-FA22-4D1E-8365-A7374083219C}" type="presParOf" srcId="{E902FA11-4D71-4619-B12A-507A42DA505C}" destId="{01759637-DA64-4EA6-A3A9-BCB77E7013EE}" srcOrd="3" destOrd="0" presId="urn:microsoft.com/office/officeart/2018/2/layout/IconVerticalSolidList"/>
    <dgm:cxn modelId="{09148E97-31DE-4D62-BE78-5E4E0D705884}" type="presParOf" srcId="{15D08B80-FDC0-4AA2-8BF4-46B5C9693A32}" destId="{29AC92E4-47E0-43A2-851A-1148D2955FE2}" srcOrd="1" destOrd="0" presId="urn:microsoft.com/office/officeart/2018/2/layout/IconVerticalSolidList"/>
    <dgm:cxn modelId="{060F35AC-FA8B-4155-96EA-5D337A5CA266}" type="presParOf" srcId="{15D08B80-FDC0-4AA2-8BF4-46B5C9693A32}" destId="{F0CA6FD6-DDDF-4870-9E1E-F1BFCEF79235}" srcOrd="2" destOrd="0" presId="urn:microsoft.com/office/officeart/2018/2/layout/IconVerticalSolidList"/>
    <dgm:cxn modelId="{BF99B4DB-4898-4746-B3E6-E117CC9B420E}" type="presParOf" srcId="{F0CA6FD6-DDDF-4870-9E1E-F1BFCEF79235}" destId="{9F8FA305-0753-4851-B369-C262F1AB343A}" srcOrd="0" destOrd="0" presId="urn:microsoft.com/office/officeart/2018/2/layout/IconVerticalSolidList"/>
    <dgm:cxn modelId="{40B43F30-4140-4A7D-96E4-ACD11958DDE7}" type="presParOf" srcId="{F0CA6FD6-DDDF-4870-9E1E-F1BFCEF79235}" destId="{9DE5889D-947B-4F11-B66A-B3D11B5E465C}" srcOrd="1" destOrd="0" presId="urn:microsoft.com/office/officeart/2018/2/layout/IconVerticalSolidList"/>
    <dgm:cxn modelId="{26C929AA-78C9-444D-9702-58B4F57FF8FE}" type="presParOf" srcId="{F0CA6FD6-DDDF-4870-9E1E-F1BFCEF79235}" destId="{BC7767FE-CE7F-4470-A431-43D84FC9A3B0}" srcOrd="2" destOrd="0" presId="urn:microsoft.com/office/officeart/2018/2/layout/IconVerticalSolidList"/>
    <dgm:cxn modelId="{6C78E59B-CE8F-42D0-B2AD-FC5FDFD8E563}" type="presParOf" srcId="{F0CA6FD6-DDDF-4870-9E1E-F1BFCEF79235}" destId="{1E725B91-347E-4A94-978C-7087FD8D06C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61131B-04EA-4DC6-998D-D8CD8BAEE280}">
      <dsp:nvSpPr>
        <dsp:cNvPr id="0" name=""/>
        <dsp:cNvSpPr/>
      </dsp:nvSpPr>
      <dsp:spPr>
        <a:xfrm>
          <a:off x="0" y="582538"/>
          <a:ext cx="9905999" cy="10754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08B52F-B9F4-44C9-86A0-9144F6DFA819}">
      <dsp:nvSpPr>
        <dsp:cNvPr id="0" name=""/>
        <dsp:cNvSpPr/>
      </dsp:nvSpPr>
      <dsp:spPr>
        <a:xfrm>
          <a:off x="325325" y="824515"/>
          <a:ext cx="591500" cy="591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759637-DA64-4EA6-A3A9-BCB77E7013EE}">
      <dsp:nvSpPr>
        <dsp:cNvPr id="0" name=""/>
        <dsp:cNvSpPr/>
      </dsp:nvSpPr>
      <dsp:spPr>
        <a:xfrm>
          <a:off x="1242150" y="582538"/>
          <a:ext cx="8663848" cy="1075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19" tIns="113819" rIns="113819" bIns="11381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b="1" kern="1200" dirty="0"/>
            <a:t>Hasło</a:t>
          </a:r>
          <a:r>
            <a:rPr lang="pl-PL" sz="2500" kern="1200" dirty="0"/>
            <a:t> – </a:t>
          </a:r>
          <a:r>
            <a:rPr lang="pl-PL" sz="2500" kern="1200" dirty="0" err="1"/>
            <a:t>hashowane</a:t>
          </a:r>
          <a:r>
            <a:rPr lang="pl-PL" sz="2500" kern="1200" dirty="0"/>
            <a:t> przy użyciu </a:t>
          </a:r>
          <a:r>
            <a:rPr lang="pl-PL" sz="2500" kern="1200" dirty="0" err="1"/>
            <a:t>bcrypt</a:t>
          </a:r>
          <a:r>
            <a:rPr lang="pl-PL" sz="2500" kern="1200" dirty="0"/>
            <a:t> (domyślnie 10-krotnie) oraz dodatkowo dodajemy sól</a:t>
          </a:r>
          <a:endParaRPr lang="en-US" sz="2500" kern="1200" dirty="0"/>
        </a:p>
      </dsp:txBody>
      <dsp:txXfrm>
        <a:off x="1242150" y="582538"/>
        <a:ext cx="8663848" cy="1075455"/>
      </dsp:txXfrm>
    </dsp:sp>
    <dsp:sp modelId="{9F8FA305-0753-4851-B369-C262F1AB343A}">
      <dsp:nvSpPr>
        <dsp:cNvPr id="0" name=""/>
        <dsp:cNvSpPr/>
      </dsp:nvSpPr>
      <dsp:spPr>
        <a:xfrm>
          <a:off x="0" y="1926856"/>
          <a:ext cx="9905999" cy="10754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E5889D-947B-4F11-B66A-B3D11B5E465C}">
      <dsp:nvSpPr>
        <dsp:cNvPr id="0" name=""/>
        <dsp:cNvSpPr/>
      </dsp:nvSpPr>
      <dsp:spPr>
        <a:xfrm>
          <a:off x="325325" y="2168834"/>
          <a:ext cx="591500" cy="591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25B91-347E-4A94-978C-7087FD8D06C8}">
      <dsp:nvSpPr>
        <dsp:cNvPr id="0" name=""/>
        <dsp:cNvSpPr/>
      </dsp:nvSpPr>
      <dsp:spPr>
        <a:xfrm>
          <a:off x="1242150" y="1926856"/>
          <a:ext cx="8663848" cy="1075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19" tIns="113819" rIns="113819" bIns="11381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b="1" kern="1200" dirty="0"/>
            <a:t>Sekret TOTP </a:t>
          </a:r>
          <a:r>
            <a:rPr lang="pl-PL" sz="2500" kern="1200" dirty="0"/>
            <a:t>– szyfrowany przy użyciu </a:t>
          </a:r>
          <a:r>
            <a:rPr lang="pl-PL" sz="2500" kern="1200" dirty="0" err="1"/>
            <a:t>Fernet</a:t>
          </a:r>
          <a:r>
            <a:rPr lang="pl-PL" sz="2500" kern="1200" dirty="0"/>
            <a:t> oraz ustalonego klucza (tutaj zależy nam, aby proces był odwracalny)</a:t>
          </a:r>
          <a:endParaRPr lang="en-US" sz="2500" kern="1200" dirty="0"/>
        </a:p>
      </dsp:txBody>
      <dsp:txXfrm>
        <a:off x="1242150" y="1926856"/>
        <a:ext cx="8663848" cy="1075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E6D6EAE-2A49-4DC7-A358-FCE91D05162B}" type="datetimeFigureOut">
              <a:rPr lang="pl-PL" smtClean="0"/>
              <a:t>05.02.2025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6ED381-55C6-4E55-8E1C-BC1046FC1C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460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6EAE-2A49-4DC7-A358-FCE91D05162B}" type="datetimeFigureOut">
              <a:rPr lang="pl-PL" smtClean="0"/>
              <a:t>05.02.2025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381-55C6-4E55-8E1C-BC1046FC1C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570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6EAE-2A49-4DC7-A358-FCE91D05162B}" type="datetimeFigureOut">
              <a:rPr lang="pl-PL" smtClean="0"/>
              <a:t>05.02.2025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381-55C6-4E55-8E1C-BC1046FC1C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3344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6EAE-2A49-4DC7-A358-FCE91D05162B}" type="datetimeFigureOut">
              <a:rPr lang="pl-PL" smtClean="0"/>
              <a:t>05.02.2025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381-55C6-4E55-8E1C-BC1046FC1C5D}" type="slidenum">
              <a:rPr lang="pl-PL" smtClean="0"/>
              <a:t>‹#›</a:t>
            </a:fld>
            <a:endParaRPr lang="pl-P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2741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6EAE-2A49-4DC7-A358-FCE91D05162B}" type="datetimeFigureOut">
              <a:rPr lang="pl-PL" smtClean="0"/>
              <a:t>05.02.2025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381-55C6-4E55-8E1C-BC1046FC1C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9361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6EAE-2A49-4DC7-A358-FCE91D05162B}" type="datetimeFigureOut">
              <a:rPr lang="pl-PL" smtClean="0"/>
              <a:t>05.02.2025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381-55C6-4E55-8E1C-BC1046FC1C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4935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6EAE-2A49-4DC7-A358-FCE91D05162B}" type="datetimeFigureOut">
              <a:rPr lang="pl-PL" smtClean="0"/>
              <a:t>05.02.2025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381-55C6-4E55-8E1C-BC1046FC1C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7322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6EAE-2A49-4DC7-A358-FCE91D05162B}" type="datetimeFigureOut">
              <a:rPr lang="pl-PL" smtClean="0"/>
              <a:t>05.02.2025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381-55C6-4E55-8E1C-BC1046FC1C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4227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6EAE-2A49-4DC7-A358-FCE91D05162B}" type="datetimeFigureOut">
              <a:rPr lang="pl-PL" smtClean="0"/>
              <a:t>05.02.2025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381-55C6-4E55-8E1C-BC1046FC1C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816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6EAE-2A49-4DC7-A358-FCE91D05162B}" type="datetimeFigureOut">
              <a:rPr lang="pl-PL" smtClean="0"/>
              <a:t>05.02.2025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381-55C6-4E55-8E1C-BC1046FC1C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285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6EAE-2A49-4DC7-A358-FCE91D05162B}" type="datetimeFigureOut">
              <a:rPr lang="pl-PL" smtClean="0"/>
              <a:t>05.02.2025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381-55C6-4E55-8E1C-BC1046FC1C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078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6EAE-2A49-4DC7-A358-FCE91D05162B}" type="datetimeFigureOut">
              <a:rPr lang="pl-PL" smtClean="0"/>
              <a:t>05.02.2025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381-55C6-4E55-8E1C-BC1046FC1C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495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6EAE-2A49-4DC7-A358-FCE91D05162B}" type="datetimeFigureOut">
              <a:rPr lang="pl-PL" smtClean="0"/>
              <a:t>05.02.2025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381-55C6-4E55-8E1C-BC1046FC1C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584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6EAE-2A49-4DC7-A358-FCE91D05162B}" type="datetimeFigureOut">
              <a:rPr lang="pl-PL" smtClean="0"/>
              <a:t>05.02.2025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381-55C6-4E55-8E1C-BC1046FC1C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178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6EAE-2A49-4DC7-A358-FCE91D05162B}" type="datetimeFigureOut">
              <a:rPr lang="pl-PL" smtClean="0"/>
              <a:t>05.02.2025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381-55C6-4E55-8E1C-BC1046FC1C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563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6EAE-2A49-4DC7-A358-FCE91D05162B}" type="datetimeFigureOut">
              <a:rPr lang="pl-PL" smtClean="0"/>
              <a:t>05.02.2025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381-55C6-4E55-8E1C-BC1046FC1C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535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6EAE-2A49-4DC7-A358-FCE91D05162B}" type="datetimeFigureOut">
              <a:rPr lang="pl-PL" smtClean="0"/>
              <a:t>05.02.2025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ED381-55C6-4E55-8E1C-BC1046FC1C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1299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D6EAE-2A49-4DC7-A358-FCE91D05162B}" type="datetimeFigureOut">
              <a:rPr lang="pl-PL" smtClean="0"/>
              <a:t>05.02.2025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ED381-55C6-4E55-8E1C-BC1046FC1C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1821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155487-FC55-BF22-785C-C0A3E259A9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7200" cap="none" dirty="0" err="1"/>
              <a:t>SafeTweet</a:t>
            </a:r>
            <a:endParaRPr lang="pl-PL" sz="7200" cap="none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66A347E-4837-1D26-75FE-68095D8AF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3509963"/>
            <a:ext cx="8791575" cy="1655762"/>
          </a:xfrm>
        </p:spPr>
        <p:txBody>
          <a:bodyPr/>
          <a:lstStyle/>
          <a:p>
            <a:r>
              <a:rPr lang="pl-PL" sz="2800" dirty="0"/>
              <a:t>Adrian Chmiel</a:t>
            </a:r>
            <a:endParaRPr lang="pl-PL" dirty="0"/>
          </a:p>
          <a:p>
            <a:r>
              <a:rPr lang="pl-PL" sz="14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Ochrona Danych 2025</a:t>
            </a:r>
          </a:p>
        </p:txBody>
      </p:sp>
    </p:spTree>
    <p:extLst>
      <p:ext uri="{BB962C8B-B14F-4D97-AF65-F5344CB8AC3E}">
        <p14:creationId xmlns:p14="http://schemas.microsoft.com/office/powerpoint/2010/main" val="372122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B4635B-FC08-5A59-6476-E3DB69D0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cap="none" dirty="0"/>
              <a:t>Resetowanie hasła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A2A5B74-788F-575F-405A-CE7FA3120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0811" t="6356" r="13117" b="1764"/>
          <a:stretch/>
        </p:blipFill>
        <p:spPr>
          <a:xfrm>
            <a:off x="-1" y="3684216"/>
            <a:ext cx="12192001" cy="608819"/>
          </a:xfr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6BEB9F76-3077-BFF7-D9A8-1F07D6839ED7}"/>
              </a:ext>
            </a:extLst>
          </p:cNvPr>
          <p:cNvSpPr txBox="1"/>
          <p:nvPr/>
        </p:nvSpPr>
        <p:spPr>
          <a:xfrm>
            <a:off x="1141413" y="1831640"/>
            <a:ext cx="9213870" cy="1327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FFFFFF"/>
                </a:solidFill>
              </a:rPr>
              <a:t>Konieczność posiadania tego, konkretnego linku, który przychodzi jedynie na e-maila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FFFFFF"/>
                </a:solidFill>
              </a:rPr>
              <a:t>Dopóki zmiana nie zostanie wykonana, poprzednie hasło jest nadal funkcjonalne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FFFFFF"/>
                </a:solidFill>
              </a:rPr>
              <a:t>Od razu po zmianie hasła, konieczne jest ponowne ustawienie 2FA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76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1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54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69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70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72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73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74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75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76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77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78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79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80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82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83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84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85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86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87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88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89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90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91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92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93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94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95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96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97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98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99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00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01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02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03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04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1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12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13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14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15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16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17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18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19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20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21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22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23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24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25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26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27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28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29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30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31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32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39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45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46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47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48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49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0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1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2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3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5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6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7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8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9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60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61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62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63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64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FA38D2B-42D2-B852-9C95-DB370B17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none" dirty="0" err="1">
                <a:solidFill>
                  <a:srgbClr val="FFFFFF"/>
                </a:solidFill>
              </a:rPr>
              <a:t>Rejestracja</a:t>
            </a:r>
            <a:endParaRPr lang="en-US" sz="4800" cap="none" dirty="0">
              <a:solidFill>
                <a:srgbClr val="FFFFFF"/>
              </a:solidFill>
            </a:endParaRPr>
          </a:p>
        </p:txBody>
      </p:sp>
      <p:sp useBgFill="1">
        <p:nvSpPr>
          <p:cNvPr id="166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 descr="Obraz zawierający tekst, zrzut ekranu, oprogramowanie, design&#10;&#10;Opis wygenerowany automatycznie">
            <a:extLst>
              <a:ext uri="{FF2B5EF4-FFF2-40B4-BE49-F238E27FC236}">
                <a16:creationId xmlns:a16="http://schemas.microsoft.com/office/drawing/2014/main" id="{46C66538-55AD-AF0D-2D62-E711ED845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396" y="1744855"/>
            <a:ext cx="4635583" cy="336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99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F52C1B-B7EC-1203-BCCD-43E4F1CA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cap="none" dirty="0"/>
              <a:t>Konfiguracja uwierzytelniania dwuetapowego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F4B23B-1194-9833-9DE5-29AC04782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AEE380A-A2CD-73BC-D971-E5149B91A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098" y="2249487"/>
            <a:ext cx="88106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69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1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54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69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70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72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73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74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75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76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77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78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79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80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82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83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84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85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86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87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88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89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90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91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92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93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94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95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96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97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98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99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00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01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02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03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04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1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12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13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14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15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16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17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18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19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20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21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22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23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24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25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26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27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28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29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30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31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32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39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45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46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47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48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49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0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1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2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3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5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6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7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8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9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60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61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62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63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64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5048D7DE-FA8F-1203-D2F1-69A5F4F21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none" dirty="0" err="1">
                <a:solidFill>
                  <a:srgbClr val="FFFFFF"/>
                </a:solidFill>
              </a:rPr>
              <a:t>Logowanie</a:t>
            </a:r>
            <a:endParaRPr lang="en-US" sz="4800" cap="none" dirty="0">
              <a:solidFill>
                <a:srgbClr val="FFFFFF"/>
              </a:solidFill>
            </a:endParaRPr>
          </a:p>
        </p:txBody>
      </p:sp>
      <p:sp useBgFill="1">
        <p:nvSpPr>
          <p:cNvPr id="166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az 6" descr="Obraz zawierający tekst, zrzut ekranu, oprogramowanie&#10;&#10;Opis wygenerowany automatycznie">
            <a:extLst>
              <a:ext uri="{FF2B5EF4-FFF2-40B4-BE49-F238E27FC236}">
                <a16:creationId xmlns:a16="http://schemas.microsoft.com/office/drawing/2014/main" id="{255BECE3-4EE1-89DE-EF15-031B03B60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396" y="2080936"/>
            <a:ext cx="4635583" cy="268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55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C8E692-C7B3-F61C-7627-7BEBA7D3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cap="none" dirty="0"/>
              <a:t>Strona główna </a:t>
            </a:r>
            <a:r>
              <a:rPr lang="pl-PL" sz="2800" cap="none" dirty="0"/>
              <a:t>(dostępna jedynie po autoryzacji)</a:t>
            </a:r>
            <a:endParaRPr lang="pl-PL" cap="none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305B890-34AA-9D8D-6CF1-A00ADF444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290" y="2249488"/>
            <a:ext cx="9742245" cy="3541712"/>
          </a:xfrm>
        </p:spPr>
      </p:pic>
    </p:spTree>
    <p:extLst>
      <p:ext uri="{BB962C8B-B14F-4D97-AF65-F5344CB8AC3E}">
        <p14:creationId xmlns:p14="http://schemas.microsoft.com/office/powerpoint/2010/main" val="99836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75B8407D-20EB-4A22-0AB6-D87DDA9C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pl-PL" sz="3200" cap="none" dirty="0"/>
              <a:t>Zawartość ciasteczka sesyjnego</a:t>
            </a: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4B745E7C-2E00-27C7-D77B-61C7C88794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587307"/>
              </p:ext>
            </p:extLst>
          </p:nvPr>
        </p:nvGraphicFramePr>
        <p:xfrm>
          <a:off x="1141412" y="2249488"/>
          <a:ext cx="4498976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778">
                  <a:extLst>
                    <a:ext uri="{9D8B030D-6E8A-4147-A177-3AD203B41FA5}">
                      <a16:colId xmlns:a16="http://schemas.microsoft.com/office/drawing/2014/main" val="1456461131"/>
                    </a:ext>
                  </a:extLst>
                </a:gridCol>
                <a:gridCol w="3277198">
                  <a:extLst>
                    <a:ext uri="{9D8B030D-6E8A-4147-A177-3AD203B41FA5}">
                      <a16:colId xmlns:a16="http://schemas.microsoft.com/office/drawing/2014/main" val="1513002832"/>
                    </a:ext>
                  </a:extLst>
                </a:gridCol>
              </a:tblGrid>
              <a:tr h="739140">
                <a:tc>
                  <a:txBody>
                    <a:bodyPr/>
                    <a:lstStyle/>
                    <a:p>
                      <a:r>
                        <a:rPr lang="pl-PL" dirty="0"/>
                        <a:t>Dana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Znaczenie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569164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_</a:t>
                      </a:r>
                      <a:r>
                        <a:rPr lang="pl-PL" dirty="0" err="1"/>
                        <a:t>fresh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Oznacza, czy sesja użytkownika jest świeża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99177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Unikalny PODPISANY identyfikator sesji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287579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_</a:t>
                      </a:r>
                      <a:r>
                        <a:rPr lang="pl-PL" dirty="0" err="1"/>
                        <a:t>user_id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Unikalny identyfikator umożliwiający odtworzenie użytkownika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50374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l"/>
                      <a:r>
                        <a:rPr lang="pl-PL" dirty="0" err="1"/>
                        <a:t>csrf_token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dirty="0" err="1"/>
                        <a:t>Token</a:t>
                      </a:r>
                      <a:r>
                        <a:rPr lang="pl-PL" dirty="0"/>
                        <a:t> zabezpieczający przed fałszywymi żądaniami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096623"/>
                  </a:ext>
                </a:extLst>
              </a:tr>
            </a:tbl>
          </a:graphicData>
        </a:graphic>
      </p:graphicFrame>
      <p:pic>
        <p:nvPicPr>
          <p:cNvPr id="5" name="Symbol zastępczy zawartości 4" descr="Obraz zawierający tekst, zrzut ekranu, oprogramowanie, Oprogramowanie multimedialne&#10;&#10;Opis wygenerowany automatycznie">
            <a:extLst>
              <a:ext uri="{FF2B5EF4-FFF2-40B4-BE49-F238E27FC236}">
                <a16:creationId xmlns:a16="http://schemas.microsoft.com/office/drawing/2014/main" id="{0DA6B205-7CA6-3D3E-7B0B-4319EDB2D4B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15" r="55323"/>
          <a:stretch/>
        </p:blipFill>
        <p:spPr>
          <a:xfrm>
            <a:off x="6096000" y="941262"/>
            <a:ext cx="5456279" cy="495052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3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14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15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16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17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18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24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29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31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32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33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34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35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36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37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38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39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508622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1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54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69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70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72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73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74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75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76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77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78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79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80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82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83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84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85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86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87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88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89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90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91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92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93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94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95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96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97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98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99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00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01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02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03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04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1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12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13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14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15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16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17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18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19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20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21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22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23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24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25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26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27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28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29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30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31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32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39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45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46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47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48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49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0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1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2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3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4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5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6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7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8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59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60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61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62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63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  <p:sp>
          <p:nvSpPr>
            <p:cNvPr id="164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4038AE14-3F77-F840-1394-0AEF057CA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none" dirty="0" err="1">
                <a:solidFill>
                  <a:srgbClr val="FFFFFF"/>
                </a:solidFill>
              </a:rPr>
              <a:t>Weryfikacja</a:t>
            </a:r>
            <a:r>
              <a:rPr lang="en-US" sz="4800" cap="none" dirty="0">
                <a:solidFill>
                  <a:srgbClr val="FFFFFF"/>
                </a:solidFill>
              </a:rPr>
              <a:t> </a:t>
            </a:r>
            <a:r>
              <a:rPr lang="en-US" sz="4800" cap="none" dirty="0" err="1">
                <a:solidFill>
                  <a:srgbClr val="FFFFFF"/>
                </a:solidFill>
              </a:rPr>
              <a:t>podpisów</a:t>
            </a:r>
            <a:endParaRPr lang="en-US" sz="4800" cap="none" dirty="0">
              <a:solidFill>
                <a:srgbClr val="FFFFFF"/>
              </a:solidFill>
            </a:endParaRPr>
          </a:p>
        </p:txBody>
      </p:sp>
      <p:sp useBgFill="1">
        <p:nvSpPr>
          <p:cNvPr id="166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 descr="Obraz zawierający tekst, zrzut ekranu, Oprogramowanie multimedialne, oprogramowanie&#10;&#10;Opis wygenerowany automatycznie">
            <a:extLst>
              <a:ext uri="{FF2B5EF4-FFF2-40B4-BE49-F238E27FC236}">
                <a16:creationId xmlns:a16="http://schemas.microsoft.com/office/drawing/2014/main" id="{2E9F897D-7B03-C16B-B078-D28E44141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396" y="1553638"/>
            <a:ext cx="4635583" cy="37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74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3BF2423-02AB-9490-CA72-7BA0560B6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l-PL" cap="none" dirty="0"/>
              <a:t>Przechowywanie wrażliwych danych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1C045562-E77C-3A38-BB21-5BC3B34845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740108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1953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8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49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50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51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52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53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54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55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56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57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58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59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60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61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62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63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64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65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66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67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68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69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70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71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72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73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74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8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39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40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41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42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43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44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45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46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47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l-PL"/>
              </a:p>
            </p:txBody>
          </p:sp>
        </p:grpSp>
      </p:grpSp>
      <p:pic>
        <p:nvPicPr>
          <p:cNvPr id="176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73E9693F-E176-F005-3DF8-5D507B3BB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cap="none" dirty="0" err="1">
                <a:solidFill>
                  <a:srgbClr val="FFFFFF"/>
                </a:solidFill>
              </a:rPr>
              <a:t>Pozostałe</a:t>
            </a:r>
            <a:r>
              <a:rPr lang="en-US" cap="none" dirty="0">
                <a:solidFill>
                  <a:srgbClr val="FFFFFF"/>
                </a:solidFill>
              </a:rPr>
              <a:t> </a:t>
            </a:r>
            <a:r>
              <a:rPr lang="pl-PL" cap="none" dirty="0">
                <a:solidFill>
                  <a:srgbClr val="FFFFFF"/>
                </a:solidFill>
              </a:rPr>
              <a:t>z</a:t>
            </a:r>
            <a:r>
              <a:rPr lang="en-US" cap="none" dirty="0" err="1">
                <a:solidFill>
                  <a:srgbClr val="FFFFFF"/>
                </a:solidFill>
              </a:rPr>
              <a:t>abezpieczenia</a:t>
            </a:r>
            <a:endParaRPr lang="en-US" cap="none" dirty="0">
              <a:solidFill>
                <a:srgbClr val="FFFFFF"/>
              </a:solidFill>
            </a:endParaRPr>
          </a:p>
        </p:txBody>
      </p:sp>
      <p:sp useBgFill="1">
        <p:nvSpPr>
          <p:cNvPr id="178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A5B68EC-7544-E538-7E4C-ADA47DAD0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699522"/>
            <a:ext cx="6112382" cy="3453494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0F252B8C-C7CC-91B8-31E9-D551E32A02D9}"/>
              </a:ext>
            </a:extLst>
          </p:cNvPr>
          <p:cNvSpPr txBox="1"/>
          <p:nvPr/>
        </p:nvSpPr>
        <p:spPr>
          <a:xfrm>
            <a:off x="8036041" y="2249487"/>
            <a:ext cx="3281004" cy="35417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FFFFFF"/>
                </a:solidFill>
              </a:rPr>
              <a:t>Zdefiniowanie ścisłej Content-Security-Policy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Wymuszanie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używania</a:t>
            </a:r>
            <a:r>
              <a:rPr lang="en-US" sz="2000" dirty="0">
                <a:solidFill>
                  <a:srgbClr val="FFFFFF"/>
                </a:solidFill>
              </a:rPr>
              <a:t> HTTPS </a:t>
            </a:r>
            <a:r>
              <a:rPr lang="en-US" sz="2000" dirty="0" err="1">
                <a:solidFill>
                  <a:srgbClr val="FFFFFF"/>
                </a:solidFill>
              </a:rPr>
              <a:t>na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wszystkich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domenach</a:t>
            </a:r>
            <a:endParaRPr lang="en-US" sz="2000" dirty="0">
              <a:solidFill>
                <a:srgbClr val="FFFFFF"/>
              </a:solidFill>
            </a:endParaRP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Ukrycie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nagłówka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pl-PL" sz="2000" dirty="0">
                <a:solidFill>
                  <a:srgbClr val="FFFFFF"/>
                </a:solidFill>
              </a:rPr>
              <a:t>Server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informującego</a:t>
            </a:r>
            <a:r>
              <a:rPr lang="en-US" sz="2000" dirty="0">
                <a:solidFill>
                  <a:srgbClr val="FFFFFF"/>
                </a:solidFill>
              </a:rPr>
              <a:t> o</a:t>
            </a:r>
            <a:r>
              <a:rPr lang="pl-PL" sz="2000" dirty="0">
                <a:solidFill>
                  <a:srgbClr val="FFFFFF"/>
                </a:solidFill>
              </a:rPr>
              <a:t> użytym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pl-PL" sz="2000" dirty="0">
                <a:solidFill>
                  <a:srgbClr val="FFFFFF"/>
                </a:solidFill>
              </a:rPr>
              <a:t>serwerze WWW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i</a:t>
            </a:r>
            <a:r>
              <a:rPr lang="pl-PL" sz="2000" dirty="0">
                <a:solidFill>
                  <a:srgbClr val="FFFFFF"/>
                </a:solidFill>
              </a:rPr>
              <a:t> jego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wersji</a:t>
            </a:r>
            <a:endParaRPr lang="en-US" sz="2000" dirty="0">
              <a:solidFill>
                <a:srgbClr val="FFFFFF"/>
              </a:solidFill>
            </a:endParaRP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330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Obwód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bwó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wó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TM04033919[[fn=Obwód]]</Template>
  <TotalTime>175</TotalTime>
  <Words>154</Words>
  <Application>Microsoft Office PowerPoint</Application>
  <PresentationFormat>Panoramiczny</PresentationFormat>
  <Paragraphs>31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3" baseType="lpstr">
      <vt:lpstr>Arial</vt:lpstr>
      <vt:lpstr>Tw Cen MT</vt:lpstr>
      <vt:lpstr>Obwód</vt:lpstr>
      <vt:lpstr>SafeTweet</vt:lpstr>
      <vt:lpstr>Rejestracja</vt:lpstr>
      <vt:lpstr>Konfiguracja uwierzytelniania dwuetapowego</vt:lpstr>
      <vt:lpstr>Logowanie</vt:lpstr>
      <vt:lpstr>Strona główna (dostępna jedynie po autoryzacji)</vt:lpstr>
      <vt:lpstr>Zawartość ciasteczka sesyjnego</vt:lpstr>
      <vt:lpstr>Weryfikacja podpisów</vt:lpstr>
      <vt:lpstr>Przechowywanie wrażliwych danych</vt:lpstr>
      <vt:lpstr>Pozostałe zabezpieczenia</vt:lpstr>
      <vt:lpstr>Resetowanie hasła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Chmiel Adrian (STUD)</dc:creator>
  <cp:lastModifiedBy>Chmiel Adrian (STUD)</cp:lastModifiedBy>
  <cp:revision>1</cp:revision>
  <dcterms:created xsi:type="dcterms:W3CDTF">2025-02-05T02:23:01Z</dcterms:created>
  <dcterms:modified xsi:type="dcterms:W3CDTF">2025-02-05T05:18:41Z</dcterms:modified>
</cp:coreProperties>
</file>