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6"/>
  </p:notesMasterIdLst>
  <p:handoutMasterIdLst>
    <p:handoutMasterId r:id="rId47"/>
  </p:handoutMasterIdLst>
  <p:sldIdLst>
    <p:sldId id="476" r:id="rId3"/>
    <p:sldId id="477" r:id="rId4"/>
    <p:sldId id="404" r:id="rId5"/>
    <p:sldId id="478" r:id="rId6"/>
    <p:sldId id="496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452" r:id="rId15"/>
    <p:sldId id="498" r:id="rId16"/>
    <p:sldId id="453" r:id="rId17"/>
    <p:sldId id="499" r:id="rId18"/>
    <p:sldId id="500" r:id="rId19"/>
    <p:sldId id="502" r:id="rId20"/>
    <p:sldId id="503" r:id="rId21"/>
    <p:sldId id="504" r:id="rId22"/>
    <p:sldId id="505" r:id="rId23"/>
    <p:sldId id="479" r:id="rId24"/>
    <p:sldId id="506" r:id="rId25"/>
    <p:sldId id="526" r:id="rId26"/>
    <p:sldId id="507" r:id="rId27"/>
    <p:sldId id="514" r:id="rId28"/>
    <p:sldId id="525" r:id="rId29"/>
    <p:sldId id="512" r:id="rId30"/>
    <p:sldId id="511" r:id="rId31"/>
    <p:sldId id="527" r:id="rId32"/>
    <p:sldId id="515" r:id="rId33"/>
    <p:sldId id="508" r:id="rId34"/>
    <p:sldId id="509" r:id="rId35"/>
    <p:sldId id="528" r:id="rId36"/>
    <p:sldId id="510" r:id="rId37"/>
    <p:sldId id="523" r:id="rId38"/>
    <p:sldId id="524" r:id="rId39"/>
    <p:sldId id="487" r:id="rId40"/>
    <p:sldId id="482" r:id="rId41"/>
    <p:sldId id="483" r:id="rId42"/>
    <p:sldId id="484" r:id="rId43"/>
    <p:sldId id="485" r:id="rId44"/>
    <p:sldId id="486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496"/>
            <p14:sldId id="516"/>
            <p14:sldId id="517"/>
            <p14:sldId id="518"/>
            <p14:sldId id="519"/>
            <p14:sldId id="520"/>
            <p14:sldId id="521"/>
            <p14:sldId id="522"/>
            <p14:sldId id="452"/>
            <p14:sldId id="498"/>
            <p14:sldId id="453"/>
            <p14:sldId id="499"/>
            <p14:sldId id="500"/>
            <p14:sldId id="502"/>
            <p14:sldId id="503"/>
            <p14:sldId id="504"/>
            <p14:sldId id="505"/>
            <p14:sldId id="479"/>
            <p14:sldId id="506"/>
            <p14:sldId id="526"/>
            <p14:sldId id="507"/>
            <p14:sldId id="514"/>
            <p14:sldId id="525"/>
            <p14:sldId id="512"/>
            <p14:sldId id="511"/>
            <p14:sldId id="527"/>
            <p14:sldId id="515"/>
            <p14:sldId id="508"/>
            <p14:sldId id="509"/>
            <p14:sldId id="528"/>
            <p14:sldId id="510"/>
            <p14:sldId id="523"/>
            <p14:sldId id="524"/>
          </p14:sldIdLst>
        </p14:section>
        <p14:section name="Conclusion" id="{10E03AB1-9AA8-4E86-9A64-D741901E50A2}">
          <p14:sldIdLst>
            <p14:sldId id="487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7" autoAdjust="0"/>
    <p:restoredTop sz="93979" autoAdjust="0"/>
  </p:normalViewPr>
  <p:slideViewPr>
    <p:cSldViewPr>
      <p:cViewPr varScale="1">
        <p:scale>
          <a:sx n="69" d="100"/>
          <a:sy n="69" d="100"/>
        </p:scale>
        <p:origin x="60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071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53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8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5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012.vuejs.org/api/directives.html#Literal_Directiv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012.vuejs.org/api/directives.html#Empty_Directives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6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5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2.png"/><Relationship Id="rId27" Type="http://schemas.openxmlformats.org/officeDocument/2006/relationships/hyperlink" Target="http://smartit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0.gif"/><Relationship Id="rId5" Type="http://schemas.openxmlformats.org/officeDocument/2006/relationships/image" Target="../media/image6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</a:t>
            </a:r>
            <a:r>
              <a:rPr lang="en-US" dirty="0"/>
              <a:t>and Data Rendering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731" y="1524238"/>
            <a:ext cx="4774882" cy="35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don’t create data bindings - they simply take </a:t>
            </a:r>
            <a:r>
              <a:rPr lang="en-US" dirty="0" smtClean="0"/>
              <a:t>   the </a:t>
            </a:r>
            <a:r>
              <a:rPr lang="en-US" dirty="0"/>
              <a:t>attribute value as a literal string. For example the </a:t>
            </a:r>
            <a:r>
              <a:rPr lang="en-US" dirty="0">
                <a:solidFill>
                  <a:srgbClr val="FFA72A"/>
                </a:solidFill>
              </a:rPr>
              <a:t>v-ref</a:t>
            </a:r>
            <a:r>
              <a:rPr lang="en-US" dirty="0"/>
              <a:t> </a:t>
            </a:r>
            <a:r>
              <a:rPr lang="en-US" dirty="0" smtClean="0"/>
              <a:t>       directive: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"some-string-id" </a:t>
            </a:r>
            <a:r>
              <a:rPr lang="en-US" dirty="0">
                <a:solidFill>
                  <a:srgbClr val="FFA72A"/>
                </a:solidFill>
              </a:rPr>
              <a:t>is not a reactive expression </a:t>
            </a:r>
            <a:r>
              <a:rPr lang="en-US" dirty="0"/>
              <a:t>- Vue.js will </a:t>
            </a:r>
            <a:r>
              <a:rPr lang="en-US" dirty="0" smtClean="0"/>
              <a:t> not </a:t>
            </a:r>
            <a:r>
              <a:rPr lang="en-US" dirty="0"/>
              <a:t>attempt to look it up in the component’s data.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04820" y="3179338"/>
            <a:ext cx="10958580" cy="609600"/>
          </a:xfrm>
        </p:spPr>
        <p:txBody>
          <a:bodyPr/>
          <a:lstStyle/>
          <a:p>
            <a:r>
              <a:rPr lang="en-US" dirty="0"/>
              <a:t>&lt;my-component v-ref="some-string-id"&gt;&lt;/my-component&gt;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Directives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836" y="3244057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8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some cases you can also use the </a:t>
            </a:r>
            <a:r>
              <a:rPr lang="en-US" dirty="0">
                <a:solidFill>
                  <a:srgbClr val="FFA72A"/>
                </a:solidFill>
              </a:rPr>
              <a:t>mustache syntax </a:t>
            </a:r>
            <a:r>
              <a:rPr lang="en-US" dirty="0"/>
              <a:t>to make a </a:t>
            </a:r>
            <a:r>
              <a:rPr lang="en-US" dirty="0" smtClean="0"/>
              <a:t> literal </a:t>
            </a:r>
            <a:r>
              <a:rPr lang="en-US" dirty="0">
                <a:solidFill>
                  <a:srgbClr val="FFA72A"/>
                </a:solidFill>
              </a:rPr>
              <a:t>directive reactive</a:t>
            </a:r>
            <a:r>
              <a:rPr lang="en-US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full list of literal directives can be found in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A72A"/>
                </a:solidFill>
                <a:hlinkClick r:id="rId2"/>
              </a:rPr>
              <a:t>HERE</a:t>
            </a:r>
            <a:r>
              <a:rPr lang="en-US" dirty="0" smtClean="0">
                <a:solidFill>
                  <a:srgbClr val="FFA72A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1980248" lvl="2" indent="-457200"/>
            <a:endParaRPr lang="en-US" dirty="0" smtClean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579342" y="2873990"/>
            <a:ext cx="10958580" cy="1110020"/>
          </a:xfrm>
        </p:spPr>
        <p:txBody>
          <a:bodyPr/>
          <a:lstStyle/>
          <a:p>
            <a:r>
              <a:rPr lang="en-US" dirty="0"/>
              <a:t>&lt;div v-show="</a:t>
            </a:r>
            <a:r>
              <a:rPr lang="en-US" dirty="0" err="1"/>
              <a:t>showMsg</a:t>
            </a:r>
            <a:r>
              <a:rPr lang="en-US" dirty="0"/>
              <a:t>" v-transition="{{</a:t>
            </a:r>
            <a:r>
              <a:rPr lang="en-US" dirty="0" err="1"/>
              <a:t>dynamicTransitionId</a:t>
            </a:r>
            <a:r>
              <a:rPr lang="en-US" dirty="0" smtClean="0"/>
              <a:t>}}"&gt;</a:t>
            </a:r>
          </a:p>
          <a:p>
            <a:r>
              <a:rPr lang="en-US" dirty="0" smtClean="0"/>
              <a:t>&lt;/</a:t>
            </a:r>
            <a:r>
              <a:rPr lang="en-US" dirty="0"/>
              <a:t>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Literal </a:t>
            </a:r>
            <a:r>
              <a:rPr lang="en-US" dirty="0"/>
              <a:t>Directives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048000" y="3105835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bg-BG" dirty="0"/>
          </a:p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767" y="2948839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don’t even expect an attribute value - they </a:t>
            </a:r>
            <a:r>
              <a:rPr lang="en-US" dirty="0" smtClean="0"/>
              <a:t>      simply </a:t>
            </a:r>
            <a:r>
              <a:rPr lang="en-US" dirty="0"/>
              <a:t>do something to the element </a:t>
            </a:r>
            <a:r>
              <a:rPr lang="en-US" dirty="0">
                <a:solidFill>
                  <a:srgbClr val="FFA72A"/>
                </a:solidFill>
              </a:rPr>
              <a:t>once</a:t>
            </a:r>
            <a:r>
              <a:rPr lang="en-US" dirty="0"/>
              <a:t> and only once. </a:t>
            </a:r>
            <a:r>
              <a:rPr lang="en-US" dirty="0" smtClean="0"/>
              <a:t>          For example </a:t>
            </a:r>
            <a:r>
              <a:rPr lang="en-US" dirty="0"/>
              <a:t>the </a:t>
            </a:r>
            <a:r>
              <a:rPr lang="en-US" dirty="0">
                <a:solidFill>
                  <a:srgbClr val="FFA72A"/>
                </a:solidFill>
              </a:rPr>
              <a:t>v-pre</a:t>
            </a:r>
            <a:r>
              <a:rPr lang="en-US" dirty="0"/>
              <a:t> directive</a:t>
            </a:r>
            <a:r>
              <a:rPr lang="en-US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full list of empty directives can be found in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A72A"/>
                </a:solidFill>
                <a:hlinkClick r:id="rId2"/>
              </a:rPr>
              <a:t>HERE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89709" y="3048000"/>
            <a:ext cx="8200303" cy="1633497"/>
          </a:xfrm>
        </p:spPr>
        <p:txBody>
          <a:bodyPr/>
          <a:lstStyle/>
          <a:p>
            <a:r>
              <a:rPr lang="en-US" dirty="0"/>
              <a:t>&lt;div v-pre&gt;</a:t>
            </a:r>
          </a:p>
          <a:p>
            <a:r>
              <a:rPr lang="en-US" dirty="0"/>
              <a:t>  &lt;!-- markup in here will not be compiled --&gt;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Directives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1242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43000"/>
            <a:ext cx="11804822" cy="549415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3500" dirty="0"/>
              <a:t>Vue.js provides special </a:t>
            </a:r>
            <a:r>
              <a:rPr lang="en-US" sz="3500" dirty="0" err="1">
                <a:solidFill>
                  <a:srgbClr val="FFA72A"/>
                </a:solidFill>
              </a:rPr>
              <a:t>shorthands</a:t>
            </a:r>
            <a:r>
              <a:rPr lang="en-US" sz="3500" dirty="0"/>
              <a:t> for two of the most </a:t>
            </a:r>
            <a:r>
              <a:rPr lang="en-US" sz="3500" dirty="0" smtClean="0"/>
              <a:t>       often used directives</a:t>
            </a:r>
            <a:r>
              <a:rPr lang="en-US" sz="3500" dirty="0"/>
              <a:t>, v-bind and v-on</a:t>
            </a:r>
            <a:r>
              <a:rPr lang="en-US" sz="3500" dirty="0" smtClean="0"/>
              <a:t>: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A72A"/>
                </a:solidFill>
              </a:rPr>
              <a:t>v-bind</a:t>
            </a:r>
            <a:endParaRPr lang="en-US" sz="2800" dirty="0">
              <a:solidFill>
                <a:srgbClr val="FFA72A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Full syntax 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Shorthand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>
                <a:solidFill>
                  <a:srgbClr val="FFA72A"/>
                </a:solidFill>
              </a:rPr>
              <a:t>v-on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600" dirty="0" smtClean="0"/>
              <a:t>Full syntax	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600" dirty="0" smtClean="0"/>
              <a:t>Shorthand</a:t>
            </a:r>
            <a:endParaRPr lang="en-US" sz="2600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</a:t>
            </a:r>
            <a:r>
              <a:rPr lang="en-US" dirty="0" err="1"/>
              <a:t>shorthands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3240245" y="3609126"/>
            <a:ext cx="5715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:href="url"&gt; ... &lt;/a&gt;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40245" y="2957087"/>
            <a:ext cx="570515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v-bind:href="url"&gt; ... &lt;/a&gt;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40245" y="4953000"/>
            <a:ext cx="7010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v-on:click="doSomething"&gt; ... &lt;/a&gt;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40245" y="5669434"/>
            <a:ext cx="700055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@click="doSomething"&gt; ... &lt;/a&gt;</a:t>
            </a:r>
          </a:p>
        </p:txBody>
      </p:sp>
    </p:spTree>
    <p:extLst>
      <p:ext uri="{BB962C8B-B14F-4D97-AF65-F5344CB8AC3E}">
        <p14:creationId xmlns:p14="http://schemas.microsoft.com/office/powerpoint/2010/main" val="49013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Declarative Rendering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6002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кръглен правоъгълник 12"/>
          <p:cNvSpPr/>
          <p:nvPr/>
        </p:nvSpPr>
        <p:spPr bwMode="auto">
          <a:xfrm>
            <a:off x="6435772" y="2895600"/>
            <a:ext cx="5221239" cy="35391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3570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At the core of Vue.js is a system that enables us to declaratively </a:t>
            </a:r>
            <a:r>
              <a:rPr lang="en-US" sz="3200" dirty="0" smtClean="0"/>
              <a:t>      render </a:t>
            </a:r>
            <a:r>
              <a:rPr lang="en-US" sz="3200" dirty="0"/>
              <a:t>data </a:t>
            </a:r>
            <a:r>
              <a:rPr lang="en-US" sz="3200" dirty="0" smtClean="0"/>
              <a:t>to </a:t>
            </a:r>
            <a:r>
              <a:rPr lang="en-US" sz="3200" dirty="0"/>
              <a:t>the DOM using straightforward template </a:t>
            </a:r>
            <a:r>
              <a:rPr lang="en-US" sz="3200" dirty="0" smtClean="0"/>
              <a:t>syntax:</a:t>
            </a:r>
            <a:endParaRPr lang="en-US" sz="3200" dirty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HTML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JavaScript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Rendering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17612" y="2895600"/>
            <a:ext cx="4191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id="app"&gt;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{{ message 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495800"/>
            <a:ext cx="4191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app = new Vue({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el: '#app',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data: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message: 'Hello Vue</a:t>
            </a:r>
            <a:r>
              <a:rPr lang="nn-NO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!‘} } )</a:t>
            </a:r>
            <a:endParaRPr lang="nn-NO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453346"/>
            <a:ext cx="3581400" cy="233785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14" y="4529558"/>
            <a:ext cx="473920" cy="51287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74" y="2973185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кръглен правоъгълник 9"/>
          <p:cNvSpPr/>
          <p:nvPr/>
        </p:nvSpPr>
        <p:spPr bwMode="auto">
          <a:xfrm>
            <a:off x="7618412" y="2546195"/>
            <a:ext cx="4495800" cy="3851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1659" cy="5661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addition to text interpolation, we can also </a:t>
            </a:r>
            <a:r>
              <a:rPr lang="en-US" dirty="0">
                <a:solidFill>
                  <a:srgbClr val="FFA72A"/>
                </a:solidFill>
              </a:rPr>
              <a:t>bind</a:t>
            </a:r>
            <a:r>
              <a:rPr lang="en-US" dirty="0"/>
              <a:t> element </a:t>
            </a:r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like this</a:t>
            </a:r>
            <a:r>
              <a:rPr lang="en-US" dirty="0" smtClean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90355" y="2514600"/>
            <a:ext cx="7123257" cy="1676400"/>
          </a:xfrm>
        </p:spPr>
        <p:txBody>
          <a:bodyPr/>
          <a:lstStyle/>
          <a:p>
            <a:r>
              <a:rPr lang="en-US" sz="1800" dirty="0"/>
              <a:t>&lt;div id="app-2"&gt;</a:t>
            </a:r>
          </a:p>
          <a:p>
            <a:r>
              <a:rPr lang="en-US" sz="1800" dirty="0"/>
              <a:t>  &lt;span </a:t>
            </a:r>
            <a:r>
              <a:rPr lang="en-US" sz="1800" dirty="0" err="1"/>
              <a:t>v-bind:title</a:t>
            </a:r>
            <a:r>
              <a:rPr lang="en-US" sz="1800" dirty="0"/>
              <a:t>="message"&gt;</a:t>
            </a:r>
          </a:p>
          <a:p>
            <a:r>
              <a:rPr lang="en-US" sz="1800" dirty="0"/>
              <a:t>    Hover your mouse over me for a few seconds</a:t>
            </a:r>
          </a:p>
          <a:p>
            <a:r>
              <a:rPr lang="en-US" sz="1800" dirty="0"/>
              <a:t>    to see my dynamically bound title</a:t>
            </a:r>
            <a:r>
              <a:rPr lang="en-US" sz="1800" dirty="0" smtClean="0"/>
              <a:t>! </a:t>
            </a:r>
            <a:r>
              <a:rPr lang="en-US" sz="1800" dirty="0"/>
              <a:t>&lt;/span</a:t>
            </a:r>
            <a:r>
              <a:rPr lang="en-US" sz="1800" dirty="0" smtClean="0"/>
              <a:t>&gt; &lt;/</a:t>
            </a:r>
            <a:r>
              <a:rPr lang="en-US" sz="1800" dirty="0"/>
              <a:t>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v-bind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190355" y="4282233"/>
            <a:ext cx="7123257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app2 = 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'#app-2',</a:t>
            </a:r>
          </a:p>
          <a:p>
            <a:r>
              <a:rPr lang="en-US" sz="1800" dirty="0"/>
              <a:t>  data: {</a:t>
            </a:r>
          </a:p>
          <a:p>
            <a:r>
              <a:rPr lang="en-US" sz="1800" dirty="0"/>
              <a:t>    message: 'You loaded this page on '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+ </a:t>
            </a:r>
            <a:r>
              <a:rPr lang="en-US" sz="1800" dirty="0"/>
              <a:t>new Date().</a:t>
            </a:r>
            <a:r>
              <a:rPr lang="en-US" sz="1800" dirty="0" err="1"/>
              <a:t>toLocaleString</a:t>
            </a:r>
            <a:r>
              <a:rPr lang="en-US" sz="1800" dirty="0" smtClean="0"/>
              <a:t>()}})</a:t>
            </a: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546195"/>
            <a:ext cx="533400" cy="480161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4370268"/>
            <a:ext cx="511368" cy="512872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60" y="3554876"/>
            <a:ext cx="4063303" cy="16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that display string "Time is ... ?"  and when </a:t>
            </a:r>
            <a:r>
              <a:rPr lang="en-US" dirty="0" smtClean="0"/>
              <a:t>        hover </a:t>
            </a:r>
            <a:r>
              <a:rPr lang="en-US" dirty="0"/>
              <a:t>it with </a:t>
            </a:r>
            <a:r>
              <a:rPr lang="en-US" dirty="0" smtClean="0"/>
              <a:t>mouse to show </a:t>
            </a:r>
            <a:r>
              <a:rPr lang="en-US" dirty="0"/>
              <a:t>what time is it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Result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Problem: </a:t>
            </a:r>
            <a:r>
              <a:rPr lang="en-US" dirty="0"/>
              <a:t>Time is … </a:t>
            </a:r>
            <a:r>
              <a:rPr lang="en-US" dirty="0" smtClean="0"/>
              <a:t>?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3198812" y="3124200"/>
            <a:ext cx="5867400" cy="28210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3753439"/>
            <a:ext cx="533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2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кръглен правоъгълник 10"/>
          <p:cNvSpPr/>
          <p:nvPr/>
        </p:nvSpPr>
        <p:spPr bwMode="auto">
          <a:xfrm>
            <a:off x="7067600" y="2057400"/>
            <a:ext cx="4495800" cy="28194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It’s </a:t>
            </a:r>
            <a:r>
              <a:rPr lang="en-US" dirty="0"/>
              <a:t>easy to toggle the presence of an element, too</a:t>
            </a:r>
            <a:r>
              <a:rPr lang="en-US" dirty="0" smtClean="0"/>
              <a:t>:</a:t>
            </a:r>
            <a:r>
              <a:rPr lang="en-US" sz="1800" dirty="0" smtClean="0"/>
              <a:t>					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/>
            <a:r>
              <a:rPr lang="en-US" sz="1800" dirty="0"/>
              <a:t>	</a:t>
            </a:r>
            <a:endParaRPr lang="bg-BG" sz="18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2057400"/>
            <a:ext cx="5326841" cy="1502544"/>
          </a:xfrm>
        </p:spPr>
        <p:txBody>
          <a:bodyPr/>
          <a:lstStyle/>
          <a:p>
            <a:r>
              <a:rPr lang="en-US" sz="1800" dirty="0"/>
              <a:t>&lt;div id="app-3"&gt;</a:t>
            </a:r>
          </a:p>
          <a:p>
            <a:r>
              <a:rPr lang="en-US" sz="1800" dirty="0"/>
              <a:t>  &lt;span v-if="seen"&gt;Now you see me&lt;/span&gt;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190451" y="55149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/>
              <a:t>Conditional </a:t>
            </a:r>
            <a:r>
              <a:rPr lang="en-US" dirty="0" smtClean="0"/>
              <a:t>Rendering : v-if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Текстов контейнер 2"/>
          <p:cNvSpPr txBox="1">
            <a:spLocks/>
          </p:cNvSpPr>
          <p:nvPr/>
        </p:nvSpPr>
        <p:spPr>
          <a:xfrm>
            <a:off x="684212" y="3874529"/>
            <a:ext cx="5326841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app3 = 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'#app-3',</a:t>
            </a:r>
          </a:p>
          <a:p>
            <a:r>
              <a:rPr lang="en-US" sz="1800" dirty="0"/>
              <a:t>  data: {</a:t>
            </a:r>
          </a:p>
          <a:p>
            <a:r>
              <a:rPr lang="en-US" sz="1800" dirty="0"/>
              <a:t>    seen: true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}})</a:t>
            </a:r>
            <a:endParaRPr lang="en-US" sz="180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3" y="2667000"/>
            <a:ext cx="3733800" cy="15240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53" y="2133600"/>
            <a:ext cx="533400" cy="480161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5" y="3908346"/>
            <a:ext cx="511368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>
                <a:solidFill>
                  <a:srgbClr val="FFA72A"/>
                </a:solidFill>
              </a:rPr>
              <a:t>v-if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FFA72A"/>
                </a:solidFill>
              </a:rPr>
              <a:t>directive</a:t>
            </a:r>
            <a:r>
              <a:rPr lang="en-US" sz="2800" dirty="0"/>
              <a:t>, it has to be attached to a single element. But what if we want to toggle more than one element? In this case we can use v-if on a </a:t>
            </a:r>
            <a:r>
              <a:rPr lang="en-US" sz="2800" dirty="0">
                <a:solidFill>
                  <a:srgbClr val="FFA72A"/>
                </a:solidFill>
              </a:rPr>
              <a:t>&lt;template&gt; element</a:t>
            </a:r>
            <a:r>
              <a:rPr lang="en-US" sz="2800" dirty="0"/>
              <a:t>, which serves as an invisible wrapper. The final rendered result will not include the &lt;template&gt; element.</a:t>
            </a:r>
            <a:endParaRPr lang="bg-BG" sz="28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446212" y="3360234"/>
            <a:ext cx="4945841" cy="2678719"/>
          </a:xfrm>
        </p:spPr>
        <p:txBody>
          <a:bodyPr/>
          <a:lstStyle/>
          <a:p>
            <a:r>
              <a:rPr lang="en-US" dirty="0"/>
              <a:t>&lt;template v-if="ok"&gt;</a:t>
            </a:r>
          </a:p>
          <a:p>
            <a:r>
              <a:rPr lang="en-US" dirty="0"/>
              <a:t>  &lt;h1&gt;Title&lt;/h1&gt;</a:t>
            </a:r>
          </a:p>
          <a:p>
            <a:r>
              <a:rPr lang="en-US" dirty="0"/>
              <a:t>  &lt;p&gt;Paragraph 1&lt;/p&gt;</a:t>
            </a:r>
          </a:p>
          <a:p>
            <a:r>
              <a:rPr lang="en-US" dirty="0"/>
              <a:t>  &lt;p&gt;Paragraph 2&lt;/p&gt;</a:t>
            </a:r>
          </a:p>
          <a:p>
            <a:r>
              <a:rPr lang="en-US" dirty="0"/>
              <a:t>&lt;/template&gt;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 : v-if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61" y="3424665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2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5211897" cy="3200397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is Directive</a:t>
            </a:r>
          </a:p>
          <a:p>
            <a:r>
              <a:rPr lang="en-US" sz="3600" dirty="0" smtClean="0"/>
              <a:t>Directive Rendering</a:t>
            </a:r>
          </a:p>
          <a:p>
            <a:r>
              <a:rPr lang="en-US" sz="3600" dirty="0"/>
              <a:t>List </a:t>
            </a:r>
            <a:r>
              <a:rPr lang="en-US" sz="3600" dirty="0" smtClean="0"/>
              <a:t>Rendering</a:t>
            </a:r>
          </a:p>
          <a:p>
            <a:r>
              <a:rPr lang="en-US" sz="3600" dirty="0"/>
              <a:t>Handling User Input</a:t>
            </a: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v-else and v-else-if</a:t>
            </a:r>
            <a:endParaRPr lang="bg-BG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 smtClean="0"/>
              <a:t>v-</a:t>
            </a:r>
            <a:r>
              <a:rPr lang="en-US" dirty="0" smtClean="0">
                <a:solidFill>
                  <a:srgbClr val="FFA72A"/>
                </a:solidFill>
              </a:rPr>
              <a:t>else</a:t>
            </a:r>
            <a:endParaRPr lang="bg-BG" dirty="0">
              <a:solidFill>
                <a:srgbClr val="FFA72A"/>
              </a:solidFill>
            </a:endParaRPr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v-</a:t>
            </a:r>
            <a:r>
              <a:rPr lang="en-US" dirty="0" smtClean="0">
                <a:solidFill>
                  <a:srgbClr val="FFA72A"/>
                </a:solidFill>
              </a:rPr>
              <a:t>else-if</a:t>
            </a:r>
            <a:endParaRPr lang="bg-BG" dirty="0">
              <a:solidFill>
                <a:srgbClr val="FFA72A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Текстов контейнер 2"/>
          <p:cNvSpPr txBox="1">
            <a:spLocks/>
          </p:cNvSpPr>
          <p:nvPr/>
        </p:nvSpPr>
        <p:spPr>
          <a:xfrm>
            <a:off x="531812" y="2065291"/>
            <a:ext cx="5326841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v-if="</a:t>
            </a:r>
            <a:r>
              <a:rPr lang="en-US" sz="1800" dirty="0" err="1"/>
              <a:t>Math.random</a:t>
            </a:r>
            <a:r>
              <a:rPr lang="en-US" sz="1800" dirty="0"/>
              <a:t>() &gt; 0.5"&gt;</a:t>
            </a:r>
          </a:p>
          <a:p>
            <a:r>
              <a:rPr lang="en-US" sz="1800" dirty="0"/>
              <a:t>  Now you see me</a:t>
            </a:r>
          </a:p>
          <a:p>
            <a:r>
              <a:rPr lang="en-US" sz="1800" dirty="0"/>
              <a:t>&lt;/div&gt;</a:t>
            </a:r>
          </a:p>
          <a:p>
            <a:r>
              <a:rPr lang="en-US" sz="1800" dirty="0"/>
              <a:t>&lt;div v-else&gt;</a:t>
            </a:r>
          </a:p>
          <a:p>
            <a:r>
              <a:rPr lang="en-US" sz="1800" dirty="0"/>
              <a:t>  Now you don't</a:t>
            </a:r>
          </a:p>
          <a:p>
            <a:r>
              <a:rPr lang="en-US" sz="1800" dirty="0"/>
              <a:t>&lt;/div&gt;</a:t>
            </a:r>
          </a:p>
        </p:txBody>
      </p:sp>
      <p:sp>
        <p:nvSpPr>
          <p:cNvPr id="12" name="Текстов контейнер 2"/>
          <p:cNvSpPr txBox="1">
            <a:spLocks/>
          </p:cNvSpPr>
          <p:nvPr/>
        </p:nvSpPr>
        <p:spPr>
          <a:xfrm>
            <a:off x="6265414" y="2065291"/>
            <a:ext cx="5326841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v-if="type === 'A</a:t>
            </a:r>
            <a:r>
              <a:rPr lang="en-US" sz="1800" dirty="0" smtClean="0"/>
              <a:t>'"&gt; A &lt;/</a:t>
            </a:r>
            <a:r>
              <a:rPr lang="en-US" sz="1800" dirty="0"/>
              <a:t>div&gt;</a:t>
            </a:r>
          </a:p>
          <a:p>
            <a:r>
              <a:rPr lang="en-US" sz="1800" dirty="0"/>
              <a:t>&lt;div v-else-if="type === 'B</a:t>
            </a:r>
            <a:r>
              <a:rPr lang="en-US" sz="1800" dirty="0" smtClean="0"/>
              <a:t>'"&gt; B &lt;/</a:t>
            </a:r>
            <a:r>
              <a:rPr lang="en-US" sz="1800" dirty="0"/>
              <a:t>div&gt;</a:t>
            </a:r>
          </a:p>
          <a:p>
            <a:r>
              <a:rPr lang="en-US" sz="1800" dirty="0"/>
              <a:t>&lt;div v-else-if="type === 'C</a:t>
            </a:r>
            <a:r>
              <a:rPr lang="en-US" sz="1800" dirty="0" smtClean="0"/>
              <a:t>'"&gt; C &lt;/</a:t>
            </a:r>
            <a:r>
              <a:rPr lang="en-US" sz="1800" dirty="0"/>
              <a:t>div&gt;</a:t>
            </a:r>
          </a:p>
          <a:p>
            <a:r>
              <a:rPr lang="en-US" sz="1800" dirty="0"/>
              <a:t>&lt;div v-else&gt;</a:t>
            </a:r>
          </a:p>
          <a:p>
            <a:r>
              <a:rPr lang="en-US" sz="1800" dirty="0"/>
              <a:t>  Not A/B/C</a:t>
            </a:r>
          </a:p>
          <a:p>
            <a:r>
              <a:rPr lang="en-US" sz="1800" dirty="0"/>
              <a:t>&lt;/div&gt;</a:t>
            </a:r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89" y="2133600"/>
            <a:ext cx="533400" cy="480161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00" y="214182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Another option for conditionally displaying an element is the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A72A"/>
                </a:solidFill>
              </a:rPr>
              <a:t>v-show</a:t>
            </a:r>
            <a:r>
              <a:rPr lang="en-US" dirty="0" smtClean="0"/>
              <a:t> </a:t>
            </a:r>
            <a:r>
              <a:rPr lang="en-US" dirty="0"/>
              <a:t>directive. The usage is largely the same</a:t>
            </a:r>
            <a:r>
              <a:rPr lang="en-US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difference is that an element with v-show will always be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	rendered </a:t>
            </a:r>
            <a:r>
              <a:rPr lang="en-US" dirty="0"/>
              <a:t>and remain in the DOM</a:t>
            </a:r>
            <a:r>
              <a:rPr lang="en-US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v-show only toggles the display CSS property of the element.</a:t>
            </a:r>
            <a:endParaRPr lang="bg-BG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615171" y="2667000"/>
            <a:ext cx="6774641" cy="587121"/>
          </a:xfrm>
        </p:spPr>
        <p:txBody>
          <a:bodyPr/>
          <a:lstStyle/>
          <a:p>
            <a:r>
              <a:rPr lang="en-US" dirty="0"/>
              <a:t>&lt;h1 v-show="ok"&gt;Hello!&lt;/h1&gt;</a:t>
            </a:r>
            <a:endParaRPr lang="bg-BG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v-show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720479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83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Mapping an Array to Elements with v-for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16002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81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кръглен правоъгълник 8"/>
          <p:cNvSpPr/>
          <p:nvPr/>
        </p:nvSpPr>
        <p:spPr bwMode="auto">
          <a:xfrm>
            <a:off x="9014057" y="4109224"/>
            <a:ext cx="2984415" cy="221865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can use the </a:t>
            </a:r>
            <a:r>
              <a:rPr lang="en-US" sz="3200" dirty="0">
                <a:solidFill>
                  <a:srgbClr val="FFA72A"/>
                </a:solidFill>
              </a:rPr>
              <a:t>v-for</a:t>
            </a:r>
            <a:r>
              <a:rPr lang="en-US" sz="3200" dirty="0"/>
              <a:t> directive to </a:t>
            </a:r>
            <a:r>
              <a:rPr lang="en-US" sz="3200" dirty="0">
                <a:solidFill>
                  <a:srgbClr val="FFA72A"/>
                </a:solidFill>
              </a:rPr>
              <a:t>render a list of items </a:t>
            </a:r>
            <a:r>
              <a:rPr lang="en-US" sz="3200" dirty="0"/>
              <a:t>based on an array.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>
                <a:solidFill>
                  <a:srgbClr val="FFA72A"/>
                </a:solidFill>
              </a:rPr>
              <a:t>v-for</a:t>
            </a:r>
            <a:r>
              <a:rPr lang="en-US" sz="3200" dirty="0"/>
              <a:t> directive requires a special syntax in the form of item  </a:t>
            </a:r>
            <a:r>
              <a:rPr lang="en-US" sz="3200" dirty="0" smtClean="0"/>
              <a:t>in     items</a:t>
            </a:r>
            <a:r>
              <a:rPr lang="en-US" sz="3200" dirty="0"/>
              <a:t>, where items is the source data array and </a:t>
            </a:r>
            <a:r>
              <a:rPr lang="en-US" sz="3200" dirty="0">
                <a:solidFill>
                  <a:srgbClr val="FFA72A"/>
                </a:solidFill>
              </a:rPr>
              <a:t>item is an alias </a:t>
            </a:r>
            <a:r>
              <a:rPr lang="en-US" sz="3200" dirty="0"/>
              <a:t>for </a:t>
            </a:r>
            <a:r>
              <a:rPr lang="en-US" sz="3200" dirty="0" smtClean="0"/>
              <a:t> the </a:t>
            </a:r>
            <a:r>
              <a:rPr lang="en-US" sz="3200" dirty="0"/>
              <a:t>array element being iterated </a:t>
            </a:r>
            <a:r>
              <a:rPr lang="en-US" sz="3200" dirty="0" smtClean="0"/>
              <a:t>on:			</a:t>
            </a:r>
            <a:endParaRPr lang="bg-BG" sz="32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</a:t>
            </a:r>
            <a:endParaRPr lang="bg-BG" dirty="0"/>
          </a:p>
        </p:txBody>
      </p:sp>
      <p:sp>
        <p:nvSpPr>
          <p:cNvPr id="10" name="Текстов контейнер 2"/>
          <p:cNvSpPr txBox="1">
            <a:spLocks/>
          </p:cNvSpPr>
          <p:nvPr/>
        </p:nvSpPr>
        <p:spPr>
          <a:xfrm>
            <a:off x="684213" y="4114800"/>
            <a:ext cx="38099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 id="example-1"&gt;</a:t>
            </a:r>
          </a:p>
          <a:p>
            <a:r>
              <a:rPr lang="en-US" sz="1800" dirty="0"/>
              <a:t>  &lt;li v-for="item in items"&gt;</a:t>
            </a:r>
          </a:p>
          <a:p>
            <a:r>
              <a:rPr lang="en-US" sz="1800" dirty="0"/>
              <a:t>    {{ </a:t>
            </a:r>
            <a:r>
              <a:rPr lang="en-US" sz="1800" dirty="0" err="1"/>
              <a:t>item.message</a:t>
            </a:r>
            <a:r>
              <a:rPr lang="en-US" sz="1800" dirty="0"/>
              <a:t> }}</a:t>
            </a:r>
          </a:p>
          <a:p>
            <a:r>
              <a:rPr lang="en-US" sz="1800" dirty="0"/>
              <a:t>  &lt;/li&gt;</a:t>
            </a:r>
          </a:p>
          <a:p>
            <a:r>
              <a:rPr lang="en-US" sz="1800" dirty="0"/>
              <a:t>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</a:p>
        </p:txBody>
      </p:sp>
      <p:sp>
        <p:nvSpPr>
          <p:cNvPr id="12" name="Текстов контейнер 2"/>
          <p:cNvSpPr txBox="1">
            <a:spLocks/>
          </p:cNvSpPr>
          <p:nvPr/>
        </p:nvSpPr>
        <p:spPr>
          <a:xfrm>
            <a:off x="4722812" y="4109224"/>
            <a:ext cx="411480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example1 = 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'#example-1',</a:t>
            </a:r>
          </a:p>
          <a:p>
            <a:r>
              <a:rPr lang="en-US" sz="1800" dirty="0"/>
              <a:t>  data: </a:t>
            </a:r>
            <a:r>
              <a:rPr lang="en-US" sz="1800" dirty="0" smtClean="0"/>
              <a:t>{ </a:t>
            </a:r>
            <a:r>
              <a:rPr lang="en-US" sz="1800" dirty="0"/>
              <a:t>items: [</a:t>
            </a:r>
          </a:p>
          <a:p>
            <a:r>
              <a:rPr lang="en-US" sz="1800" dirty="0"/>
              <a:t>      { message: 'Foo' },</a:t>
            </a:r>
          </a:p>
          <a:p>
            <a:r>
              <a:rPr lang="en-US" sz="1800" dirty="0"/>
              <a:t>      { message: 'Bar' </a:t>
            </a:r>
            <a:r>
              <a:rPr lang="en-US" sz="1800" dirty="0" smtClean="0"/>
              <a:t>} ] }})</a:t>
            </a:r>
            <a:endParaRPr lang="en-US" sz="1800" dirty="0"/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34" y="4529964"/>
            <a:ext cx="2551260" cy="137717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4191000"/>
            <a:ext cx="533400" cy="480161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36" y="4191000"/>
            <a:ext cx="511368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 that show all content from Shopping list to help you not forget anything, when you are in supermarket.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is the shopping list that your girlfriend does yesterday</a:t>
            </a:r>
            <a:r>
              <a:rPr lang="en-US" dirty="0" smtClean="0"/>
              <a:t>:</a:t>
            </a:r>
          </a:p>
          <a:p>
            <a:pPr marL="1980248" lvl="2" indent="-457200"/>
            <a:r>
              <a:rPr lang="en-US" dirty="0" smtClean="0"/>
              <a:t> Bread</a:t>
            </a:r>
            <a:endParaRPr lang="en-US" dirty="0"/>
          </a:p>
          <a:p>
            <a:pPr marL="1980248" lvl="2" indent="-457200"/>
            <a:r>
              <a:rPr lang="en-US" dirty="0" smtClean="0"/>
              <a:t> Milk</a:t>
            </a:r>
          </a:p>
          <a:p>
            <a:pPr marL="1980248" lvl="2" indent="-457200"/>
            <a:r>
              <a:rPr lang="en-US" dirty="0" smtClean="0"/>
              <a:t>Chocolate</a:t>
            </a:r>
          </a:p>
          <a:p>
            <a:pPr marL="1980248" lvl="2" indent="-457200"/>
            <a:r>
              <a:rPr lang="en-US" dirty="0" smtClean="0"/>
              <a:t>Meat</a:t>
            </a:r>
          </a:p>
          <a:p>
            <a:pPr marL="1980248" lvl="2" indent="-457200"/>
            <a:r>
              <a:rPr lang="en-US" dirty="0" smtClean="0"/>
              <a:t>Tomatoes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: Shopping list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2967917"/>
            <a:ext cx="2819400" cy="3411974"/>
          </a:xfrm>
          <a:prstGeom prst="rect">
            <a:avLst/>
          </a:prstGeom>
        </p:spPr>
      </p:pic>
      <p:sp>
        <p:nvSpPr>
          <p:cNvPr id="8" name="Закръглен правоъгълник 7"/>
          <p:cNvSpPr/>
          <p:nvPr/>
        </p:nvSpPr>
        <p:spPr bwMode="auto">
          <a:xfrm>
            <a:off x="7923212" y="3133689"/>
            <a:ext cx="2984415" cy="308043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581400"/>
            <a:ext cx="2133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64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кръглен правоъгълник 9"/>
          <p:cNvSpPr/>
          <p:nvPr/>
        </p:nvSpPr>
        <p:spPr bwMode="auto">
          <a:xfrm>
            <a:off x="8885116" y="2506547"/>
            <a:ext cx="2984415" cy="308043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dirty="0">
                <a:solidFill>
                  <a:srgbClr val="FFA72A"/>
                </a:solidFill>
              </a:rPr>
              <a:t>v-for</a:t>
            </a:r>
            <a:r>
              <a:rPr lang="en-US" dirty="0"/>
              <a:t> to iterate through the properties of an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A72A"/>
                </a:solidFill>
              </a:rPr>
              <a:t>object</a:t>
            </a:r>
            <a:r>
              <a:rPr lang="en-US" dirty="0" smtClean="0"/>
              <a:t>.                                                                                    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791567" y="2514599"/>
            <a:ext cx="4411930" cy="3080431"/>
          </a:xfrm>
        </p:spPr>
        <p:txBody>
          <a:bodyPr/>
          <a:lstStyle/>
          <a:p>
            <a:r>
              <a:rPr lang="en-US" sz="1800" dirty="0"/>
              <a:t>&lt;</a:t>
            </a:r>
            <a:r>
              <a:rPr lang="en-US" sz="1800" dirty="0" err="1"/>
              <a:t>ul</a:t>
            </a:r>
            <a:r>
              <a:rPr lang="en-US" sz="1800" dirty="0"/>
              <a:t> id="v-for-object" </a:t>
            </a:r>
            <a:endParaRPr lang="en-US" sz="1800" dirty="0" smtClean="0"/>
          </a:p>
          <a:p>
            <a:r>
              <a:rPr lang="en-US" sz="1800" dirty="0" smtClean="0"/>
              <a:t>class="</a:t>
            </a:r>
            <a:r>
              <a:rPr lang="en-US" sz="1800" dirty="0"/>
              <a:t>demo"&gt;</a:t>
            </a:r>
          </a:p>
          <a:p>
            <a:r>
              <a:rPr lang="en-US" sz="1800" dirty="0"/>
              <a:t>  &lt;li v-for="value in object"&gt;</a:t>
            </a:r>
          </a:p>
          <a:p>
            <a:r>
              <a:rPr lang="en-US" sz="1800" dirty="0"/>
              <a:t>    {{ value }}</a:t>
            </a:r>
          </a:p>
          <a:p>
            <a:r>
              <a:rPr lang="en-US" sz="1800" dirty="0"/>
              <a:t>  &lt;/li&gt;</a:t>
            </a:r>
          </a:p>
          <a:p>
            <a:r>
              <a:rPr lang="en-US" sz="1800" dirty="0"/>
              <a:t>&lt;/</a:t>
            </a:r>
            <a:r>
              <a:rPr lang="en-US" sz="1800" dirty="0" err="1"/>
              <a:t>ul</a:t>
            </a:r>
            <a:r>
              <a:rPr lang="en-US" sz="1800" dirty="0"/>
              <a:t>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with </a:t>
            </a:r>
            <a:r>
              <a:rPr lang="en-US"/>
              <a:t>an </a:t>
            </a:r>
            <a:r>
              <a:rPr lang="en-US" smtClean="0"/>
              <a:t>object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5400128" y="2514598"/>
            <a:ext cx="3320934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'#v-for-object',</a:t>
            </a:r>
          </a:p>
          <a:p>
            <a:r>
              <a:rPr lang="en-US" sz="1800" dirty="0"/>
              <a:t>  data: {</a:t>
            </a:r>
          </a:p>
          <a:p>
            <a:r>
              <a:rPr lang="en-US" sz="1800" dirty="0"/>
              <a:t>    object: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firstName</a:t>
            </a:r>
            <a:r>
              <a:rPr lang="en-US" sz="1800" dirty="0"/>
              <a:t>: 'John',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lastName</a:t>
            </a:r>
            <a:r>
              <a:rPr lang="en-US" sz="1800" dirty="0"/>
              <a:t>: 'Doe',</a:t>
            </a:r>
          </a:p>
          <a:p>
            <a:r>
              <a:rPr lang="en-US" sz="1800" dirty="0"/>
              <a:t>      age: </a:t>
            </a:r>
            <a:r>
              <a:rPr lang="en-US" sz="1800" dirty="0" smtClean="0"/>
              <a:t>30 } } })</a:t>
            </a:r>
            <a:endParaRPr lang="en-US" sz="18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25" y="3276600"/>
            <a:ext cx="2314898" cy="1314633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47" y="2542477"/>
            <a:ext cx="533400" cy="480161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42477"/>
            <a:ext cx="511368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1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74613" y="1196126"/>
            <a:ext cx="11923860" cy="53570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provide a </a:t>
            </a:r>
            <a:r>
              <a:rPr lang="en-US" dirty="0">
                <a:solidFill>
                  <a:srgbClr val="FFA72A"/>
                </a:solidFill>
              </a:rPr>
              <a:t>second</a:t>
            </a:r>
            <a:r>
              <a:rPr lang="en-US" dirty="0"/>
              <a:t> </a:t>
            </a:r>
            <a:r>
              <a:rPr lang="en-US" dirty="0">
                <a:solidFill>
                  <a:srgbClr val="FFA72A"/>
                </a:solidFill>
              </a:rPr>
              <a:t>argument</a:t>
            </a:r>
            <a:r>
              <a:rPr lang="en-US" dirty="0"/>
              <a:t> for the key</a:t>
            </a:r>
            <a:r>
              <a:rPr lang="en-US" dirty="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And another for the index</a:t>
            </a:r>
            <a:r>
              <a:rPr lang="en-US" dirty="0" smtClean="0"/>
              <a:t>:</a:t>
            </a:r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562330" y="1870918"/>
            <a:ext cx="5760682" cy="1356883"/>
          </a:xfrm>
        </p:spPr>
        <p:txBody>
          <a:bodyPr/>
          <a:lstStyle/>
          <a:p>
            <a:r>
              <a:rPr lang="en-US" sz="1800" dirty="0"/>
              <a:t>&lt;div v-for="(value, key) in object"&gt;</a:t>
            </a:r>
          </a:p>
          <a:p>
            <a:r>
              <a:rPr lang="en-US" sz="1800" dirty="0"/>
              <a:t>  {{ key }}: {{ value }}</a:t>
            </a:r>
          </a:p>
          <a:p>
            <a:r>
              <a:rPr lang="en-US" sz="1800" dirty="0"/>
              <a:t>&lt;/div&gt;</a:t>
            </a:r>
            <a:r>
              <a:rPr lang="en-US" sz="1800" dirty="0" smtClean="0"/>
              <a:t>	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 with </a:t>
            </a:r>
            <a:r>
              <a:rPr lang="en-US" dirty="0" smtClean="0"/>
              <a:t>an </a:t>
            </a:r>
            <a:r>
              <a:rPr lang="en-US" dirty="0" smtClean="0"/>
              <a:t>object</a:t>
            </a:r>
            <a:endParaRPr lang="bg-BG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43" y="1956856"/>
            <a:ext cx="533400" cy="48016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v-for="n in 10"&gt;{{ n }} &lt;/span&gt;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кръглен правоъгълник 9"/>
          <p:cNvSpPr/>
          <p:nvPr/>
        </p:nvSpPr>
        <p:spPr bwMode="auto">
          <a:xfrm>
            <a:off x="6856412" y="1865342"/>
            <a:ext cx="4953000" cy="13624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Текстов контейнер 5"/>
          <p:cNvSpPr txBox="1">
            <a:spLocks/>
          </p:cNvSpPr>
          <p:nvPr/>
        </p:nvSpPr>
        <p:spPr>
          <a:xfrm>
            <a:off x="562330" y="4800600"/>
            <a:ext cx="576068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&lt;div v-for</a:t>
            </a:r>
            <a:r>
              <a:rPr lang="en-US" sz="1800" dirty="0" smtClean="0"/>
              <a:t>="(</a:t>
            </a:r>
            <a:r>
              <a:rPr lang="en-US" sz="1800" dirty="0"/>
              <a:t>value, key, index) in object"&gt;</a:t>
            </a:r>
          </a:p>
          <a:p>
            <a:r>
              <a:rPr lang="en-US" sz="1800" dirty="0"/>
              <a:t>  {{ index }}. {{ key }}: {{ value }}</a:t>
            </a:r>
          </a:p>
          <a:p>
            <a:r>
              <a:rPr lang="en-US" sz="1800" dirty="0"/>
              <a:t>&lt;/div&gt;</a:t>
            </a:r>
            <a:r>
              <a:rPr lang="en-US" sz="1800" dirty="0" smtClean="0"/>
              <a:t>	</a:t>
            </a:r>
            <a:endParaRPr lang="en-US" sz="1800" dirty="0"/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6856412" y="4783874"/>
            <a:ext cx="4953000" cy="137361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43" y="5677322"/>
            <a:ext cx="533400" cy="480161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58" y="1934554"/>
            <a:ext cx="2029108" cy="120984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95" y="4889573"/>
            <a:ext cx="212437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0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кръглен правоъгълник 6"/>
          <p:cNvSpPr/>
          <p:nvPr/>
        </p:nvSpPr>
        <p:spPr bwMode="auto">
          <a:xfrm>
            <a:off x="4157453" y="3576216"/>
            <a:ext cx="7651959" cy="244358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our football team have three good strikers, but for the </a:t>
            </a:r>
            <a:r>
              <a:rPr lang="en-US" dirty="0" smtClean="0"/>
              <a:t>           tomorrow </a:t>
            </a:r>
            <a:r>
              <a:rPr lang="en-US" dirty="0"/>
              <a:t>game strategy we need only one of them. </a:t>
            </a:r>
            <a:endParaRPr lang="en-US" b="1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Show </a:t>
            </a:r>
            <a:r>
              <a:rPr lang="en-US" dirty="0"/>
              <a:t>on the display all three footballers with all their skills to </a:t>
            </a:r>
            <a:r>
              <a:rPr lang="en-US" dirty="0" smtClean="0"/>
              <a:t>  help </a:t>
            </a:r>
            <a:r>
              <a:rPr lang="en-US" dirty="0"/>
              <a:t>the trainer do right choice</a:t>
            </a:r>
            <a:r>
              <a:rPr lang="en-US" dirty="0" smtClean="0"/>
              <a:t>.</a:t>
            </a:r>
          </a:p>
          <a:p>
            <a:pPr lvl="1"/>
            <a:endParaRPr lang="bg-BG" b="1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Problem 3: Football team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3962400"/>
            <a:ext cx="7467600" cy="167640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336925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7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V-for </a:t>
            </a:r>
            <a:r>
              <a:rPr lang="en-US" dirty="0"/>
              <a:t>can also take an </a:t>
            </a:r>
            <a:r>
              <a:rPr lang="en-US" dirty="0">
                <a:solidFill>
                  <a:srgbClr val="FFA72A"/>
                </a:solidFill>
              </a:rPr>
              <a:t>integer</a:t>
            </a:r>
            <a:r>
              <a:rPr lang="en-US" dirty="0"/>
              <a:t>. In this case it will repeat the template that many times.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684212" y="2819400"/>
            <a:ext cx="5257800" cy="2649544"/>
          </a:xfrm>
        </p:spPr>
        <p:txBody>
          <a:bodyPr/>
          <a:lstStyle/>
          <a:p>
            <a:r>
              <a:rPr lang="en-US" sz="1800" dirty="0"/>
              <a:t>&lt;div&gt;</a:t>
            </a:r>
          </a:p>
          <a:p>
            <a:r>
              <a:rPr lang="en-US" sz="1800" dirty="0"/>
              <a:t>  &lt;span </a:t>
            </a:r>
            <a:endParaRPr lang="en-US" sz="1800" dirty="0" smtClean="0"/>
          </a:p>
          <a:p>
            <a:r>
              <a:rPr lang="en-US" sz="1800" dirty="0" smtClean="0"/>
              <a:t>      v-for</a:t>
            </a:r>
            <a:r>
              <a:rPr lang="en-US" sz="1800" dirty="0"/>
              <a:t>="n in 10</a:t>
            </a:r>
            <a:r>
              <a:rPr lang="en-US" sz="1800" dirty="0" smtClean="0"/>
              <a:t>"&gt;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{{ </a:t>
            </a:r>
            <a:r>
              <a:rPr lang="en-US" sz="1800" dirty="0"/>
              <a:t>n }}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span&gt;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 with range</a:t>
            </a:r>
            <a:endParaRPr lang="bg-BG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90" y="2890066"/>
            <a:ext cx="533400" cy="48016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v-for="n in 10"&gt;{{ n }} &lt;/span&gt;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кръглен правоъгълник 9"/>
          <p:cNvSpPr/>
          <p:nvPr/>
        </p:nvSpPr>
        <p:spPr bwMode="auto">
          <a:xfrm>
            <a:off x="6780212" y="2890066"/>
            <a:ext cx="4953000" cy="26725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42" y="3767882"/>
            <a:ext cx="225774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17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we want to display a </a:t>
            </a:r>
            <a:r>
              <a:rPr lang="en-US" dirty="0">
                <a:solidFill>
                  <a:srgbClr val="FFA72A"/>
                </a:solidFill>
              </a:rPr>
              <a:t>filtered</a:t>
            </a:r>
            <a:r>
              <a:rPr lang="en-US" dirty="0"/>
              <a:t> or </a:t>
            </a:r>
            <a:r>
              <a:rPr lang="en-US" dirty="0">
                <a:solidFill>
                  <a:srgbClr val="FFA72A"/>
                </a:solidFill>
              </a:rPr>
              <a:t>sorted</a:t>
            </a:r>
            <a:r>
              <a:rPr lang="en-US" dirty="0"/>
              <a:t> version of an </a:t>
            </a:r>
            <a:r>
              <a:rPr lang="en-US" dirty="0">
                <a:solidFill>
                  <a:srgbClr val="FFA72A"/>
                </a:solidFill>
              </a:rPr>
              <a:t>array</a:t>
            </a:r>
            <a:r>
              <a:rPr lang="en-US" dirty="0"/>
              <a:t> without actually mutating or resetting the original data. 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684212" y="2819400"/>
            <a:ext cx="4419600" cy="1787770"/>
          </a:xfrm>
        </p:spPr>
        <p:txBody>
          <a:bodyPr/>
          <a:lstStyle/>
          <a:p>
            <a:r>
              <a:rPr lang="it-IT" sz="1800" dirty="0"/>
              <a:t>&lt;li </a:t>
            </a:r>
            <a:endParaRPr lang="it-IT" sz="1800" dirty="0" smtClean="0"/>
          </a:p>
          <a:p>
            <a:r>
              <a:rPr lang="it-IT" sz="1800" dirty="0" smtClean="0"/>
              <a:t>   v-for</a:t>
            </a:r>
            <a:r>
              <a:rPr lang="it-IT" sz="1800" dirty="0"/>
              <a:t>="n in evenNumbers</a:t>
            </a:r>
            <a:r>
              <a:rPr lang="it-IT" sz="1800" dirty="0" smtClean="0"/>
              <a:t>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   {{ </a:t>
            </a:r>
            <a:r>
              <a:rPr lang="it-IT" sz="1800" dirty="0"/>
              <a:t>n </a:t>
            </a:r>
            <a:r>
              <a:rPr lang="it-IT" sz="1800" dirty="0" smtClean="0"/>
              <a:t>}}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li&gt;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 filtered result</a:t>
            </a:r>
            <a:endParaRPr lang="bg-BG" dirty="0"/>
          </a:p>
        </p:txBody>
      </p:sp>
      <p:sp>
        <p:nvSpPr>
          <p:cNvPr id="14" name="Текстов контейнер 5"/>
          <p:cNvSpPr txBox="1">
            <a:spLocks/>
          </p:cNvSpPr>
          <p:nvPr/>
        </p:nvSpPr>
        <p:spPr>
          <a:xfrm>
            <a:off x="5332412" y="2819400"/>
            <a:ext cx="5315670" cy="3357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data: {</a:t>
            </a:r>
          </a:p>
          <a:p>
            <a:r>
              <a:rPr lang="en-US" sz="1800" dirty="0" smtClean="0"/>
              <a:t>  numbers: [ 1, 2, 3, 4, 5 ] },</a:t>
            </a:r>
          </a:p>
          <a:p>
            <a:r>
              <a:rPr lang="en-US" sz="1800" dirty="0" smtClean="0"/>
              <a:t>computed: 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evenNumbers</a:t>
            </a:r>
            <a:r>
              <a:rPr lang="en-US" sz="1800" dirty="0" smtClean="0"/>
              <a:t>: function () {</a:t>
            </a:r>
          </a:p>
          <a:p>
            <a:r>
              <a:rPr lang="en-US" sz="1800" dirty="0" smtClean="0"/>
              <a:t>    return </a:t>
            </a:r>
            <a:r>
              <a:rPr lang="en-US" sz="1800" dirty="0" err="1" smtClean="0"/>
              <a:t>this.numbers.filter</a:t>
            </a:r>
            <a:r>
              <a:rPr lang="en-US" sz="1800" dirty="0" smtClean="0"/>
              <a:t>(function (number) {</a:t>
            </a:r>
          </a:p>
          <a:p>
            <a:r>
              <a:rPr lang="en-US" sz="1800" dirty="0" smtClean="0"/>
              <a:t>      return number % 2 === 0</a:t>
            </a:r>
          </a:p>
          <a:p>
            <a:r>
              <a:rPr lang="en-US" sz="1800" dirty="0" smtClean="0"/>
              <a:t>    }) } }</a:t>
            </a:r>
            <a:endParaRPr lang="en-US" sz="1800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901217"/>
            <a:ext cx="533400" cy="48016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2901217"/>
            <a:ext cx="511368" cy="5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4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#Vue.js</a:t>
            </a:r>
            <a:endParaRPr lang="en-US" sz="115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have this </a:t>
            </a:r>
            <a:r>
              <a:rPr lang="en-US" dirty="0" smtClean="0"/>
              <a:t>array: </a:t>
            </a:r>
          </a:p>
          <a:p>
            <a:r>
              <a:rPr lang="en-US" dirty="0"/>
              <a:t>	</a:t>
            </a:r>
            <a:r>
              <a:rPr lang="en-US" dirty="0" smtClean="0"/>
              <a:t>[1,32,57,80,43,66,73,82,11,4,65,90,99,45,38,61</a:t>
            </a:r>
            <a:r>
              <a:rPr lang="en-US" dirty="0"/>
              <a:t>].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program, that show on display all  numbers that are odd and not bigger from </a:t>
            </a:r>
            <a:r>
              <a:rPr lang="en-US" dirty="0" smtClean="0"/>
              <a:t>60.</a:t>
            </a:r>
          </a:p>
          <a:p>
            <a:r>
              <a:rPr lang="en-US" dirty="0" smtClean="0"/>
              <a:t>	</a:t>
            </a:r>
            <a:endParaRPr lang="bg-BG" dirty="0"/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4: Filtered array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Закръглен правоъгълник 5"/>
          <p:cNvSpPr/>
          <p:nvPr/>
        </p:nvSpPr>
        <p:spPr bwMode="auto">
          <a:xfrm>
            <a:off x="7542212" y="3540532"/>
            <a:ext cx="2667000" cy="267253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48" y="3962399"/>
            <a:ext cx="189556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they exist on the same node, </a:t>
            </a:r>
            <a:r>
              <a:rPr lang="en-US" dirty="0">
                <a:solidFill>
                  <a:srgbClr val="FFA72A"/>
                </a:solidFill>
              </a:rPr>
              <a:t>v-for has a higher priority </a:t>
            </a:r>
            <a:r>
              <a:rPr lang="en-US" dirty="0" smtClean="0">
                <a:solidFill>
                  <a:srgbClr val="FFA72A"/>
                </a:solidFill>
              </a:rPr>
              <a:t>  than </a:t>
            </a:r>
            <a:r>
              <a:rPr lang="en-US" dirty="0">
                <a:solidFill>
                  <a:srgbClr val="FFA72A"/>
                </a:solidFill>
              </a:rPr>
              <a:t>v-if</a:t>
            </a:r>
            <a:r>
              <a:rPr lang="en-US" dirty="0"/>
              <a:t>. That means the v-if will be run on each iteration of </a:t>
            </a:r>
            <a:r>
              <a:rPr lang="en-US" dirty="0" smtClean="0"/>
              <a:t>     the </a:t>
            </a:r>
            <a:r>
              <a:rPr lang="en-US" dirty="0"/>
              <a:t>loop separately.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You </a:t>
            </a:r>
            <a:r>
              <a:rPr lang="en-US" dirty="0"/>
              <a:t>can directly use v-for on a custom component, like any </a:t>
            </a:r>
            <a:r>
              <a:rPr lang="en-US" dirty="0" smtClean="0"/>
              <a:t>      normal element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93712" y="3293830"/>
            <a:ext cx="11201400" cy="495108"/>
          </a:xfrm>
        </p:spPr>
        <p:txBody>
          <a:bodyPr/>
          <a:lstStyle/>
          <a:p>
            <a:r>
              <a:rPr lang="en-US" sz="1800" dirty="0"/>
              <a:t>&lt;li v-for="</a:t>
            </a:r>
            <a:r>
              <a:rPr lang="en-US" sz="1800" dirty="0" err="1"/>
              <a:t>todo</a:t>
            </a:r>
            <a:r>
              <a:rPr lang="en-US" sz="1800" dirty="0"/>
              <a:t> in </a:t>
            </a:r>
            <a:r>
              <a:rPr lang="en-US" sz="1800" dirty="0" err="1"/>
              <a:t>todos</a:t>
            </a:r>
            <a:r>
              <a:rPr lang="en-US" sz="1800" dirty="0"/>
              <a:t>" v-if="!</a:t>
            </a:r>
            <a:r>
              <a:rPr lang="en-US" sz="1800" dirty="0" err="1"/>
              <a:t>todo.isComplete</a:t>
            </a:r>
            <a:r>
              <a:rPr lang="en-US" sz="1800" dirty="0" smtClean="0"/>
              <a:t>"&gt; {{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smtClean="0"/>
              <a:t>}} &lt;/</a:t>
            </a:r>
            <a:r>
              <a:rPr lang="en-US" sz="1800" dirty="0"/>
              <a:t>li&gt;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v-for with v-if and v-for with a Component</a:t>
            </a:r>
            <a:endParaRPr lang="bg-BG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002" y="3293830"/>
            <a:ext cx="533400" cy="48016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v-for="n in 10"&gt;{{ n }} &lt;/span&gt;</a:t>
            </a:r>
            <a:b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75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User </a:t>
            </a:r>
            <a:r>
              <a:rPr lang="en-US" dirty="0" smtClean="0"/>
              <a:t>Input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676400"/>
            <a:ext cx="2457450" cy="20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let users interact with your app, we can use the v-on </a:t>
            </a:r>
            <a:r>
              <a:rPr lang="en-US" dirty="0" smtClean="0"/>
              <a:t>             directive </a:t>
            </a:r>
            <a:r>
              <a:rPr lang="en-US" dirty="0"/>
              <a:t>to attach event listeners that invoke methods </a:t>
            </a:r>
            <a:r>
              <a:rPr lang="en-US" dirty="0" smtClean="0"/>
              <a:t>on </a:t>
            </a:r>
            <a:r>
              <a:rPr lang="en-US" dirty="0"/>
              <a:t>our 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r>
              <a:rPr lang="en-US" dirty="0"/>
              <a:t> </a:t>
            </a:r>
            <a:r>
              <a:rPr lang="en-US" dirty="0" smtClean="0"/>
              <a:t>instances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5613" y="3124199"/>
            <a:ext cx="3124199" cy="3357430"/>
          </a:xfrm>
        </p:spPr>
        <p:txBody>
          <a:bodyPr/>
          <a:lstStyle/>
          <a:p>
            <a:r>
              <a:rPr lang="en-US" sz="1800" dirty="0"/>
              <a:t>&lt;div id="app-5"&gt;</a:t>
            </a:r>
          </a:p>
          <a:p>
            <a:r>
              <a:rPr lang="en-US" sz="1800" dirty="0"/>
              <a:t>  &lt;p&gt;{{ message }}&lt;/p&gt;</a:t>
            </a:r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</a:t>
            </a:r>
            <a:r>
              <a:rPr lang="en-US" sz="1800" dirty="0" err="1"/>
              <a:t>reverseMessage</a:t>
            </a:r>
            <a:r>
              <a:rPr lang="en-US" sz="1800" dirty="0"/>
              <a:t>"&gt;</a:t>
            </a:r>
          </a:p>
          <a:p>
            <a:r>
              <a:rPr lang="en-US" sz="1800" dirty="0"/>
              <a:t>Reverse Message</a:t>
            </a:r>
          </a:p>
          <a:p>
            <a:r>
              <a:rPr lang="en-US" sz="1800" dirty="0"/>
              <a:t>  &lt;/button&gt;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v-on</a:t>
            </a:r>
            <a:endParaRPr lang="bg-BG" dirty="0"/>
          </a:p>
        </p:txBody>
      </p:sp>
      <p:sp>
        <p:nvSpPr>
          <p:cNvPr id="14" name="Текстов контейнер 5"/>
          <p:cNvSpPr txBox="1">
            <a:spLocks/>
          </p:cNvSpPr>
          <p:nvPr/>
        </p:nvSpPr>
        <p:spPr>
          <a:xfrm>
            <a:off x="3674342" y="3124199"/>
            <a:ext cx="5315670" cy="3357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app5 = 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'#app-5',</a:t>
            </a:r>
          </a:p>
          <a:p>
            <a:r>
              <a:rPr lang="en-US" sz="1800" dirty="0"/>
              <a:t>  data: </a:t>
            </a:r>
            <a:r>
              <a:rPr lang="en-US" sz="1800" dirty="0" smtClean="0"/>
              <a:t>{ </a:t>
            </a:r>
            <a:r>
              <a:rPr lang="en-US" sz="1800" dirty="0"/>
              <a:t>message: 'Hello Vue.js</a:t>
            </a:r>
            <a:r>
              <a:rPr lang="en-US" sz="1800" dirty="0" smtClean="0"/>
              <a:t>!'},</a:t>
            </a:r>
            <a:endParaRPr lang="en-US" sz="1800" dirty="0"/>
          </a:p>
          <a:p>
            <a:r>
              <a:rPr lang="en-US" sz="1800" dirty="0"/>
              <a:t>  methods: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reverseMessage</a:t>
            </a:r>
            <a:r>
              <a:rPr lang="en-US" sz="1800" dirty="0"/>
              <a:t>: function ()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this.message</a:t>
            </a:r>
            <a:r>
              <a:rPr lang="en-US" sz="1800" dirty="0"/>
              <a:t> = </a:t>
            </a:r>
            <a:r>
              <a:rPr lang="en-US" sz="1800" dirty="0" err="1"/>
              <a:t>this.message.split</a:t>
            </a:r>
            <a:r>
              <a:rPr lang="en-US" sz="1800" dirty="0"/>
              <a:t>('').reverse().join('')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  } })</a:t>
            </a:r>
            <a:endParaRPr lang="en-US" sz="1800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3157653"/>
            <a:ext cx="533400" cy="48016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0" y="3157653"/>
            <a:ext cx="511368" cy="512872"/>
          </a:xfrm>
          <a:prstGeom prst="rect">
            <a:avLst/>
          </a:prstGeom>
        </p:spPr>
      </p:pic>
      <p:sp>
        <p:nvSpPr>
          <p:cNvPr id="17" name="Закръглен правоъгълник 16"/>
          <p:cNvSpPr/>
          <p:nvPr/>
        </p:nvSpPr>
        <p:spPr bwMode="auto">
          <a:xfrm>
            <a:off x="9447212" y="3270497"/>
            <a:ext cx="2362200" cy="321113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944" y="4104143"/>
            <a:ext cx="188621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Because </a:t>
            </a:r>
            <a:r>
              <a:rPr lang="en-US" dirty="0" err="1"/>
              <a:t>Pesho</a:t>
            </a:r>
            <a:r>
              <a:rPr lang="en-US" dirty="0"/>
              <a:t> can't decide </a:t>
            </a:r>
            <a:r>
              <a:rPr lang="en-US" dirty="0" smtClean="0"/>
              <a:t>how </a:t>
            </a:r>
            <a:r>
              <a:rPr lang="en-US" dirty="0"/>
              <a:t>is </a:t>
            </a:r>
            <a:r>
              <a:rPr lang="en-US" dirty="0" smtClean="0"/>
              <a:t>better </a:t>
            </a:r>
            <a:r>
              <a:rPr lang="en-US" dirty="0"/>
              <a:t>to print his </a:t>
            </a:r>
            <a:r>
              <a:rPr lang="en-US" dirty="0" smtClean="0"/>
              <a:t>name        (“</a:t>
            </a:r>
            <a:r>
              <a:rPr lang="en-US" dirty="0" err="1"/>
              <a:t>Pesho</a:t>
            </a:r>
            <a:r>
              <a:rPr lang="en-US" dirty="0"/>
              <a:t> </a:t>
            </a:r>
            <a:r>
              <a:rPr lang="en-US" dirty="0" err="1"/>
              <a:t>Petrov</a:t>
            </a:r>
            <a:r>
              <a:rPr lang="en-US" dirty="0"/>
              <a:t> </a:t>
            </a:r>
            <a:r>
              <a:rPr lang="en-US" dirty="0" err="1"/>
              <a:t>Peshov</a:t>
            </a:r>
            <a:r>
              <a:rPr lang="en-US" dirty="0"/>
              <a:t>”) </a:t>
            </a:r>
            <a:r>
              <a:rPr lang="en-US" dirty="0" smtClean="0"/>
              <a:t> with </a:t>
            </a:r>
            <a:r>
              <a:rPr lang="en-US" dirty="0"/>
              <a:t>uppercase or with lowercase </a:t>
            </a:r>
            <a:r>
              <a:rPr lang="en-US" dirty="0" smtClean="0"/>
              <a:t>      you </a:t>
            </a:r>
            <a:r>
              <a:rPr lang="en-US" dirty="0"/>
              <a:t>must write program that easy change his name only </a:t>
            </a:r>
            <a:r>
              <a:rPr lang="en-US" dirty="0" smtClean="0"/>
              <a:t>            with one click </a:t>
            </a:r>
            <a:r>
              <a:rPr lang="en-US" dirty="0"/>
              <a:t>of the button.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5:  </a:t>
            </a:r>
            <a:r>
              <a:rPr lang="en-US" dirty="0"/>
              <a:t>Change casing of string 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Закръглен правоъгълник 5"/>
          <p:cNvSpPr/>
          <p:nvPr/>
        </p:nvSpPr>
        <p:spPr bwMode="auto">
          <a:xfrm>
            <a:off x="856432" y="3581400"/>
            <a:ext cx="4495800" cy="26010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кръглен правоъгълник 6"/>
          <p:cNvSpPr/>
          <p:nvPr/>
        </p:nvSpPr>
        <p:spPr bwMode="auto">
          <a:xfrm>
            <a:off x="6018213" y="3581400"/>
            <a:ext cx="4495800" cy="260109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32" y="4196146"/>
            <a:ext cx="3810000" cy="1371600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4181707"/>
            <a:ext cx="3581400" cy="1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9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Vue</a:t>
            </a:r>
            <a:r>
              <a:rPr lang="en-US" dirty="0"/>
              <a:t> also provides the </a:t>
            </a:r>
            <a:r>
              <a:rPr lang="en-US" dirty="0">
                <a:solidFill>
                  <a:srgbClr val="FFA72A"/>
                </a:solidFill>
              </a:rPr>
              <a:t>v-model</a:t>
            </a:r>
            <a:r>
              <a:rPr lang="en-US" dirty="0"/>
              <a:t> directive that makes two-way </a:t>
            </a:r>
            <a:r>
              <a:rPr lang="en-US" dirty="0" smtClean="0"/>
              <a:t>   binding </a:t>
            </a:r>
            <a:r>
              <a:rPr lang="en-US" dirty="0"/>
              <a:t>between form input and app state a breeze: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5613" y="3124199"/>
            <a:ext cx="3124199" cy="2218657"/>
          </a:xfrm>
        </p:spPr>
        <p:txBody>
          <a:bodyPr/>
          <a:lstStyle/>
          <a:p>
            <a:r>
              <a:rPr lang="en-US" sz="1800" dirty="0"/>
              <a:t>&lt;div id="app-6"&gt;</a:t>
            </a:r>
          </a:p>
          <a:p>
            <a:r>
              <a:rPr lang="en-US" sz="1800" dirty="0"/>
              <a:t>  &lt;p&gt;{{ message }}&lt;/p&gt;</a:t>
            </a:r>
          </a:p>
          <a:p>
            <a:r>
              <a:rPr lang="en-US" sz="1800" dirty="0"/>
              <a:t>  &lt;input v-model="message"&gt;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  <a:endParaRPr lang="bg-BG" dirty="0"/>
          </a:p>
        </p:txBody>
      </p:sp>
      <p:sp>
        <p:nvSpPr>
          <p:cNvPr id="14" name="Текстов контейнер 5"/>
          <p:cNvSpPr txBox="1">
            <a:spLocks/>
          </p:cNvSpPr>
          <p:nvPr/>
        </p:nvSpPr>
        <p:spPr>
          <a:xfrm>
            <a:off x="3674342" y="3124199"/>
            <a:ext cx="531567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app6 = 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'#app-6',</a:t>
            </a:r>
          </a:p>
          <a:p>
            <a:r>
              <a:rPr lang="en-US" sz="1800" dirty="0"/>
              <a:t>  data: {</a:t>
            </a:r>
          </a:p>
          <a:p>
            <a:r>
              <a:rPr lang="en-US" sz="1800" dirty="0"/>
              <a:t>    message: 'Hello </a:t>
            </a:r>
            <a:r>
              <a:rPr lang="en-US" sz="1800" dirty="0" err="1"/>
              <a:t>Vue</a:t>
            </a:r>
            <a:r>
              <a:rPr lang="en-US" sz="1800" dirty="0"/>
              <a:t>!'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 })</a:t>
            </a:r>
            <a:endParaRPr lang="en-US" sz="1800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3157653"/>
            <a:ext cx="533400" cy="48016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0" y="3157653"/>
            <a:ext cx="511368" cy="512872"/>
          </a:xfrm>
          <a:prstGeom prst="rect">
            <a:avLst/>
          </a:prstGeom>
        </p:spPr>
      </p:pic>
      <p:sp>
        <p:nvSpPr>
          <p:cNvPr id="17" name="Закръглен правоъгълник 16"/>
          <p:cNvSpPr/>
          <p:nvPr/>
        </p:nvSpPr>
        <p:spPr bwMode="auto">
          <a:xfrm>
            <a:off x="9447212" y="3270497"/>
            <a:ext cx="2362200" cy="20723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 Vue!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43" y="3704815"/>
            <a:ext cx="200052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9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4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A72A"/>
                </a:solidFill>
              </a:rPr>
              <a:t>v-on</a:t>
            </a:r>
            <a:r>
              <a:rPr lang="en-US" dirty="0" smtClean="0"/>
              <a:t> </a:t>
            </a:r>
            <a:r>
              <a:rPr lang="en-US" dirty="0"/>
              <a:t>can also accept the </a:t>
            </a:r>
            <a:r>
              <a:rPr lang="en-US" dirty="0">
                <a:solidFill>
                  <a:srgbClr val="FFA72A"/>
                </a:solidFill>
              </a:rPr>
              <a:t>name of a method </a:t>
            </a:r>
            <a:r>
              <a:rPr lang="en-US" dirty="0"/>
              <a:t>you’d like to call.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780212" y="1905000"/>
            <a:ext cx="3733800" cy="2209800"/>
          </a:xfrm>
        </p:spPr>
        <p:txBody>
          <a:bodyPr/>
          <a:lstStyle/>
          <a:p>
            <a:r>
              <a:rPr lang="en-US" sz="1800" dirty="0"/>
              <a:t>&lt;div id="example-2"&gt;</a:t>
            </a:r>
          </a:p>
          <a:p>
            <a:r>
              <a:rPr lang="en-US" sz="1800" dirty="0"/>
              <a:t>  &lt;!-- `greet` is the name of a method defined </a:t>
            </a:r>
            <a:r>
              <a:rPr lang="en-US" sz="1800" dirty="0" smtClean="0"/>
              <a:t>below-&gt;</a:t>
            </a:r>
            <a:endParaRPr lang="en-US" sz="1800" dirty="0"/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="greet"&gt;Greet&lt;/button&gt;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Event Handlers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Текстов контейнер 2"/>
          <p:cNvSpPr txBox="1">
            <a:spLocks/>
          </p:cNvSpPr>
          <p:nvPr/>
        </p:nvSpPr>
        <p:spPr>
          <a:xfrm>
            <a:off x="190355" y="1905000"/>
            <a:ext cx="6159790" cy="4311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var</a:t>
            </a:r>
            <a:r>
              <a:rPr lang="en-US" sz="1600" dirty="0"/>
              <a:t> example2 = new </a:t>
            </a:r>
            <a:r>
              <a:rPr lang="en-US" sz="1600" dirty="0" err="1"/>
              <a:t>Vue</a:t>
            </a:r>
            <a:r>
              <a:rPr lang="en-US" sz="1600" dirty="0" smtClean="0"/>
              <a:t>({ el</a:t>
            </a:r>
            <a:r>
              <a:rPr lang="en-US" sz="1600" dirty="0"/>
              <a:t>: '#example-2</a:t>
            </a:r>
            <a:r>
              <a:rPr lang="en-US" sz="1600" dirty="0" smtClean="0"/>
              <a:t>', data:</a:t>
            </a:r>
          </a:p>
          <a:p>
            <a:r>
              <a:rPr lang="en-US" sz="1600" dirty="0" smtClean="0"/>
              <a:t> { </a:t>
            </a:r>
            <a:r>
              <a:rPr lang="en-US" sz="1600" dirty="0"/>
              <a:t>name: 'Vue.js</a:t>
            </a:r>
            <a:r>
              <a:rPr lang="en-US" sz="1600" dirty="0" smtClean="0"/>
              <a:t>'},</a:t>
            </a:r>
            <a:endParaRPr lang="en-US" sz="1600" dirty="0"/>
          </a:p>
          <a:p>
            <a:r>
              <a:rPr lang="en-US" sz="1600" dirty="0"/>
              <a:t>  // define methods under the `methods` object</a:t>
            </a:r>
          </a:p>
          <a:p>
            <a:r>
              <a:rPr lang="en-US" sz="1600" dirty="0"/>
              <a:t>  methods: {</a:t>
            </a:r>
          </a:p>
          <a:p>
            <a:r>
              <a:rPr lang="en-US" sz="1600" dirty="0"/>
              <a:t>    greet: function (event) {</a:t>
            </a:r>
          </a:p>
          <a:p>
            <a:r>
              <a:rPr lang="en-US" sz="1600" dirty="0"/>
              <a:t>      // `this` inside methods points to the </a:t>
            </a:r>
            <a:r>
              <a:rPr lang="en-US" sz="1600" dirty="0" err="1"/>
              <a:t>Vue</a:t>
            </a:r>
            <a:r>
              <a:rPr lang="en-US" sz="1600" dirty="0"/>
              <a:t> instance</a:t>
            </a:r>
          </a:p>
          <a:p>
            <a:r>
              <a:rPr lang="en-US" sz="1600" dirty="0"/>
              <a:t>      alert('Hello ' + this.name + '!')</a:t>
            </a:r>
          </a:p>
          <a:p>
            <a:r>
              <a:rPr lang="en-US" sz="1600" dirty="0"/>
              <a:t>      // `event` is the native DOM event</a:t>
            </a:r>
          </a:p>
          <a:p>
            <a:r>
              <a:rPr lang="en-US" sz="1600" dirty="0"/>
              <a:t>      if (event) {</a:t>
            </a:r>
          </a:p>
          <a:p>
            <a:r>
              <a:rPr lang="en-US" sz="1600" dirty="0"/>
              <a:t>        alert(</a:t>
            </a:r>
            <a:r>
              <a:rPr lang="en-US" sz="1600" dirty="0" err="1"/>
              <a:t>event.target.tagName</a:t>
            </a:r>
            <a:r>
              <a:rPr lang="en-US" sz="1600" dirty="0" smtClean="0"/>
              <a:t>) } } } })</a:t>
            </a:r>
            <a:endParaRPr lang="en-US" sz="16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77" y="1981200"/>
            <a:ext cx="511368" cy="51287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981200"/>
            <a:ext cx="533400" cy="480161"/>
          </a:xfrm>
          <a:prstGeom prst="rect">
            <a:avLst/>
          </a:prstGeom>
        </p:spPr>
      </p:pic>
      <p:sp>
        <p:nvSpPr>
          <p:cNvPr id="9" name="Закръглен правоъгълник 8"/>
          <p:cNvSpPr/>
          <p:nvPr/>
        </p:nvSpPr>
        <p:spPr bwMode="auto">
          <a:xfrm>
            <a:off x="6780212" y="4212096"/>
            <a:ext cx="3733800" cy="20723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4823674"/>
            <a:ext cx="2227914" cy="11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38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Instead of binding directly to a method name, we can also use </a:t>
            </a:r>
            <a:r>
              <a:rPr lang="en-US" dirty="0">
                <a:solidFill>
                  <a:srgbClr val="FFA72A"/>
                </a:solidFill>
              </a:rPr>
              <a:t>methods in an inline </a:t>
            </a:r>
            <a:r>
              <a:rPr lang="en-US" dirty="0"/>
              <a:t>JavaScript statement: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1"/>
          </p:nvPr>
        </p:nvSpPr>
        <p:spPr>
          <a:xfrm>
            <a:off x="455613" y="3124198"/>
            <a:ext cx="4378145" cy="3080432"/>
          </a:xfrm>
        </p:spPr>
        <p:txBody>
          <a:bodyPr/>
          <a:lstStyle/>
          <a:p>
            <a:r>
              <a:rPr lang="en-US" sz="1800" dirty="0"/>
              <a:t>&lt;div id="example-3</a:t>
            </a:r>
            <a:r>
              <a:rPr lang="en-US" sz="1800" dirty="0" smtClean="0"/>
              <a:t>"&gt;</a:t>
            </a:r>
            <a:endParaRPr lang="en-US" sz="1800" dirty="0"/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/>
              <a:t>="say('hi</a:t>
            </a:r>
            <a:r>
              <a:rPr lang="en-US" sz="1800" dirty="0" smtClean="0"/>
              <a:t>')&gt;                  	Say hi &lt;/</a:t>
            </a:r>
            <a:r>
              <a:rPr lang="en-US" sz="1800" dirty="0"/>
              <a:t>button&gt;</a:t>
            </a:r>
          </a:p>
          <a:p>
            <a:r>
              <a:rPr lang="en-US" sz="1800" dirty="0"/>
              <a:t>  &lt;button </a:t>
            </a:r>
            <a:r>
              <a:rPr lang="en-US" sz="1800" dirty="0" err="1"/>
              <a:t>v-on:click</a:t>
            </a:r>
            <a:r>
              <a:rPr lang="en-US" sz="1800" dirty="0" smtClean="0"/>
              <a:t>=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"</a:t>
            </a:r>
            <a:r>
              <a:rPr lang="en-US" sz="1800" dirty="0"/>
              <a:t>say('what</a:t>
            </a:r>
            <a:r>
              <a:rPr lang="en-US" sz="1800" dirty="0" smtClean="0"/>
              <a:t>')"&gt; Say what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button&gt;</a:t>
            </a:r>
          </a:p>
          <a:p>
            <a:r>
              <a:rPr lang="en-US" sz="1800" dirty="0"/>
              <a:t>&lt;/div&gt;</a:t>
            </a:r>
            <a:endParaRPr lang="bg-BG" sz="18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Inline Handlers</a:t>
            </a:r>
            <a:endParaRPr lang="bg-BG" dirty="0"/>
          </a:p>
        </p:txBody>
      </p:sp>
      <p:sp>
        <p:nvSpPr>
          <p:cNvPr id="14" name="Текстов контейнер 5"/>
          <p:cNvSpPr txBox="1">
            <a:spLocks/>
          </p:cNvSpPr>
          <p:nvPr/>
        </p:nvSpPr>
        <p:spPr>
          <a:xfrm>
            <a:off x="4930685" y="3124199"/>
            <a:ext cx="4419600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new </a:t>
            </a:r>
            <a:r>
              <a:rPr lang="en-US" sz="1800" dirty="0" err="1"/>
              <a:t>Vue</a:t>
            </a:r>
            <a:r>
              <a:rPr lang="en-US" sz="1800" dirty="0"/>
              <a:t>({</a:t>
            </a:r>
          </a:p>
          <a:p>
            <a:r>
              <a:rPr lang="en-US" sz="1800" dirty="0"/>
              <a:t>  el: '#example-3',</a:t>
            </a:r>
          </a:p>
          <a:p>
            <a:r>
              <a:rPr lang="en-US" sz="1800" dirty="0"/>
              <a:t>  methods: {</a:t>
            </a:r>
          </a:p>
          <a:p>
            <a:r>
              <a:rPr lang="en-US" sz="1800" dirty="0"/>
              <a:t>    say: function (message) {</a:t>
            </a:r>
          </a:p>
          <a:p>
            <a:r>
              <a:rPr lang="en-US" sz="1800" dirty="0"/>
              <a:t>      alert(message)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} })</a:t>
            </a:r>
            <a:endParaRPr lang="en-US" sz="1800" dirty="0"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87" y="3157653"/>
            <a:ext cx="533400" cy="48016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33" y="3141297"/>
            <a:ext cx="511368" cy="512872"/>
          </a:xfrm>
          <a:prstGeom prst="rect">
            <a:avLst/>
          </a:prstGeom>
        </p:spPr>
      </p:pic>
      <p:sp>
        <p:nvSpPr>
          <p:cNvPr id="17" name="Закръглен правоъгълник 16"/>
          <p:cNvSpPr/>
          <p:nvPr/>
        </p:nvSpPr>
        <p:spPr bwMode="auto">
          <a:xfrm>
            <a:off x="9447212" y="3157653"/>
            <a:ext cx="2362200" cy="304697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 Vue!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58" y="4038599"/>
            <a:ext cx="2029108" cy="10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2" name="Текстово поле 1"/>
          <p:cNvSpPr txBox="1"/>
          <p:nvPr/>
        </p:nvSpPr>
        <p:spPr>
          <a:xfrm>
            <a:off x="971662" y="1989306"/>
            <a:ext cx="68580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Directive is some special token in the markup that tells the </a:t>
            </a:r>
            <a:r>
              <a:rPr lang="en-US" sz="2400" dirty="0" smtClean="0">
                <a:solidFill>
                  <a:schemeClr val="bg2"/>
                </a:solidFill>
              </a:rPr>
              <a:t>library </a:t>
            </a:r>
            <a:r>
              <a:rPr lang="en-US" sz="2400" dirty="0">
                <a:solidFill>
                  <a:schemeClr val="bg2"/>
                </a:solidFill>
              </a:rPr>
              <a:t>to do something to a DOM</a:t>
            </a: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Directives are special attributes with the v- prefix.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A directive’s job is to reactively apply side effects to the DOM when the value of its expression changes. 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342900" indent="-342900"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45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79" y="1828800"/>
            <a:ext cx="29802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700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877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Directive is some special token in the markup that tells the </a:t>
            </a:r>
            <a:r>
              <a:rPr lang="en-US" dirty="0" smtClean="0"/>
              <a:t>        library </a:t>
            </a:r>
            <a:r>
              <a:rPr lang="en-US" dirty="0"/>
              <a:t>to do something to a </a:t>
            </a:r>
            <a:r>
              <a:rPr lang="en-US" dirty="0" smtClean="0"/>
              <a:t>DOM</a:t>
            </a:r>
          </a:p>
          <a:p>
            <a:r>
              <a:rPr lang="en-US" dirty="0" smtClean="0"/>
              <a:t>Directives </a:t>
            </a:r>
            <a:r>
              <a:rPr lang="en-US" dirty="0"/>
              <a:t>are special attributes with the </a:t>
            </a:r>
            <a:r>
              <a:rPr lang="en-US" dirty="0">
                <a:solidFill>
                  <a:srgbClr val="FFA72A"/>
                </a:solidFill>
              </a:rPr>
              <a:t>v- prefix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Directive </a:t>
            </a:r>
            <a:r>
              <a:rPr lang="en-US" dirty="0"/>
              <a:t>attribute values are expected to be a single JavaScript expression (with the exception of v-for). </a:t>
            </a:r>
            <a:endParaRPr lang="en-US" dirty="0" smtClean="0"/>
          </a:p>
          <a:p>
            <a:r>
              <a:rPr lang="en-US" dirty="0"/>
              <a:t>A directive’s job is to </a:t>
            </a:r>
            <a:r>
              <a:rPr lang="en-US" dirty="0">
                <a:solidFill>
                  <a:srgbClr val="FFA72A"/>
                </a:solidFill>
              </a:rPr>
              <a:t>reactively apply side effects to the DOM </a:t>
            </a:r>
            <a:endParaRPr lang="en-US" dirty="0" smtClean="0">
              <a:solidFill>
                <a:srgbClr val="FFA72A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</a:t>
            </a:r>
            <a:r>
              <a:rPr lang="en-US" dirty="0"/>
              <a:t>the value of its expression changes. 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the prefix is </a:t>
            </a:r>
            <a:r>
              <a:rPr lang="en-US" dirty="0">
                <a:solidFill>
                  <a:srgbClr val="FFA72A"/>
                </a:solidFill>
              </a:rPr>
              <a:t>v</a:t>
            </a:r>
            <a:r>
              <a:rPr lang="en-US" dirty="0"/>
              <a:t> which is the default.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>
                <a:solidFill>
                  <a:srgbClr val="FFA72A"/>
                </a:solidFill>
              </a:rPr>
              <a:t>directive ID </a:t>
            </a:r>
            <a:r>
              <a:rPr lang="en-US" dirty="0"/>
              <a:t>is </a:t>
            </a:r>
            <a:r>
              <a:rPr lang="en-US" dirty="0">
                <a:solidFill>
                  <a:srgbClr val="FFA72A"/>
                </a:solidFill>
              </a:rPr>
              <a:t>text</a:t>
            </a:r>
            <a:r>
              <a:rPr lang="en-US" dirty="0"/>
              <a:t> and the expression is </a:t>
            </a:r>
            <a:r>
              <a:rPr lang="en-US" dirty="0">
                <a:solidFill>
                  <a:srgbClr val="FFA72A"/>
                </a:solidFill>
              </a:rPr>
              <a:t>message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directive instructs Vue.js to update the </a:t>
            </a:r>
            <a:r>
              <a:rPr lang="en-US" dirty="0" err="1"/>
              <a:t>div’s</a:t>
            </a:r>
            <a:r>
              <a:rPr lang="en-US" dirty="0"/>
              <a:t> </a:t>
            </a:r>
            <a:r>
              <a:rPr lang="en-US" dirty="0" err="1">
                <a:solidFill>
                  <a:srgbClr val="FFA72A"/>
                </a:solidFill>
              </a:rPr>
              <a:t>textContent</a:t>
            </a:r>
            <a:r>
              <a:rPr lang="en-US" dirty="0"/>
              <a:t> </a:t>
            </a:r>
            <a:r>
              <a:rPr lang="en-US" dirty="0" smtClean="0"/>
              <a:t>  whenever </a:t>
            </a:r>
            <a:r>
              <a:rPr lang="en-US" dirty="0"/>
              <a:t>the </a:t>
            </a:r>
            <a:r>
              <a:rPr lang="en-US" dirty="0">
                <a:solidFill>
                  <a:srgbClr val="FFA72A"/>
                </a:solidFill>
              </a:rPr>
              <a:t>message</a:t>
            </a:r>
            <a:r>
              <a:rPr lang="en-US" dirty="0"/>
              <a:t> property </a:t>
            </a:r>
            <a:r>
              <a:rPr lang="en-US" dirty="0" smtClean="0"/>
              <a:t> on </a:t>
            </a:r>
            <a:r>
              <a:rPr lang="en-US" dirty="0"/>
              <a:t>the </a:t>
            </a:r>
            <a:r>
              <a:rPr lang="en-US" dirty="0" err="1"/>
              <a:t>Vue</a:t>
            </a:r>
            <a:r>
              <a:rPr lang="en-US" dirty="0"/>
              <a:t> instance changes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Inline </a:t>
            </a:r>
            <a:r>
              <a:rPr lang="en-US" dirty="0" smtClean="0"/>
              <a:t>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760412" y="3889710"/>
            <a:ext cx="5791200" cy="587121"/>
          </a:xfrm>
        </p:spPr>
        <p:txBody>
          <a:bodyPr/>
          <a:lstStyle/>
          <a:p>
            <a:r>
              <a:rPr lang="en-US" dirty="0"/>
              <a:t>&lt;div v-text="message"&gt;&lt;/div&gt;</a:t>
            </a: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3943189"/>
            <a:ext cx="533400" cy="480161"/>
          </a:xfrm>
          <a:prstGeom prst="rect">
            <a:avLst/>
          </a:prstGeom>
        </p:spPr>
      </p:pic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760412" y="5105400"/>
            <a:ext cx="1074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v-text="'hello ' + </a:t>
            </a:r>
            <a:r>
              <a:rPr lang="en-US" dirty="0" err="1"/>
              <a:t>user.firstName</a:t>
            </a:r>
            <a:r>
              <a:rPr lang="en-US" dirty="0"/>
              <a:t> + '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smtClean="0"/>
              <a:t> + </a:t>
            </a:r>
            <a:r>
              <a:rPr lang="en-US" dirty="0" err="1"/>
              <a:t>user.lastName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209" y="51816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directives require an argument before the </a:t>
            </a:r>
            <a:r>
              <a:rPr lang="en-US" dirty="0" err="1"/>
              <a:t>keypath</a:t>
            </a:r>
            <a:r>
              <a:rPr lang="en-US" dirty="0"/>
              <a:t> or </a:t>
            </a:r>
            <a:r>
              <a:rPr lang="en-US" dirty="0" smtClean="0"/>
              <a:t>     expression</a:t>
            </a:r>
            <a:r>
              <a:rPr lang="en-US" dirty="0"/>
              <a:t>.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this example the </a:t>
            </a:r>
            <a:r>
              <a:rPr lang="en-US" dirty="0">
                <a:solidFill>
                  <a:srgbClr val="FFA72A"/>
                </a:solidFill>
              </a:rPr>
              <a:t>click</a:t>
            </a:r>
            <a:r>
              <a:rPr lang="en-US" dirty="0"/>
              <a:t> argument indicates we want </a:t>
            </a:r>
            <a:r>
              <a:rPr lang="en-US" dirty="0" smtClean="0"/>
              <a:t>the           </a:t>
            </a:r>
            <a:r>
              <a:rPr lang="en-US" dirty="0" smtClean="0">
                <a:solidFill>
                  <a:srgbClr val="FFA72A"/>
                </a:solidFill>
              </a:rPr>
              <a:t>v-on </a:t>
            </a:r>
            <a:r>
              <a:rPr lang="en-US" dirty="0">
                <a:solidFill>
                  <a:srgbClr val="FFA72A"/>
                </a:solidFill>
              </a:rPr>
              <a:t>directive </a:t>
            </a:r>
            <a:r>
              <a:rPr lang="en-US" dirty="0"/>
              <a:t>to listen for a click event and then call the </a:t>
            </a:r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FFA72A"/>
                </a:solidFill>
              </a:rPr>
              <a:t>clickHandler</a:t>
            </a:r>
            <a:r>
              <a:rPr lang="en-US" dirty="0" smtClean="0"/>
              <a:t> </a:t>
            </a:r>
            <a:r>
              <a:rPr lang="en-US" dirty="0"/>
              <a:t>method of the </a:t>
            </a:r>
            <a:r>
              <a:rPr lang="en-US" dirty="0" err="1"/>
              <a:t>ViewModel</a:t>
            </a:r>
            <a:r>
              <a:rPr lang="en-US" dirty="0"/>
              <a:t> instance</a:t>
            </a:r>
            <a:r>
              <a:rPr lang="en-US" dirty="0" smtClean="0"/>
              <a:t>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586550" y="4400204"/>
            <a:ext cx="8094637" cy="587121"/>
          </a:xfrm>
        </p:spPr>
        <p:txBody>
          <a:bodyPr/>
          <a:lstStyle/>
          <a:p>
            <a:r>
              <a:rPr lang="en-US" dirty="0"/>
              <a:t>&lt;div v-on="click : </a:t>
            </a:r>
            <a:r>
              <a:rPr lang="en-US" dirty="0" err="1"/>
              <a:t>clickHandler</a:t>
            </a:r>
            <a:r>
              <a:rPr lang="en-US" dirty="0"/>
              <a:t>"&gt;&lt;/div&gt;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655" y="4453683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Filters can be appended to directive </a:t>
            </a:r>
            <a:r>
              <a:rPr lang="en-US" dirty="0" err="1"/>
              <a:t>keypaths</a:t>
            </a:r>
            <a:r>
              <a:rPr lang="en-US" dirty="0"/>
              <a:t> or expressions to further process the value before updating the DOM. </a:t>
            </a: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Filters </a:t>
            </a:r>
            <a:r>
              <a:rPr lang="en-US" dirty="0"/>
              <a:t>are denoted by a single pipe (</a:t>
            </a:r>
            <a:r>
              <a:rPr lang="en-US" dirty="0">
                <a:solidFill>
                  <a:srgbClr val="FFA72A"/>
                </a:solidFill>
              </a:rPr>
              <a:t>|</a:t>
            </a:r>
            <a:r>
              <a:rPr lang="en-US" dirty="0"/>
              <a:t>) as in shell scripts. 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3962400"/>
            <a:ext cx="9677400" cy="1110020"/>
          </a:xfrm>
        </p:spPr>
        <p:txBody>
          <a:bodyPr/>
          <a:lstStyle/>
          <a:p>
            <a:r>
              <a:rPr lang="en-US" dirty="0"/>
              <a:t>&lt;element directive="expression | </a:t>
            </a:r>
            <a:r>
              <a:rPr lang="en-US" dirty="0" err="1"/>
              <a:t>filterId</a:t>
            </a:r>
            <a:r>
              <a:rPr lang="en-US" dirty="0"/>
              <a:t> [</a:t>
            </a:r>
            <a:r>
              <a:rPr lang="en-US" dirty="0" err="1"/>
              <a:t>args</a:t>
            </a:r>
            <a:r>
              <a:rPr lang="en-US" dirty="0" smtClean="0"/>
              <a:t>...]"&gt;</a:t>
            </a:r>
          </a:p>
          <a:p>
            <a:r>
              <a:rPr lang="en-US" dirty="0" smtClean="0"/>
              <a:t>&lt;/</a:t>
            </a:r>
            <a:r>
              <a:rPr lang="en-US" dirty="0"/>
              <a:t>element&gt;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4037249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create </a:t>
            </a:r>
            <a:r>
              <a:rPr lang="en-US" dirty="0">
                <a:solidFill>
                  <a:srgbClr val="FFA72A"/>
                </a:solidFill>
              </a:rPr>
              <a:t>multiple bindings </a:t>
            </a:r>
            <a:r>
              <a:rPr lang="en-US" dirty="0"/>
              <a:t>of the same directive in a 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FFA72A"/>
                </a:solidFill>
              </a:rPr>
              <a:t>single </a:t>
            </a:r>
            <a:r>
              <a:rPr lang="en-US" dirty="0">
                <a:solidFill>
                  <a:srgbClr val="FFA72A"/>
                </a:solidFill>
              </a:rPr>
              <a:t>attribute</a:t>
            </a:r>
            <a:r>
              <a:rPr lang="en-US" dirty="0"/>
              <a:t>, separated by commas. Under the hood they </a:t>
            </a:r>
            <a:r>
              <a:rPr lang="en-US" dirty="0" smtClean="0"/>
              <a:t>    are </a:t>
            </a:r>
            <a:r>
              <a:rPr lang="en-US" dirty="0"/>
              <a:t>bound as multiple directive instances.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055812" y="3048000"/>
            <a:ext cx="4750859" cy="3201618"/>
          </a:xfrm>
        </p:spPr>
        <p:txBody>
          <a:bodyPr/>
          <a:lstStyle/>
          <a:p>
            <a:r>
              <a:rPr lang="en-US" dirty="0"/>
              <a:t>&lt;div v-on="</a:t>
            </a:r>
          </a:p>
          <a:p>
            <a:r>
              <a:rPr lang="en-US" dirty="0"/>
              <a:t>  click   : </a:t>
            </a:r>
            <a:r>
              <a:rPr lang="en-US" dirty="0" err="1"/>
              <a:t>onClick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keyup</a:t>
            </a:r>
            <a:r>
              <a:rPr lang="en-US" dirty="0"/>
              <a:t>   : </a:t>
            </a:r>
            <a:r>
              <a:rPr lang="en-US" dirty="0" err="1"/>
              <a:t>onKeyup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keydown</a:t>
            </a:r>
            <a:r>
              <a:rPr lang="en-US" dirty="0"/>
              <a:t> : </a:t>
            </a:r>
            <a:r>
              <a:rPr lang="en-US" dirty="0" err="1"/>
              <a:t>onKeydown</a:t>
            </a:r>
            <a:endParaRPr lang="en-US" dirty="0"/>
          </a:p>
          <a:p>
            <a:r>
              <a:rPr lang="en-US" dirty="0"/>
              <a:t>"&gt;</a:t>
            </a:r>
          </a:p>
          <a:p>
            <a:r>
              <a:rPr lang="en-US" dirty="0"/>
              <a:t>&lt;/div&gt;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/>
              <a:t>Clauses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71" y="3124200"/>
            <a:ext cx="533400" cy="4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5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Words>2179</Words>
  <Application>Microsoft Office PowerPoint</Application>
  <PresentationFormat>По избор</PresentationFormat>
  <Paragraphs>373</Paragraphs>
  <Slides>43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Arial Unicode MS</vt:lpstr>
      <vt:lpstr>Calibri</vt:lpstr>
      <vt:lpstr>Consolas</vt:lpstr>
      <vt:lpstr>Wingdings</vt:lpstr>
      <vt:lpstr>Wingdings 2</vt:lpstr>
      <vt:lpstr>SoftUni3_1</vt:lpstr>
      <vt:lpstr>Directives and Data Rendering</vt:lpstr>
      <vt:lpstr>Table of Content</vt:lpstr>
      <vt:lpstr>Have a Question?</vt:lpstr>
      <vt:lpstr>Презентация на PowerPoint</vt:lpstr>
      <vt:lpstr>Directives</vt:lpstr>
      <vt:lpstr>A Simple Example</vt:lpstr>
      <vt:lpstr>Argument</vt:lpstr>
      <vt:lpstr>Filters</vt:lpstr>
      <vt:lpstr>Multiple Clauses</vt:lpstr>
      <vt:lpstr>Literal Directives</vt:lpstr>
      <vt:lpstr>Literal Directives</vt:lpstr>
      <vt:lpstr>Empty Directives</vt:lpstr>
      <vt:lpstr>Directives shorthands</vt:lpstr>
      <vt:lpstr>Презентация на PowerPoint</vt:lpstr>
      <vt:lpstr>Declarative Rendering</vt:lpstr>
      <vt:lpstr>v-bind</vt:lpstr>
      <vt:lpstr>Problem: Time is … ?</vt:lpstr>
      <vt:lpstr>Conditional Rendering : v-if</vt:lpstr>
      <vt:lpstr>Conditional Rendering : v-if</vt:lpstr>
      <vt:lpstr>v-else and v-else-if</vt:lpstr>
      <vt:lpstr>v-show</vt:lpstr>
      <vt:lpstr>Презентация на PowerPoint</vt:lpstr>
      <vt:lpstr>v-for</vt:lpstr>
      <vt:lpstr>Problem 2 : Shopping list</vt:lpstr>
      <vt:lpstr>v-for with an object</vt:lpstr>
      <vt:lpstr>v-for with an object</vt:lpstr>
      <vt:lpstr>Problem 3: Football team</vt:lpstr>
      <vt:lpstr>v-for with range</vt:lpstr>
      <vt:lpstr>v-for filtered result</vt:lpstr>
      <vt:lpstr>Problem 4: Filtered array</vt:lpstr>
      <vt:lpstr>v-for with v-if and v-for with a Component</vt:lpstr>
      <vt:lpstr>Презентация на PowerPoint</vt:lpstr>
      <vt:lpstr>v-on</vt:lpstr>
      <vt:lpstr>Problem 5:  Change casing of string </vt:lpstr>
      <vt:lpstr>v-model</vt:lpstr>
      <vt:lpstr>Method Event Handlers</vt:lpstr>
      <vt:lpstr>Methods in Inline Handlers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 And Data Rendering</dc:title>
  <dc:subject>Software Development Course</dc:subject>
  <dc:creator>Software University Foundation</dc:creator>
  <cp:keywords/>
  <dc:description>Software University Foundation - http://softuni.foundation/</dc:description>
  <cp:lastModifiedBy>Windows User</cp:lastModifiedBy>
  <cp:revision>399</cp:revision>
  <dcterms:created xsi:type="dcterms:W3CDTF">2014-01-02T17:00:34Z</dcterms:created>
  <dcterms:modified xsi:type="dcterms:W3CDTF">2018-12-07T09:36:11Z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