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6" r:id="rId2"/>
    <p:sldId id="256" r:id="rId3"/>
    <p:sldId id="257" r:id="rId4"/>
    <p:sldId id="329" r:id="rId5"/>
    <p:sldId id="258" r:id="rId6"/>
    <p:sldId id="330" r:id="rId7"/>
    <p:sldId id="259" r:id="rId8"/>
    <p:sldId id="332" r:id="rId9"/>
    <p:sldId id="260" r:id="rId10"/>
    <p:sldId id="261" r:id="rId11"/>
    <p:sldId id="331" r:id="rId12"/>
    <p:sldId id="287" r:id="rId13"/>
    <p:sldId id="294" r:id="rId14"/>
    <p:sldId id="288" r:id="rId15"/>
    <p:sldId id="289" r:id="rId16"/>
    <p:sldId id="290" r:id="rId17"/>
    <p:sldId id="291" r:id="rId18"/>
    <p:sldId id="292" r:id="rId19"/>
    <p:sldId id="293"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262" r:id="rId39"/>
    <p:sldId id="263" r:id="rId40"/>
    <p:sldId id="264" r:id="rId41"/>
    <p:sldId id="326" r:id="rId42"/>
    <p:sldId id="327"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8" r:id="rId56"/>
    <p:sldId id="325" r:id="rId57"/>
    <p:sldId id="285" r:id="rId58"/>
    <p:sldId id="333" r:id="rId59"/>
    <p:sldId id="266" r:id="rId60"/>
    <p:sldId id="267" r:id="rId61"/>
    <p:sldId id="268" r:id="rId62"/>
    <p:sldId id="269" r:id="rId63"/>
    <p:sldId id="270" r:id="rId64"/>
    <p:sldId id="271" r:id="rId65"/>
    <p:sldId id="334" r:id="rId66"/>
    <p:sldId id="335" r:id="rId67"/>
    <p:sldId id="336" r:id="rId68"/>
    <p:sldId id="337" r:id="rId69"/>
    <p:sldId id="338" r:id="rId70"/>
    <p:sldId id="339"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4" autoAdjust="0"/>
    <p:restoredTop sz="94660"/>
  </p:normalViewPr>
  <p:slideViewPr>
    <p:cSldViewPr snapToGrid="0">
      <p:cViewPr varScale="1">
        <p:scale>
          <a:sx n="85" d="100"/>
          <a:sy n="85"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2-15T05:59:42.31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DEE779F-539F-46F9-83F5-88275CC0BE80}" emma:medium="tactile" emma:mode="ink">
          <msink:context xmlns:msink="http://schemas.microsoft.com/ink/2010/main" type="writingRegion" rotatedBoundingBox="22635,5019 29317,5012 29318,5987 22636,5993"/>
        </emma:interpretation>
      </emma:emma>
    </inkml:annotationXML>
    <inkml:traceGroup>
      <inkml:annotationXML>
        <emma:emma xmlns:emma="http://www.w3.org/2003/04/emma" version="1.0">
          <emma:interpretation id="{C885C3BF-3D9B-432C-BF15-0BEC2E4BDDFB}" emma:medium="tactile" emma:mode="ink">
            <msink:context xmlns:msink="http://schemas.microsoft.com/ink/2010/main" type="paragraph" rotatedBoundingBox="22635,5019 29317,5012 29318,5987 22636,5993" alignmentLevel="1"/>
          </emma:interpretation>
        </emma:emma>
      </inkml:annotationXML>
      <inkml:traceGroup>
        <inkml:annotationXML>
          <emma:emma xmlns:emma="http://www.w3.org/2003/04/emma" version="1.0">
            <emma:interpretation id="{8922132F-08DB-4AAC-B4CA-AB1DBF1F79E4}" emma:medium="tactile" emma:mode="ink">
              <msink:context xmlns:msink="http://schemas.microsoft.com/ink/2010/main" type="line" rotatedBoundingBox="22635,5019 29317,5012 29318,5987 22636,5993"/>
            </emma:interpretation>
          </emma:emma>
        </inkml:annotationXML>
        <inkml:traceGroup>
          <inkml:annotationXML>
            <emma:emma xmlns:emma="http://www.w3.org/2003/04/emma" version="1.0">
              <emma:interpretation id="{84E9BCCA-BF88-448B-B38D-FDCFD7BA4EC9}" emma:medium="tactile" emma:mode="ink">
                <msink:context xmlns:msink="http://schemas.microsoft.com/ink/2010/main" type="inkWord" rotatedBoundingBox="22635,5062 24372,5060 24373,5825 22636,5827"/>
              </emma:interpretation>
              <emma:one-of disjunction-type="recognition" id="oneOf0">
                <emma:interpretation id="interp0" emma:lang="" emma:confidence="1">
                  <emma:literal/>
                </emma:interpretation>
              </emma:one-of>
            </emma:emma>
          </inkml:annotationXML>
          <inkml:trace contextRef="#ctx0" brushRef="#br0">1107 144 678 0,'-11'-11'5'16,"4"0"7"-16,1 4 22 0,4-3 15 15,2 3 2-15,0-2-7 0,0 2-17 0,0 2-14 0,46-3-10 0,-46 2 4 0,54 1-4 16,-18-6-4-16,4 8-2 0,4-4-5 15,5 2-9-15,-2-1-4 0,2 5-14 16,-1-5-20-16,-2 5-22 0,-2 1-23 16,-6 0-27-16,-2 0-21 0,-10 0 9 0,0 0 31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2-15T06:19:39.85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E39A4C0-F3E5-476F-81D6-AA24203B03CC}" emma:medium="tactile" emma:mode="ink">
          <msink:context xmlns:msink="http://schemas.microsoft.com/ink/2010/main" type="writingRegion" rotatedBoundingBox="10643,17721 20093,13420 20967,15341 11517,19642"/>
        </emma:interpretation>
      </emma:emma>
    </inkml:annotationXML>
    <inkml:traceGroup>
      <inkml:annotationXML>
        <emma:emma xmlns:emma="http://www.w3.org/2003/04/emma" version="1.0">
          <emma:interpretation id="{6EB3FF19-6666-4D67-B1F5-775234DC03F2}" emma:medium="tactile" emma:mode="ink">
            <msink:context xmlns:msink="http://schemas.microsoft.com/ink/2010/main" type="paragraph" rotatedBoundingBox="12268,17342 20229,13719 20967,15341 13006,18964" alignmentLevel="2"/>
          </emma:interpretation>
        </emma:emma>
      </inkml:annotationXML>
      <inkml:traceGroup>
        <inkml:annotationXML>
          <emma:emma xmlns:emma="http://www.w3.org/2003/04/emma" version="1.0">
            <emma:interpretation id="{8012AEA6-F6A3-47AE-BEC2-13656F5EAA6B}" emma:medium="tactile" emma:mode="ink">
              <msink:context xmlns:msink="http://schemas.microsoft.com/ink/2010/main" type="line" rotatedBoundingBox="12268,17342 20229,13719 20967,15341 13006,18964"/>
            </emma:interpretation>
          </emma:emma>
        </inkml:annotationXML>
        <inkml:traceGroup>
          <inkml:annotationXML>
            <emma:emma xmlns:emma="http://www.w3.org/2003/04/emma" version="1.0">
              <emma:interpretation id="{EAC7F3AF-F5AA-4BE9-A575-86C06FB6029D}" emma:medium="tactile" emma:mode="ink">
                <msink:context xmlns:msink="http://schemas.microsoft.com/ink/2010/main" type="inkWord" rotatedBoundingBox="16694,15327 17881,14787 18509,16169 17322,16709"/>
              </emma:interpretation>
              <emma:one-of disjunction-type="recognition" id="oneOf0">
                <emma:interpretation id="interp0" emma:lang="" emma:confidence="1">
                  <emma:literal/>
                </emma:interpretation>
              </emma:one-of>
            </emma:emma>
          </inkml:annotationXML>
          <inkml:trace contextRef="#ctx0" brushRef="#br0">-2244 415 267 0,'0'-4'4'15,"0"4"0"1,0-1 2-16,0 1 2 0,0 0-1 0,0 0 3 0,0 0-4 0,0 0 1 0,0 0-3 16,0 0-6-16,0 0 5 0,0 0-2 0,0 0 3 15,0 0-1-15,0 0 1 0,0 0 3 0,0 0-1 16,0 0 0-16,0 0 6 0,0 0-4 15,0 0 6-15,0 0 1 0,0 0-2 0,0 0 0 0,0 0-2 16,0 0 4-16,0 0-2 0,0 0 2 16,0 0-2-16,0 0-3 0,0 0-3 15,0 0-4-15,0 0 1 0,0 0 1 0,0 0-2 16,0 0 5-16,0 0-8 0,0 0 3 0,0 0-1 0,0 0-2 16,0 0 5-16,0 0-7 15,0 0 8-15,0 0-2 0,0 0 2 0,0 0 1 0,0 0-1 0,0 0 1 16,0 0-4-16,0 0 6 0,0 0-4 15,0 0 0-15,0 0 4 0,0 0-3 0,0 0 5 0,0 0-2 16,0 0-5-16,0 0 4 0,0 0-7 16,0 0-1-16,0 0 6 0,0 0-12 0,0 0 6 15,0 0 1-15,0 0-1 0,0 0 8 0,0 0-8 16,0 0 0-16,0 0 0 0,0 0-2 16,0 0 4-16,0 0 3 0,0 0-7 0,0 0-1 0,0 0 1 0,0 0-1 15,0 0 5-15,0 0 1 0,0 0 0 16,0 0 0-16,0 0 1 0,0 0-1 0,0 0 2 15,0 0-3-15,0 0 5 0,0 0-2 0,0 0 0 16,0 0 2 15,0 0-1-31,0 0 2 0,0 0-2 0,0 0 3 0,0 0-6 16,0 0 0-16,0 0 2 0,0 0-2 0,0 0 0 0,0 0 0 0,0 0 1 0,0 0-6 0,0 0 6 16,0 0-4-16,0 0 0 0,0 0 2 0,0 0-4 15,0 0 5-15,0 0-6 0,0 0 4 16,0 0 1-16,0 0-2 0,0 0 2 0,0 0-5 0,0 0 0 0,0 0 1 15,0 0 4-15,0 0-2 0,0 0 3 0,0 0-1 16,0 0-7-16,0 0 7 0,0 0-2 0,0 0-2 16,0 0 5-16,0 0-5 0,0 0-1 0,0 0 6 15,0 0-1-15,0 0 1 0,0 0 0 0,0 0-6 16,0 0-2-16,0 0 3 0,0 0 0 0,0 0 4 16,0 0-2-16,0 0 0 0,0 0 2 0,0 0-4 15,0 0 4-15,0 0 1 0,0 0-3 0,0 0 2 16,0 0-2-16,0 0-2 0,0 0 2 15,0 0-1-15,0 0-2 0,0 0 5 0,0 0 1 0,0 0-3 16,0 0 2-16,0 0-1 0,0 0-3 16,0 0-2-16,0 0 1 0,0 0 3 0,0 0-1 15,0 0 6-15,0 0-2 16,0 0-5-16,0 0 2 0,0 0-2 0,0 0-1 0,0 0 6 0,0 0-1 16,0 0-3-16,0 0 1 0,0 0 0 15,0 0-3-15,0 0 6 0,0 0 0 0,0 0-3 0,0 0 1 16,0 0-1-16,0 0-3 0,0 0 0 15,0 0 1-15,0 0 1 0,0 0 3 0,0 0-1 16,0 0 1-16,0 0-2 0,0 0 1 0,0 0 1 16,0 0-4-16,0 0 4 0,0 0-2 0,0 0 0 15,0 0 3-15,0 0-8 0,0 0 5 0,0 0 0 16,0 0 0-16,0 0 0 0,0 0-3 16,0 0 0-16,0 0 3 0,0 0 0 0,0 0 0 0,0 0 3 0,0 0-2 15,0 0-1-15,0 0 2 0,0 0-4 16,0 0 2-16,0 0-1 0,0 0 1 0,0 0 0 15,0 0-1-15,0 0 4 0,0 0-1 16,0 0 1-16,0 0-5 0,0 0-1 0,0 0-2 0,0 0 2 16,0 0 3-16,0 0 0 0,0 0 3 15,0 0 0-15,0 0 2 0,0 0-5 0,0 0-2 16,0 0-1-16,0 0 0 0,0 0 3 16,0 0 2-16,0 0 4 0,0 0-6 0,0 0 3 0,0 0 3 15,0 0-9-15,0 0 1 0,0 0 2 16,0 0-5-16,0 0 5 0,0 0 2 31,0 0 1-31,0 0-4 0,0 0-1 0,0 0-1 16,0 0 1-16,0 0 4 0,0 0 1 0,0 0-1 0,0 0-2 15,0 0 0-15,0 0 4 0,0 0-2 0,0 0-2 0,0 0 0 16,0 0-3-16,0 0 4 31,0 0 2-31,0 0-3 0,0 0 0 0,0 0 3 0,0 0 0 0,0 0 1 0,0 0-1 0,0 0-3 0,0 0 3 0,0 0-1 0,0 0 4 16,0 0-6-16,0 0 0 0,0 0-2 0,0 0 2 0,0 0 2 0,0 0-2 15,0 0 0 1,0 0 0-16,0 0-3 0,0 0 3 0,0 0 3 0,0 0 0 16,0 0 6-16,0 0-5 0,0 0 8 0,0 0-6 31,0 0 1-15,0 0 4-16,0 0-10 0,0 0 2 0,0 0-3 0,0 0-2 0,0 0 5 0,0 0-3 0,0 0 0 15,0 0 0-15,0 0-4 0,0 0 7 0,0 0 0 0,0 0 3 0,0 0-8 0,0 0-1 16,0 0 0-16,0 0-3 0,0 0 12 0,0 0-3 0,0 0-2 15,0 0 2-15,0 0-3 0,0 0-3 0,0 0 2 16,0 0 1-16,0 0 0 0,0 0 3 0,0 0 0 16,0 0-3-16,0 0 0 0,0 0 0 0,0 0 3 15,0 0 0-15,0 0-6 0,0 0 1 0,0 0-2 16,0 0-1-16,0 0 10 0,0 0-5 0,0 0 1 16,0 0 4-16,0 0-8 0,0 0 6 0,0 0-6 0,0 0 1 15,0 0 2-15,0 0-3 0,0 0 8 16,0 0-5-16,0 0 0 0,0 0 2 0,0 0-4 15,0 0 2-15,0 0 3 0,0 0-3 0,0 0 0 16,0 0 2-16,0 0-4 0,0 0-1 16,0 0 4-16,0 0-3 0,0 0 2 0,0 0 2 15,0 0-2-15,0 0-3 0,0 0 5 16,0 0-1-16,0 0-1 0,0 0 5 0,0 0-7 0,0 0 2 16,0 0-3-16,0 0 3 0,0 0 0 15,0 0 3 1,0 0-3-16,0 0-3 0,0 0 6 0,0 0-6 15,0 0 6-15,0 0 3 0,0 0-2 0,0 0 5 0,0 0 0 16,0 0-5 15,0 0-1-31,-27 0-3 0,27 0 0 0,0 29 1 0,0-29 0 16,0 0 2-16,0 0-6 0,0 0 2 0,0 0 3 0,0 0-4 0,0 0 1 0,0 0 1 16,0 0-2-16,0 0 1 0,0 0 5 0,0 0-7 15,0 0 3-15,0 0 1 0,0 0 1 0,0 0 4 16,0 0-4-16,0 0-2 0,0 0-2 0,0 0 0 15,0 0 2 1,0 0-1-16,0 0 4 0,0 0-1 0,0 0-2 16,0 0 4-16,0 0-7 0,0 0 1 0,0 0 2 0,0 0-1 15,0 0 1-15,0 0 3 0,0 0-6 0,0 0 1 0,0 0 2 0,0 0-1 0,0 0 4 0,0 0 0 0,0 0 2 0,0 0-1 0,0 0-4 0,0 0 0 16,0 0-3-16,0 0 0 16,0 0 3-16,0 0 0 0,0 0 1 0,0 0 0 15,0 0-1-15,0 0 0 0,0 0-1 0,0 0-2 0,0 0 3 16,0 0-1-16,0 0 1 0,0 0 7 15,0 0-4-15,0 0-2 0,0 0-2 0,0 0 0 16,0 0-2-16,0 0 0 0,0 0 1 0,0 0 2 16,0 0 4-16,0 0-2 0,0 0 1 0,0 0-3 15,0 0-3-15,0 0 6 0,0 0 0 0,0 0-3 0,0 0 3 16,0 0-6-16,0 0 3 0,0 0-3 0,0 0 3 16,0 0 3-16,0 0-3 0,0 0 0 0,0 0-3 15,0 0 1-15,0 0-1 0,0 0 5 0,0 0-1 16,0 0-1-16,0 0 3 0,0 0-3 15,0 0-3-15,0 0 3 0,0 0-3 0,0 0 3 16,0 0 3-16,0 0-1 0,0 0-2 0,0 0-3 16,0 0 9-16,0 0-5 15,0 0-1-15,0 0 3 0,0 0-9 0,0 0 6 16,0 0 6-16,0 0-2 0,0 0 2 0,0 0 1 0,0 0-1 0,0 0 1 16,0 0 3-16,0 0 2 31,0 0-2-31,0 0 6 0,0 0-6 0,0 0 0 0,0 0-4 15,0 0-2-15,0 0 2 0,0 0-5 0,0 0-1 0,0 0 0 0,0 0 0 16,0 0-3-16,0 0 3 0,0 0 3 0,0 0 0 16,0 0-6-16,0 0 6 15,0 0-9-15,0 0 0 0,0 0 15 0,0 0-9 0,0 0 6 0,0 0-3 78,0 0-9-78,0 0 6 0,0 0-3 0,0 0 6 0,0 0 3 16,0 0-6-16,0 0 3 0,0 0-3 0,0 0 3 0,0 0 0 0,0 0-3 0,0 0 0 16,0 0-3-16,0 0 3 0,0 0 0 0,0 0 0 0,0 0-3 15,0 0 3-15,0 0-3 0,0 0 3 0,0 0 0 16,0 0-6-16,0 0-8 0,0 0-40 0,0 0-31 0,0 0-35 0,0 0-24 0,0 0-16 0,0 0-17 0,0 0 37 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2-15T06:11:57.5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6682FFD-1AF8-4F00-BA81-C75C3C731058}" emma:medium="tactile" emma:mode="ink">
          <msink:context xmlns:msink="http://schemas.microsoft.com/ink/2010/main" type="writingRegion" rotatedBoundingBox="6756,12003 7009,12003 7009,12020 6756,12020"/>
        </emma:interpretation>
      </emma:emma>
    </inkml:annotationXML>
    <inkml:traceGroup>
      <inkml:annotationXML>
        <emma:emma xmlns:emma="http://www.w3.org/2003/04/emma" version="1.0">
          <emma:interpretation id="{7F5DC0A5-6720-47C7-8D21-1E2289EE5F21}" emma:medium="tactile" emma:mode="ink">
            <msink:context xmlns:msink="http://schemas.microsoft.com/ink/2010/main" type="paragraph" rotatedBoundingBox="6756,12003 7009,12003 7009,12020 6756,12020" alignmentLevel="1"/>
          </emma:interpretation>
        </emma:emma>
      </inkml:annotationXML>
      <inkml:traceGroup>
        <inkml:annotationXML>
          <emma:emma xmlns:emma="http://www.w3.org/2003/04/emma" version="1.0">
            <emma:interpretation id="{DE769B5F-F894-4355-BBD3-250062E90C90}" emma:medium="tactile" emma:mode="ink">
              <msink:context xmlns:msink="http://schemas.microsoft.com/ink/2010/main" type="line" rotatedBoundingBox="6756,12003 7009,12003 7009,12020 6756,12020"/>
            </emma:interpretation>
          </emma:emma>
        </inkml:annotationXML>
        <inkml:traceGroup>
          <inkml:annotationXML>
            <emma:emma xmlns:emma="http://www.w3.org/2003/04/emma" version="1.0">
              <emma:interpretation id="{506AA937-C8A6-4898-8603-6573D0DCC62E}" emma:medium="tactile" emma:mode="ink">
                <msink:context xmlns:msink="http://schemas.microsoft.com/ink/2010/main" type="inkWord" rotatedBoundingBox="6756,12003 7009,12003 7009,12020 6756,12020"/>
              </emma:interpretation>
            </emma:emma>
          </inkml:annotationXML>
          <inkml:trace contextRef="#ctx0" brushRef="#br0">253 0 121 0,'-133'9'-31'32,"13"-1"1"-32</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2-15T06:22:24.61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402718C-46D7-4949-A05F-8A5563043B0A}" emma:medium="tactile" emma:mode="ink">
          <msink:context xmlns:msink="http://schemas.microsoft.com/ink/2010/main" type="writingRegion" rotatedBoundingBox="16061,6360 26932,5624 27752,17736 16881,18472"/>
        </emma:interpretation>
      </emma:emma>
    </inkml:annotationXML>
    <inkml:traceGroup>
      <inkml:annotationXML>
        <emma:emma xmlns:emma="http://www.w3.org/2003/04/emma" version="1.0">
          <emma:interpretation id="{20A911E5-3D17-4A58-94E5-73826783077E}" emma:medium="tactile" emma:mode="ink">
            <msink:context xmlns:msink="http://schemas.microsoft.com/ink/2010/main" type="paragraph" rotatedBoundingBox="19817,8586 20963,8471 20984,8685 19839,8800" alignmentLevel="3"/>
          </emma:interpretation>
        </emma:emma>
      </inkml:annotationXML>
      <inkml:traceGroup>
        <inkml:annotationXML>
          <emma:emma xmlns:emma="http://www.w3.org/2003/04/emma" version="1.0">
            <emma:interpretation id="{1B0AC4FA-0B5A-42D6-964A-64F634F143E3}" emma:medium="tactile" emma:mode="ink">
              <msink:context xmlns:msink="http://schemas.microsoft.com/ink/2010/main" type="line" rotatedBoundingBox="19817,8586 20963,8471 20984,8685 19839,8800"/>
            </emma:interpretation>
          </emma:emma>
        </inkml:annotationXML>
        <inkml:traceGroup>
          <inkml:annotationXML>
            <emma:emma xmlns:emma="http://www.w3.org/2003/04/emma" version="1.0">
              <emma:interpretation id="{705EA6BD-1A03-433C-B9DF-6ACF6AED2D06}" emma:medium="tactile" emma:mode="ink">
                <msink:context xmlns:msink="http://schemas.microsoft.com/ink/2010/main" type="inkWord" rotatedBoundingBox="19817,8586 20963,8471 20984,8685 19839,8800"/>
              </emma:interpretation>
              <emma:one-of disjunction-type="recognition" id="oneOf0">
                <emma:interpretation id="interp0" emma:lang="" emma:confidence="0.5">
                  <emma:literal>as</emma:literal>
                </emma:interpretation>
                <emma:interpretation id="interp1" emma:lang="" emma:confidence="0">
                  <emma:literal>rans</emma:literal>
                </emma:interpretation>
                <emma:interpretation id="interp2" emma:lang="" emma:confidence="0">
                  <emma:literal>shao</emma:literal>
                </emma:interpretation>
                <emma:interpretation id="interp3" emma:lang="" emma:confidence="0">
                  <emma:literal>has</emma:literal>
                </emma:interpretation>
                <emma:interpretation id="interp4" emma:lang="" emma:confidence="0">
                  <emma:literal>Thao</emma:literal>
                </emma:interpretation>
              </emma:one-of>
            </emma:emma>
          </inkml:annotationXML>
          <inkml:trace contextRef="#ctx0" brushRef="#br0">3977 2240 479 0,'0'0'2'15,"0"4"10"1,1 0 9-16,3 0 14 0,-4-4 7 0,1 4 2 0,1-1 6 16,-1-2 9-16,2 3 8 0,-3-2 2 0,2-1-4 0,-2 3-8 0,0-2-8 15,0 2 3-15,0-1-9 0,0 2 4 0,0-1-6 0,0 1-17 16,0 0 4 15,0-3-18-15,0 3-3-16,0-3 0 0,0 3 0 0,0-3-4 0,0-2 1 0,-22 7-4 0,22-7-7 31,0 2 4-15,0-2-1-16,0 2 11 0,0-2 1 93,0 0-5-77,0 0 4-16,0 0-11 0,0 0 4 0,0 0-3 0,0 0-8 47,0 0 1-47,0 0-18 0,0 0-19 0,0 0-30 0,0 0-22 0,0 0-19 16,0 0-7-16,0 0-12 0,0-27-15 0,0 27-15 0,0 0 12 0,0-32 44 15</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18-Feb-22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69.emf"/></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34" Type="http://schemas.openxmlformats.org/officeDocument/2006/relationships/image" Target="../media/image99.emf"/><Relationship Id="rId42" Type="http://schemas.openxmlformats.org/officeDocument/2006/relationships/image" Target="../media/image103.emf"/><Relationship Id="rId2" Type="http://schemas.openxmlformats.org/officeDocument/2006/relationships/image" Target="../media/image24.png"/><Relationship Id="rId1" Type="http://schemas.openxmlformats.org/officeDocument/2006/relationships/slideLayout" Target="../slideLayouts/slideLayout7.xml"/><Relationship Id="rId35" Type="http://schemas.openxmlformats.org/officeDocument/2006/relationships/customXml" Target="../ink/ink3.xml"/></Relationships>
</file>

<file path=ppt/slides/_rels/slide29.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7.xml"/><Relationship Id="rId5" Type="http://schemas.openxmlformats.org/officeDocument/2006/relationships/image" Target="../media/image10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mailto:ecamjad@gmail.com" TargetMode="External"/><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9924" y="969609"/>
            <a:ext cx="10770591" cy="4923191"/>
          </a:xfrm>
          <a:prstGeom prst="rect">
            <a:avLst/>
          </a:prstGeom>
        </p:spPr>
      </p:pic>
    </p:spTree>
    <p:extLst>
      <p:ext uri="{BB962C8B-B14F-4D97-AF65-F5344CB8AC3E}">
        <p14:creationId xmlns:p14="http://schemas.microsoft.com/office/powerpoint/2010/main" val="205579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0024" y="236183"/>
            <a:ext cx="11649634" cy="6333949"/>
          </a:xfrm>
          <a:prstGeom prst="rect">
            <a:avLst/>
          </a:prstGeom>
        </p:spPr>
      </p:pic>
    </p:spTree>
    <p:extLst>
      <p:ext uri="{BB962C8B-B14F-4D97-AF65-F5344CB8AC3E}">
        <p14:creationId xmlns:p14="http://schemas.microsoft.com/office/powerpoint/2010/main" val="12434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0846" y="403400"/>
            <a:ext cx="8258175" cy="6176184"/>
          </a:xfrm>
          <a:prstGeom prst="rect">
            <a:avLst/>
          </a:prstGeom>
        </p:spPr>
      </p:pic>
    </p:spTree>
    <p:extLst>
      <p:ext uri="{BB962C8B-B14F-4D97-AF65-F5344CB8AC3E}">
        <p14:creationId xmlns:p14="http://schemas.microsoft.com/office/powerpoint/2010/main" val="359018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5397" y="449614"/>
            <a:ext cx="9411376" cy="4652963"/>
          </a:xfrm>
          <a:prstGeom prst="rect">
            <a:avLst/>
          </a:prstGeom>
        </p:spPr>
      </p:pic>
    </p:spTree>
    <p:extLst>
      <p:ext uri="{BB962C8B-B14F-4D97-AF65-F5344CB8AC3E}">
        <p14:creationId xmlns:p14="http://schemas.microsoft.com/office/powerpoint/2010/main" val="2880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2964" y="395463"/>
            <a:ext cx="8532813" cy="5013763"/>
          </a:xfrm>
          <a:prstGeom prst="rect">
            <a:avLst/>
          </a:prstGeom>
        </p:spPr>
      </p:pic>
    </p:spTree>
    <p:extLst>
      <p:ext uri="{BB962C8B-B14F-4D97-AF65-F5344CB8AC3E}">
        <p14:creationId xmlns:p14="http://schemas.microsoft.com/office/powerpoint/2010/main" val="301548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2962" y="1328737"/>
            <a:ext cx="10734168" cy="3717396"/>
          </a:xfrm>
          <a:prstGeom prst="rect">
            <a:avLst/>
          </a:prstGeom>
        </p:spPr>
      </p:pic>
    </p:spTree>
    <p:extLst>
      <p:ext uri="{BB962C8B-B14F-4D97-AF65-F5344CB8AC3E}">
        <p14:creationId xmlns:p14="http://schemas.microsoft.com/office/powerpoint/2010/main" val="235449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2040" y="276224"/>
            <a:ext cx="11044423" cy="4318354"/>
          </a:xfrm>
          <a:prstGeom prst="rect">
            <a:avLst/>
          </a:prstGeom>
        </p:spPr>
      </p:pic>
    </p:spTree>
    <p:extLst>
      <p:ext uri="{BB962C8B-B14F-4D97-AF65-F5344CB8AC3E}">
        <p14:creationId xmlns:p14="http://schemas.microsoft.com/office/powerpoint/2010/main" val="203272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4818" y="336549"/>
            <a:ext cx="10446615" cy="4506383"/>
          </a:xfrm>
          <a:prstGeom prst="rect">
            <a:avLst/>
          </a:prstGeom>
        </p:spPr>
      </p:pic>
    </p:spTree>
    <p:extLst>
      <p:ext uri="{BB962C8B-B14F-4D97-AF65-F5344CB8AC3E}">
        <p14:creationId xmlns:p14="http://schemas.microsoft.com/office/powerpoint/2010/main" val="220537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6345" y="282046"/>
            <a:ext cx="11463114" cy="4685065"/>
          </a:xfrm>
          <a:prstGeom prst="rect">
            <a:avLst/>
          </a:prstGeom>
        </p:spPr>
      </p:pic>
    </p:spTree>
    <p:extLst>
      <p:ext uri="{BB962C8B-B14F-4D97-AF65-F5344CB8AC3E}">
        <p14:creationId xmlns:p14="http://schemas.microsoft.com/office/powerpoint/2010/main" val="9600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8327" y="219426"/>
            <a:ext cx="11527978" cy="5052484"/>
          </a:xfrm>
          <a:prstGeom prst="rect">
            <a:avLst/>
          </a:prstGeom>
        </p:spPr>
      </p:pic>
    </p:spTree>
    <p:extLst>
      <p:ext uri="{BB962C8B-B14F-4D97-AF65-F5344CB8AC3E}">
        <p14:creationId xmlns:p14="http://schemas.microsoft.com/office/powerpoint/2010/main" val="3008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6709" y="292099"/>
            <a:ext cx="11378960" cy="4697590"/>
          </a:xfrm>
          <a:prstGeom prst="rect">
            <a:avLst/>
          </a:prstGeom>
        </p:spPr>
      </p:pic>
    </p:spTree>
    <p:extLst>
      <p:ext uri="{BB962C8B-B14F-4D97-AF65-F5344CB8AC3E}">
        <p14:creationId xmlns:p14="http://schemas.microsoft.com/office/powerpoint/2010/main" val="397949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996" y="1416119"/>
            <a:ext cx="5935523" cy="45041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32178" y="1416119"/>
            <a:ext cx="6513690" cy="2862322"/>
          </a:xfrm>
          <a:prstGeom prst="rect">
            <a:avLst/>
          </a:prstGeom>
        </p:spPr>
        <p:txBody>
          <a:bodyPr wrap="square">
            <a:spAutoFit/>
          </a:bodyPr>
          <a:lstStyle/>
          <a:p>
            <a:r>
              <a:rPr lang="en-US" dirty="0"/>
              <a:t>Geometry is the branch of mathematics that deals with shapes, angles, dimensions and sizes of a variety of things we see in everyday life. In Euclidean geometry, there are two-dimensional shapes and three-dimensional shapes. </a:t>
            </a:r>
            <a:endParaRPr lang="en-US" dirty="0" smtClean="0"/>
          </a:p>
          <a:p>
            <a:endParaRPr lang="en-US" dirty="0"/>
          </a:p>
          <a:p>
            <a:r>
              <a:rPr lang="en-US" dirty="0" smtClean="0"/>
              <a:t>In </a:t>
            </a:r>
            <a:r>
              <a:rPr lang="en-US" dirty="0"/>
              <a:t>plane </a:t>
            </a:r>
            <a:r>
              <a:rPr lang="en-US" dirty="0" smtClean="0"/>
              <a:t>geometry, shapes </a:t>
            </a:r>
            <a:r>
              <a:rPr lang="en-US" dirty="0"/>
              <a:t>such as triangles, squares, rectangles, circles are also called flat shapes. In solid geometry, 3d shapes such as a cube, cuboid, cone, etc. are also called solids.</a:t>
            </a:r>
          </a:p>
        </p:txBody>
      </p:sp>
      <p:sp>
        <p:nvSpPr>
          <p:cNvPr id="7" name="Rectangle 6"/>
          <p:cNvSpPr/>
          <p:nvPr/>
        </p:nvSpPr>
        <p:spPr>
          <a:xfrm>
            <a:off x="1027291" y="824089"/>
            <a:ext cx="5123705" cy="369332"/>
          </a:xfrm>
          <a:prstGeom prst="rect">
            <a:avLst/>
          </a:prstGeom>
        </p:spPr>
        <p:txBody>
          <a:bodyPr wrap="square">
            <a:spAutoFit/>
          </a:bodyPr>
          <a:lstStyle/>
          <a:p>
            <a:r>
              <a:rPr lang="en-US" b="1" dirty="0">
                <a:solidFill>
                  <a:srgbClr val="C00000"/>
                </a:solidFill>
                <a:latin typeface="Times New Roman" panose="02020603050405020304" pitchFamily="18" charset="0"/>
              </a:rPr>
              <a:t>INTRODUCTION</a:t>
            </a:r>
            <a:endParaRPr lang="en-US" b="1" dirty="0">
              <a:solidFill>
                <a:srgbClr val="C00000"/>
              </a:solidFill>
            </a:endParaRPr>
          </a:p>
        </p:txBody>
      </p:sp>
    </p:spTree>
    <p:extLst>
      <p:ext uri="{BB962C8B-B14F-4D97-AF65-F5344CB8AC3E}">
        <p14:creationId xmlns:p14="http://schemas.microsoft.com/office/powerpoint/2010/main" val="93985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0367" y="267582"/>
            <a:ext cx="10451683" cy="4575352"/>
          </a:xfrm>
          <a:prstGeom prst="rect">
            <a:avLst/>
          </a:prstGeom>
        </p:spPr>
      </p:pic>
    </p:spTree>
    <p:extLst>
      <p:ext uri="{BB962C8B-B14F-4D97-AF65-F5344CB8AC3E}">
        <p14:creationId xmlns:p14="http://schemas.microsoft.com/office/powerpoint/2010/main" val="105044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4635" y="998048"/>
            <a:ext cx="10686616" cy="5000979"/>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p14:cNvContentPartPr/>
              <p14:nvPr/>
            </p14:nvContentPartPr>
            <p14:xfrm>
              <a:off x="8537851" y="1829488"/>
              <a:ext cx="227160" cy="45360"/>
            </p14:xfrm>
          </p:contentPart>
        </mc:Choice>
        <mc:Fallback xmlns="">
          <p:pic>
            <p:nvPicPr>
              <p:cNvPr id="13" name="Ink 12"/>
              <p:cNvPicPr/>
              <p:nvPr/>
            </p:nvPicPr>
            <p:blipFill>
              <a:blip r:embed="rId4"/>
              <a:stretch>
                <a:fillRect/>
              </a:stretch>
            </p:blipFill>
            <p:spPr>
              <a:xfrm>
                <a:off x="8141491" y="1798528"/>
                <a:ext cx="2417040" cy="367560"/>
              </a:xfrm>
              <a:prstGeom prst="rect">
                <a:avLst/>
              </a:prstGeom>
            </p:spPr>
          </p:pic>
        </mc:Fallback>
      </mc:AlternateContent>
    </p:spTree>
    <p:extLst>
      <p:ext uri="{BB962C8B-B14F-4D97-AF65-F5344CB8AC3E}">
        <p14:creationId xmlns:p14="http://schemas.microsoft.com/office/powerpoint/2010/main" val="3309630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0777" y="166510"/>
            <a:ext cx="10623551" cy="4721578"/>
          </a:xfrm>
          <a:prstGeom prst="rect">
            <a:avLst/>
          </a:prstGeom>
        </p:spPr>
      </p:pic>
    </p:spTree>
    <p:extLst>
      <p:ext uri="{BB962C8B-B14F-4D97-AF65-F5344CB8AC3E}">
        <p14:creationId xmlns:p14="http://schemas.microsoft.com/office/powerpoint/2010/main" val="214135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3207" y="211312"/>
            <a:ext cx="11041573" cy="4496153"/>
          </a:xfrm>
          <a:prstGeom prst="rect">
            <a:avLst/>
          </a:prstGeom>
        </p:spPr>
      </p:pic>
    </p:spTree>
    <p:extLst>
      <p:ext uri="{BB962C8B-B14F-4D97-AF65-F5344CB8AC3E}">
        <p14:creationId xmlns:p14="http://schemas.microsoft.com/office/powerpoint/2010/main" val="421168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256" y="243063"/>
            <a:ext cx="11710299" cy="4261203"/>
          </a:xfrm>
          <a:prstGeom prst="rect">
            <a:avLst/>
          </a:prstGeom>
        </p:spPr>
      </p:pic>
    </p:spTree>
    <p:extLst>
      <p:ext uri="{BB962C8B-B14F-4D97-AF65-F5344CB8AC3E}">
        <p14:creationId xmlns:p14="http://schemas.microsoft.com/office/powerpoint/2010/main" val="2724590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4938" y="183620"/>
            <a:ext cx="9970901" cy="5528558"/>
          </a:xfrm>
          <a:prstGeom prst="rect">
            <a:avLst/>
          </a:prstGeom>
        </p:spPr>
      </p:pic>
    </p:spTree>
    <p:extLst>
      <p:ext uri="{BB962C8B-B14F-4D97-AF65-F5344CB8AC3E}">
        <p14:creationId xmlns:p14="http://schemas.microsoft.com/office/powerpoint/2010/main" val="1639388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2005" y="98778"/>
            <a:ext cx="8456083" cy="6046808"/>
          </a:xfrm>
          <a:prstGeom prst="rect">
            <a:avLst/>
          </a:prstGeom>
        </p:spPr>
      </p:pic>
    </p:spTree>
    <p:extLst>
      <p:ext uri="{BB962C8B-B14F-4D97-AF65-F5344CB8AC3E}">
        <p14:creationId xmlns:p14="http://schemas.microsoft.com/office/powerpoint/2010/main" val="186298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0962" y="174272"/>
            <a:ext cx="9187285" cy="5673372"/>
          </a:xfrm>
          <a:prstGeom prst="rect">
            <a:avLst/>
          </a:prstGeom>
        </p:spPr>
      </p:pic>
    </p:spTree>
    <p:extLst>
      <p:ext uri="{BB962C8B-B14F-4D97-AF65-F5344CB8AC3E}">
        <p14:creationId xmlns:p14="http://schemas.microsoft.com/office/powerpoint/2010/main" val="548807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4490" y="233891"/>
            <a:ext cx="9618310" cy="6484660"/>
          </a:xfrm>
          <a:prstGeom prst="rect">
            <a:avLst/>
          </a:prstGeom>
        </p:spPr>
      </p:pic>
      <mc:AlternateContent xmlns:mc="http://schemas.openxmlformats.org/markup-compatibility/2006" xmlns:p14="http://schemas.microsoft.com/office/powerpoint/2010/main">
        <mc:Choice Requires="p14">
          <p:contentPart p14:bwMode="auto" r:id="rId3">
            <p14:nvContentPartPr>
              <p14:cNvPr id="128" name="Ink 127"/>
              <p14:cNvContentPartPr/>
              <p14:nvPr/>
            </p14:nvContentPartPr>
            <p14:xfrm>
              <a:off x="6013891" y="5517328"/>
              <a:ext cx="9720" cy="10080"/>
            </p14:xfrm>
          </p:contentPart>
        </mc:Choice>
        <mc:Fallback xmlns="">
          <p:pic>
            <p:nvPicPr>
              <p:cNvPr id="128" name="Ink 127"/>
              <p:cNvPicPr/>
              <p:nvPr/>
            </p:nvPicPr>
            <p:blipFill>
              <a:blip r:embed="rId34"/>
              <a:stretch>
                <a:fillRect/>
              </a:stretch>
            </p:blipFill>
            <p:spPr>
              <a:xfrm>
                <a:off x="3920851" y="5345608"/>
                <a:ext cx="3552480" cy="124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1" name="Ink 150"/>
              <p14:cNvContentPartPr/>
              <p14:nvPr/>
            </p14:nvContentPartPr>
            <p14:xfrm>
              <a:off x="2432251" y="4321408"/>
              <a:ext cx="91440" cy="6480"/>
            </p14:xfrm>
          </p:contentPart>
        </mc:Choice>
        <mc:Fallback xmlns="">
          <p:pic>
            <p:nvPicPr>
              <p:cNvPr id="151" name="Ink 150"/>
              <p:cNvPicPr/>
              <p:nvPr/>
            </p:nvPicPr>
            <p:blipFill>
              <a:blip r:embed="rId42"/>
              <a:stretch>
                <a:fillRect/>
              </a:stretch>
            </p:blipFill>
            <p:spPr>
              <a:xfrm>
                <a:off x="2429011" y="4318168"/>
                <a:ext cx="97920" cy="12960"/>
              </a:xfrm>
              <a:prstGeom prst="rect">
                <a:avLst/>
              </a:prstGeom>
            </p:spPr>
          </p:pic>
        </mc:Fallback>
      </mc:AlternateContent>
    </p:spTree>
    <p:extLst>
      <p:ext uri="{BB962C8B-B14F-4D97-AF65-F5344CB8AC3E}">
        <p14:creationId xmlns:p14="http://schemas.microsoft.com/office/powerpoint/2010/main" val="3460102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15911" y="814191"/>
            <a:ext cx="8331200" cy="1077218"/>
          </a:xfrm>
          <a:prstGeom prst="rect">
            <a:avLst/>
          </a:prstGeom>
        </p:spPr>
        <p:txBody>
          <a:bodyPr wrap="square">
            <a:spAutoFit/>
          </a:bodyPr>
          <a:lstStyle/>
          <a:p>
            <a:r>
              <a:rPr lang="en-US" sz="3200" dirty="0">
                <a:solidFill>
                  <a:srgbClr val="222222"/>
                </a:solidFill>
                <a:latin typeface="Roboto"/>
              </a:rPr>
              <a:t>If an angle is half of its complementary angle, then find its degree measure.</a:t>
            </a:r>
            <a:endParaRPr lang="en-US" sz="3200" dirty="0"/>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7442011" y="3060328"/>
              <a:ext cx="8640" cy="29880"/>
            </p14:xfrm>
          </p:contentPart>
        </mc:Choice>
        <mc:Fallback xmlns="">
          <p:pic>
            <p:nvPicPr>
              <p:cNvPr id="15" name="Ink 14"/>
              <p:cNvPicPr/>
              <p:nvPr/>
            </p:nvPicPr>
            <p:blipFill>
              <a:blip r:embed="rId5"/>
              <a:stretch>
                <a:fillRect/>
              </a:stretch>
            </p:blipFill>
            <p:spPr>
              <a:xfrm>
                <a:off x="5851531" y="2116048"/>
                <a:ext cx="4052880" cy="4417200"/>
              </a:xfrm>
              <a:prstGeom prst="rect">
                <a:avLst/>
              </a:prstGeom>
            </p:spPr>
          </p:pic>
        </mc:Fallback>
      </mc:AlternateContent>
    </p:spTree>
    <p:extLst>
      <p:ext uri="{BB962C8B-B14F-4D97-AF65-F5344CB8AC3E}">
        <p14:creationId xmlns:p14="http://schemas.microsoft.com/office/powerpoint/2010/main" val="97306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08000" y="530578"/>
            <a:ext cx="10995378" cy="5262979"/>
          </a:xfrm>
          <a:prstGeom prst="rect">
            <a:avLst/>
          </a:prstGeom>
        </p:spPr>
        <p:txBody>
          <a:bodyPr wrap="square">
            <a:sp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Fundamental concepts of Geometry</a:t>
            </a:r>
          </a:p>
          <a:p>
            <a:pPr algn="just">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Point</a:t>
            </a:r>
            <a:r>
              <a:rPr lang="en-US" sz="2400" dirty="0">
                <a:solidFill>
                  <a:srgbClr val="333333"/>
                </a:solidFill>
                <a:latin typeface="Times New Roman" panose="02020603050405020304" pitchFamily="18" charset="0"/>
                <a:cs typeface="Times New Roman" panose="02020603050405020304" pitchFamily="18" charset="0"/>
              </a:rPr>
              <a:t>: It is an exact location. It is a fine dot which has neither length nor breadth nor thickness but has position i.e., it has no magnitude</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Line segment:</a:t>
            </a:r>
            <a:r>
              <a:rPr lang="en-US" sz="2400" dirty="0">
                <a:solidFill>
                  <a:srgbClr val="333333"/>
                </a:solidFill>
                <a:latin typeface="Times New Roman" panose="02020603050405020304" pitchFamily="18" charset="0"/>
                <a:cs typeface="Times New Roman" panose="02020603050405020304" pitchFamily="18" charset="0"/>
              </a:rPr>
              <a:t> The straight path joining two points A and B is called a line segment AB. It has and points and a definite length</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Ray</a:t>
            </a:r>
            <a:r>
              <a:rPr lang="en-US" sz="2400" dirty="0">
                <a:solidFill>
                  <a:srgbClr val="333333"/>
                </a:solidFill>
                <a:latin typeface="Times New Roman" panose="02020603050405020304" pitchFamily="18" charset="0"/>
                <a:cs typeface="Times New Roman" panose="02020603050405020304" pitchFamily="18" charset="0"/>
              </a:rPr>
              <a:t>: A line segment which can be extended in only one direction is called a </a:t>
            </a:r>
            <a:r>
              <a:rPr lang="en-US" sz="2400" dirty="0" smtClean="0">
                <a:solidFill>
                  <a:srgbClr val="333333"/>
                </a:solidFill>
                <a:latin typeface="Times New Roman" panose="02020603050405020304" pitchFamily="18" charset="0"/>
                <a:cs typeface="Times New Roman" panose="02020603050405020304" pitchFamily="18" charset="0"/>
              </a:rPr>
              <a:t>ray.</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Intersecting lines:</a:t>
            </a:r>
            <a:r>
              <a:rPr lang="en-US" sz="2400" dirty="0">
                <a:solidFill>
                  <a:srgbClr val="333333"/>
                </a:solidFill>
                <a:latin typeface="Times New Roman" panose="02020603050405020304" pitchFamily="18" charset="0"/>
                <a:cs typeface="Times New Roman" panose="02020603050405020304" pitchFamily="18" charset="0"/>
              </a:rPr>
              <a:t> Two lines having a common point are called intersecting lines. The common point is known as the point of intersection</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Concurrent lines:</a:t>
            </a:r>
            <a:r>
              <a:rPr lang="en-US" sz="2400" dirty="0">
                <a:solidFill>
                  <a:srgbClr val="333333"/>
                </a:solidFill>
                <a:latin typeface="Times New Roman" panose="02020603050405020304" pitchFamily="18" charset="0"/>
                <a:cs typeface="Times New Roman" panose="02020603050405020304" pitchFamily="18" charset="0"/>
              </a:rPr>
              <a:t> If two or more lines intersect at the same point, then they are known as concurrent lines.</a:t>
            </a: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12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80444" y="543257"/>
            <a:ext cx="10476089" cy="954107"/>
          </a:xfrm>
          <a:prstGeom prst="rect">
            <a:avLst/>
          </a:prstGeom>
        </p:spPr>
        <p:txBody>
          <a:bodyPr wrap="square">
            <a:spAutoFit/>
          </a:bodyPr>
          <a:lstStyle/>
          <a:p>
            <a:r>
              <a:rPr lang="en-US" sz="2800" dirty="0">
                <a:solidFill>
                  <a:srgbClr val="222222"/>
                </a:solidFill>
                <a:latin typeface="Roboto"/>
              </a:rPr>
              <a:t>The two complementary angles are in the ratio 1 : 5. Find the measures of the angles.</a:t>
            </a:r>
            <a:endParaRPr lang="en-US" sz="2800" dirty="0"/>
          </a:p>
        </p:txBody>
      </p:sp>
    </p:spTree>
    <p:extLst>
      <p:ext uri="{BB962C8B-B14F-4D97-AF65-F5344CB8AC3E}">
        <p14:creationId xmlns:p14="http://schemas.microsoft.com/office/powerpoint/2010/main" val="813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3988" y="154870"/>
            <a:ext cx="7872589" cy="3920420"/>
          </a:xfrm>
          <a:prstGeom prst="rect">
            <a:avLst/>
          </a:prstGeom>
        </p:spPr>
      </p:pic>
    </p:spTree>
    <p:extLst>
      <p:ext uri="{BB962C8B-B14F-4D97-AF65-F5344CB8AC3E}">
        <p14:creationId xmlns:p14="http://schemas.microsoft.com/office/powerpoint/2010/main" val="403696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3999" y="543258"/>
            <a:ext cx="10555111" cy="954107"/>
          </a:xfrm>
          <a:prstGeom prst="rect">
            <a:avLst/>
          </a:prstGeom>
        </p:spPr>
        <p:txBody>
          <a:bodyPr wrap="square">
            <a:spAutoFit/>
          </a:bodyPr>
          <a:lstStyle/>
          <a:p>
            <a:r>
              <a:rPr lang="en-US" sz="2800" dirty="0">
                <a:solidFill>
                  <a:srgbClr val="222222"/>
                </a:solidFill>
                <a:latin typeface="Roboto"/>
              </a:rPr>
              <a:t>If an angle is </a:t>
            </a:r>
            <a:r>
              <a:rPr lang="en-US" sz="2800" dirty="0" smtClean="0">
                <a:solidFill>
                  <a:srgbClr val="222222"/>
                </a:solidFill>
                <a:latin typeface="Roboto"/>
              </a:rPr>
              <a:t>14 degree more </a:t>
            </a:r>
            <a:r>
              <a:rPr lang="en-US" sz="2800" dirty="0">
                <a:solidFill>
                  <a:srgbClr val="222222"/>
                </a:solidFill>
                <a:latin typeface="Roboto"/>
              </a:rPr>
              <a:t>than its complement, then find its measure.</a:t>
            </a:r>
            <a:endParaRPr lang="en-US" sz="2800" dirty="0"/>
          </a:p>
        </p:txBody>
      </p:sp>
    </p:spTree>
    <p:extLst>
      <p:ext uri="{BB962C8B-B14F-4D97-AF65-F5344CB8AC3E}">
        <p14:creationId xmlns:p14="http://schemas.microsoft.com/office/powerpoint/2010/main" val="2426528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0922" y="324025"/>
            <a:ext cx="6596794" cy="3390019"/>
          </a:xfrm>
          <a:prstGeom prst="rect">
            <a:avLst/>
          </a:prstGeom>
        </p:spPr>
      </p:pic>
    </p:spTree>
    <p:extLst>
      <p:ext uri="{BB962C8B-B14F-4D97-AF65-F5344CB8AC3E}">
        <p14:creationId xmlns:p14="http://schemas.microsoft.com/office/powerpoint/2010/main" val="1502978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1166" y="420687"/>
            <a:ext cx="8124593" cy="3304646"/>
          </a:xfrm>
          <a:prstGeom prst="rect">
            <a:avLst/>
          </a:prstGeom>
        </p:spPr>
      </p:pic>
    </p:spTree>
    <p:extLst>
      <p:ext uri="{BB962C8B-B14F-4D97-AF65-F5344CB8AC3E}">
        <p14:creationId xmlns:p14="http://schemas.microsoft.com/office/powerpoint/2010/main" val="186139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7938" y="386292"/>
            <a:ext cx="9601307" cy="2989086"/>
          </a:xfrm>
          <a:prstGeom prst="rect">
            <a:avLst/>
          </a:prstGeom>
        </p:spPr>
      </p:pic>
    </p:spTree>
    <p:extLst>
      <p:ext uri="{BB962C8B-B14F-4D97-AF65-F5344CB8AC3E}">
        <p14:creationId xmlns:p14="http://schemas.microsoft.com/office/powerpoint/2010/main" val="2297641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206" y="302331"/>
            <a:ext cx="10385862" cy="3310114"/>
          </a:xfrm>
          <a:prstGeom prst="rect">
            <a:avLst/>
          </a:prstGeom>
        </p:spPr>
      </p:pic>
    </p:spTree>
    <p:extLst>
      <p:ext uri="{BB962C8B-B14F-4D97-AF65-F5344CB8AC3E}">
        <p14:creationId xmlns:p14="http://schemas.microsoft.com/office/powerpoint/2010/main" val="12809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0762" y="387349"/>
            <a:ext cx="10907538" cy="3925007"/>
          </a:xfrm>
          <a:prstGeom prst="rect">
            <a:avLst/>
          </a:prstGeom>
        </p:spPr>
      </p:pic>
    </p:spTree>
    <p:extLst>
      <p:ext uri="{BB962C8B-B14F-4D97-AF65-F5344CB8AC3E}">
        <p14:creationId xmlns:p14="http://schemas.microsoft.com/office/powerpoint/2010/main" val="519694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05123"/>
          </a:xfrm>
          <a:prstGeom prst="rect">
            <a:avLst/>
          </a:prstGeom>
        </p:spPr>
      </p:pic>
    </p:spTree>
    <p:extLst>
      <p:ext uri="{BB962C8B-B14F-4D97-AF65-F5344CB8AC3E}">
        <p14:creationId xmlns:p14="http://schemas.microsoft.com/office/powerpoint/2010/main" val="1184112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196" y="0"/>
            <a:ext cx="12106804" cy="6858000"/>
          </a:xfrm>
          <a:prstGeom prst="rect">
            <a:avLst/>
          </a:prstGeom>
        </p:spPr>
      </p:pic>
    </p:spTree>
    <p:extLst>
      <p:ext uri="{BB962C8B-B14F-4D97-AF65-F5344CB8AC3E}">
        <p14:creationId xmlns:p14="http://schemas.microsoft.com/office/powerpoint/2010/main" val="127766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1290" y="723899"/>
            <a:ext cx="7149156" cy="3024011"/>
          </a:xfrm>
          <a:prstGeom prst="rect">
            <a:avLst/>
          </a:prstGeom>
        </p:spPr>
      </p:pic>
    </p:spTree>
    <p:extLst>
      <p:ext uri="{BB962C8B-B14F-4D97-AF65-F5344CB8AC3E}">
        <p14:creationId xmlns:p14="http://schemas.microsoft.com/office/powerpoint/2010/main" val="889380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6955" y="150458"/>
            <a:ext cx="11528956" cy="6569715"/>
          </a:xfrm>
          <a:prstGeom prst="rect">
            <a:avLst/>
          </a:prstGeom>
        </p:spPr>
      </p:pic>
    </p:spTree>
    <p:extLst>
      <p:ext uri="{BB962C8B-B14F-4D97-AF65-F5344CB8AC3E}">
        <p14:creationId xmlns:p14="http://schemas.microsoft.com/office/powerpoint/2010/main" val="1641947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5965" y="603954"/>
            <a:ext cx="9575815" cy="660401"/>
          </a:xfrm>
          <a:prstGeom prst="rect">
            <a:avLst/>
          </a:prstGeom>
        </p:spPr>
      </p:pic>
      <p:sp>
        <p:nvSpPr>
          <p:cNvPr id="3" name="Rectangle 2"/>
          <p:cNvSpPr/>
          <p:nvPr/>
        </p:nvSpPr>
        <p:spPr>
          <a:xfrm>
            <a:off x="1682044" y="1535289"/>
            <a:ext cx="9489736" cy="2308324"/>
          </a:xfrm>
          <a:prstGeom prst="rect">
            <a:avLst/>
          </a:prstGeom>
        </p:spPr>
        <p:txBody>
          <a:bodyPr wrap="square">
            <a:spAutoFit/>
          </a:bodyPr>
          <a:lstStyle/>
          <a:p>
            <a:r>
              <a:rPr lang="en-US" dirty="0">
                <a:solidFill>
                  <a:srgbClr val="800080"/>
                </a:solidFill>
                <a:latin typeface="Times New Roman" panose="02020603050405020304" pitchFamily="18" charset="0"/>
                <a:cs typeface="Times New Roman" panose="02020603050405020304" pitchFamily="18" charset="0"/>
              </a:rPr>
              <a:t>Different Types of Quadrilaterals</a:t>
            </a:r>
            <a:endParaRPr lang="en-US" dirty="0">
              <a:solidFill>
                <a:srgbClr val="813588"/>
              </a:solidFill>
              <a:latin typeface="Times New Roman" panose="02020603050405020304" pitchFamily="18" charset="0"/>
              <a:cs typeface="Times New Roman" panose="02020603050405020304" pitchFamily="18" charset="0"/>
            </a:endParaRPr>
          </a:p>
          <a:p>
            <a:r>
              <a:rPr lang="en-US" dirty="0">
                <a:solidFill>
                  <a:srgbClr val="333333"/>
                </a:solidFill>
                <a:latin typeface="Times New Roman" panose="02020603050405020304" pitchFamily="18" charset="0"/>
                <a:cs typeface="Times New Roman" panose="02020603050405020304" pitchFamily="18" charset="0"/>
              </a:rPr>
              <a:t>There are six basic types of quadrilaterals. They are:</a:t>
            </a:r>
          </a:p>
          <a:p>
            <a:pPr>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Trapezium</a:t>
            </a:r>
          </a:p>
          <a:p>
            <a:pPr>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Parallelogram</a:t>
            </a:r>
          </a:p>
          <a:p>
            <a:pPr>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Rectangle</a:t>
            </a:r>
          </a:p>
          <a:p>
            <a:pPr>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Rhombus</a:t>
            </a:r>
          </a:p>
          <a:p>
            <a:pPr>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Square</a:t>
            </a:r>
          </a:p>
          <a:p>
            <a:pPr>
              <a:buFont typeface="+mj-lt"/>
              <a:buAutoNum type="arabicPeriod"/>
            </a:pPr>
            <a:r>
              <a:rPr lang="en-US" dirty="0">
                <a:solidFill>
                  <a:srgbClr val="333333"/>
                </a:solidFill>
                <a:latin typeface="Times New Roman" panose="02020603050405020304" pitchFamily="18" charset="0"/>
                <a:cs typeface="Times New Roman" panose="02020603050405020304" pitchFamily="18" charset="0"/>
              </a:rPr>
              <a:t>Kite</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9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61244" y="1389588"/>
            <a:ext cx="11604978" cy="3970318"/>
          </a:xfrm>
          <a:prstGeom prst="rect">
            <a:avLst/>
          </a:prstGeom>
        </p:spPr>
        <p:txBody>
          <a:bodyPr wrap="square">
            <a:spAutoFit/>
          </a:bodyPr>
          <a:lstStyle/>
          <a:p>
            <a:pPr marL="342900" indent="-342900">
              <a:buFont typeface="+mj-lt"/>
              <a:buAutoNum type="arabicPeriod"/>
            </a:pPr>
            <a:r>
              <a:rPr lang="en-US" b="1" dirty="0"/>
              <a:t>Before talking about the types of quadrilaterals, let us recall what a quadrilateral is. A quadrilateral is a polygon which has the following properties</a:t>
            </a:r>
          </a:p>
          <a:p>
            <a:pPr marL="342900" indent="-342900">
              <a:buFont typeface="+mj-lt"/>
              <a:buAutoNum type="arabicPeriod"/>
            </a:pPr>
            <a:endParaRPr lang="en-US" b="1" dirty="0"/>
          </a:p>
          <a:p>
            <a:pPr marL="342900" indent="-342900">
              <a:buFont typeface="+mj-lt"/>
              <a:buAutoNum type="arabicPeriod"/>
            </a:pPr>
            <a:r>
              <a:rPr lang="en-US" b="1" dirty="0"/>
              <a:t>4 vertices and 4 sides enclosing 4 angles</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The sum of all interior angles of a quadrilateral is 360 degrees</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We can also derive the sum of interior angle from the formula of polygon i.e. (n -2) × 180, where n is equal to the number of sides of the </a:t>
            </a:r>
            <a:r>
              <a:rPr lang="en-US" b="1" dirty="0" smtClean="0"/>
              <a:t>polygon</a:t>
            </a:r>
          </a:p>
          <a:p>
            <a:pPr marL="342900" indent="-342900">
              <a:buFont typeface="+mj-lt"/>
              <a:buAutoNum type="arabicPeriod"/>
            </a:pPr>
            <a:endParaRPr lang="en-US" b="1" dirty="0"/>
          </a:p>
          <a:p>
            <a:pPr marL="342900" indent="-342900">
              <a:buFont typeface="+mj-lt"/>
              <a:buAutoNum type="arabicPeriod"/>
            </a:pPr>
            <a:r>
              <a:rPr lang="en-US" b="1" dirty="0"/>
              <a:t>A quadrilateral, in general, has sides of different lengths and angles of different measures. However, squares, rectangles, etc. are special types of quadrilaterals with some of their sides and angles being equal. This is the reason that the area of quadrilateral depends on which type of quadrilateral it is.</a:t>
            </a:r>
          </a:p>
        </p:txBody>
      </p:sp>
    </p:spTree>
    <p:extLst>
      <p:ext uri="{BB962C8B-B14F-4D97-AF65-F5344CB8AC3E}">
        <p14:creationId xmlns:p14="http://schemas.microsoft.com/office/powerpoint/2010/main" val="3829661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3140" y="664104"/>
            <a:ext cx="8109127" cy="4370262"/>
          </a:xfrm>
          <a:prstGeom prst="rect">
            <a:avLst/>
          </a:prstGeom>
        </p:spPr>
      </p:pic>
    </p:spTree>
    <p:extLst>
      <p:ext uri="{BB962C8B-B14F-4D97-AF65-F5344CB8AC3E}">
        <p14:creationId xmlns:p14="http://schemas.microsoft.com/office/powerpoint/2010/main" val="3329425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9310" y="531635"/>
            <a:ext cx="8065643" cy="4390319"/>
          </a:xfrm>
          <a:prstGeom prst="rect">
            <a:avLst/>
          </a:prstGeom>
        </p:spPr>
      </p:pic>
    </p:spTree>
    <p:extLst>
      <p:ext uri="{BB962C8B-B14F-4D97-AF65-F5344CB8AC3E}">
        <p14:creationId xmlns:p14="http://schemas.microsoft.com/office/powerpoint/2010/main" val="3056659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5190" y="450850"/>
            <a:ext cx="8408988" cy="4608390"/>
          </a:xfrm>
          <a:prstGeom prst="rect">
            <a:avLst/>
          </a:prstGeom>
        </p:spPr>
      </p:pic>
    </p:spTree>
    <p:extLst>
      <p:ext uri="{BB962C8B-B14F-4D97-AF65-F5344CB8AC3E}">
        <p14:creationId xmlns:p14="http://schemas.microsoft.com/office/powerpoint/2010/main" val="3481363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6398" y="371828"/>
            <a:ext cx="8336492" cy="5089648"/>
          </a:xfrm>
          <a:prstGeom prst="rect">
            <a:avLst/>
          </a:prstGeom>
        </p:spPr>
      </p:pic>
    </p:spTree>
    <p:extLst>
      <p:ext uri="{BB962C8B-B14F-4D97-AF65-F5344CB8AC3E}">
        <p14:creationId xmlns:p14="http://schemas.microsoft.com/office/powerpoint/2010/main" val="3246968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9229" y="613304"/>
            <a:ext cx="7397927" cy="4819293"/>
          </a:xfrm>
          <a:prstGeom prst="rect">
            <a:avLst/>
          </a:prstGeom>
        </p:spPr>
      </p:pic>
    </p:spTree>
    <p:extLst>
      <p:ext uri="{BB962C8B-B14F-4D97-AF65-F5344CB8AC3E}">
        <p14:creationId xmlns:p14="http://schemas.microsoft.com/office/powerpoint/2010/main" val="4145030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85105" y="518935"/>
            <a:ext cx="7726539" cy="4848533"/>
          </a:xfrm>
          <a:prstGeom prst="rect">
            <a:avLst/>
          </a:prstGeom>
        </p:spPr>
      </p:pic>
    </p:spTree>
    <p:extLst>
      <p:ext uri="{BB962C8B-B14F-4D97-AF65-F5344CB8AC3E}">
        <p14:creationId xmlns:p14="http://schemas.microsoft.com/office/powerpoint/2010/main" val="4212002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4743" y="431270"/>
            <a:ext cx="9080324" cy="5359095"/>
          </a:xfrm>
          <a:prstGeom prst="rect">
            <a:avLst/>
          </a:prstGeom>
        </p:spPr>
      </p:pic>
    </p:spTree>
    <p:extLst>
      <p:ext uri="{BB962C8B-B14F-4D97-AF65-F5344CB8AC3E}">
        <p14:creationId xmlns:p14="http://schemas.microsoft.com/office/powerpoint/2010/main" val="195386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88623" y="440479"/>
            <a:ext cx="10848622" cy="5632311"/>
          </a:xfrm>
          <a:prstGeom prst="rect">
            <a:avLst/>
          </a:prstGeom>
        </p:spPr>
        <p:txBody>
          <a:bodyPr wrap="square">
            <a:spAutoFit/>
          </a:bodyPr>
          <a:lstStyle/>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Angles:</a:t>
            </a:r>
            <a:r>
              <a:rPr lang="en-US" sz="2000" dirty="0">
                <a:solidFill>
                  <a:srgbClr val="333333"/>
                </a:solidFill>
                <a:latin typeface="Times New Roman" panose="02020603050405020304" pitchFamily="18" charset="0"/>
                <a:cs typeface="Times New Roman" panose="02020603050405020304" pitchFamily="18" charset="0"/>
              </a:rPr>
              <a:t> When two straight lines meet at a point they form an angle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Right angle:</a:t>
            </a:r>
            <a:r>
              <a:rPr lang="en-US" sz="2000" dirty="0">
                <a:solidFill>
                  <a:srgbClr val="333333"/>
                </a:solidFill>
                <a:latin typeface="Times New Roman" panose="02020603050405020304" pitchFamily="18" charset="0"/>
                <a:cs typeface="Times New Roman" panose="02020603050405020304" pitchFamily="18" charset="0"/>
              </a:rPr>
              <a:t> An angle whose measure is 90° is called a right angle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Acute angle:</a:t>
            </a:r>
            <a:r>
              <a:rPr lang="en-US" sz="2000" dirty="0">
                <a:solidFill>
                  <a:srgbClr val="333333"/>
                </a:solidFill>
                <a:latin typeface="Times New Roman" panose="02020603050405020304" pitchFamily="18" charset="0"/>
                <a:cs typeface="Times New Roman" panose="02020603050405020304" pitchFamily="18" charset="0"/>
              </a:rPr>
              <a:t> An angle whose measure is less then one right angle (i.e., less than 90°), is called an acute angle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Obtuse angle:</a:t>
            </a:r>
            <a:r>
              <a:rPr lang="en-US" sz="2000" dirty="0">
                <a:solidFill>
                  <a:srgbClr val="333333"/>
                </a:solidFill>
                <a:latin typeface="Times New Roman" panose="02020603050405020304" pitchFamily="18" charset="0"/>
                <a:cs typeface="Times New Roman" panose="02020603050405020304" pitchFamily="18" charset="0"/>
              </a:rPr>
              <a:t> An angle whose measure is more than one right angle and less than two right angles (i.e., less than 180° and more than 90°) is called an obtuse angle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Reflex angle:</a:t>
            </a:r>
            <a:r>
              <a:rPr lang="en-US" sz="2000" dirty="0">
                <a:solidFill>
                  <a:srgbClr val="333333"/>
                </a:solidFill>
                <a:latin typeface="Times New Roman" panose="02020603050405020304" pitchFamily="18" charset="0"/>
                <a:cs typeface="Times New Roman" panose="02020603050405020304" pitchFamily="18" charset="0"/>
              </a:rPr>
              <a:t> An angle whose measure is more than 180° and less than 360° is called a reflex angle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Complementary angles:</a:t>
            </a:r>
            <a:r>
              <a:rPr lang="en-US" sz="2000" dirty="0">
                <a:solidFill>
                  <a:srgbClr val="333333"/>
                </a:solidFill>
                <a:latin typeface="Times New Roman" panose="02020603050405020304" pitchFamily="18" charset="0"/>
                <a:cs typeface="Times New Roman" panose="02020603050405020304" pitchFamily="18" charset="0"/>
              </a:rPr>
              <a:t> If the sum of the two angles is one right angle (i.e.,90°), they are called complementary angles. Therefore, the complement of an angle θ is equal to 90° – θ</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Supplementary angles:</a:t>
            </a:r>
            <a:r>
              <a:rPr lang="en-US" sz="2000" dirty="0">
                <a:solidFill>
                  <a:srgbClr val="333333"/>
                </a:solidFill>
                <a:latin typeface="Times New Roman" panose="02020603050405020304" pitchFamily="18" charset="0"/>
                <a:cs typeface="Times New Roman" panose="02020603050405020304" pitchFamily="18" charset="0"/>
              </a:rPr>
              <a:t> Two angles are said to be supplementary, if the sum of their measures is 180°. Example: Angles measuring 130° and 50° are supplementary angles. Two supplementary angles are the supplement of each other. Therefore, the supplement of an angle θ. is equal to 180° – θ.</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314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5342" y="278341"/>
            <a:ext cx="8992659" cy="5931328"/>
          </a:xfrm>
          <a:prstGeom prst="rect">
            <a:avLst/>
          </a:prstGeom>
        </p:spPr>
      </p:pic>
    </p:spTree>
    <p:extLst>
      <p:ext uri="{BB962C8B-B14F-4D97-AF65-F5344CB8AC3E}">
        <p14:creationId xmlns:p14="http://schemas.microsoft.com/office/powerpoint/2010/main" val="3462051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2355" y="218192"/>
            <a:ext cx="8653111" cy="6443138"/>
          </a:xfrm>
          <a:prstGeom prst="rect">
            <a:avLst/>
          </a:prstGeom>
        </p:spPr>
      </p:pic>
    </p:spTree>
    <p:extLst>
      <p:ext uri="{BB962C8B-B14F-4D97-AF65-F5344CB8AC3E}">
        <p14:creationId xmlns:p14="http://schemas.microsoft.com/office/powerpoint/2010/main" val="3961700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2844" y="192591"/>
            <a:ext cx="8314267" cy="6421287"/>
          </a:xfrm>
          <a:prstGeom prst="rect">
            <a:avLst/>
          </a:prstGeom>
        </p:spPr>
      </p:pic>
    </p:spTree>
    <p:extLst>
      <p:ext uri="{BB962C8B-B14F-4D97-AF65-F5344CB8AC3E}">
        <p14:creationId xmlns:p14="http://schemas.microsoft.com/office/powerpoint/2010/main" val="3665706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2139" y="417687"/>
            <a:ext cx="9133593" cy="5055827"/>
          </a:xfrm>
          <a:prstGeom prst="rect">
            <a:avLst/>
          </a:prstGeom>
        </p:spPr>
      </p:pic>
    </p:spTree>
    <p:extLst>
      <p:ext uri="{BB962C8B-B14F-4D97-AF65-F5344CB8AC3E}">
        <p14:creationId xmlns:p14="http://schemas.microsoft.com/office/powerpoint/2010/main" val="4116755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6097" y="268111"/>
            <a:ext cx="8405813" cy="6357128"/>
          </a:xfrm>
          <a:prstGeom prst="rect">
            <a:avLst/>
          </a:prstGeom>
        </p:spPr>
      </p:pic>
    </p:spTree>
    <p:extLst>
      <p:ext uri="{BB962C8B-B14F-4D97-AF65-F5344CB8AC3E}">
        <p14:creationId xmlns:p14="http://schemas.microsoft.com/office/powerpoint/2010/main" val="1049758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456266" y="1839795"/>
            <a:ext cx="9877778" cy="3693319"/>
          </a:xfrm>
          <a:prstGeom prst="rect">
            <a:avLst/>
          </a:prstGeom>
        </p:spPr>
        <p:txBody>
          <a:bodyPr wrap="square">
            <a:spAutoFit/>
          </a:bodyPr>
          <a:lstStyle/>
          <a:p>
            <a:r>
              <a:rPr lang="en-US" b="1" dirty="0"/>
              <a:t>Some points about quadrilaterals to be kept in mind are:</a:t>
            </a:r>
          </a:p>
          <a:p>
            <a:endParaRPr lang="en-US" b="1" dirty="0"/>
          </a:p>
          <a:p>
            <a:pPr marL="342900" indent="-342900">
              <a:buFont typeface="+mj-lt"/>
              <a:buAutoNum type="arabicPeriod"/>
            </a:pPr>
            <a:r>
              <a:rPr lang="en-US" b="1" dirty="0"/>
              <a:t>Square, rectangle, and rhombus are types of parallelograms</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A square is a rectangle as well as a rhombus</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Rectangle and rhombus are not a square</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A parallelogram is a trapezium</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A trapezium is not a parallelogram</a:t>
            </a:r>
            <a:r>
              <a:rPr lang="en-US" b="1" dirty="0" smtClean="0"/>
              <a:t>.</a:t>
            </a:r>
          </a:p>
          <a:p>
            <a:pPr marL="342900" indent="-342900">
              <a:buFont typeface="+mj-lt"/>
              <a:buAutoNum type="arabicPeriod"/>
            </a:pPr>
            <a:endParaRPr lang="en-US" b="1" dirty="0"/>
          </a:p>
          <a:p>
            <a:pPr marL="342900" indent="-342900">
              <a:buFont typeface="+mj-lt"/>
              <a:buAutoNum type="arabicPeriod"/>
            </a:pPr>
            <a:r>
              <a:rPr lang="en-US" b="1" dirty="0"/>
              <a:t>Kite is not a parallelogram.</a:t>
            </a:r>
          </a:p>
        </p:txBody>
      </p:sp>
    </p:spTree>
    <p:extLst>
      <p:ext uri="{BB962C8B-B14F-4D97-AF65-F5344CB8AC3E}">
        <p14:creationId xmlns:p14="http://schemas.microsoft.com/office/powerpoint/2010/main" val="21726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7674" y="516466"/>
            <a:ext cx="9074503" cy="5758325"/>
          </a:xfrm>
          <a:prstGeom prst="rect">
            <a:avLst/>
          </a:prstGeom>
        </p:spPr>
      </p:pic>
    </p:spTree>
    <p:extLst>
      <p:ext uri="{BB962C8B-B14F-4D97-AF65-F5344CB8AC3E}">
        <p14:creationId xmlns:p14="http://schemas.microsoft.com/office/powerpoint/2010/main" val="2512821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2089" y="541542"/>
            <a:ext cx="9426221" cy="5430034"/>
          </a:xfrm>
          <a:prstGeom prst="rect">
            <a:avLst/>
          </a:prstGeom>
        </p:spPr>
      </p:pic>
    </p:spTree>
    <p:extLst>
      <p:ext uri="{BB962C8B-B14F-4D97-AF65-F5344CB8AC3E}">
        <p14:creationId xmlns:p14="http://schemas.microsoft.com/office/powerpoint/2010/main" val="53235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6644" y="696206"/>
            <a:ext cx="9986769" cy="5094994"/>
          </a:xfrm>
          <a:prstGeom prst="rect">
            <a:avLst/>
          </a:prstGeom>
        </p:spPr>
      </p:pic>
    </p:spTree>
    <p:extLst>
      <p:ext uri="{BB962C8B-B14F-4D97-AF65-F5344CB8AC3E}">
        <p14:creationId xmlns:p14="http://schemas.microsoft.com/office/powerpoint/2010/main" val="243168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846666" y="587024"/>
            <a:ext cx="10792177" cy="2031325"/>
          </a:xfrm>
          <a:prstGeom prst="rect">
            <a:avLst/>
          </a:prstGeom>
        </p:spPr>
        <p:txBody>
          <a:bodyPr wrap="square">
            <a:spAutoFit/>
          </a:bodyPr>
          <a:lstStyle/>
          <a:p>
            <a:r>
              <a:rPr lang="en-US" b="1" dirty="0" smtClean="0"/>
              <a:t>Q1.Identify </a:t>
            </a:r>
            <a:r>
              <a:rPr lang="en-US" b="1" dirty="0"/>
              <a:t>the type of quadrilaterals:</a:t>
            </a:r>
          </a:p>
          <a:p>
            <a:endParaRPr lang="en-US" b="1" dirty="0"/>
          </a:p>
          <a:p>
            <a:r>
              <a:rPr lang="en-US" b="1" dirty="0"/>
              <a:t>(i) The quadrilateral formed by joining the midpoints of consecutive sides of a quadrilateral whose diagonals are perpendicular.</a:t>
            </a:r>
          </a:p>
          <a:p>
            <a:endParaRPr lang="en-US" b="1" dirty="0"/>
          </a:p>
          <a:p>
            <a:r>
              <a:rPr lang="en-US" b="1" dirty="0"/>
              <a:t>(ii) The quadrilateral formed by joining the midpoints of consecutive sides of a quadrilateral whose diagonals are congruent.</a:t>
            </a:r>
          </a:p>
        </p:txBody>
      </p:sp>
    </p:spTree>
    <p:extLst>
      <p:ext uri="{BB962C8B-B14F-4D97-AF65-F5344CB8AC3E}">
        <p14:creationId xmlns:p14="http://schemas.microsoft.com/office/powerpoint/2010/main" val="387648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8025" y="892527"/>
            <a:ext cx="8599664" cy="4922776"/>
          </a:xfrm>
          <a:prstGeom prst="rect">
            <a:avLst/>
          </a:prstGeom>
        </p:spPr>
      </p:pic>
    </p:spTree>
    <p:extLst>
      <p:ext uri="{BB962C8B-B14F-4D97-AF65-F5344CB8AC3E}">
        <p14:creationId xmlns:p14="http://schemas.microsoft.com/office/powerpoint/2010/main" val="2714006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460977" y="475524"/>
            <a:ext cx="8421511" cy="369332"/>
          </a:xfrm>
          <a:prstGeom prst="rect">
            <a:avLst/>
          </a:prstGeom>
        </p:spPr>
        <p:txBody>
          <a:bodyPr wrap="square">
            <a:spAutoFit/>
          </a:bodyPr>
          <a:lstStyle/>
          <a:p>
            <a:r>
              <a:rPr lang="en-US" b="1" dirty="0" smtClean="0">
                <a:solidFill>
                  <a:srgbClr val="333333"/>
                </a:solidFill>
                <a:latin typeface="Roboto"/>
              </a:rPr>
              <a:t>Q2.Find </a:t>
            </a:r>
            <a:r>
              <a:rPr lang="en-US" b="1" dirty="0">
                <a:solidFill>
                  <a:srgbClr val="333333"/>
                </a:solidFill>
                <a:latin typeface="Roboto"/>
              </a:rPr>
              <a:t>all the angles of a parallelogram if one angle is 80°.</a:t>
            </a:r>
            <a:endParaRPr lang="en-US" dirty="0"/>
          </a:p>
        </p:txBody>
      </p:sp>
    </p:spTree>
    <p:extLst>
      <p:ext uri="{BB962C8B-B14F-4D97-AF65-F5344CB8AC3E}">
        <p14:creationId xmlns:p14="http://schemas.microsoft.com/office/powerpoint/2010/main" val="4102683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57867" y="754712"/>
            <a:ext cx="9268178" cy="646331"/>
          </a:xfrm>
          <a:prstGeom prst="rect">
            <a:avLst/>
          </a:prstGeom>
        </p:spPr>
        <p:txBody>
          <a:bodyPr wrap="square">
            <a:spAutoFit/>
          </a:bodyPr>
          <a:lstStyle/>
          <a:p>
            <a:r>
              <a:rPr lang="en-US" b="1" dirty="0">
                <a:solidFill>
                  <a:srgbClr val="333333"/>
                </a:solidFill>
                <a:latin typeface="Roboto"/>
              </a:rPr>
              <a:t> </a:t>
            </a:r>
            <a:r>
              <a:rPr lang="en-US" b="1" dirty="0" smtClean="0">
                <a:solidFill>
                  <a:srgbClr val="333333"/>
                </a:solidFill>
                <a:latin typeface="Roboto"/>
              </a:rPr>
              <a:t>Q3.In </a:t>
            </a:r>
            <a:r>
              <a:rPr lang="en-US" b="1" dirty="0">
                <a:solidFill>
                  <a:srgbClr val="333333"/>
                </a:solidFill>
                <a:latin typeface="Roboto"/>
              </a:rPr>
              <a:t>a rectangle, one diagonal is inclined to one of its sides at 25°. Measure the acute angle between the two diagonals.</a:t>
            </a:r>
            <a:endParaRPr lang="en-US" dirty="0"/>
          </a:p>
        </p:txBody>
      </p:sp>
    </p:spTree>
    <p:extLst>
      <p:ext uri="{BB962C8B-B14F-4D97-AF65-F5344CB8AC3E}">
        <p14:creationId xmlns:p14="http://schemas.microsoft.com/office/powerpoint/2010/main" val="3869064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885244" y="644857"/>
            <a:ext cx="8963378" cy="369332"/>
          </a:xfrm>
          <a:prstGeom prst="rect">
            <a:avLst/>
          </a:prstGeom>
        </p:spPr>
        <p:txBody>
          <a:bodyPr wrap="square">
            <a:spAutoFit/>
          </a:bodyPr>
          <a:lstStyle/>
          <a:p>
            <a:r>
              <a:rPr lang="en-US" b="1" dirty="0" smtClean="0">
                <a:solidFill>
                  <a:srgbClr val="333333"/>
                </a:solidFill>
                <a:latin typeface="Roboto"/>
              </a:rPr>
              <a:t>Q4.In </a:t>
            </a:r>
            <a:r>
              <a:rPr lang="en-US" b="1" dirty="0">
                <a:solidFill>
                  <a:srgbClr val="333333"/>
                </a:solidFill>
                <a:latin typeface="Roboto"/>
              </a:rPr>
              <a:t>a trapezium ABCD, AB∥CD. Calculate ∠C and ∠D if ∠A = 55° and ∠B = 70°</a:t>
            </a:r>
            <a:endParaRPr lang="en-US" dirty="0"/>
          </a:p>
        </p:txBody>
      </p:sp>
    </p:spTree>
    <p:extLst>
      <p:ext uri="{BB962C8B-B14F-4D97-AF65-F5344CB8AC3E}">
        <p14:creationId xmlns:p14="http://schemas.microsoft.com/office/powerpoint/2010/main" val="21348037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46578" y="859346"/>
            <a:ext cx="9144000" cy="646331"/>
          </a:xfrm>
          <a:prstGeom prst="rect">
            <a:avLst/>
          </a:prstGeom>
        </p:spPr>
        <p:txBody>
          <a:bodyPr wrap="square">
            <a:spAutoFit/>
          </a:bodyPr>
          <a:lstStyle/>
          <a:p>
            <a:r>
              <a:rPr lang="en-US" b="1" dirty="0" smtClean="0">
                <a:solidFill>
                  <a:srgbClr val="333333"/>
                </a:solidFill>
                <a:latin typeface="Roboto"/>
              </a:rPr>
              <a:t>Q5.Calculate </a:t>
            </a:r>
            <a:r>
              <a:rPr lang="en-US" b="1" dirty="0">
                <a:solidFill>
                  <a:srgbClr val="333333"/>
                </a:solidFill>
                <a:latin typeface="Roboto"/>
              </a:rPr>
              <a:t>all the angles of a parallelogram if one of its angles is twice its adjacent angle.</a:t>
            </a:r>
            <a:endParaRPr lang="en-US" dirty="0"/>
          </a:p>
        </p:txBody>
      </p:sp>
    </p:spTree>
    <p:extLst>
      <p:ext uri="{BB962C8B-B14F-4D97-AF65-F5344CB8AC3E}">
        <p14:creationId xmlns:p14="http://schemas.microsoft.com/office/powerpoint/2010/main" val="1047368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64266" y="588412"/>
            <a:ext cx="8669867" cy="369332"/>
          </a:xfrm>
          <a:prstGeom prst="rect">
            <a:avLst/>
          </a:prstGeom>
        </p:spPr>
        <p:txBody>
          <a:bodyPr wrap="square">
            <a:spAutoFit/>
          </a:bodyPr>
          <a:lstStyle/>
          <a:p>
            <a:r>
              <a:rPr lang="en-US" b="1" dirty="0" smtClean="0">
                <a:solidFill>
                  <a:srgbClr val="333333"/>
                </a:solidFill>
                <a:latin typeface="Roboto"/>
              </a:rPr>
              <a:t>Q6.Calculate </a:t>
            </a:r>
            <a:r>
              <a:rPr lang="en-US" b="1" dirty="0">
                <a:solidFill>
                  <a:srgbClr val="333333"/>
                </a:solidFill>
                <a:latin typeface="Roboto"/>
              </a:rPr>
              <a:t>all the angles of a quadrilateral if they are in the ratio 2:5:4:1.</a:t>
            </a:r>
            <a:endParaRPr lang="en-US" dirty="0"/>
          </a:p>
        </p:txBody>
      </p:sp>
    </p:spTree>
    <p:extLst>
      <p:ext uri="{BB962C8B-B14F-4D97-AF65-F5344CB8AC3E}">
        <p14:creationId xmlns:p14="http://schemas.microsoft.com/office/powerpoint/2010/main" val="4161107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3076" y="311326"/>
            <a:ext cx="7355946" cy="6230446"/>
          </a:xfrm>
          <a:prstGeom prst="rect">
            <a:avLst/>
          </a:prstGeom>
        </p:spPr>
      </p:pic>
    </p:spTree>
    <p:extLst>
      <p:ext uri="{BB962C8B-B14F-4D97-AF65-F5344CB8AC3E}">
        <p14:creationId xmlns:p14="http://schemas.microsoft.com/office/powerpoint/2010/main" val="30764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9146" y="343077"/>
            <a:ext cx="7060142" cy="6124262"/>
          </a:xfrm>
          <a:prstGeom prst="rect">
            <a:avLst/>
          </a:prstGeom>
        </p:spPr>
      </p:pic>
    </p:spTree>
    <p:extLst>
      <p:ext uri="{BB962C8B-B14F-4D97-AF65-F5344CB8AC3E}">
        <p14:creationId xmlns:p14="http://schemas.microsoft.com/office/powerpoint/2010/main" val="3565521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123" y="180622"/>
            <a:ext cx="5386212" cy="6099093"/>
          </a:xfrm>
          <a:prstGeom prst="rect">
            <a:avLst/>
          </a:prstGeom>
        </p:spPr>
      </p:pic>
    </p:spTree>
    <p:extLst>
      <p:ext uri="{BB962C8B-B14F-4D97-AF65-F5344CB8AC3E}">
        <p14:creationId xmlns:p14="http://schemas.microsoft.com/office/powerpoint/2010/main" val="2773380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3491" y="258586"/>
            <a:ext cx="7555442" cy="6205108"/>
          </a:xfrm>
          <a:prstGeom prst="rect">
            <a:avLst/>
          </a:prstGeom>
        </p:spPr>
      </p:pic>
    </p:spTree>
    <p:extLst>
      <p:ext uri="{BB962C8B-B14F-4D97-AF65-F5344CB8AC3E}">
        <p14:creationId xmlns:p14="http://schemas.microsoft.com/office/powerpoint/2010/main" val="3814858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3453" y="305328"/>
            <a:ext cx="10305169" cy="6345241"/>
          </a:xfrm>
          <a:prstGeom prst="rect">
            <a:avLst/>
          </a:prstGeom>
        </p:spPr>
      </p:pic>
    </p:spTree>
    <p:extLst>
      <p:ext uri="{BB962C8B-B14F-4D97-AF65-F5344CB8AC3E}">
        <p14:creationId xmlns:p14="http://schemas.microsoft.com/office/powerpoint/2010/main" val="43903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25688" y="587021"/>
            <a:ext cx="10306755" cy="3785652"/>
          </a:xfrm>
          <a:prstGeom prst="rect">
            <a:avLst/>
          </a:prstGeom>
        </p:spPr>
        <p:txBody>
          <a:bodyPr wrap="square">
            <a:spAutoFit/>
          </a:bodyPr>
          <a:lstStyle/>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Vertically opposite angles:</a:t>
            </a:r>
            <a:r>
              <a:rPr lang="en-US" sz="2000" dirty="0">
                <a:solidFill>
                  <a:srgbClr val="333333"/>
                </a:solidFill>
                <a:latin typeface="Times New Roman" panose="02020603050405020304" pitchFamily="18" charset="0"/>
                <a:cs typeface="Times New Roman" panose="02020603050405020304" pitchFamily="18" charset="0"/>
              </a:rPr>
              <a:t> When two straight lines intersect each other at a point, the pairs of opposite angles so formed are called vertically opposite angles</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Bisector of an angle:</a:t>
            </a:r>
            <a:r>
              <a:rPr lang="en-US" sz="2000" dirty="0">
                <a:solidFill>
                  <a:srgbClr val="333333"/>
                </a:solidFill>
                <a:latin typeface="Times New Roman" panose="02020603050405020304" pitchFamily="18" charset="0"/>
                <a:cs typeface="Times New Roman" panose="02020603050405020304" pitchFamily="18" charset="0"/>
              </a:rPr>
              <a:t> If a ray or a straight line passing through the vertex of that angle, divides the angle into two angles of equal measurement, then that line is known as the Bisector of that angle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Parallel lines:</a:t>
            </a:r>
            <a:r>
              <a:rPr lang="en-US" sz="2000" dirty="0">
                <a:solidFill>
                  <a:srgbClr val="333333"/>
                </a:solidFill>
                <a:latin typeface="Times New Roman" panose="02020603050405020304" pitchFamily="18" charset="0"/>
                <a:cs typeface="Times New Roman" panose="02020603050405020304" pitchFamily="18" charset="0"/>
              </a:rPr>
              <a:t> Two lines are parallel if they are coplanar and they do not intersect each other even if they are extended on either side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Transversal:</a:t>
            </a:r>
            <a:r>
              <a:rPr lang="en-US" sz="2000" dirty="0">
                <a:solidFill>
                  <a:srgbClr val="333333"/>
                </a:solidFill>
                <a:latin typeface="Times New Roman" panose="02020603050405020304" pitchFamily="18" charset="0"/>
                <a:cs typeface="Times New Roman" panose="02020603050405020304" pitchFamily="18" charset="0"/>
              </a:rPr>
              <a:t> A transversal is a line that intersects (or cuts) two or more coplanar lines at distinct points.</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87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4" descr="90+ Free Contact Us &amp; Contact Images"/>
          <p:cNvSpPr>
            <a:spLocks noChangeAspect="1" noChangeArrowheads="1"/>
          </p:cNvSpPr>
          <p:nvPr/>
        </p:nvSpPr>
        <p:spPr bwMode="auto">
          <a:xfrm>
            <a:off x="1036108" y="2271359"/>
            <a:ext cx="359233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156644" y="1273086"/>
            <a:ext cx="5689403" cy="1996545"/>
          </a:xfrm>
          <a:prstGeom prst="rect">
            <a:avLst/>
          </a:prstGeom>
        </p:spPr>
      </p:pic>
      <p:sp>
        <p:nvSpPr>
          <p:cNvPr id="4" name="Rectangle 3"/>
          <p:cNvSpPr/>
          <p:nvPr/>
        </p:nvSpPr>
        <p:spPr>
          <a:xfrm>
            <a:off x="4628444" y="3269631"/>
            <a:ext cx="4217603" cy="1754326"/>
          </a:xfrm>
          <a:prstGeom prst="rect">
            <a:avLst/>
          </a:prstGeom>
        </p:spPr>
        <p:txBody>
          <a:bodyPr wrap="square">
            <a:spAutoFit/>
          </a:bodyPr>
          <a:lstStyle/>
          <a:p>
            <a:r>
              <a:rPr lang="en-US" b="1" dirty="0" smtClean="0">
                <a:solidFill>
                  <a:srgbClr val="C00000"/>
                </a:solidFill>
                <a:latin typeface="Times New Roman" panose="02020603050405020304" pitchFamily="18" charset="0"/>
                <a:cs typeface="Times New Roman" panose="02020603050405020304" pitchFamily="18" charset="0"/>
              </a:rPr>
              <a:t>@Choudhary Amjad</a:t>
            </a:r>
          </a:p>
          <a:p>
            <a:r>
              <a:rPr lang="en-US" b="1" dirty="0" smtClean="0">
                <a:solidFill>
                  <a:srgbClr val="C00000"/>
                </a:solidFill>
                <a:latin typeface="Times New Roman" panose="02020603050405020304" pitchFamily="18" charset="0"/>
                <a:cs typeface="Times New Roman" panose="02020603050405020304" pitchFamily="18" charset="0"/>
              </a:rPr>
              <a:t>8427036871</a:t>
            </a:r>
          </a:p>
          <a:p>
            <a:r>
              <a:rPr lang="en-US" b="1" dirty="0" smtClean="0">
                <a:solidFill>
                  <a:srgbClr val="C00000"/>
                </a:solidFill>
                <a:latin typeface="Times New Roman" panose="02020603050405020304" pitchFamily="18" charset="0"/>
                <a:cs typeface="Times New Roman" panose="02020603050405020304" pitchFamily="18" charset="0"/>
                <a:hlinkClick r:id="rId3"/>
              </a:rPr>
              <a:t>ecamjad@gmail.com</a:t>
            </a:r>
            <a:endParaRPr lang="en-US" b="1" dirty="0" smtClean="0">
              <a:solidFill>
                <a:srgbClr val="C00000"/>
              </a:solidFill>
              <a:latin typeface="Times New Roman" panose="02020603050405020304" pitchFamily="18" charset="0"/>
              <a:cs typeface="Times New Roman" panose="02020603050405020304" pitchFamily="18" charset="0"/>
            </a:endParaRPr>
          </a:p>
          <a:p>
            <a:r>
              <a:rPr lang="en-US" b="1" dirty="0" smtClean="0">
                <a:solidFill>
                  <a:srgbClr val="C00000"/>
                </a:solidFill>
                <a:latin typeface="Times New Roman" panose="02020603050405020304" pitchFamily="18" charset="0"/>
                <a:cs typeface="Times New Roman" panose="02020603050405020304" pitchFamily="18" charset="0"/>
              </a:rPr>
              <a:t>Room No.-508</a:t>
            </a:r>
          </a:p>
          <a:p>
            <a:r>
              <a:rPr lang="en-US" b="1" dirty="0" smtClean="0">
                <a:solidFill>
                  <a:srgbClr val="C00000"/>
                </a:solidFill>
                <a:latin typeface="Times New Roman" panose="02020603050405020304" pitchFamily="18" charset="0"/>
                <a:cs typeface="Times New Roman" panose="02020603050405020304" pitchFamily="18" charset="0"/>
              </a:rPr>
              <a:t>Block-38</a:t>
            </a:r>
          </a:p>
          <a:p>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96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5735" y="755825"/>
            <a:ext cx="10020082" cy="5103107"/>
          </a:xfrm>
          <a:prstGeom prst="rect">
            <a:avLst/>
          </a:prstGeom>
        </p:spPr>
      </p:pic>
    </p:spTree>
    <p:extLst>
      <p:ext uri="{BB962C8B-B14F-4D97-AF65-F5344CB8AC3E}">
        <p14:creationId xmlns:p14="http://schemas.microsoft.com/office/powerpoint/2010/main" val="166159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6756" y="260699"/>
            <a:ext cx="11898487" cy="6370975"/>
          </a:xfrm>
          <a:prstGeom prst="rect">
            <a:avLst/>
          </a:prstGeom>
        </p:spPr>
        <p:txBody>
          <a:bodyPr wrap="square">
            <a:spAutoFit/>
          </a:bodyPr>
          <a:lstStyle/>
          <a:p>
            <a:r>
              <a:rPr lang="en-US" sz="2400" b="1" dirty="0" smtClean="0">
                <a:solidFill>
                  <a:srgbClr val="000000"/>
                </a:solidFill>
                <a:latin typeface="Times New Roman" panose="02020603050405020304" pitchFamily="18" charset="0"/>
                <a:cs typeface="Times New Roman" panose="02020603050405020304" pitchFamily="18" charset="0"/>
              </a:rPr>
              <a:t>Triangles:-</a:t>
            </a:r>
          </a:p>
          <a:p>
            <a:r>
              <a:rPr lang="en-US" sz="2400" dirty="0" smtClean="0">
                <a:solidFill>
                  <a:srgbClr val="333333"/>
                </a:solidFill>
                <a:latin typeface="Times New Roman" panose="02020603050405020304" pitchFamily="18" charset="0"/>
                <a:cs typeface="Times New Roman" panose="02020603050405020304" pitchFamily="18" charset="0"/>
              </a:rPr>
              <a:t>A </a:t>
            </a:r>
            <a:r>
              <a:rPr lang="en-US" sz="2400" dirty="0">
                <a:solidFill>
                  <a:srgbClr val="333333"/>
                </a:solidFill>
                <a:latin typeface="Times New Roman" panose="02020603050405020304" pitchFamily="18" charset="0"/>
                <a:cs typeface="Times New Roman" panose="02020603050405020304" pitchFamily="18" charset="0"/>
              </a:rPr>
              <a:t>centroid divides a median in 2:1 ratio. Centroid is a point of intersection of three medians.</a:t>
            </a:r>
          </a:p>
          <a:p>
            <a:pPr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Ratio of two adjacent sides of a triangle is equal to the two parts of third side which makes by the internal angle bisector</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In an equilateral triangle internal angle bisector and the median are same</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Any two of the four triangles formed by joining the mid-point of the sides of a given triangle are-congruent</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Two triangles have the same area if they have the same base and lie between two parallel lines</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In a triangle side opposite to smaller angle is smaller in comparison to the side which is opposite to greater angle</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When the corresponding sides of two triangles are in proportion then the corresponding angles are  also in proportion.</a:t>
            </a: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1458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262</TotalTime>
  <Words>604</Words>
  <Application>Microsoft Office PowerPoint</Application>
  <PresentationFormat>Widescreen</PresentationFormat>
  <Paragraphs>95</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Century Gothic</vt:lpstr>
      <vt:lpstr>Roboto</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Amjad Ali</dc:creator>
  <cp:lastModifiedBy>Amjad Ali</cp:lastModifiedBy>
  <cp:revision>114</cp:revision>
  <dcterms:created xsi:type="dcterms:W3CDTF">2021-12-20T06:18:28Z</dcterms:created>
  <dcterms:modified xsi:type="dcterms:W3CDTF">2022-02-18T14:13:30Z</dcterms:modified>
</cp:coreProperties>
</file>