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02" r:id="rId2"/>
    <p:sldId id="303" r:id="rId3"/>
    <p:sldId id="304" r:id="rId4"/>
    <p:sldId id="305" r:id="rId5"/>
    <p:sldId id="259" r:id="rId6"/>
    <p:sldId id="260" r:id="rId7"/>
    <p:sldId id="261" r:id="rId8"/>
    <p:sldId id="306" r:id="rId9"/>
    <p:sldId id="307" r:id="rId10"/>
    <p:sldId id="264" r:id="rId11"/>
    <p:sldId id="263" r:id="rId12"/>
    <p:sldId id="262" r:id="rId13"/>
    <p:sldId id="292" r:id="rId14"/>
    <p:sldId id="265" r:id="rId15"/>
    <p:sldId id="266" r:id="rId16"/>
    <p:sldId id="267" r:id="rId17"/>
    <p:sldId id="268" r:id="rId18"/>
    <p:sldId id="269" r:id="rId19"/>
    <p:sldId id="270" r:id="rId20"/>
    <p:sldId id="271" r:id="rId21"/>
    <p:sldId id="272" r:id="rId22"/>
    <p:sldId id="273" r:id="rId23"/>
    <p:sldId id="274"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3" r:id="rId37"/>
    <p:sldId id="294" r:id="rId38"/>
    <p:sldId id="295" r:id="rId39"/>
    <p:sldId id="296" r:id="rId40"/>
    <p:sldId id="297" r:id="rId41"/>
    <p:sldId id="298" r:id="rId42"/>
    <p:sldId id="299" r:id="rId43"/>
    <p:sldId id="30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4660"/>
  </p:normalViewPr>
  <p:slideViewPr>
    <p:cSldViewPr>
      <p:cViewPr varScale="1">
        <p:scale>
          <a:sx n="78" d="100"/>
          <a:sy n="78" d="100"/>
        </p:scale>
        <p:origin x="15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D7C25A-6965-44F3-9B1B-86C01CF3E337}" type="datetimeFigureOut">
              <a:rPr lang="en-IN" smtClean="0"/>
              <a:t>24-08-2021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F289E4-A5BE-4DFD-9B49-743B87CB5DE4}" type="slidenum">
              <a:rPr lang="en-IN" smtClean="0"/>
              <a:t>‹#›</a:t>
            </a:fld>
            <a:endParaRPr lang="en-IN"/>
          </a:p>
        </p:txBody>
      </p:sp>
    </p:spTree>
    <p:extLst>
      <p:ext uri="{BB962C8B-B14F-4D97-AF65-F5344CB8AC3E}">
        <p14:creationId xmlns:p14="http://schemas.microsoft.com/office/powerpoint/2010/main" val="1964630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C98E88B-1B5B-4FFD-BC1A-BC96DFA5E252}" type="datetime1">
              <a:rPr lang="en-IN" smtClean="0"/>
              <a:t>24-08-2021</a:t>
            </a:fld>
            <a:endParaRPr lang="en-IN"/>
          </a:p>
        </p:txBody>
      </p:sp>
      <p:sp>
        <p:nvSpPr>
          <p:cNvPr id="5" name="Footer Placeholder 4"/>
          <p:cNvSpPr>
            <a:spLocks noGrp="1"/>
          </p:cNvSpPr>
          <p:nvPr>
            <p:ph type="ftr" sz="quarter" idx="11"/>
          </p:nvPr>
        </p:nvSpPr>
        <p:spPr/>
        <p:txBody>
          <a:bodyPr/>
          <a:lstStyle/>
          <a:p>
            <a:r>
              <a:rPr lang="en-IN"/>
              <a:t>Sartaj Singh</a:t>
            </a:r>
          </a:p>
        </p:txBody>
      </p:sp>
      <p:sp>
        <p:nvSpPr>
          <p:cNvPr id="6" name="Slide Number Placeholder 5"/>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1907874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82793E-79A7-43BF-A8F2-8E5A0C679CF5}" type="datetime1">
              <a:rPr lang="en-IN" smtClean="0"/>
              <a:t>24-08-2021</a:t>
            </a:fld>
            <a:endParaRPr lang="en-IN"/>
          </a:p>
        </p:txBody>
      </p:sp>
      <p:sp>
        <p:nvSpPr>
          <p:cNvPr id="5" name="Footer Placeholder 4"/>
          <p:cNvSpPr>
            <a:spLocks noGrp="1"/>
          </p:cNvSpPr>
          <p:nvPr>
            <p:ph type="ftr" sz="quarter" idx="11"/>
          </p:nvPr>
        </p:nvSpPr>
        <p:spPr/>
        <p:txBody>
          <a:bodyPr/>
          <a:lstStyle/>
          <a:p>
            <a:r>
              <a:rPr lang="en-IN"/>
              <a:t>Sartaj Singh</a:t>
            </a:r>
          </a:p>
        </p:txBody>
      </p:sp>
      <p:sp>
        <p:nvSpPr>
          <p:cNvPr id="6" name="Slide Number Placeholder 5"/>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975864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0E36DD-300F-45F1-A91D-B45775DE8618}" type="datetime1">
              <a:rPr lang="en-IN" smtClean="0"/>
              <a:t>24-08-2021</a:t>
            </a:fld>
            <a:endParaRPr lang="en-IN"/>
          </a:p>
        </p:txBody>
      </p:sp>
      <p:sp>
        <p:nvSpPr>
          <p:cNvPr id="5" name="Footer Placeholder 4"/>
          <p:cNvSpPr>
            <a:spLocks noGrp="1"/>
          </p:cNvSpPr>
          <p:nvPr>
            <p:ph type="ftr" sz="quarter" idx="11"/>
          </p:nvPr>
        </p:nvSpPr>
        <p:spPr/>
        <p:txBody>
          <a:bodyPr/>
          <a:lstStyle/>
          <a:p>
            <a:r>
              <a:rPr lang="en-IN"/>
              <a:t>Sartaj Singh</a:t>
            </a:r>
          </a:p>
        </p:txBody>
      </p:sp>
      <p:sp>
        <p:nvSpPr>
          <p:cNvPr id="6" name="Slide Number Placeholder 5"/>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355326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BC07D51-1967-4FFB-A73D-ACB89EE4012C}" type="datetime1">
              <a:rPr lang="en-IN" smtClean="0"/>
              <a:t>24-08-2021</a:t>
            </a:fld>
            <a:endParaRPr lang="en-IN"/>
          </a:p>
        </p:txBody>
      </p:sp>
      <p:sp>
        <p:nvSpPr>
          <p:cNvPr id="5" name="Footer Placeholder 4"/>
          <p:cNvSpPr>
            <a:spLocks noGrp="1"/>
          </p:cNvSpPr>
          <p:nvPr>
            <p:ph type="ftr" sz="quarter" idx="11"/>
          </p:nvPr>
        </p:nvSpPr>
        <p:spPr/>
        <p:txBody>
          <a:bodyPr/>
          <a:lstStyle/>
          <a:p>
            <a:r>
              <a:rPr lang="en-IN"/>
              <a:t>Sartaj Singh</a:t>
            </a:r>
          </a:p>
        </p:txBody>
      </p:sp>
      <p:sp>
        <p:nvSpPr>
          <p:cNvPr id="6" name="Slide Number Placeholder 5"/>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132901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B8C748-A182-45DB-BB6F-BFCF305D5BA5}" type="datetime1">
              <a:rPr lang="en-IN" smtClean="0"/>
              <a:t>24-08-2021</a:t>
            </a:fld>
            <a:endParaRPr lang="en-IN"/>
          </a:p>
        </p:txBody>
      </p:sp>
      <p:sp>
        <p:nvSpPr>
          <p:cNvPr id="5" name="Footer Placeholder 4"/>
          <p:cNvSpPr>
            <a:spLocks noGrp="1"/>
          </p:cNvSpPr>
          <p:nvPr>
            <p:ph type="ftr" sz="quarter" idx="11"/>
          </p:nvPr>
        </p:nvSpPr>
        <p:spPr/>
        <p:txBody>
          <a:bodyPr/>
          <a:lstStyle/>
          <a:p>
            <a:r>
              <a:rPr lang="en-IN"/>
              <a:t>Sartaj Singh</a:t>
            </a:r>
          </a:p>
        </p:txBody>
      </p:sp>
      <p:sp>
        <p:nvSpPr>
          <p:cNvPr id="6" name="Slide Number Placeholder 5"/>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74899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2A9A045-125F-4D1E-A141-D77C34D83AFA}" type="datetime1">
              <a:rPr lang="en-IN" smtClean="0"/>
              <a:t>24-08-2021</a:t>
            </a:fld>
            <a:endParaRPr lang="en-IN"/>
          </a:p>
        </p:txBody>
      </p:sp>
      <p:sp>
        <p:nvSpPr>
          <p:cNvPr id="6" name="Footer Placeholder 5"/>
          <p:cNvSpPr>
            <a:spLocks noGrp="1"/>
          </p:cNvSpPr>
          <p:nvPr>
            <p:ph type="ftr" sz="quarter" idx="11"/>
          </p:nvPr>
        </p:nvSpPr>
        <p:spPr/>
        <p:txBody>
          <a:bodyPr/>
          <a:lstStyle/>
          <a:p>
            <a:r>
              <a:rPr lang="en-IN"/>
              <a:t>Sartaj Singh</a:t>
            </a:r>
          </a:p>
        </p:txBody>
      </p:sp>
      <p:sp>
        <p:nvSpPr>
          <p:cNvPr id="7" name="Slide Number Placeholder 6"/>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85026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C507C42-1833-496C-BF0C-94647B2DBF5D}" type="datetime1">
              <a:rPr lang="en-IN" smtClean="0"/>
              <a:t>24-08-2021</a:t>
            </a:fld>
            <a:endParaRPr lang="en-IN"/>
          </a:p>
        </p:txBody>
      </p:sp>
      <p:sp>
        <p:nvSpPr>
          <p:cNvPr id="8" name="Footer Placeholder 7"/>
          <p:cNvSpPr>
            <a:spLocks noGrp="1"/>
          </p:cNvSpPr>
          <p:nvPr>
            <p:ph type="ftr" sz="quarter" idx="11"/>
          </p:nvPr>
        </p:nvSpPr>
        <p:spPr/>
        <p:txBody>
          <a:bodyPr/>
          <a:lstStyle/>
          <a:p>
            <a:r>
              <a:rPr lang="en-IN"/>
              <a:t>Sartaj Singh</a:t>
            </a:r>
          </a:p>
        </p:txBody>
      </p:sp>
      <p:sp>
        <p:nvSpPr>
          <p:cNvPr id="9" name="Slide Number Placeholder 8"/>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393637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BA01C57-87AD-48E9-AEF3-9141BC991651}" type="datetime1">
              <a:rPr lang="en-IN" smtClean="0"/>
              <a:t>24-08-2021</a:t>
            </a:fld>
            <a:endParaRPr lang="en-IN"/>
          </a:p>
        </p:txBody>
      </p:sp>
      <p:sp>
        <p:nvSpPr>
          <p:cNvPr id="4" name="Footer Placeholder 3"/>
          <p:cNvSpPr>
            <a:spLocks noGrp="1"/>
          </p:cNvSpPr>
          <p:nvPr>
            <p:ph type="ftr" sz="quarter" idx="11"/>
          </p:nvPr>
        </p:nvSpPr>
        <p:spPr/>
        <p:txBody>
          <a:bodyPr/>
          <a:lstStyle/>
          <a:p>
            <a:r>
              <a:rPr lang="en-IN"/>
              <a:t>Sartaj Singh</a:t>
            </a:r>
          </a:p>
        </p:txBody>
      </p:sp>
      <p:sp>
        <p:nvSpPr>
          <p:cNvPr id="5" name="Slide Number Placeholder 4"/>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134061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38AB9-A6F1-4AD8-8930-6AB7F044D4B0}" type="datetime1">
              <a:rPr lang="en-IN" smtClean="0"/>
              <a:t>24-08-2021</a:t>
            </a:fld>
            <a:endParaRPr lang="en-IN"/>
          </a:p>
        </p:txBody>
      </p:sp>
      <p:sp>
        <p:nvSpPr>
          <p:cNvPr id="3" name="Footer Placeholder 2"/>
          <p:cNvSpPr>
            <a:spLocks noGrp="1"/>
          </p:cNvSpPr>
          <p:nvPr>
            <p:ph type="ftr" sz="quarter" idx="11"/>
          </p:nvPr>
        </p:nvSpPr>
        <p:spPr/>
        <p:txBody>
          <a:bodyPr/>
          <a:lstStyle/>
          <a:p>
            <a:r>
              <a:rPr lang="en-IN"/>
              <a:t>Sartaj Singh</a:t>
            </a:r>
          </a:p>
        </p:txBody>
      </p:sp>
      <p:sp>
        <p:nvSpPr>
          <p:cNvPr id="4" name="Slide Number Placeholder 3"/>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390341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5378C7-659E-4FF3-8AB2-7A95B11FF145}" type="datetime1">
              <a:rPr lang="en-IN" smtClean="0"/>
              <a:t>24-08-2021</a:t>
            </a:fld>
            <a:endParaRPr lang="en-IN"/>
          </a:p>
        </p:txBody>
      </p:sp>
      <p:sp>
        <p:nvSpPr>
          <p:cNvPr id="6" name="Footer Placeholder 5"/>
          <p:cNvSpPr>
            <a:spLocks noGrp="1"/>
          </p:cNvSpPr>
          <p:nvPr>
            <p:ph type="ftr" sz="quarter" idx="11"/>
          </p:nvPr>
        </p:nvSpPr>
        <p:spPr/>
        <p:txBody>
          <a:bodyPr/>
          <a:lstStyle/>
          <a:p>
            <a:r>
              <a:rPr lang="en-IN"/>
              <a:t>Sartaj Singh</a:t>
            </a:r>
          </a:p>
        </p:txBody>
      </p:sp>
      <p:sp>
        <p:nvSpPr>
          <p:cNvPr id="7" name="Slide Number Placeholder 6"/>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2829766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D2616-6722-4D4C-96DE-80919DE40E44}" type="datetime1">
              <a:rPr lang="en-IN" smtClean="0"/>
              <a:t>24-08-2021</a:t>
            </a:fld>
            <a:endParaRPr lang="en-IN"/>
          </a:p>
        </p:txBody>
      </p:sp>
      <p:sp>
        <p:nvSpPr>
          <p:cNvPr id="6" name="Footer Placeholder 5"/>
          <p:cNvSpPr>
            <a:spLocks noGrp="1"/>
          </p:cNvSpPr>
          <p:nvPr>
            <p:ph type="ftr" sz="quarter" idx="11"/>
          </p:nvPr>
        </p:nvSpPr>
        <p:spPr/>
        <p:txBody>
          <a:bodyPr/>
          <a:lstStyle/>
          <a:p>
            <a:r>
              <a:rPr lang="en-IN"/>
              <a:t>Sartaj Singh</a:t>
            </a:r>
          </a:p>
        </p:txBody>
      </p:sp>
      <p:sp>
        <p:nvSpPr>
          <p:cNvPr id="7" name="Slide Number Placeholder 6"/>
          <p:cNvSpPr>
            <a:spLocks noGrp="1"/>
          </p:cNvSpPr>
          <p:nvPr>
            <p:ph type="sldNum" sz="quarter" idx="12"/>
          </p:nvPr>
        </p:nvSpPr>
        <p:spPr/>
        <p:txBody>
          <a:bodyPr/>
          <a:lstStyle/>
          <a:p>
            <a:fld id="{AEC77C71-81F8-4864-8854-F62567707E08}" type="slidenum">
              <a:rPr lang="en-IN" smtClean="0"/>
              <a:t>‹#›</a:t>
            </a:fld>
            <a:endParaRPr lang="en-IN"/>
          </a:p>
        </p:txBody>
      </p:sp>
    </p:spTree>
    <p:extLst>
      <p:ext uri="{BB962C8B-B14F-4D97-AF65-F5344CB8AC3E}">
        <p14:creationId xmlns:p14="http://schemas.microsoft.com/office/powerpoint/2010/main" val="16600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C8415-9275-4EB1-8F82-83B6ADF6A46C}" type="datetime1">
              <a:rPr lang="en-IN" smtClean="0"/>
              <a:t>24-08-2021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Sartaj Singh</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77C71-81F8-4864-8854-F62567707E08}" type="slidenum">
              <a:rPr lang="en-IN" smtClean="0"/>
              <a:t>‹#›</a:t>
            </a:fld>
            <a:endParaRPr lang="en-IN"/>
          </a:p>
        </p:txBody>
      </p:sp>
    </p:spTree>
    <p:extLst>
      <p:ext uri="{BB962C8B-B14F-4D97-AF65-F5344CB8AC3E}">
        <p14:creationId xmlns:p14="http://schemas.microsoft.com/office/powerpoint/2010/main" val="2131007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Languages</a:t>
            </a:r>
            <a:endParaRPr lang="en-IN" dirty="0"/>
          </a:p>
        </p:txBody>
      </p:sp>
      <p:sp>
        <p:nvSpPr>
          <p:cNvPr id="3" name="Content Placeholder 2"/>
          <p:cNvSpPr>
            <a:spLocks noGrp="1"/>
          </p:cNvSpPr>
          <p:nvPr>
            <p:ph idx="1"/>
          </p:nvPr>
        </p:nvSpPr>
        <p:spPr/>
        <p:txBody>
          <a:bodyPr/>
          <a:lstStyle/>
          <a:p>
            <a:pPr algn="just"/>
            <a:r>
              <a:rPr lang="en-US" dirty="0"/>
              <a:t>A database system provides a </a:t>
            </a:r>
            <a:r>
              <a:rPr lang="en-US" b="1" i="1" dirty="0"/>
              <a:t>data-definition language</a:t>
            </a:r>
            <a:r>
              <a:rPr lang="en-US" dirty="0"/>
              <a:t> to specify the database schema and a </a:t>
            </a:r>
            <a:r>
              <a:rPr lang="en-US" b="1" i="1" dirty="0"/>
              <a:t>data-manipulation language</a:t>
            </a:r>
            <a:r>
              <a:rPr lang="en-US" dirty="0"/>
              <a:t> to express database queries and updates.</a:t>
            </a:r>
            <a:endParaRPr lang="en-IN"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1891793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Level</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225" y="1417638"/>
            <a:ext cx="7939549"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IN"/>
              <a:t>Sartaj Singh</a:t>
            </a:r>
          </a:p>
        </p:txBody>
      </p:sp>
      <p:sp>
        <p:nvSpPr>
          <p:cNvPr id="4" name="TextBox 3"/>
          <p:cNvSpPr txBox="1"/>
          <p:nvPr/>
        </p:nvSpPr>
        <p:spPr>
          <a:xfrm>
            <a:off x="466328" y="2852936"/>
            <a:ext cx="8418744" cy="3693319"/>
          </a:xfrm>
          <a:prstGeom prst="rect">
            <a:avLst/>
          </a:prstGeom>
          <a:noFill/>
        </p:spPr>
        <p:txBody>
          <a:bodyPr wrap="square" rtlCol="0">
            <a:spAutoFit/>
          </a:bodyPr>
          <a:lstStyle/>
          <a:p>
            <a:r>
              <a:rPr lang="en-US" sz="2400" b="1" u="sng" dirty="0"/>
              <a:t>Physical Level (Internal Level)</a:t>
            </a:r>
          </a:p>
          <a:p>
            <a:endParaRPr lang="en-US" sz="2400" dirty="0"/>
          </a:p>
          <a:p>
            <a:pPr marL="285750" indent="-285750">
              <a:buFont typeface="Wingdings" panose="05000000000000000000" pitchFamily="2" charset="2"/>
              <a:buChar char="ü"/>
            </a:pPr>
            <a:r>
              <a:rPr lang="en-US" sz="2400" dirty="0"/>
              <a:t>This is the lowest level of abstraction which describes how the data is actually stored.</a:t>
            </a:r>
          </a:p>
          <a:p>
            <a:pPr marL="285750" indent="-285750">
              <a:buFont typeface="Wingdings" panose="05000000000000000000" pitchFamily="2" charset="2"/>
              <a:buChar char="ü"/>
            </a:pPr>
            <a:r>
              <a:rPr lang="en-US" sz="2400" dirty="0"/>
              <a:t>This also describes data structures and access methods used by database.</a:t>
            </a:r>
          </a:p>
          <a:p>
            <a:pPr marL="285750" indent="-285750">
              <a:buFont typeface="Wingdings" panose="05000000000000000000" pitchFamily="2" charset="2"/>
              <a:buChar char="ü"/>
            </a:pPr>
            <a:r>
              <a:rPr lang="en-US" sz="2400" dirty="0"/>
              <a:t>At this level certain physical components like buffer and control structures are adjusted to provide optimal performance.</a:t>
            </a:r>
          </a:p>
          <a:p>
            <a:pPr marL="285750" indent="-285750">
              <a:buFont typeface="Wingdings" panose="05000000000000000000" pitchFamily="2" charset="2"/>
              <a:buChar char="ü"/>
            </a:pPr>
            <a:r>
              <a:rPr lang="en-US" sz="2400" dirty="0"/>
              <a:t>The internal view is expressed by an internal schema.</a:t>
            </a:r>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160724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a:t>Logical Level</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100" y="829102"/>
            <a:ext cx="765179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455470"/>
            <a:ext cx="7651797" cy="1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IN"/>
              <a:t>Sartaj Singh</a:t>
            </a:r>
          </a:p>
        </p:txBody>
      </p:sp>
      <p:sp>
        <p:nvSpPr>
          <p:cNvPr id="4" name="TextBox 3"/>
          <p:cNvSpPr txBox="1"/>
          <p:nvPr/>
        </p:nvSpPr>
        <p:spPr>
          <a:xfrm>
            <a:off x="442843" y="2960251"/>
            <a:ext cx="8539893" cy="3970318"/>
          </a:xfrm>
          <a:prstGeom prst="rect">
            <a:avLst/>
          </a:prstGeom>
          <a:noFill/>
        </p:spPr>
        <p:txBody>
          <a:bodyPr wrap="square" rtlCol="0">
            <a:spAutoFit/>
          </a:bodyPr>
          <a:lstStyle/>
          <a:p>
            <a:r>
              <a:rPr lang="en-US" b="1" u="sng" dirty="0"/>
              <a:t>Conceptual Level (Global level or logical level)</a:t>
            </a:r>
          </a:p>
          <a:p>
            <a:pPr marL="285750" indent="-285750">
              <a:buFont typeface="Wingdings" panose="05000000000000000000" pitchFamily="2" charset="2"/>
              <a:buChar char="ü"/>
            </a:pPr>
            <a:r>
              <a:rPr lang="en-US" dirty="0"/>
              <a:t>This level of abstraction describes what data is stored in the database and their relationship.</a:t>
            </a:r>
          </a:p>
          <a:p>
            <a:pPr marL="285750" indent="-285750">
              <a:buFont typeface="Wingdings" panose="05000000000000000000" pitchFamily="2" charset="2"/>
              <a:buChar char="ü"/>
            </a:pPr>
            <a:r>
              <a:rPr lang="en-US" dirty="0"/>
              <a:t>The conceptual view is described by the conceptual schema.</a:t>
            </a:r>
          </a:p>
          <a:p>
            <a:pPr marL="285750" indent="-285750">
              <a:buFont typeface="Wingdings" panose="05000000000000000000" pitchFamily="2" charset="2"/>
              <a:buChar char="ü"/>
            </a:pPr>
            <a:r>
              <a:rPr lang="en-US" dirty="0"/>
              <a:t>One conceptual view represents the entire database, that is, there is one conceptual schema per database.</a:t>
            </a:r>
          </a:p>
          <a:p>
            <a:pPr marL="285750" indent="-285750">
              <a:buFont typeface="Wingdings" panose="05000000000000000000" pitchFamily="2" charset="2"/>
              <a:buChar char="ü"/>
            </a:pPr>
            <a:r>
              <a:rPr lang="en-US" dirty="0"/>
              <a:t>This level of abstraction is used by database administrations (DBA’s) who  decide what information should be kept in the database.</a:t>
            </a:r>
          </a:p>
          <a:p>
            <a:pPr marL="285750" indent="-285750">
              <a:buFont typeface="Wingdings" panose="05000000000000000000" pitchFamily="2" charset="2"/>
              <a:buChar char="ü"/>
            </a:pPr>
            <a:r>
              <a:rPr lang="en-US" dirty="0"/>
              <a:t>This level also includes features that help to maintain database consistency and integrity.</a:t>
            </a:r>
          </a:p>
          <a:p>
            <a:pPr marL="285750" indent="-285750">
              <a:buFont typeface="Wingdings" panose="05000000000000000000" pitchFamily="2" charset="2"/>
              <a:buChar char="ü"/>
            </a:pPr>
            <a:r>
              <a:rPr lang="en-US" dirty="0"/>
              <a:t>Various objects like tables, views, procedure are described at this level.</a:t>
            </a:r>
          </a:p>
          <a:p>
            <a:pPr marL="285750" indent="-285750">
              <a:buFont typeface="Wingdings" panose="05000000000000000000" pitchFamily="2" charset="2"/>
              <a:buChar char="ü"/>
            </a:pPr>
            <a:r>
              <a:rPr lang="en-US" dirty="0"/>
              <a:t>If the underlying hardware is changed then the effects are limited only between physical and the conceptual level. </a:t>
            </a:r>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613400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a:t>View Level</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52736"/>
            <a:ext cx="8371189" cy="2166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IN"/>
              <a:t>Sartaj Singh</a:t>
            </a:r>
          </a:p>
        </p:txBody>
      </p:sp>
      <p:sp>
        <p:nvSpPr>
          <p:cNvPr id="4" name="TextBox 3"/>
          <p:cNvSpPr txBox="1"/>
          <p:nvPr/>
        </p:nvSpPr>
        <p:spPr>
          <a:xfrm>
            <a:off x="457199" y="3232100"/>
            <a:ext cx="8525549" cy="3170099"/>
          </a:xfrm>
          <a:prstGeom prst="rect">
            <a:avLst/>
          </a:prstGeom>
          <a:noFill/>
        </p:spPr>
        <p:txBody>
          <a:bodyPr wrap="square" rtlCol="0">
            <a:spAutoFit/>
          </a:bodyPr>
          <a:lstStyle/>
          <a:p>
            <a:r>
              <a:rPr lang="en-US" sz="2000" b="1" u="sng" dirty="0"/>
              <a:t>External Level (User Level or View Level)</a:t>
            </a:r>
          </a:p>
          <a:p>
            <a:pPr marL="285750" indent="-285750">
              <a:buFont typeface="Wingdings" panose="05000000000000000000" pitchFamily="2" charset="2"/>
              <a:buChar char="ü"/>
            </a:pPr>
            <a:r>
              <a:rPr lang="en-US" sz="2000" dirty="0"/>
              <a:t>This is the highest level of abstraction in which user access is provided as per the user requirements.</a:t>
            </a:r>
          </a:p>
          <a:p>
            <a:pPr marL="285750" indent="-285750">
              <a:buFont typeface="Wingdings" panose="05000000000000000000" pitchFamily="2" charset="2"/>
              <a:buChar char="ü"/>
            </a:pPr>
            <a:r>
              <a:rPr lang="en-US" sz="2000" dirty="0"/>
              <a:t>There can be many external views for a given conceptual view.</a:t>
            </a:r>
          </a:p>
          <a:p>
            <a:pPr marL="285750" indent="-285750">
              <a:buFont typeface="Wingdings" panose="05000000000000000000" pitchFamily="2" charset="2"/>
              <a:buChar char="ü"/>
            </a:pPr>
            <a:r>
              <a:rPr lang="en-US" sz="2000" dirty="0"/>
              <a:t>Each external view is represented by an external schema.</a:t>
            </a:r>
          </a:p>
          <a:p>
            <a:pPr marL="285750" indent="-285750">
              <a:buFont typeface="Wingdings" panose="05000000000000000000" pitchFamily="2" charset="2"/>
              <a:buChar char="ü"/>
            </a:pPr>
            <a:r>
              <a:rPr lang="en-US" sz="2000" dirty="0"/>
              <a:t>The external schema contains the method of deriving objects to the external view from the objects in the conceptual view.</a:t>
            </a:r>
          </a:p>
          <a:p>
            <a:pPr marL="285750" indent="-285750">
              <a:buFont typeface="Wingdings" panose="05000000000000000000" pitchFamily="2" charset="2"/>
              <a:buChar char="ü"/>
            </a:pPr>
            <a:r>
              <a:rPr lang="en-US" sz="2000" dirty="0"/>
              <a:t>The external level is closest to the user.</a:t>
            </a:r>
          </a:p>
          <a:p>
            <a:pPr marL="285750" indent="-285750">
              <a:buFont typeface="Wingdings" panose="05000000000000000000" pitchFamily="2" charset="2"/>
              <a:buChar char="ü"/>
            </a:pPr>
            <a:r>
              <a:rPr lang="en-US" sz="2000" dirty="0"/>
              <a:t>The external view is concerned with the way the data is viewed by the individual users</a:t>
            </a:r>
            <a:r>
              <a:rPr lang="en-US" dirty="0"/>
              <a:t>.</a:t>
            </a:r>
            <a:endParaRPr lang="en-IN" dirty="0"/>
          </a:p>
        </p:txBody>
      </p:sp>
    </p:spTree>
    <p:extLst>
      <p:ext uri="{BB962C8B-B14F-4D97-AF65-F5344CB8AC3E}">
        <p14:creationId xmlns:p14="http://schemas.microsoft.com/office/powerpoint/2010/main" val="2398301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a:t>
            </a:r>
            <a:endParaRPr lang="en-IN" dirty="0"/>
          </a:p>
        </p:txBody>
      </p:sp>
      <p:sp>
        <p:nvSpPr>
          <p:cNvPr id="3" name="Content Placeholder 2"/>
          <p:cNvSpPr>
            <a:spLocks noGrp="1"/>
          </p:cNvSpPr>
          <p:nvPr>
            <p:ph idx="1"/>
          </p:nvPr>
        </p:nvSpPr>
        <p:spPr>
          <a:xfrm>
            <a:off x="395536" y="1268760"/>
            <a:ext cx="8291264" cy="4857403"/>
          </a:xfrm>
        </p:spPr>
        <p:txBody>
          <a:bodyPr>
            <a:normAutofit fontScale="85000" lnSpcReduction="20000"/>
          </a:bodyPr>
          <a:lstStyle/>
          <a:p>
            <a:pPr algn="just"/>
            <a:r>
              <a:rPr lang="en-IN" dirty="0"/>
              <a:t>We know that three view-levels are described by means of three schemas. These schemas are stored in the data dictionary. In DBMS, each user refers only to its own external schema. Hence, the DBMS must transform a request on. A specified external schema into a request against conceptual schema, and then into a request against internal schema to store and retrieve data to and from the database. The process to convert a request (from external level) and the result between view levels is called mapping. </a:t>
            </a:r>
          </a:p>
          <a:p>
            <a:pPr algn="just"/>
            <a:r>
              <a:rPr lang="en-IN" dirty="0"/>
              <a:t>The mapping defines the correspondence between three view levels. The mapping description is also stored in data dictionary. The DBMS is responsible for mapping between these three types of schemas. </a:t>
            </a:r>
          </a:p>
          <a:p>
            <a:endParaRPr lang="en-IN"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1571894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Between The Views</a:t>
            </a:r>
            <a:endParaRPr lang="en-IN" dirty="0"/>
          </a:p>
        </p:txBody>
      </p:sp>
      <p:sp>
        <p:nvSpPr>
          <p:cNvPr id="3" name="Content Placeholder 2"/>
          <p:cNvSpPr>
            <a:spLocks noGrp="1"/>
          </p:cNvSpPr>
          <p:nvPr>
            <p:ph idx="1"/>
          </p:nvPr>
        </p:nvSpPr>
        <p:spPr/>
        <p:txBody>
          <a:bodyPr/>
          <a:lstStyle/>
          <a:p>
            <a:pPr marL="514350" indent="-514350" algn="just">
              <a:buAutoNum type="arabicPeriod"/>
            </a:pPr>
            <a:r>
              <a:rPr lang="en-US" u="sng" dirty="0"/>
              <a:t>External/Conceptual Mapping:-</a:t>
            </a:r>
            <a:r>
              <a:rPr lang="en-US" dirty="0"/>
              <a:t> This mapping exists between. External view and the conceptual view. This mapping provides </a:t>
            </a:r>
            <a:r>
              <a:rPr lang="en-US" b="1" i="1" dirty="0"/>
              <a:t>logical data Independence</a:t>
            </a:r>
            <a:r>
              <a:rPr lang="en-US" i="1" dirty="0"/>
              <a:t>.</a:t>
            </a:r>
          </a:p>
          <a:p>
            <a:pPr marL="514350" indent="-514350" algn="just">
              <a:buAutoNum type="arabicPeriod"/>
            </a:pPr>
            <a:r>
              <a:rPr lang="en-US" dirty="0"/>
              <a:t>Conceptual/Internal Mapping:- This Mapping exists between the conceptual view and the internal view. This mapping provides </a:t>
            </a:r>
            <a:r>
              <a:rPr lang="en-US" b="1" i="1" dirty="0"/>
              <a:t>physical data Independence.</a:t>
            </a:r>
            <a:endParaRPr lang="en-IN" b="1" i="1"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269271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Independence</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a:t>The very important advantage of DBMS is that it provides DATA INDEPENDENCE, that is application programs are independent from the change in the way the data is structured and stored.</a:t>
            </a:r>
          </a:p>
          <a:p>
            <a:endParaRPr lang="en-US" dirty="0"/>
          </a:p>
          <a:p>
            <a:pPr marL="0" indent="0" algn="ctr">
              <a:buNone/>
            </a:pPr>
            <a:r>
              <a:rPr lang="en-US" b="1" i="1" dirty="0"/>
              <a:t>Data Independence is the ability to modify a schema definition in one level without affecting a schema definition in the next higher level.</a:t>
            </a:r>
          </a:p>
          <a:p>
            <a:pPr marL="0" indent="0">
              <a:buNone/>
            </a:pPr>
            <a:endParaRPr lang="en-US" b="1" i="1" dirty="0"/>
          </a:p>
          <a:p>
            <a:pPr algn="just"/>
            <a:r>
              <a:rPr lang="en-US" dirty="0"/>
              <a:t>Three levels of abstraction along with mapping from internal to conceptual and from conceptual to external, provides two levels of data Independence</a:t>
            </a:r>
            <a:endParaRPr lang="en-IN"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3111813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Data Independence</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a:t>It is the ability to change conceptual schema without affecting external schemas. The changes would be absorbed by the mapping between the external and the conceptual levels. </a:t>
            </a:r>
          </a:p>
          <a:p>
            <a:pPr algn="just"/>
            <a:r>
              <a:rPr lang="en-US" dirty="0"/>
              <a:t>Modifications at the logical level are needed whenever logical structure of the database altered. </a:t>
            </a:r>
          </a:p>
          <a:p>
            <a:pPr algn="just"/>
            <a:r>
              <a:rPr lang="en-US" dirty="0"/>
              <a:t>Logical data independence is provided by the external view of the database and external/conceptual mapping.</a:t>
            </a:r>
          </a:p>
          <a:p>
            <a:pPr algn="just"/>
            <a:r>
              <a:rPr lang="en-US" dirty="0"/>
              <a:t>Logical data independence is more difficult to achieve than physical data independence because programs are strongly dependent on logical structure of data.</a:t>
            </a:r>
            <a:endParaRPr lang="en-IN"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3848639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Data Independence</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US" dirty="0"/>
              <a:t>It is the ability to change physical schema without affecting existing conceptual schema. Here, physical storage structures or devices could be changed without affecting the conceptual schema.</a:t>
            </a:r>
          </a:p>
          <a:p>
            <a:pPr algn="just"/>
            <a:r>
              <a:rPr lang="en-US" dirty="0"/>
              <a:t>The changes would be absorbed by the mapping between the conceptual and the physical level. </a:t>
            </a:r>
          </a:p>
          <a:p>
            <a:pPr algn="just"/>
            <a:r>
              <a:rPr lang="en-US" dirty="0"/>
              <a:t>Modifications at the physical level are sometimes necessary to improve performance. </a:t>
            </a:r>
          </a:p>
          <a:p>
            <a:pPr algn="just"/>
            <a:r>
              <a:rPr lang="en-US" dirty="0"/>
              <a:t>Physical data Independence is provided by the physical level and the mapping between the conceptual and the internal level.</a:t>
            </a:r>
            <a:endParaRPr lang="en-IN"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4270778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Models</a:t>
            </a:r>
            <a:endParaRPr lang="en-IN" dirty="0"/>
          </a:p>
        </p:txBody>
      </p:sp>
      <p:sp>
        <p:nvSpPr>
          <p:cNvPr id="3" name="Content Placeholder 2"/>
          <p:cNvSpPr>
            <a:spLocks noGrp="1"/>
          </p:cNvSpPr>
          <p:nvPr>
            <p:ph idx="1"/>
          </p:nvPr>
        </p:nvSpPr>
        <p:spPr/>
        <p:txBody>
          <a:bodyPr>
            <a:normAutofit lnSpcReduction="10000"/>
          </a:bodyPr>
          <a:lstStyle/>
          <a:p>
            <a:pPr algn="just"/>
            <a:r>
              <a:rPr lang="en-US" dirty="0"/>
              <a:t>Underlying the structure of a database is the Data Model: </a:t>
            </a:r>
          </a:p>
          <a:p>
            <a:pPr marL="0" indent="0" algn="just">
              <a:buNone/>
            </a:pPr>
            <a:r>
              <a:rPr lang="en-US" b="1" i="1" dirty="0"/>
              <a:t>                A collection of conceptual tools for describing data, data relationships and consistency constraints. </a:t>
            </a:r>
          </a:p>
          <a:p>
            <a:pPr marL="0" indent="0" algn="just">
              <a:buNone/>
            </a:pPr>
            <a:endParaRPr lang="en-US" b="1" i="1" dirty="0"/>
          </a:p>
          <a:p>
            <a:pPr algn="just"/>
            <a:r>
              <a:rPr lang="en-US" dirty="0"/>
              <a:t>A data model provides a way to describe the design of a database at the physical, logical and view level.</a:t>
            </a:r>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2337466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656184"/>
          </a:xfrm>
        </p:spPr>
        <p:txBody>
          <a:bodyPr>
            <a:normAutofit fontScale="90000"/>
          </a:bodyPr>
          <a:lstStyle/>
          <a:p>
            <a:r>
              <a:rPr lang="en-US" dirty="0"/>
              <a:t>The data models can be classified in 4 different categories:</a:t>
            </a:r>
            <a:br>
              <a:rPr lang="en-IN" dirty="0"/>
            </a:br>
            <a:endParaRPr lang="en-IN" dirty="0"/>
          </a:p>
        </p:txBody>
      </p:sp>
      <p:sp>
        <p:nvSpPr>
          <p:cNvPr id="3" name="Content Placeholder 2"/>
          <p:cNvSpPr>
            <a:spLocks noGrp="1"/>
          </p:cNvSpPr>
          <p:nvPr>
            <p:ph idx="1"/>
          </p:nvPr>
        </p:nvSpPr>
        <p:spPr>
          <a:xfrm>
            <a:off x="457200" y="2420888"/>
            <a:ext cx="8229600" cy="3705275"/>
          </a:xfrm>
        </p:spPr>
        <p:txBody>
          <a:bodyPr/>
          <a:lstStyle/>
          <a:p>
            <a:pPr marL="514350" indent="-514350">
              <a:buFont typeface="+mj-lt"/>
              <a:buAutoNum type="arabicPeriod"/>
            </a:pPr>
            <a:r>
              <a:rPr lang="en-US" dirty="0"/>
              <a:t>Relational Model</a:t>
            </a:r>
          </a:p>
          <a:p>
            <a:pPr marL="514350" indent="-514350">
              <a:buFont typeface="+mj-lt"/>
              <a:buAutoNum type="arabicPeriod"/>
            </a:pPr>
            <a:r>
              <a:rPr lang="en-US" dirty="0"/>
              <a:t>The Entity-Relationship Model</a:t>
            </a:r>
          </a:p>
          <a:p>
            <a:pPr marL="514350" indent="-514350">
              <a:buFont typeface="+mj-lt"/>
              <a:buAutoNum type="arabicPeriod"/>
            </a:pPr>
            <a:r>
              <a:rPr lang="en-US" dirty="0"/>
              <a:t>Object-Based Data Model</a:t>
            </a:r>
          </a:p>
          <a:p>
            <a:pPr marL="514350" indent="-514350">
              <a:buFont typeface="+mj-lt"/>
              <a:buAutoNum type="arabicPeriod"/>
            </a:pPr>
            <a:r>
              <a:rPr lang="en-US" dirty="0"/>
              <a:t>Semi-structured Data Model</a:t>
            </a:r>
            <a:endParaRPr lang="en-IN"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2313293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 Language (DDL)</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A database schema is specified by a set of definitions expressed by a special language called a data definition language. The result of compilation of DDL statements is a set of tables that is stored in a special file called </a:t>
            </a:r>
            <a:r>
              <a:rPr lang="en-US" b="1" i="1" dirty="0"/>
              <a:t>data dictionary </a:t>
            </a:r>
            <a:r>
              <a:rPr lang="en-US" dirty="0"/>
              <a:t>or</a:t>
            </a:r>
            <a:r>
              <a:rPr lang="en-US" b="1" i="1" dirty="0"/>
              <a:t> data directory</a:t>
            </a:r>
            <a:r>
              <a:rPr lang="en-US" dirty="0"/>
              <a:t>.</a:t>
            </a:r>
          </a:p>
          <a:p>
            <a:pPr algn="just"/>
            <a:r>
              <a:rPr lang="en-US" dirty="0"/>
              <a:t>A data dictionary is a file that contains </a:t>
            </a:r>
            <a:r>
              <a:rPr lang="en-US" b="1" i="1" dirty="0"/>
              <a:t>metadata</a:t>
            </a:r>
            <a:r>
              <a:rPr lang="en-US" dirty="0"/>
              <a:t>-that is data about data. This file is consulted before actual data are read or modified in the database system</a:t>
            </a:r>
            <a:endParaRPr lang="en-IN"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2144943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normAutofit fontScale="90000"/>
          </a:bodyPr>
          <a:lstStyle/>
          <a:p>
            <a:br>
              <a:rPr lang="en-US" dirty="0"/>
            </a:br>
            <a:r>
              <a:rPr lang="en-US" dirty="0"/>
              <a:t>Relational Model</a:t>
            </a:r>
            <a:br>
              <a:rPr lang="en-US" dirty="0"/>
            </a:b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67048"/>
            <a:ext cx="8289908" cy="3042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402921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1143000"/>
          </a:xfrm>
        </p:spPr>
        <p:txBody>
          <a:bodyPr>
            <a:normAutofit/>
          </a:bodyPr>
          <a:lstStyle/>
          <a:p>
            <a:r>
              <a:rPr lang="en-US" dirty="0"/>
              <a:t>The Entity-Relationship Model</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04243"/>
            <a:ext cx="8675939" cy="1521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3315243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78098"/>
          </a:xfrm>
        </p:spPr>
        <p:txBody>
          <a:bodyPr>
            <a:normAutofit/>
          </a:bodyPr>
          <a:lstStyle/>
          <a:p>
            <a:r>
              <a:rPr lang="en-US" dirty="0"/>
              <a:t>Object-Based Data Model</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2" y="966738"/>
            <a:ext cx="8970278" cy="1612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1272" y="2683991"/>
            <a:ext cx="8846478" cy="3693319"/>
          </a:xfrm>
          <a:prstGeom prst="rect">
            <a:avLst/>
          </a:prstGeom>
          <a:noFill/>
        </p:spPr>
        <p:txBody>
          <a:bodyPr wrap="square" rtlCol="0">
            <a:spAutoFit/>
          </a:bodyPr>
          <a:lstStyle/>
          <a:p>
            <a:pPr algn="just"/>
            <a:r>
              <a:rPr lang="en-IN" dirty="0"/>
              <a:t>In object-oriented programming (OOP), objects are the things you think about first in designing a program and they are also the units of code that are eventually derived from the process. In between, each object is made into a generic </a:t>
            </a:r>
            <a:r>
              <a:rPr lang="en-IN" u="sng" dirty="0"/>
              <a:t>class</a:t>
            </a:r>
            <a:r>
              <a:rPr lang="en-IN" dirty="0"/>
              <a:t> of object and even more generic classes are defined so that objects can share models and reuse the class definitions in their code. Each object is an instance of a particular class or subclass with the class's own methods or procedures and data variables. An object is what actually runs in the computer.</a:t>
            </a:r>
            <a:endParaRPr lang="en-US" dirty="0"/>
          </a:p>
          <a:p>
            <a:pPr algn="just"/>
            <a:endParaRPr lang="en-US" dirty="0"/>
          </a:p>
          <a:p>
            <a:pPr algn="just"/>
            <a:r>
              <a:rPr lang="en-US" dirty="0"/>
              <a:t>Like the ER Model, the object-oriented model is based on a collection of Objects. An object contains values stored in </a:t>
            </a:r>
            <a:r>
              <a:rPr lang="en-US" b="1" i="1" dirty="0"/>
              <a:t>instance variables</a:t>
            </a:r>
            <a:r>
              <a:rPr lang="en-US" dirty="0"/>
              <a:t> within the objects. An object also contains bodies of code that operate on the object. These bodies of code are called </a:t>
            </a:r>
            <a:r>
              <a:rPr lang="en-US" b="1" i="1" dirty="0"/>
              <a:t>methods</a:t>
            </a:r>
            <a:r>
              <a:rPr lang="en-US" dirty="0"/>
              <a:t>.</a:t>
            </a:r>
          </a:p>
          <a:p>
            <a:pPr algn="just"/>
            <a:endParaRPr lang="en-US" dirty="0"/>
          </a:p>
          <a:p>
            <a:pPr algn="just"/>
            <a:r>
              <a:rPr lang="en-US" dirty="0"/>
              <a:t>Objects that contains the same types of values and the same methods are grouped together into </a:t>
            </a:r>
            <a:r>
              <a:rPr lang="en-US" b="1" i="1" dirty="0"/>
              <a:t>classes</a:t>
            </a:r>
            <a:r>
              <a:rPr lang="en-US" dirty="0"/>
              <a:t>. A class may be viewed as a type definition for objects.</a:t>
            </a:r>
            <a:endParaRPr lang="en-IN" dirty="0"/>
          </a:p>
        </p:txBody>
      </p:sp>
      <p:sp>
        <p:nvSpPr>
          <p:cNvPr id="3" name="Footer Placeholder 2"/>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298178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Semi-structured Data Model</a:t>
            </a:r>
            <a:br>
              <a:rPr lang="en-IN" dirty="0"/>
            </a:b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80047"/>
            <a:ext cx="8378144" cy="197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2" y="3573016"/>
            <a:ext cx="822007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180795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Users</a:t>
            </a:r>
            <a:endParaRPr lang="en-IN" dirty="0"/>
          </a:p>
        </p:txBody>
      </p:sp>
      <p:sp>
        <p:nvSpPr>
          <p:cNvPr id="3" name="Content Placeholder 2"/>
          <p:cNvSpPr>
            <a:spLocks noGrp="1"/>
          </p:cNvSpPr>
          <p:nvPr>
            <p:ph idx="1"/>
          </p:nvPr>
        </p:nvSpPr>
        <p:spPr/>
        <p:txBody>
          <a:bodyPr/>
          <a:lstStyle/>
          <a:p>
            <a:r>
              <a:rPr lang="en-US" dirty="0"/>
              <a:t>There are four different types of database system users:</a:t>
            </a:r>
          </a:p>
          <a:p>
            <a:pPr>
              <a:buFont typeface="Wingdings" pitchFamily="2" charset="2"/>
              <a:buChar char="q"/>
            </a:pPr>
            <a:r>
              <a:rPr lang="en-US" dirty="0"/>
              <a:t> Naive Users.</a:t>
            </a:r>
          </a:p>
          <a:p>
            <a:pPr>
              <a:buFont typeface="Wingdings" pitchFamily="2" charset="2"/>
              <a:buChar char="q"/>
            </a:pPr>
            <a:r>
              <a:rPr lang="en-US" dirty="0"/>
              <a:t> Application Programmers.</a:t>
            </a:r>
          </a:p>
          <a:p>
            <a:pPr>
              <a:buFont typeface="Wingdings" pitchFamily="2" charset="2"/>
              <a:buChar char="q"/>
            </a:pPr>
            <a:r>
              <a:rPr lang="en-US" dirty="0"/>
              <a:t> Sophisticated Users.</a:t>
            </a:r>
          </a:p>
          <a:p>
            <a:pPr>
              <a:buFont typeface="Wingdings" pitchFamily="2" charset="2"/>
              <a:buChar char="q"/>
            </a:pPr>
            <a:r>
              <a:rPr lang="en-US" dirty="0"/>
              <a:t> Specialized Users.</a:t>
            </a:r>
            <a:endParaRPr lang="en-IN"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2633371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Users</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008932"/>
            <a:ext cx="8811459" cy="188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648796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Programmers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20" y="2132856"/>
            <a:ext cx="8964488" cy="1798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2043327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a:t>Sophisticated Users</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4" y="2060848"/>
            <a:ext cx="9025656" cy="169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231510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Specialized Users</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4" y="2013304"/>
            <a:ext cx="9036496" cy="1645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2061717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DBA</a:t>
            </a:r>
            <a:br>
              <a:rPr lang="en-US" dirty="0"/>
            </a:br>
            <a:r>
              <a:rPr lang="en-US" dirty="0"/>
              <a:t>(</a:t>
            </a:r>
            <a:r>
              <a:rPr lang="en-US" dirty="0" err="1"/>
              <a:t>DataBase</a:t>
            </a:r>
            <a:r>
              <a:rPr lang="en-US" dirty="0"/>
              <a:t> Administrator)</a:t>
            </a:r>
            <a:endParaRPr lang="en-IN" dirty="0"/>
          </a:p>
        </p:txBody>
      </p:sp>
      <p:sp>
        <p:nvSpPr>
          <p:cNvPr id="3" name="Content Placeholder 2"/>
          <p:cNvSpPr>
            <a:spLocks noGrp="1"/>
          </p:cNvSpPr>
          <p:nvPr>
            <p:ph idx="1"/>
          </p:nvPr>
        </p:nvSpPr>
        <p:spPr/>
        <p:txBody>
          <a:bodyPr>
            <a:normAutofit/>
          </a:bodyPr>
          <a:lstStyle/>
          <a:p>
            <a:pPr algn="just"/>
            <a:r>
              <a:rPr lang="en-US" dirty="0"/>
              <a:t>One of the main reasons for using DBMSs is to have central control of both the data and the programs that access those data.</a:t>
            </a:r>
          </a:p>
          <a:p>
            <a:pPr algn="just"/>
            <a:r>
              <a:rPr lang="en-US" b="1" i="1" dirty="0"/>
              <a:t>The person who has such central control over the system is called the database administrator (DBA).</a:t>
            </a:r>
          </a:p>
          <a:p>
            <a:pPr algn="just"/>
            <a:r>
              <a:rPr lang="en-US" dirty="0"/>
              <a:t>The functions of the DBA include the following: </a:t>
            </a:r>
            <a:endParaRPr lang="en-IN"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1064783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Manipulation Language (DML)</a:t>
            </a:r>
            <a:endParaRPr lang="en-IN" dirty="0"/>
          </a:p>
        </p:txBody>
      </p:sp>
      <p:sp>
        <p:nvSpPr>
          <p:cNvPr id="3" name="Content Placeholder 2"/>
          <p:cNvSpPr>
            <a:spLocks noGrp="1"/>
          </p:cNvSpPr>
          <p:nvPr>
            <p:ph idx="1"/>
          </p:nvPr>
        </p:nvSpPr>
        <p:spPr>
          <a:xfrm>
            <a:off x="395536" y="1628800"/>
            <a:ext cx="8291264" cy="4641379"/>
          </a:xfrm>
        </p:spPr>
        <p:txBody>
          <a:bodyPr>
            <a:normAutofit fontScale="85000" lnSpcReduction="10000"/>
          </a:bodyPr>
          <a:lstStyle/>
          <a:p>
            <a:pPr algn="just"/>
            <a:r>
              <a:rPr lang="en-US" dirty="0"/>
              <a:t>A data manipulation language DML is a language that enables user to access or manipulate data as organized by the appropriate data model. The types of access are:</a:t>
            </a:r>
          </a:p>
          <a:p>
            <a:pPr marL="0" indent="0">
              <a:buNone/>
            </a:pPr>
            <a:endParaRPr lang="en-US" dirty="0"/>
          </a:p>
          <a:p>
            <a:pPr>
              <a:buFont typeface="Wingdings" pitchFamily="2" charset="2"/>
              <a:buChar char="ü"/>
            </a:pPr>
            <a:r>
              <a:rPr lang="en-US" dirty="0"/>
              <a:t>Retrieval of information stored in the database.</a:t>
            </a:r>
          </a:p>
          <a:p>
            <a:pPr>
              <a:buFont typeface="Wingdings" pitchFamily="2" charset="2"/>
              <a:buChar char="ü"/>
            </a:pPr>
            <a:r>
              <a:rPr lang="en-US" dirty="0"/>
              <a:t>Insertion of new information into the database.</a:t>
            </a:r>
          </a:p>
          <a:p>
            <a:pPr>
              <a:buFont typeface="Wingdings" pitchFamily="2" charset="2"/>
              <a:buChar char="ü"/>
            </a:pPr>
            <a:r>
              <a:rPr lang="en-US" dirty="0"/>
              <a:t>Deletion of information from the database.</a:t>
            </a:r>
          </a:p>
          <a:p>
            <a:pPr>
              <a:buFont typeface="Wingdings" pitchFamily="2" charset="2"/>
              <a:buChar char="ü"/>
            </a:pPr>
            <a:r>
              <a:rPr lang="en-US" dirty="0"/>
              <a:t>Modification of information stored in the database.</a:t>
            </a:r>
          </a:p>
          <a:p>
            <a:pPr marL="0" indent="0">
              <a:buNone/>
            </a:pPr>
            <a:br>
              <a:rPr lang="en-US" dirty="0"/>
            </a:br>
            <a:endParaRPr lang="en-IN"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1073819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DBA</a:t>
            </a:r>
            <a:endParaRPr lang="en-IN" dirty="0"/>
          </a:p>
        </p:txBody>
      </p:sp>
      <p:sp>
        <p:nvSpPr>
          <p:cNvPr id="3" name="Content Placeholder 2"/>
          <p:cNvSpPr>
            <a:spLocks noGrp="1"/>
          </p:cNvSpPr>
          <p:nvPr>
            <p:ph idx="1"/>
          </p:nvPr>
        </p:nvSpPr>
        <p:spPr/>
        <p:txBody>
          <a:bodyPr/>
          <a:lstStyle/>
          <a:p>
            <a:pPr>
              <a:buFont typeface="Wingdings" pitchFamily="2" charset="2"/>
              <a:buChar char="ü"/>
            </a:pPr>
            <a:r>
              <a:rPr lang="en-US" dirty="0"/>
              <a:t>Schema Definition.</a:t>
            </a:r>
          </a:p>
          <a:p>
            <a:pPr>
              <a:buFont typeface="Wingdings" pitchFamily="2" charset="2"/>
              <a:buChar char="ü"/>
            </a:pPr>
            <a:r>
              <a:rPr lang="en-US" dirty="0"/>
              <a:t>Storage and Access-Methods definition.</a:t>
            </a:r>
          </a:p>
          <a:p>
            <a:pPr>
              <a:buFont typeface="Wingdings" pitchFamily="2" charset="2"/>
              <a:buChar char="ü"/>
            </a:pPr>
            <a:r>
              <a:rPr lang="en-US" dirty="0"/>
              <a:t>Schema and Physical-organization modification.</a:t>
            </a:r>
          </a:p>
          <a:p>
            <a:pPr>
              <a:buFont typeface="Wingdings" pitchFamily="2" charset="2"/>
              <a:buChar char="ü"/>
            </a:pPr>
            <a:r>
              <a:rPr lang="en-US" dirty="0"/>
              <a:t>Granting of authorization for Data Access.</a:t>
            </a:r>
          </a:p>
          <a:p>
            <a:pPr>
              <a:buFont typeface="Wingdings" pitchFamily="2" charset="2"/>
              <a:buChar char="ü"/>
            </a:pPr>
            <a:r>
              <a:rPr lang="en-US" dirty="0"/>
              <a:t>Integrity-Constraint Specification.</a:t>
            </a:r>
          </a:p>
          <a:p>
            <a:pPr>
              <a:buFont typeface="Wingdings" pitchFamily="2" charset="2"/>
              <a:buChar char="ü"/>
            </a:pPr>
            <a:r>
              <a:rPr lang="en-US" dirty="0"/>
              <a:t>Routine Maintenance.</a:t>
            </a:r>
            <a:endParaRPr lang="en-IN"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3669048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3792"/>
            <a:ext cx="8229600" cy="1143000"/>
          </a:xfrm>
        </p:spPr>
        <p:txBody>
          <a:bodyPr>
            <a:normAutofit fontScale="90000"/>
          </a:bodyPr>
          <a:lstStyle/>
          <a:p>
            <a:r>
              <a:rPr lang="en-US" dirty="0"/>
              <a:t>Schema Definition.</a:t>
            </a:r>
            <a:br>
              <a:rPr lang="en-US" dirty="0"/>
            </a:br>
            <a:endParaRPr lang="en-IN" dirty="0"/>
          </a:p>
        </p:txBody>
      </p:sp>
      <p:sp>
        <p:nvSpPr>
          <p:cNvPr id="3" name="Content Placeholder 2"/>
          <p:cNvSpPr>
            <a:spLocks noGrp="1"/>
          </p:cNvSpPr>
          <p:nvPr>
            <p:ph idx="1"/>
          </p:nvPr>
        </p:nvSpPr>
        <p:spPr/>
        <p:txBody>
          <a:bodyPr/>
          <a:lstStyle/>
          <a:p>
            <a:endParaRPr lang="en-US" dirty="0"/>
          </a:p>
          <a:p>
            <a:pPr algn="just"/>
            <a:r>
              <a:rPr lang="en-US" dirty="0"/>
              <a:t>The DBA creates the original database schema by writing a set of definitions that is translated by the DDL compiler to a set of tables that is stored permanently in the </a:t>
            </a:r>
            <a:r>
              <a:rPr lang="en-US" i="1" dirty="0"/>
              <a:t>data dictionary.</a:t>
            </a:r>
            <a:endParaRPr lang="en-IN" i="1"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1671228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Storage and Access-Methods definition</a:t>
            </a:r>
            <a:endParaRPr lang="en-IN" dirty="0"/>
          </a:p>
        </p:txBody>
      </p:sp>
      <p:sp>
        <p:nvSpPr>
          <p:cNvPr id="3" name="Content Placeholder 2"/>
          <p:cNvSpPr>
            <a:spLocks noGrp="1"/>
          </p:cNvSpPr>
          <p:nvPr>
            <p:ph idx="1"/>
          </p:nvPr>
        </p:nvSpPr>
        <p:spPr>
          <a:xfrm>
            <a:off x="457200" y="2071389"/>
            <a:ext cx="8229600" cy="2941787"/>
          </a:xfrm>
        </p:spPr>
        <p:txBody>
          <a:bodyPr/>
          <a:lstStyle/>
          <a:p>
            <a:pPr algn="just"/>
            <a:r>
              <a:rPr lang="en-US" dirty="0"/>
              <a:t>The DBA creates appropriate storage structures and access methods by writing a set of definitions, which is translated by the data-storage and data-definition-language compiler.</a:t>
            </a:r>
            <a:endParaRPr lang="en-IN"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1519084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Schema and Physical-organization modification</a:t>
            </a:r>
            <a:endParaRPr lang="en-IN" dirty="0"/>
          </a:p>
        </p:txBody>
      </p:sp>
      <p:sp>
        <p:nvSpPr>
          <p:cNvPr id="3" name="Content Placeholder 2"/>
          <p:cNvSpPr>
            <a:spLocks noGrp="1"/>
          </p:cNvSpPr>
          <p:nvPr>
            <p:ph idx="1"/>
          </p:nvPr>
        </p:nvSpPr>
        <p:spPr>
          <a:xfrm>
            <a:off x="457200" y="2204864"/>
            <a:ext cx="8229600" cy="3921299"/>
          </a:xfrm>
        </p:spPr>
        <p:txBody>
          <a:bodyPr>
            <a:normAutofit lnSpcReduction="10000"/>
          </a:bodyPr>
          <a:lstStyle/>
          <a:p>
            <a:pPr algn="just"/>
            <a:r>
              <a:rPr lang="en-US" dirty="0"/>
              <a:t>Programmers accomplish the relatively rare modifications either to the database schema or to the description of the physical storage organization by writing a set of definitions that is used by either the DDL compiler or the data-storage and data-definition-language compiler to generate modifications to the appropriate internal system tables.</a:t>
            </a:r>
            <a:endParaRPr lang="en-IN"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4008690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Granting of authorization for Data Access</a:t>
            </a:r>
            <a:endParaRPr lang="en-IN" dirty="0"/>
          </a:p>
        </p:txBody>
      </p:sp>
      <p:sp>
        <p:nvSpPr>
          <p:cNvPr id="3" name="Content Placeholder 2"/>
          <p:cNvSpPr>
            <a:spLocks noGrp="1"/>
          </p:cNvSpPr>
          <p:nvPr>
            <p:ph idx="1"/>
          </p:nvPr>
        </p:nvSpPr>
        <p:spPr>
          <a:xfrm>
            <a:off x="457200" y="1927373"/>
            <a:ext cx="8229600" cy="4021907"/>
          </a:xfrm>
        </p:spPr>
        <p:txBody>
          <a:bodyPr>
            <a:normAutofit lnSpcReduction="10000"/>
          </a:bodyPr>
          <a:lstStyle/>
          <a:p>
            <a:pPr algn="just"/>
            <a:r>
              <a:rPr lang="en-US" dirty="0"/>
              <a:t>The granting of different types of authorization allows the database administrator to regulate which parts of the database various users can access.</a:t>
            </a:r>
          </a:p>
          <a:p>
            <a:pPr algn="just"/>
            <a:r>
              <a:rPr lang="en-US" dirty="0"/>
              <a:t>The authorization information informed is kept in a special system structure that is consulted by the database system whenever access to the data is attempted in the system.</a:t>
            </a:r>
          </a:p>
          <a:p>
            <a:endParaRPr lang="en-IN" dirty="0"/>
          </a:p>
        </p:txBody>
      </p:sp>
      <p:sp>
        <p:nvSpPr>
          <p:cNvPr id="4" name="Footer Placeholder 3"/>
          <p:cNvSpPr>
            <a:spLocks noGrp="1"/>
          </p:cNvSpPr>
          <p:nvPr>
            <p:ph type="ftr" sz="quarter" idx="11"/>
          </p:nvPr>
        </p:nvSpPr>
        <p:spPr/>
        <p:txBody>
          <a:bodyPr/>
          <a:lstStyle/>
          <a:p>
            <a:r>
              <a:rPr lang="en-IN" dirty="0"/>
              <a:t>Sartaj Singh</a:t>
            </a:r>
          </a:p>
        </p:txBody>
      </p:sp>
    </p:spTree>
    <p:extLst>
      <p:ext uri="{BB962C8B-B14F-4D97-AF65-F5344CB8AC3E}">
        <p14:creationId xmlns:p14="http://schemas.microsoft.com/office/powerpoint/2010/main" val="30407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Integrity-Constraint Specification</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The data value stored in the database must satisfy certain consistency constraints.</a:t>
            </a:r>
          </a:p>
          <a:p>
            <a:pPr algn="just"/>
            <a:r>
              <a:rPr lang="en-US" dirty="0"/>
              <a:t>For e.g., the number of hours an employee may work in a week may not exceed a specified limit (say, 80 hours).</a:t>
            </a:r>
          </a:p>
          <a:p>
            <a:pPr algn="just"/>
            <a:r>
              <a:rPr lang="en-US" dirty="0"/>
              <a:t>Such a constraint must be specified by the database administrator. The integrity constraints are kept in a special system structure that is consulted by the database system whenever an update takes place in the system</a:t>
            </a:r>
            <a:endParaRPr lang="en-IN"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728697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Routine Maintenance</a:t>
            </a:r>
            <a:endParaRPr lang="en-IN" dirty="0"/>
          </a:p>
        </p:txBody>
      </p:sp>
      <p:sp>
        <p:nvSpPr>
          <p:cNvPr id="3" name="Content Placeholder 2"/>
          <p:cNvSpPr>
            <a:spLocks noGrp="1"/>
          </p:cNvSpPr>
          <p:nvPr>
            <p:ph idx="1"/>
          </p:nvPr>
        </p:nvSpPr>
        <p:spPr/>
        <p:txBody>
          <a:bodyPr>
            <a:normAutofit fontScale="92500" lnSpcReduction="20000"/>
          </a:bodyPr>
          <a:lstStyle/>
          <a:p>
            <a:r>
              <a:rPr lang="en-US" dirty="0"/>
              <a:t>Examples of the database administrator’s routine maintenance activities are:</a:t>
            </a:r>
          </a:p>
          <a:p>
            <a:pPr>
              <a:buFont typeface="Wingdings" pitchFamily="2" charset="2"/>
              <a:buChar char="Ø"/>
            </a:pPr>
            <a:r>
              <a:rPr lang="en-US" dirty="0"/>
              <a:t> Periodically backing up the database, either onto discs/tapes or onto remote servers, to prevent loss of data in case of disasters.</a:t>
            </a:r>
          </a:p>
          <a:p>
            <a:pPr>
              <a:buFont typeface="Wingdings" pitchFamily="2" charset="2"/>
              <a:buChar char="Ø"/>
            </a:pPr>
            <a:r>
              <a:rPr lang="en-US" dirty="0"/>
              <a:t>Ensuring that enough free disk space is available for normal operations, and upgrading disk space as required.</a:t>
            </a:r>
          </a:p>
          <a:p>
            <a:pPr>
              <a:buFont typeface="Wingdings" pitchFamily="2" charset="2"/>
              <a:buChar char="Ø"/>
            </a:pPr>
            <a:r>
              <a:rPr lang="en-US" dirty="0"/>
              <a:t>Monitoring jobs running on the database and ensuring that performance in not degraded by very expensive tasks  submitted by some users.</a:t>
            </a:r>
            <a:endParaRPr lang="en-IN"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2110225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DBMS Architecture</a:t>
            </a:r>
            <a:br>
              <a:rPr lang="en-US" dirty="0"/>
            </a:br>
            <a:r>
              <a:rPr lang="en-US" dirty="0"/>
              <a:t>(DBMS System Structure)</a:t>
            </a:r>
            <a:endParaRPr lang="en-IN" dirty="0"/>
          </a:p>
        </p:txBody>
      </p:sp>
      <p:sp>
        <p:nvSpPr>
          <p:cNvPr id="3" name="Content Placeholder 2"/>
          <p:cNvSpPr>
            <a:spLocks noGrp="1"/>
          </p:cNvSpPr>
          <p:nvPr>
            <p:ph idx="1"/>
          </p:nvPr>
        </p:nvSpPr>
        <p:spPr/>
        <p:txBody>
          <a:bodyPr/>
          <a:lstStyle/>
          <a:p>
            <a:pPr algn="just"/>
            <a:r>
              <a:rPr lang="en-US" dirty="0"/>
              <a:t>A database system is partitioned into modules that deal with each of the responsibilities of the overall system.</a:t>
            </a:r>
          </a:p>
          <a:p>
            <a:pPr algn="just"/>
            <a:r>
              <a:rPr lang="en-US" dirty="0"/>
              <a:t>The functional components of a database system can be broadly divided into </a:t>
            </a:r>
            <a:r>
              <a:rPr lang="en-US" b="1" i="1" dirty="0"/>
              <a:t>Query Processor component</a:t>
            </a:r>
            <a:r>
              <a:rPr lang="en-US" dirty="0"/>
              <a:t> and </a:t>
            </a:r>
            <a:r>
              <a:rPr lang="en-US" b="1" i="1" dirty="0"/>
              <a:t>Storage Manager component</a:t>
            </a:r>
            <a:r>
              <a:rPr lang="en-US" dirty="0"/>
              <a:t>. </a:t>
            </a:r>
            <a:endParaRPr lang="en-IN"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3753294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Query Processor Components Include</a:t>
            </a:r>
            <a:endParaRPr lang="en-IN" dirty="0"/>
          </a:p>
        </p:txBody>
      </p:sp>
      <p:sp>
        <p:nvSpPr>
          <p:cNvPr id="3" name="Content Placeholder 2"/>
          <p:cNvSpPr>
            <a:spLocks noGrp="1"/>
          </p:cNvSpPr>
          <p:nvPr>
            <p:ph idx="1"/>
          </p:nvPr>
        </p:nvSpPr>
        <p:spPr/>
        <p:txBody>
          <a:bodyPr>
            <a:normAutofit fontScale="92500"/>
          </a:bodyPr>
          <a:lstStyle/>
          <a:p>
            <a:pPr algn="just"/>
            <a:r>
              <a:rPr lang="en-US" b="1" dirty="0"/>
              <a:t>DML Compiler:</a:t>
            </a:r>
            <a:r>
              <a:rPr lang="en-US" dirty="0"/>
              <a:t> Which translates DML statements in a query language into low-level instructions that the query evaluation engine understands.</a:t>
            </a:r>
          </a:p>
          <a:p>
            <a:pPr algn="just"/>
            <a:r>
              <a:rPr lang="en-US" b="1" dirty="0"/>
              <a:t>DDL Interpreter:</a:t>
            </a:r>
            <a:r>
              <a:rPr lang="en-US" dirty="0"/>
              <a:t> Which interprets DDL statements and records them in a set of tables containing </a:t>
            </a:r>
            <a:r>
              <a:rPr lang="en-US" i="1" dirty="0"/>
              <a:t>metadata.</a:t>
            </a:r>
          </a:p>
          <a:p>
            <a:pPr algn="just"/>
            <a:r>
              <a:rPr lang="en-US" b="1" dirty="0"/>
              <a:t>Query Evaluation Engine:</a:t>
            </a:r>
            <a:r>
              <a:rPr lang="en-US" dirty="0"/>
              <a:t> Which executes low-level instructions generated by the DML compiler.</a:t>
            </a:r>
            <a:endParaRPr lang="en-IN"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311503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manager components</a:t>
            </a:r>
            <a:endParaRPr lang="en-IN" dirty="0"/>
          </a:p>
        </p:txBody>
      </p:sp>
      <p:sp>
        <p:nvSpPr>
          <p:cNvPr id="3" name="Content Placeholder 2"/>
          <p:cNvSpPr>
            <a:spLocks noGrp="1"/>
          </p:cNvSpPr>
          <p:nvPr>
            <p:ph idx="1"/>
          </p:nvPr>
        </p:nvSpPr>
        <p:spPr/>
        <p:txBody>
          <a:bodyPr>
            <a:normAutofit/>
          </a:bodyPr>
          <a:lstStyle/>
          <a:p>
            <a:pPr algn="just"/>
            <a:r>
              <a:rPr lang="en-US" dirty="0"/>
              <a:t>It provides interface between the low-level data stored in the database and the application programs and queries submitted to the system. This Component includes:</a:t>
            </a:r>
          </a:p>
          <a:p>
            <a:pPr marL="514350" indent="-514350" algn="just">
              <a:buFont typeface="+mj-lt"/>
              <a:buAutoNum type="arabicPeriod"/>
            </a:pPr>
            <a:r>
              <a:rPr lang="en-US" b="1" dirty="0"/>
              <a:t>Transaction Manager.</a:t>
            </a:r>
          </a:p>
          <a:p>
            <a:pPr marL="514350" indent="-514350" algn="just">
              <a:buFont typeface="+mj-lt"/>
              <a:buAutoNum type="arabicPeriod"/>
            </a:pPr>
            <a:r>
              <a:rPr lang="en-US" b="1" dirty="0"/>
              <a:t>Buffer Manager.</a:t>
            </a:r>
          </a:p>
          <a:p>
            <a:pPr marL="514350" indent="-514350" algn="just">
              <a:buFont typeface="+mj-lt"/>
              <a:buAutoNum type="arabicPeriod"/>
            </a:pPr>
            <a:r>
              <a:rPr lang="en-US" b="1" dirty="0"/>
              <a:t>File Manager.</a:t>
            </a:r>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323276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92500" lnSpcReduction="20000"/>
          </a:bodyPr>
          <a:lstStyle/>
          <a:p>
            <a:pPr marL="0" indent="0" algn="ctr">
              <a:buNone/>
            </a:pPr>
            <a:r>
              <a:rPr lang="en-US" dirty="0"/>
              <a:t>There are basically two types:</a:t>
            </a:r>
          </a:p>
          <a:p>
            <a:pPr algn="just">
              <a:buFont typeface="Wingdings" pitchFamily="2" charset="2"/>
              <a:buChar char="Ø"/>
            </a:pPr>
            <a:r>
              <a:rPr lang="en-US" b="1" dirty="0"/>
              <a:t>Procedural DMLs</a:t>
            </a:r>
            <a:r>
              <a:rPr lang="en-US" dirty="0"/>
              <a:t> require a user to specify </a:t>
            </a:r>
            <a:r>
              <a:rPr lang="en-US" b="1" i="1" dirty="0"/>
              <a:t>what</a:t>
            </a:r>
            <a:r>
              <a:rPr lang="en-US" dirty="0"/>
              <a:t> data are needed and </a:t>
            </a:r>
            <a:r>
              <a:rPr lang="en-US" b="1" i="1" dirty="0"/>
              <a:t>how</a:t>
            </a:r>
            <a:r>
              <a:rPr lang="en-US" dirty="0"/>
              <a:t> to get those data.</a:t>
            </a:r>
          </a:p>
          <a:p>
            <a:pPr algn="just">
              <a:buFont typeface="Wingdings" pitchFamily="2" charset="2"/>
              <a:buChar char="Ø"/>
            </a:pPr>
            <a:r>
              <a:rPr lang="en-US" b="1" dirty="0"/>
              <a:t>Non Procedural DMLs</a:t>
            </a:r>
            <a:r>
              <a:rPr lang="en-US" dirty="0"/>
              <a:t> require a used to specify </a:t>
            </a:r>
            <a:r>
              <a:rPr lang="en-US" b="1" i="1" dirty="0"/>
              <a:t>what</a:t>
            </a:r>
            <a:r>
              <a:rPr lang="en-US" dirty="0"/>
              <a:t> data are needed </a:t>
            </a:r>
            <a:r>
              <a:rPr lang="en-US" b="1" i="1" dirty="0"/>
              <a:t>without</a:t>
            </a:r>
            <a:r>
              <a:rPr lang="en-US" dirty="0"/>
              <a:t> specifying how to get those data.</a:t>
            </a:r>
          </a:p>
          <a:p>
            <a:pPr marL="0" indent="0" algn="just">
              <a:buNone/>
            </a:pPr>
            <a:r>
              <a:rPr lang="en-US" sz="2800" dirty="0"/>
              <a:t>Non procedural DMLs are normally easier to learn and use than are procedural DMLs. However, since a user does not have to specify how to get the data, these languages may generate code that is not as efficient as that produced by procedural languages.</a:t>
            </a:r>
          </a:p>
          <a:p>
            <a:pPr marL="0" indent="0" algn="just">
              <a:buNone/>
            </a:pPr>
            <a:r>
              <a:rPr lang="en-US" sz="2800" dirty="0"/>
              <a:t>A query is a statement requesting the retrieval of information. The portion of a DML that involves information retrieval is called a query language.</a:t>
            </a:r>
            <a:endParaRPr lang="en-IN" sz="2800" dirty="0"/>
          </a:p>
        </p:txBody>
      </p:sp>
      <p:sp>
        <p:nvSpPr>
          <p:cNvPr id="2" name="Footer Placeholder 1"/>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4072212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storage manager components include.</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b="1" dirty="0"/>
              <a:t>Authorization and integrity manager:</a:t>
            </a:r>
            <a:r>
              <a:rPr lang="en-US" dirty="0"/>
              <a:t> Which tests for the satisfaction of integrity constraints and checks the authority of users to access data.</a:t>
            </a:r>
          </a:p>
          <a:p>
            <a:pPr algn="just"/>
            <a:r>
              <a:rPr lang="en-US" b="1" dirty="0"/>
              <a:t>Transaction manager:</a:t>
            </a:r>
            <a:r>
              <a:rPr lang="en-US" dirty="0"/>
              <a:t> Which ensures that the database remains in a consistent (correct) state despite system failures and that concurrent transaction executions proceed without conflicting.</a:t>
            </a:r>
          </a:p>
          <a:p>
            <a:pPr algn="just"/>
            <a:r>
              <a:rPr lang="en-US" b="1" dirty="0"/>
              <a:t>File manager:</a:t>
            </a:r>
            <a:r>
              <a:rPr lang="en-US" dirty="0"/>
              <a:t> Which manages the allocation of space on disk storage and the data structures used to represent information stored on disk.</a:t>
            </a:r>
          </a:p>
          <a:p>
            <a:pPr algn="just"/>
            <a:r>
              <a:rPr lang="en-US" b="1" dirty="0"/>
              <a:t>Buffer manager:</a:t>
            </a:r>
            <a:r>
              <a:rPr lang="en-US" dirty="0"/>
              <a:t> Which is responsible for fetching data from disk storage into main memory, and deciding what data to cache in memory.</a:t>
            </a:r>
            <a:endParaRPr lang="en-IN" dirty="0"/>
          </a:p>
          <a:p>
            <a:endParaRPr lang="en-IN"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2747635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 addition, several data structures are required as part of the physical system implementation</a:t>
            </a:r>
            <a:endParaRPr lang="en-IN" sz="3200" dirty="0"/>
          </a:p>
        </p:txBody>
      </p:sp>
      <p:sp>
        <p:nvSpPr>
          <p:cNvPr id="3" name="Content Placeholder 2"/>
          <p:cNvSpPr>
            <a:spLocks noGrp="1"/>
          </p:cNvSpPr>
          <p:nvPr>
            <p:ph idx="1"/>
          </p:nvPr>
        </p:nvSpPr>
        <p:spPr/>
        <p:txBody>
          <a:bodyPr>
            <a:normAutofit fontScale="92500"/>
          </a:bodyPr>
          <a:lstStyle/>
          <a:p>
            <a:pPr algn="just"/>
            <a:r>
              <a:rPr lang="en-US" b="1" dirty="0"/>
              <a:t>Data Files:</a:t>
            </a:r>
            <a:r>
              <a:rPr lang="en-US" dirty="0"/>
              <a:t> Which store the database itself.</a:t>
            </a:r>
          </a:p>
          <a:p>
            <a:pPr algn="just"/>
            <a:r>
              <a:rPr lang="en-US" b="1" dirty="0"/>
              <a:t>Data Dictionary:</a:t>
            </a:r>
            <a:r>
              <a:rPr lang="en-US" dirty="0"/>
              <a:t> Which stores metadata about the structure of the database. </a:t>
            </a:r>
          </a:p>
          <a:p>
            <a:pPr algn="just"/>
            <a:r>
              <a:rPr lang="en-US" b="1" dirty="0"/>
              <a:t>Indices:</a:t>
            </a:r>
            <a:r>
              <a:rPr lang="en-US" dirty="0"/>
              <a:t> Which provide fast access to data items that hold particular values.</a:t>
            </a:r>
          </a:p>
          <a:p>
            <a:pPr algn="just"/>
            <a:r>
              <a:rPr lang="en-US" b="1" dirty="0"/>
              <a:t>Statistical Data:</a:t>
            </a:r>
            <a:r>
              <a:rPr lang="en-US" dirty="0"/>
              <a:t> Which stores statistical information about the data in the database. This information is used by the query processor to select efficient ways to execute a query.</a:t>
            </a:r>
          </a:p>
          <a:p>
            <a:endParaRPr lang="en-US"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4039475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5" y="200025"/>
            <a:ext cx="4629150" cy="645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1534645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2223751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View Of Data</a:t>
            </a:r>
            <a:endParaRPr lang="en-IN" dirty="0"/>
          </a:p>
        </p:txBody>
      </p:sp>
      <p:sp>
        <p:nvSpPr>
          <p:cNvPr id="3" name="Content Placeholder 2"/>
          <p:cNvSpPr>
            <a:spLocks noGrp="1"/>
          </p:cNvSpPr>
          <p:nvPr>
            <p:ph idx="1"/>
          </p:nvPr>
        </p:nvSpPr>
        <p:spPr/>
        <p:txBody>
          <a:bodyPr/>
          <a:lstStyle/>
          <a:p>
            <a:pPr algn="just"/>
            <a:r>
              <a:rPr lang="en-US" dirty="0"/>
              <a:t>A DBMS is a collection of interrelated files and a set of programs that allow users to access and modify these files. A major purpose of a database system is to provide users with an </a:t>
            </a:r>
            <a:r>
              <a:rPr lang="en-US" i="1" dirty="0"/>
              <a:t>abstract view</a:t>
            </a:r>
            <a:r>
              <a:rPr lang="en-US" dirty="0"/>
              <a:t> of Data. That is, the system hides certain details of how the data are stored and maintained.</a:t>
            </a:r>
            <a:endParaRPr lang="en-IN" dirty="0"/>
          </a:p>
        </p:txBody>
      </p:sp>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289525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fontScale="90000"/>
          </a:bodyPr>
          <a:lstStyle/>
          <a:p>
            <a:r>
              <a:rPr lang="en-US" dirty="0"/>
              <a:t>The Three Level Architecture of DBMS </a:t>
            </a:r>
            <a:br>
              <a:rPr lang="en-US" dirty="0"/>
            </a:br>
            <a:r>
              <a:rPr lang="en-US" dirty="0"/>
              <a:t>( Data Abstraction)</a:t>
            </a:r>
            <a:endParaRPr lang="en-IN" dirty="0"/>
          </a:p>
        </p:txBody>
      </p:sp>
      <p:sp>
        <p:nvSpPr>
          <p:cNvPr id="3" name="Content Placeholder 2"/>
          <p:cNvSpPr>
            <a:spLocks noGrp="1"/>
          </p:cNvSpPr>
          <p:nvPr>
            <p:ph idx="1"/>
          </p:nvPr>
        </p:nvSpPr>
        <p:spPr>
          <a:xfrm>
            <a:off x="457200" y="3212976"/>
            <a:ext cx="8229600" cy="2913187"/>
          </a:xfrm>
        </p:spPr>
        <p:txBody>
          <a:bodyPr>
            <a:normAutofit/>
          </a:bodyPr>
          <a:lstStyle/>
          <a:p>
            <a:endParaRPr lang="en-US" dirty="0"/>
          </a:p>
          <a:p>
            <a:r>
              <a:rPr lang="en-US" dirty="0"/>
              <a:t>Physical Level</a:t>
            </a:r>
          </a:p>
          <a:p>
            <a:r>
              <a:rPr lang="en-US" dirty="0"/>
              <a:t>Logical Level</a:t>
            </a:r>
          </a:p>
          <a:p>
            <a:r>
              <a:rPr lang="en-US" dirty="0"/>
              <a:t>View Level</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556792"/>
            <a:ext cx="8628858"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52917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619076"/>
            <a:ext cx="7232599" cy="487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3018439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C42C69-F4EC-4472-9B80-BCF3B8901279}"/>
              </a:ext>
            </a:extLst>
          </p:cNvPr>
          <p:cNvSpPr>
            <a:spLocks noGrp="1"/>
          </p:cNvSpPr>
          <p:nvPr>
            <p:ph idx="1"/>
          </p:nvPr>
        </p:nvSpPr>
        <p:spPr>
          <a:xfrm>
            <a:off x="457200" y="163564"/>
            <a:ext cx="8229600" cy="4525963"/>
          </a:xfrm>
        </p:spPr>
        <p:txBody>
          <a:bodyPr/>
          <a:lstStyle/>
          <a:p>
            <a:r>
              <a:rPr lang="en-IN" dirty="0"/>
              <a:t>What is meta data?</a:t>
            </a:r>
          </a:p>
          <a:p>
            <a:pPr marL="0" indent="0">
              <a:buNone/>
            </a:pPr>
            <a:endParaRPr lang="en-IN" dirty="0"/>
          </a:p>
          <a:p>
            <a:pPr marL="0" indent="0">
              <a:buNone/>
            </a:pPr>
            <a:endParaRPr lang="en-IN" dirty="0"/>
          </a:p>
          <a:p>
            <a:pPr marL="0" indent="0">
              <a:buNone/>
            </a:pPr>
            <a:endParaRPr lang="en-IN" dirty="0"/>
          </a:p>
          <a:p>
            <a:pPr marL="0" indent="0">
              <a:buNone/>
            </a:pPr>
            <a:r>
              <a:rPr lang="en-IN" dirty="0"/>
              <a:t>A. Data with Data	    B. Data within Data</a:t>
            </a:r>
          </a:p>
          <a:p>
            <a:pPr marL="0" indent="0">
              <a:buNone/>
            </a:pPr>
            <a:r>
              <a:rPr lang="en-IN" dirty="0"/>
              <a:t>C. Data about Data	    D. Data Dictionary Data </a:t>
            </a:r>
          </a:p>
        </p:txBody>
      </p:sp>
      <p:sp>
        <p:nvSpPr>
          <p:cNvPr id="4" name="Footer Placeholder 3">
            <a:extLst>
              <a:ext uri="{FF2B5EF4-FFF2-40B4-BE49-F238E27FC236}">
                <a16:creationId xmlns:a16="http://schemas.microsoft.com/office/drawing/2014/main" id="{7596BDD7-946B-4344-BC46-21F22A4BF1EF}"/>
              </a:ext>
            </a:extLst>
          </p:cNvPr>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1811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F64459-46B7-49FC-B950-4CBE1915B634}"/>
              </a:ext>
            </a:extLst>
          </p:cNvPr>
          <p:cNvSpPr>
            <a:spLocks noGrp="1"/>
          </p:cNvSpPr>
          <p:nvPr>
            <p:ph idx="1"/>
          </p:nvPr>
        </p:nvSpPr>
        <p:spPr>
          <a:xfrm>
            <a:off x="457200" y="404664"/>
            <a:ext cx="8229600" cy="4525963"/>
          </a:xfrm>
        </p:spPr>
        <p:txBody>
          <a:bodyPr/>
          <a:lstStyle/>
          <a:p>
            <a:r>
              <a:rPr lang="en-IN" dirty="0"/>
              <a:t>In three level data abstraction Physical level is at which level?</a:t>
            </a:r>
          </a:p>
          <a:p>
            <a:pPr marL="0" indent="0">
              <a:buNone/>
            </a:pPr>
            <a:endParaRPr lang="en-IN" dirty="0"/>
          </a:p>
          <a:p>
            <a:pPr marL="0" indent="0">
              <a:buNone/>
            </a:pPr>
            <a:r>
              <a:rPr lang="en-IN" dirty="0"/>
              <a:t>A Top level</a:t>
            </a:r>
          </a:p>
          <a:p>
            <a:pPr marL="0" indent="0">
              <a:buNone/>
            </a:pPr>
            <a:r>
              <a:rPr lang="en-IN" dirty="0"/>
              <a:t>B Middle level</a:t>
            </a:r>
          </a:p>
          <a:p>
            <a:pPr marL="0" indent="0">
              <a:buNone/>
            </a:pPr>
            <a:r>
              <a:rPr lang="en-IN" dirty="0"/>
              <a:t>C Bottom level</a:t>
            </a:r>
          </a:p>
          <a:p>
            <a:pPr marL="0" indent="0">
              <a:buNone/>
            </a:pPr>
            <a:r>
              <a:rPr lang="en-IN" dirty="0"/>
              <a:t>D None of the above</a:t>
            </a:r>
          </a:p>
        </p:txBody>
      </p:sp>
      <p:sp>
        <p:nvSpPr>
          <p:cNvPr id="4" name="Footer Placeholder 3">
            <a:extLst>
              <a:ext uri="{FF2B5EF4-FFF2-40B4-BE49-F238E27FC236}">
                <a16:creationId xmlns:a16="http://schemas.microsoft.com/office/drawing/2014/main" id="{B793182A-4712-4FAE-BF36-156375C15549}"/>
              </a:ext>
            </a:extLst>
          </p:cNvPr>
          <p:cNvSpPr>
            <a:spLocks noGrp="1"/>
          </p:cNvSpPr>
          <p:nvPr>
            <p:ph type="ftr" sz="quarter" idx="11"/>
          </p:nvPr>
        </p:nvSpPr>
        <p:spPr/>
        <p:txBody>
          <a:bodyPr/>
          <a:lstStyle/>
          <a:p>
            <a:r>
              <a:rPr lang="en-IN"/>
              <a:t>Sartaj Singh</a:t>
            </a:r>
          </a:p>
        </p:txBody>
      </p:sp>
    </p:spTree>
    <p:extLst>
      <p:ext uri="{BB962C8B-B14F-4D97-AF65-F5344CB8AC3E}">
        <p14:creationId xmlns:p14="http://schemas.microsoft.com/office/powerpoint/2010/main" val="1065996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TotalTime>
  <Words>2114</Words>
  <Application>Microsoft Office PowerPoint</Application>
  <PresentationFormat>On-screen Show (4:3)</PresentationFormat>
  <Paragraphs>207</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Wingdings</vt:lpstr>
      <vt:lpstr>Office Theme</vt:lpstr>
      <vt:lpstr>Database Languages</vt:lpstr>
      <vt:lpstr>Data Definition Language (DDL)</vt:lpstr>
      <vt:lpstr>Data Manipulation Language (DML)</vt:lpstr>
      <vt:lpstr>PowerPoint Presentation</vt:lpstr>
      <vt:lpstr>View Of Data</vt:lpstr>
      <vt:lpstr>The Three Level Architecture of DBMS  ( Data Abstraction)</vt:lpstr>
      <vt:lpstr>PowerPoint Presentation</vt:lpstr>
      <vt:lpstr>PowerPoint Presentation</vt:lpstr>
      <vt:lpstr>PowerPoint Presentation</vt:lpstr>
      <vt:lpstr>Physical Level</vt:lpstr>
      <vt:lpstr>Logical Level</vt:lpstr>
      <vt:lpstr>View Level</vt:lpstr>
      <vt:lpstr>Mapping</vt:lpstr>
      <vt:lpstr>Mapping Between The Views</vt:lpstr>
      <vt:lpstr>Data Independence</vt:lpstr>
      <vt:lpstr>Logical Data Independence</vt:lpstr>
      <vt:lpstr>Physical Data Independence</vt:lpstr>
      <vt:lpstr>Data Models</vt:lpstr>
      <vt:lpstr>The data models can be classified in 4 different categories: </vt:lpstr>
      <vt:lpstr> Relational Model </vt:lpstr>
      <vt:lpstr>The Entity-Relationship Model</vt:lpstr>
      <vt:lpstr>Object-Based Data Model</vt:lpstr>
      <vt:lpstr>Semi-structured Data Model </vt:lpstr>
      <vt:lpstr>Database Users</vt:lpstr>
      <vt:lpstr>Naïve Users</vt:lpstr>
      <vt:lpstr>Application Programmers</vt:lpstr>
      <vt:lpstr>Sophisticated Users</vt:lpstr>
      <vt:lpstr>Specialized Users</vt:lpstr>
      <vt:lpstr>DBA (DataBase Administrator)</vt:lpstr>
      <vt:lpstr>Functions Of DBA</vt:lpstr>
      <vt:lpstr>Schema Definition. </vt:lpstr>
      <vt:lpstr>Storage and Access-Methods definition</vt:lpstr>
      <vt:lpstr>Schema and Physical-organization modification</vt:lpstr>
      <vt:lpstr>Granting of authorization for Data Access</vt:lpstr>
      <vt:lpstr>Integrity-Constraint Specification</vt:lpstr>
      <vt:lpstr>Routine Maintenance</vt:lpstr>
      <vt:lpstr>DBMS Architecture (DBMS System Structure)</vt:lpstr>
      <vt:lpstr>Query Processor Components Include</vt:lpstr>
      <vt:lpstr>Storage manager components</vt:lpstr>
      <vt:lpstr>The storage manager components include.</vt:lpstr>
      <vt:lpstr>In addition, several data structures are required as part of the physical system implementation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Sartaj</dc:creator>
  <cp:lastModifiedBy>Sartaj Singh</cp:lastModifiedBy>
  <cp:revision>55</cp:revision>
  <dcterms:created xsi:type="dcterms:W3CDTF">2012-08-08T03:51:51Z</dcterms:created>
  <dcterms:modified xsi:type="dcterms:W3CDTF">2021-08-24T04:19:16Z</dcterms:modified>
</cp:coreProperties>
</file>