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8" r:id="rId6"/>
    <p:sldId id="279" r:id="rId7"/>
    <p:sldId id="280" r:id="rId8"/>
    <p:sldId id="281" r:id="rId9"/>
    <p:sldId id="282" r:id="rId10"/>
    <p:sldId id="283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6" r:id="rId24"/>
    <p:sldId id="277" r:id="rId25"/>
    <p:sldId id="284" r:id="rId26"/>
    <p:sldId id="285" r:id="rId27"/>
    <p:sldId id="286" r:id="rId28"/>
    <p:sldId id="288" r:id="rId29"/>
    <p:sldId id="289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60"/>
  </p:normalViewPr>
  <p:slideViewPr>
    <p:cSldViewPr>
      <p:cViewPr>
        <p:scale>
          <a:sx n="60" d="100"/>
          <a:sy n="60" d="100"/>
        </p:scale>
        <p:origin x="-1440" y="-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18F8-647F-44C9-8FE6-EEA959E152CA}" type="datetimeFigureOut">
              <a:rPr lang="en-IN" smtClean="0"/>
              <a:t>18-09-2012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7C71-81F8-4864-8854-F62567707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87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18F8-647F-44C9-8FE6-EEA959E152CA}" type="datetimeFigureOut">
              <a:rPr lang="en-IN" smtClean="0"/>
              <a:t>18-09-2012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7C71-81F8-4864-8854-F62567707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86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18F8-647F-44C9-8FE6-EEA959E152CA}" type="datetimeFigureOut">
              <a:rPr lang="en-IN" smtClean="0"/>
              <a:t>18-09-2012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7C71-81F8-4864-8854-F62567707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26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18F8-647F-44C9-8FE6-EEA959E152CA}" type="datetimeFigureOut">
              <a:rPr lang="en-IN" smtClean="0"/>
              <a:t>18-09-2012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7C71-81F8-4864-8854-F62567707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01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18F8-647F-44C9-8FE6-EEA959E152CA}" type="datetimeFigureOut">
              <a:rPr lang="en-IN" smtClean="0"/>
              <a:t>18-09-2012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7C71-81F8-4864-8854-F62567707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99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18F8-647F-44C9-8FE6-EEA959E152CA}" type="datetimeFigureOut">
              <a:rPr lang="en-IN" smtClean="0"/>
              <a:t>18-09-2012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7C71-81F8-4864-8854-F62567707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26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18F8-647F-44C9-8FE6-EEA959E152CA}" type="datetimeFigureOut">
              <a:rPr lang="en-IN" smtClean="0"/>
              <a:t>18-09-2012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7C71-81F8-4864-8854-F62567707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37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18F8-647F-44C9-8FE6-EEA959E152CA}" type="datetimeFigureOut">
              <a:rPr lang="en-IN" smtClean="0"/>
              <a:t>18-09-2012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7C71-81F8-4864-8854-F62567707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61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18F8-647F-44C9-8FE6-EEA959E152CA}" type="datetimeFigureOut">
              <a:rPr lang="en-IN" smtClean="0"/>
              <a:t>18-09-2012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7C71-81F8-4864-8854-F62567707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41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18F8-647F-44C9-8FE6-EEA959E152CA}" type="datetimeFigureOut">
              <a:rPr lang="en-IN" smtClean="0"/>
              <a:t>18-09-2012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7C71-81F8-4864-8854-F62567707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76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18F8-647F-44C9-8FE6-EEA959E152CA}" type="datetimeFigureOut">
              <a:rPr lang="en-IN" smtClean="0"/>
              <a:t>18-09-2012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7C71-81F8-4864-8854-F62567707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718F8-647F-44C9-8FE6-EEA959E152CA}" type="datetimeFigureOut">
              <a:rPr lang="en-IN" smtClean="0"/>
              <a:t>18-09-2012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77C71-81F8-4864-8854-F62567707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00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ENTITY RELATIONSHIP(ER) MODEL</a:t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084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value for this type of attribute can be derived from the value of other attributes or entities.</a:t>
            </a:r>
          </a:p>
          <a:p>
            <a:pPr algn="just"/>
            <a:r>
              <a:rPr lang="en-US" dirty="0" smtClean="0"/>
              <a:t>For e.g. suppose that the customer entity set has an attribute are that indicates the customer’s are. If the customer entity set also has an attribute date-of-birth, we can calculate age from date-of-birth and the current date</a:t>
            </a:r>
            <a:r>
              <a:rPr lang="en-US" dirty="0"/>
              <a:t>.</a:t>
            </a:r>
            <a:r>
              <a:rPr lang="en-US" dirty="0" smtClean="0"/>
              <a:t> Thus, age is  a derived attribute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13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/>
              <a:t>Definitions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u="sng" dirty="0" smtClean="0"/>
              <a:t>RELATIONSHIP:</a:t>
            </a:r>
            <a:r>
              <a:rPr lang="en-US" dirty="0" smtClean="0"/>
              <a:t> A relationship is an association among several entities. A relationship is used in data modeling to represent an association between entities For e.g. we can define a relationship that associates customer Rahul with Loan L-15. This relationship specifies that Rahul is a customer with Loan number L-15.</a:t>
            </a:r>
          </a:p>
          <a:p>
            <a:pPr algn="just"/>
            <a:r>
              <a:rPr lang="en-US" b="1" u="sng" dirty="0" smtClean="0"/>
              <a:t>RELATIONSHIP SET:</a:t>
            </a:r>
            <a:r>
              <a:rPr lang="en-US" dirty="0" smtClean="0"/>
              <a:t> A relationship set is a set of relationships of the same type. The relationship set is used in data modeling to represent an association between entity sets.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946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Relationship / Mapping/ Constraints/ Mapping Cardinalities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Mapping cardinalities, cardinality ratios, express the number of entities to which another entity can be associated via a relationship set. The mapping between entities is of following types: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One-To-One Relationship.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One-To-Many Relationship.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Many-To-One Relationship.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Many-To-Many Relationship.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7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One-To-One Relationship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Let us assume A and B are given two entity sets. A relationship is said to be one-to-one if an entity in A is associated with only one entity in B and an entity in B is associated with only one entity in A. </a:t>
            </a:r>
          </a:p>
          <a:p>
            <a:pPr algn="just"/>
            <a:r>
              <a:rPr lang="en-US" sz="2200" dirty="0" smtClean="0"/>
              <a:t>For e.g. Let us assume we are given two entity sets, </a:t>
            </a:r>
            <a:r>
              <a:rPr lang="en-US" sz="2200" b="1" dirty="0" smtClean="0"/>
              <a:t>Student</a:t>
            </a:r>
            <a:r>
              <a:rPr lang="en-US" sz="2200" dirty="0" smtClean="0"/>
              <a:t> and </a:t>
            </a:r>
            <a:r>
              <a:rPr lang="en-US" sz="2200" b="1" dirty="0" err="1" smtClean="0"/>
              <a:t>Roll_No</a:t>
            </a:r>
            <a:r>
              <a:rPr lang="en-US" sz="2200" dirty="0" smtClean="0"/>
              <a:t>. So every student has a unique roll no and corresponding to every roll no there is only one student. So this is one-to-one relationship. Diagrammatically.</a:t>
            </a:r>
            <a:endParaRPr lang="en-IN" sz="2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930436"/>
            <a:ext cx="3240360" cy="273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14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One-To-Many Relationship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The relationship is said to be one-to-many if an entity in A is associated with any number of entities in B and an entity in B can be associated with maximum one entity in A. </a:t>
            </a:r>
          </a:p>
          <a:p>
            <a:pPr algn="just"/>
            <a:r>
              <a:rPr lang="en-US" sz="2400" dirty="0" smtClean="0"/>
              <a:t>For e.g. The relationship between the entities customer and loan is one-to-many like one customer can have loan of several items while corresponding to one loan there is only one customer. Diagrammatically.</a:t>
            </a:r>
            <a:endParaRPr lang="en-IN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5" y="3393529"/>
            <a:ext cx="3334423" cy="3059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73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Many-To-One Relationship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The relationship is said to be many-to-one if an entity in A is associated with at most one entity in B and an entity in B can be associated with any number of entities in A.</a:t>
            </a:r>
          </a:p>
          <a:p>
            <a:pPr algn="just"/>
            <a:r>
              <a:rPr lang="en-US" sz="2400" dirty="0" smtClean="0"/>
              <a:t>For e.g. if loan and customers are two entities and if a loan can be shared among several customers, then the relationship is said to be many-to-one. Diagrammatically.</a:t>
            </a:r>
          </a:p>
          <a:p>
            <a:pPr algn="just"/>
            <a:endParaRPr lang="en-IN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450" y="3491869"/>
            <a:ext cx="3360726" cy="2817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60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dirty="0" smtClean="0"/>
              <a:t>Many-To-Many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The relationship is said to be many-to-many if an entity in A is associated with any number of entities in B and an entity in B is associated with any number of entities in A.</a:t>
            </a:r>
          </a:p>
          <a:p>
            <a:pPr algn="just"/>
            <a:r>
              <a:rPr lang="en-US" sz="2400" dirty="0" smtClean="0"/>
              <a:t>For e.g. An item can be purchased from various suppliers and one supplier can supply various other items also. Diagrammatically</a:t>
            </a:r>
          </a:p>
          <a:p>
            <a:pPr algn="just"/>
            <a:endParaRPr lang="en-IN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332888"/>
            <a:ext cx="2934816" cy="2904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295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An E-R diagram can express the overall logical structure of a database graphically. E-R diagrams are simple and clear- qualities that may well account in large part for the widespread use of the E-R model. Such a diagram consist of the following major components: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325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Rectangles,</a:t>
            </a:r>
            <a:r>
              <a:rPr lang="en-US" dirty="0" smtClean="0"/>
              <a:t> Which represent entity sets.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Ellipses,</a:t>
            </a:r>
            <a:r>
              <a:rPr lang="en-US" dirty="0" smtClean="0"/>
              <a:t> Which represent attributes.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Diamond,</a:t>
            </a:r>
            <a:r>
              <a:rPr lang="en-US" dirty="0" smtClean="0"/>
              <a:t> Which represent relationship sets.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Lines,</a:t>
            </a:r>
            <a:r>
              <a:rPr lang="en-US" dirty="0" smtClean="0"/>
              <a:t> Which link attributes to entity sets and entity sets to relationship sets.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Double ellipse,</a:t>
            </a:r>
            <a:r>
              <a:rPr lang="en-US" dirty="0" smtClean="0"/>
              <a:t> which represent multivalued attributes.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Dashed ellipse,</a:t>
            </a:r>
            <a:r>
              <a:rPr lang="en-US" dirty="0" smtClean="0"/>
              <a:t> which denote derived attributes.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Double lines,</a:t>
            </a:r>
            <a:r>
              <a:rPr lang="en-US" dirty="0" smtClean="0"/>
              <a:t> which indicate total participation on an entity in a relationship 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Double rectangle,</a:t>
            </a:r>
            <a:r>
              <a:rPr lang="en-US" dirty="0" smtClean="0"/>
              <a:t> which represent weak entity sets.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50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Symbols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Rectangle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Ellipse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Diamond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Lines                  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Double ellipse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Dashed ellipse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Double Line 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Double Rectangle</a:t>
            </a:r>
            <a:endParaRPr lang="en-IN" sz="3600" dirty="0"/>
          </a:p>
        </p:txBody>
      </p:sp>
      <p:sp>
        <p:nvSpPr>
          <p:cNvPr id="4" name="Rectangle 3"/>
          <p:cNvSpPr/>
          <p:nvPr/>
        </p:nvSpPr>
        <p:spPr>
          <a:xfrm>
            <a:off x="5436096" y="1052736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5436096" y="1772816"/>
            <a:ext cx="151216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iamond 5"/>
          <p:cNvSpPr/>
          <p:nvPr/>
        </p:nvSpPr>
        <p:spPr>
          <a:xfrm>
            <a:off x="5544108" y="2348880"/>
            <a:ext cx="1260140" cy="11521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5220072" y="3717032"/>
            <a:ext cx="180020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5364088" y="3789040"/>
            <a:ext cx="1512168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5364088" y="4509120"/>
            <a:ext cx="1512168" cy="504056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92080" y="522920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472100" y="5337212"/>
            <a:ext cx="1368152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>
            <a:off x="3779912" y="4941168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99550" y="5013176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43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07273" cy="2373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1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62125"/>
            <a:ext cx="822960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43050"/>
            <a:ext cx="82296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33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Explanation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128713"/>
            <a:ext cx="831532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056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</a:t>
            </a:r>
            <a:r>
              <a:rPr lang="en-US" dirty="0"/>
              <a:t>relationship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2052638"/>
            <a:ext cx="812482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010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 </a:t>
            </a:r>
            <a:r>
              <a:rPr lang="en-US" dirty="0"/>
              <a:t>relationship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076450"/>
            <a:ext cx="785812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14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One-To-One relationship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2033588"/>
            <a:ext cx="774382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247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00" cy="1642194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The following figure illustrate a </a:t>
            </a:r>
            <a:r>
              <a:rPr lang="en-US" sz="2400" b="1" dirty="0" smtClean="0"/>
              <a:t>multivalued attribute </a:t>
            </a:r>
            <a:r>
              <a:rPr lang="en-US" sz="2400" b="1" i="1" dirty="0" err="1" smtClean="0"/>
              <a:t>phone_number</a:t>
            </a:r>
            <a:r>
              <a:rPr lang="en-US" sz="2400" dirty="0" smtClean="0"/>
              <a:t>, depicted by a </a:t>
            </a:r>
            <a:r>
              <a:rPr lang="en-US" sz="2400" b="1" dirty="0" smtClean="0"/>
              <a:t>double ellipse</a:t>
            </a:r>
            <a:r>
              <a:rPr lang="en-US" sz="2400" dirty="0" smtClean="0"/>
              <a:t>, and a </a:t>
            </a:r>
            <a:r>
              <a:rPr lang="en-US" sz="2400" b="1" dirty="0" smtClean="0"/>
              <a:t>derived</a:t>
            </a:r>
            <a:r>
              <a:rPr lang="en-US" sz="2400" dirty="0" smtClean="0"/>
              <a:t> </a:t>
            </a:r>
            <a:r>
              <a:rPr lang="en-US" sz="2400" b="1" dirty="0" smtClean="0"/>
              <a:t>attribute</a:t>
            </a:r>
            <a:r>
              <a:rPr lang="en-US" sz="2400" dirty="0" smtClean="0"/>
              <a:t> </a:t>
            </a:r>
            <a:r>
              <a:rPr lang="en-US" sz="2400" b="1" i="1" dirty="0" smtClean="0"/>
              <a:t>age</a:t>
            </a:r>
            <a:r>
              <a:rPr lang="en-US" sz="2400" dirty="0" smtClean="0"/>
              <a:t>, depicted by a </a:t>
            </a:r>
            <a:r>
              <a:rPr lang="en-US" sz="2400" b="1" dirty="0" smtClean="0"/>
              <a:t>dashed ellipse</a:t>
            </a:r>
            <a:r>
              <a:rPr lang="en-US" sz="2400" dirty="0" smtClean="0"/>
              <a:t>. We indicate roles in E-R diagrams by labeling the lines that connect diamonds to rectangle.</a:t>
            </a:r>
            <a:endParaRPr lang="en-IN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56" y="1648544"/>
            <a:ext cx="8153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903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1512168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The following diagram shows the </a:t>
            </a:r>
            <a:r>
              <a:rPr lang="en-US" sz="2800" b="1" dirty="0" smtClean="0"/>
              <a:t>role</a:t>
            </a:r>
            <a:r>
              <a:rPr lang="en-US" sz="2800" dirty="0" smtClean="0"/>
              <a:t> indicators </a:t>
            </a:r>
            <a:r>
              <a:rPr lang="en-US" sz="2800" b="1" i="1" dirty="0" smtClean="0"/>
              <a:t>manager</a:t>
            </a:r>
            <a:r>
              <a:rPr lang="en-US" sz="2800" dirty="0" smtClean="0"/>
              <a:t> and </a:t>
            </a:r>
            <a:r>
              <a:rPr lang="en-US" sz="2800" b="1" i="1" dirty="0" smtClean="0"/>
              <a:t>worker</a:t>
            </a:r>
            <a:r>
              <a:rPr lang="en-US" sz="2800" dirty="0" smtClean="0"/>
              <a:t> between the </a:t>
            </a:r>
            <a:r>
              <a:rPr lang="en-US" sz="2800" b="1" i="1" dirty="0" smtClean="0"/>
              <a:t>employee</a:t>
            </a:r>
            <a:r>
              <a:rPr lang="en-US" sz="2800" dirty="0" smtClean="0"/>
              <a:t> entity set and the </a:t>
            </a:r>
            <a:r>
              <a:rPr lang="en-US" sz="2800" b="1" i="1" dirty="0" err="1" smtClean="0"/>
              <a:t>works_for</a:t>
            </a:r>
            <a:r>
              <a:rPr lang="en-US" sz="2800" b="1" i="1" dirty="0" smtClean="0"/>
              <a:t> </a:t>
            </a:r>
            <a:r>
              <a:rPr lang="en-US" sz="2800" dirty="0" smtClean="0"/>
              <a:t>relationship set.</a:t>
            </a:r>
            <a:endParaRPr lang="en-IN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27" y="1700808"/>
            <a:ext cx="7523405" cy="4719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789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8640"/>
            <a:ext cx="8229600" cy="151216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following Diagram consists of the three entity sets </a:t>
            </a:r>
            <a:r>
              <a:rPr lang="en-US" sz="2000" b="1" i="1" dirty="0" smtClean="0"/>
              <a:t>employee, job</a:t>
            </a:r>
            <a:r>
              <a:rPr lang="en-US" sz="2000" dirty="0" smtClean="0"/>
              <a:t> and </a:t>
            </a:r>
            <a:r>
              <a:rPr lang="en-US" sz="2000" b="1" i="1" dirty="0" smtClean="0"/>
              <a:t>branch</a:t>
            </a:r>
            <a:r>
              <a:rPr lang="en-US" sz="2000" dirty="0" smtClean="0"/>
              <a:t>, related through the relationship set </a:t>
            </a:r>
            <a:r>
              <a:rPr lang="en-US" sz="2000" b="1" i="1" dirty="0" err="1" smtClean="0"/>
              <a:t>works_on</a:t>
            </a:r>
            <a:r>
              <a:rPr lang="en-US" sz="2000" dirty="0" smtClean="0"/>
              <a:t>. We can specify some types of </a:t>
            </a:r>
            <a:r>
              <a:rPr lang="en-US" sz="2000" b="1" i="1" dirty="0" smtClean="0"/>
              <a:t>many-to-one</a:t>
            </a:r>
            <a:r>
              <a:rPr lang="en-US" sz="2000" dirty="0" smtClean="0"/>
              <a:t> relationships in </a:t>
            </a:r>
            <a:r>
              <a:rPr lang="en-US" sz="2000" dirty="0" err="1" smtClean="0"/>
              <a:t>nonbinary</a:t>
            </a:r>
            <a:r>
              <a:rPr lang="en-US" sz="2000" dirty="0" smtClean="0"/>
              <a:t> relationship sets</a:t>
            </a:r>
            <a:endParaRPr lang="en-IN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8" y="2133972"/>
            <a:ext cx="8698642" cy="417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18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784976" cy="77809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Extended Features of ER Diagrams (Specialization and Generalization)</a:t>
            </a:r>
            <a:endParaRPr lang="en-IN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657948"/>
            <a:ext cx="5775349" cy="6155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283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64" y="188640"/>
            <a:ext cx="9015140" cy="244827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dirty="0" smtClean="0"/>
              <a:t>In the following figure, the </a:t>
            </a:r>
            <a:r>
              <a:rPr lang="en-US" sz="2000" b="1" dirty="0" smtClean="0"/>
              <a:t>weak entity set</a:t>
            </a:r>
            <a:r>
              <a:rPr lang="en-US" sz="2000" dirty="0" smtClean="0"/>
              <a:t> </a:t>
            </a:r>
            <a:r>
              <a:rPr lang="en-US" sz="2000" b="1" i="1" dirty="0" smtClean="0"/>
              <a:t>payment</a:t>
            </a:r>
            <a:r>
              <a:rPr lang="en-US" sz="2000" dirty="0" smtClean="0"/>
              <a:t> depends on the </a:t>
            </a:r>
            <a:r>
              <a:rPr lang="en-US" sz="2000" b="1" dirty="0" smtClean="0"/>
              <a:t>strong entity set</a:t>
            </a:r>
            <a:r>
              <a:rPr lang="en-US" sz="2000" dirty="0" smtClean="0"/>
              <a:t> </a:t>
            </a:r>
            <a:r>
              <a:rPr lang="en-US" sz="2000" b="1" i="1" dirty="0" smtClean="0"/>
              <a:t>loan</a:t>
            </a:r>
            <a:r>
              <a:rPr lang="en-US" sz="2000" dirty="0" smtClean="0"/>
              <a:t> via the </a:t>
            </a:r>
            <a:r>
              <a:rPr lang="en-US" sz="2000" b="1" dirty="0" smtClean="0"/>
              <a:t>relationship set </a:t>
            </a:r>
            <a:r>
              <a:rPr lang="en-US" sz="2000" b="1" i="1" dirty="0" err="1" smtClean="0"/>
              <a:t>loan_payment</a:t>
            </a:r>
            <a:r>
              <a:rPr lang="en-US" sz="2000" dirty="0" smtClean="0"/>
              <a:t>. The figure also illustrate the use of double lines to indicate </a:t>
            </a:r>
            <a:r>
              <a:rPr lang="en-US" sz="2000" b="1" i="1" dirty="0" smtClean="0"/>
              <a:t>total participation </a:t>
            </a:r>
            <a:r>
              <a:rPr lang="en-US" sz="2000" dirty="0" smtClean="0"/>
              <a:t>– The participation of the weak entity set </a:t>
            </a:r>
            <a:r>
              <a:rPr lang="en-US" sz="2000" b="1" i="1" dirty="0" smtClean="0"/>
              <a:t>payment</a:t>
            </a:r>
            <a:r>
              <a:rPr lang="en-US" sz="2000" dirty="0" smtClean="0"/>
              <a:t> in the relationship </a:t>
            </a:r>
            <a:r>
              <a:rPr lang="en-US" sz="2000" b="1" i="1" dirty="0" err="1" smtClean="0"/>
              <a:t>loan_payment</a:t>
            </a:r>
            <a:r>
              <a:rPr lang="en-US" sz="2000" dirty="0" smtClean="0"/>
              <a:t> is total, meaning that every payment must be related via </a:t>
            </a:r>
            <a:r>
              <a:rPr lang="en-US" sz="2000" b="1" i="1" dirty="0" err="1" smtClean="0"/>
              <a:t>loan_payment</a:t>
            </a:r>
            <a:r>
              <a:rPr lang="en-US" sz="2000" dirty="0" smtClean="0"/>
              <a:t> to some loan. Finally, the arrow from </a:t>
            </a:r>
            <a:r>
              <a:rPr lang="en-US" sz="2000" b="1" i="1" dirty="0" err="1" smtClean="0"/>
              <a:t>loan_payment</a:t>
            </a:r>
            <a:r>
              <a:rPr lang="en-US" sz="2000" dirty="0" smtClean="0"/>
              <a:t> to </a:t>
            </a:r>
            <a:r>
              <a:rPr lang="en-US" sz="2000" b="1" i="1" dirty="0" smtClean="0"/>
              <a:t>loan</a:t>
            </a:r>
            <a:r>
              <a:rPr lang="en-US" sz="2000" dirty="0" smtClean="0"/>
              <a:t> indicates that each payment is for a single loan.</a:t>
            </a:r>
          </a:p>
          <a:p>
            <a:pPr algn="just"/>
            <a:r>
              <a:rPr lang="en-US" sz="2000" dirty="0" smtClean="0"/>
              <a:t>The discriminator of a weak entity set also is underlined, but with a dashed, rather than a solid, line. </a:t>
            </a:r>
            <a:endParaRPr lang="en-IN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4" y="2636912"/>
            <a:ext cx="9015140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319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u="sng" dirty="0" smtClean="0"/>
              <a:t>ENTITY:</a:t>
            </a:r>
            <a:r>
              <a:rPr lang="en-US" dirty="0" smtClean="0"/>
              <a:t> An entity is a thing or an object in the real world that is distinguishable from other objects. Anything physical is called an entity. For e.g. a student, a table, a chair or a computer is an entity.</a:t>
            </a:r>
          </a:p>
          <a:p>
            <a:pPr algn="just"/>
            <a:r>
              <a:rPr lang="en-US" b="1" u="sng" dirty="0" smtClean="0"/>
              <a:t>ENTITY SET:</a:t>
            </a:r>
            <a:r>
              <a:rPr lang="en-US" dirty="0" smtClean="0"/>
              <a:t> An entity set may be defined as a collection of different entities. An entity set is a set of entities of the same type that share same properties or attributes. For e.g. set of students who are studying in a particular class can be defined by an entity set </a:t>
            </a:r>
            <a:r>
              <a:rPr lang="en-US" dirty="0"/>
              <a:t>c</a:t>
            </a:r>
            <a:r>
              <a:rPr lang="en-US" dirty="0" smtClean="0"/>
              <a:t>alled STUDENT.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661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0747"/>
            <a:ext cx="5544616" cy="6690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726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u="sng" dirty="0" smtClean="0"/>
              <a:t>ATTRIBUTES:</a:t>
            </a:r>
            <a:r>
              <a:rPr lang="en-US" dirty="0" smtClean="0"/>
              <a:t> Attributes are the properties of an entity. An entity is always represented by a set of attributes. For e.g. attributes of an entity STUDENT may be: </a:t>
            </a:r>
            <a:r>
              <a:rPr lang="en-US" dirty="0" err="1" smtClean="0"/>
              <a:t>Roll_No</a:t>
            </a:r>
            <a:r>
              <a:rPr lang="en-US" dirty="0" smtClean="0"/>
              <a:t>, Name, Class, DOB, Marks, Hobbies etc.</a:t>
            </a:r>
          </a:p>
          <a:p>
            <a:pPr algn="just"/>
            <a:r>
              <a:rPr lang="en-US" b="1" u="sng" dirty="0" smtClean="0"/>
              <a:t>ATTRIBUTE SET:</a:t>
            </a:r>
            <a:r>
              <a:rPr lang="en-US" dirty="0" smtClean="0"/>
              <a:t> A set of attributes of a given entity is called an attribute set.</a:t>
            </a:r>
          </a:p>
          <a:p>
            <a:pPr algn="just"/>
            <a:r>
              <a:rPr lang="en-US" b="1" u="sng" dirty="0" smtClean="0"/>
              <a:t>DOMAIN:</a:t>
            </a:r>
            <a:r>
              <a:rPr lang="en-US" dirty="0" smtClean="0"/>
              <a:t> Domain is called a range. A domain is a set of possible values of a given attribute of an entity. For e.g. The </a:t>
            </a:r>
            <a:r>
              <a:rPr lang="en-US" dirty="0" err="1" smtClean="0"/>
              <a:t>Roll_No</a:t>
            </a:r>
            <a:r>
              <a:rPr lang="en-US" dirty="0" smtClean="0"/>
              <a:t> of a student lies in the domain 1001 to 1050.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35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ATTRIBUTES.</a:t>
            </a:r>
          </a:p>
          <a:p>
            <a:r>
              <a:rPr lang="en-US" dirty="0" smtClean="0"/>
              <a:t>COMPOSITE ATTRIBUTE.</a:t>
            </a:r>
          </a:p>
          <a:p>
            <a:r>
              <a:rPr lang="en-US" dirty="0" smtClean="0"/>
              <a:t>SINGLE VALUED ATTRIBUTES.</a:t>
            </a:r>
          </a:p>
          <a:p>
            <a:r>
              <a:rPr lang="en-US" dirty="0" smtClean="0"/>
              <a:t>MULTI VALUED ATTRIBUTES.</a:t>
            </a:r>
          </a:p>
          <a:p>
            <a:r>
              <a:rPr lang="en-US" dirty="0" smtClean="0"/>
              <a:t>DERIVED ATTRIBUTES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8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attributes are those which can not be further sub-divided into parts. </a:t>
            </a:r>
          </a:p>
          <a:p>
            <a:r>
              <a:rPr lang="en-US" dirty="0" smtClean="0"/>
              <a:t>For e.g., if we are storing the registration no. of a student then this attribute is called simple attribute.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0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 smtClean="0"/>
              <a:t>COMPOSITE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algn="just"/>
            <a:r>
              <a:rPr lang="en-US" dirty="0" smtClean="0"/>
              <a:t>Composite attributes are those which can be further sub divided. </a:t>
            </a:r>
          </a:p>
          <a:p>
            <a:pPr algn="just"/>
            <a:r>
              <a:rPr lang="en-US" dirty="0" smtClean="0"/>
              <a:t>For e.g. the name of the student can be further sub divided in to first name, middle name and last name. These are called composite attributes.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56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VALUED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If the attribute is having a single value for a particular entity then that attribute is said to be single valued attribute.</a:t>
            </a:r>
          </a:p>
          <a:p>
            <a:pPr algn="just"/>
            <a:r>
              <a:rPr lang="en-US" dirty="0" smtClean="0"/>
              <a:t>For e.g. the </a:t>
            </a:r>
            <a:r>
              <a:rPr lang="en-US" dirty="0" err="1" smtClean="0"/>
              <a:t>loan_number</a:t>
            </a:r>
            <a:r>
              <a:rPr lang="en-US" dirty="0" smtClean="0"/>
              <a:t> attribute for a specific loan entity refers to only one loan number.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372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VALUED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There may be instances where an attribute has a set of values for a specific entity. This type of attribute is said to be multivalued.</a:t>
            </a:r>
          </a:p>
          <a:p>
            <a:pPr algn="just"/>
            <a:r>
              <a:rPr lang="en-US" dirty="0" smtClean="0"/>
              <a:t>For e.g. consider an employee entity set with the attribute </a:t>
            </a:r>
            <a:r>
              <a:rPr lang="en-US" dirty="0" err="1" smtClean="0"/>
              <a:t>phone_number</a:t>
            </a:r>
            <a:r>
              <a:rPr lang="en-US" dirty="0" smtClean="0"/>
              <a:t>. An employee may have zero, one, or several phone numbers and different employees may have different numbers of phones.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34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1289</Words>
  <Application>Microsoft Office PowerPoint</Application>
  <PresentationFormat>On-screen Show (4:3)</PresentationFormat>
  <Paragraphs>82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ENTITY RELATIONSHIP(ER) MODEL </vt:lpstr>
      <vt:lpstr>Introduction</vt:lpstr>
      <vt:lpstr>Definitions</vt:lpstr>
      <vt:lpstr>Definitions</vt:lpstr>
      <vt:lpstr>Types Of Attributes</vt:lpstr>
      <vt:lpstr>SIMPLE ATTRIBUTES</vt:lpstr>
      <vt:lpstr>COMPOSITE ATTRIBUTES</vt:lpstr>
      <vt:lpstr>SINGLE VALUED ATTRIBUTES</vt:lpstr>
      <vt:lpstr>MULTI VALUED ATTRIBUTES</vt:lpstr>
      <vt:lpstr>DERIVED ATTRIBUTES</vt:lpstr>
      <vt:lpstr>Definitions</vt:lpstr>
      <vt:lpstr>Types of Relationship / Mapping/ Constraints/ Mapping Cardinalities</vt:lpstr>
      <vt:lpstr>One-To-One Relationship.</vt:lpstr>
      <vt:lpstr>One-To-Many Relationship</vt:lpstr>
      <vt:lpstr>Many-To-One Relationship</vt:lpstr>
      <vt:lpstr>Many-To-Many</vt:lpstr>
      <vt:lpstr>ENTITY RELATIONSHIP DIAGRAM</vt:lpstr>
      <vt:lpstr>Components</vt:lpstr>
      <vt:lpstr>Symbols</vt:lpstr>
      <vt:lpstr>Examples</vt:lpstr>
      <vt:lpstr>Explanation</vt:lpstr>
      <vt:lpstr>One-To-Many relationship</vt:lpstr>
      <vt:lpstr>Many-To-One relationship</vt:lpstr>
      <vt:lpstr>One-To-One relationship</vt:lpstr>
      <vt:lpstr>The following figure illustrate a multivalued attribute phone_number, depicted by a double ellipse, and a derived attribute age, depicted by a dashed ellipse. We indicate roles in E-R diagrams by labeling the lines that connect diamonds to rectangle.</vt:lpstr>
      <vt:lpstr>PowerPoint Presentation</vt:lpstr>
      <vt:lpstr>PowerPoint Presentation</vt:lpstr>
      <vt:lpstr>Extended Features of ER Diagrams (Specialization and Generalization)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Sartaj</dc:creator>
  <cp:lastModifiedBy>Sartaj</cp:lastModifiedBy>
  <cp:revision>106</cp:revision>
  <dcterms:created xsi:type="dcterms:W3CDTF">2012-08-08T03:51:51Z</dcterms:created>
  <dcterms:modified xsi:type="dcterms:W3CDTF">2012-09-18T03:46:15Z</dcterms:modified>
</cp:coreProperties>
</file>