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4" r:id="rId7"/>
    <p:sldId id="265" r:id="rId8"/>
    <p:sldId id="262" r:id="rId9"/>
    <p:sldId id="263" r:id="rId10"/>
    <p:sldId id="266" r:id="rId11"/>
    <p:sldId id="267" r:id="rId12"/>
    <p:sldId id="268" r:id="rId13"/>
    <p:sldId id="269" r:id="rId14"/>
    <p:sldId id="270" r:id="rId15"/>
    <p:sldId id="271" r:id="rId16"/>
    <p:sldId id="272" r:id="rId17"/>
    <p:sldId id="273" r:id="rId18"/>
    <p:sldId id="292" r:id="rId19"/>
    <p:sldId id="293" r:id="rId20"/>
    <p:sldId id="294" r:id="rId21"/>
    <p:sldId id="295" r:id="rId22"/>
    <p:sldId id="296" r:id="rId23"/>
    <p:sldId id="297" r:id="rId24"/>
    <p:sldId id="298" r:id="rId25"/>
    <p:sldId id="306" r:id="rId26"/>
    <p:sldId id="299" r:id="rId27"/>
    <p:sldId id="307" r:id="rId28"/>
    <p:sldId id="278" r:id="rId29"/>
    <p:sldId id="279" r:id="rId30"/>
    <p:sldId id="304" r:id="rId31"/>
    <p:sldId id="280" r:id="rId32"/>
    <p:sldId id="281" r:id="rId33"/>
    <p:sldId id="282" r:id="rId34"/>
    <p:sldId id="283" r:id="rId35"/>
    <p:sldId id="284" r:id="rId36"/>
    <p:sldId id="286" r:id="rId37"/>
    <p:sldId id="285" r:id="rId38"/>
    <p:sldId id="287" r:id="rId39"/>
    <p:sldId id="288" r:id="rId40"/>
    <p:sldId id="289" r:id="rId41"/>
    <p:sldId id="290"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94660"/>
  </p:normalViewPr>
  <p:slideViewPr>
    <p:cSldViewPr>
      <p:cViewPr varScale="1">
        <p:scale>
          <a:sx n="78" d="100"/>
          <a:sy n="78" d="100"/>
        </p:scale>
        <p:origin x="152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A7718F8-647F-44C9-8FE6-EEA959E152CA}" type="datetimeFigureOut">
              <a:rPr lang="en-IN" smtClean="0"/>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C77C71-81F8-4864-8854-F62567707E08}" type="slidenum">
              <a:rPr lang="en-IN" smtClean="0"/>
              <a:t>‹#›</a:t>
            </a:fld>
            <a:endParaRPr lang="en-IN"/>
          </a:p>
        </p:txBody>
      </p:sp>
    </p:spTree>
    <p:extLst>
      <p:ext uri="{BB962C8B-B14F-4D97-AF65-F5344CB8AC3E}">
        <p14:creationId xmlns:p14="http://schemas.microsoft.com/office/powerpoint/2010/main" val="1907874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A7718F8-647F-44C9-8FE6-EEA959E152CA}" type="datetimeFigureOut">
              <a:rPr lang="en-IN" smtClean="0"/>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C77C71-81F8-4864-8854-F62567707E08}" type="slidenum">
              <a:rPr lang="en-IN" smtClean="0"/>
              <a:t>‹#›</a:t>
            </a:fld>
            <a:endParaRPr lang="en-IN"/>
          </a:p>
        </p:txBody>
      </p:sp>
    </p:spTree>
    <p:extLst>
      <p:ext uri="{BB962C8B-B14F-4D97-AF65-F5344CB8AC3E}">
        <p14:creationId xmlns:p14="http://schemas.microsoft.com/office/powerpoint/2010/main" val="975864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A7718F8-647F-44C9-8FE6-EEA959E152CA}" type="datetimeFigureOut">
              <a:rPr lang="en-IN" smtClean="0"/>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C77C71-81F8-4864-8854-F62567707E08}" type="slidenum">
              <a:rPr lang="en-IN" smtClean="0"/>
              <a:t>‹#›</a:t>
            </a:fld>
            <a:endParaRPr lang="en-IN"/>
          </a:p>
        </p:txBody>
      </p:sp>
    </p:spTree>
    <p:extLst>
      <p:ext uri="{BB962C8B-B14F-4D97-AF65-F5344CB8AC3E}">
        <p14:creationId xmlns:p14="http://schemas.microsoft.com/office/powerpoint/2010/main" val="355326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A7718F8-647F-44C9-8FE6-EEA959E152CA}" type="datetimeFigureOut">
              <a:rPr lang="en-IN" smtClean="0"/>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C77C71-81F8-4864-8854-F62567707E08}" type="slidenum">
              <a:rPr lang="en-IN" smtClean="0"/>
              <a:t>‹#›</a:t>
            </a:fld>
            <a:endParaRPr lang="en-IN"/>
          </a:p>
        </p:txBody>
      </p:sp>
    </p:spTree>
    <p:extLst>
      <p:ext uri="{BB962C8B-B14F-4D97-AF65-F5344CB8AC3E}">
        <p14:creationId xmlns:p14="http://schemas.microsoft.com/office/powerpoint/2010/main" val="1329014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7718F8-647F-44C9-8FE6-EEA959E152CA}" type="datetimeFigureOut">
              <a:rPr lang="en-IN" smtClean="0"/>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C77C71-81F8-4864-8854-F62567707E08}" type="slidenum">
              <a:rPr lang="en-IN" smtClean="0"/>
              <a:t>‹#›</a:t>
            </a:fld>
            <a:endParaRPr lang="en-IN"/>
          </a:p>
        </p:txBody>
      </p:sp>
    </p:spTree>
    <p:extLst>
      <p:ext uri="{BB962C8B-B14F-4D97-AF65-F5344CB8AC3E}">
        <p14:creationId xmlns:p14="http://schemas.microsoft.com/office/powerpoint/2010/main" val="748995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A7718F8-647F-44C9-8FE6-EEA959E152CA}" type="datetimeFigureOut">
              <a:rPr lang="en-IN" smtClean="0"/>
              <a:t>17-02-2022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C77C71-81F8-4864-8854-F62567707E08}" type="slidenum">
              <a:rPr lang="en-IN" smtClean="0"/>
              <a:t>‹#›</a:t>
            </a:fld>
            <a:endParaRPr lang="en-IN"/>
          </a:p>
        </p:txBody>
      </p:sp>
    </p:spTree>
    <p:extLst>
      <p:ext uri="{BB962C8B-B14F-4D97-AF65-F5344CB8AC3E}">
        <p14:creationId xmlns:p14="http://schemas.microsoft.com/office/powerpoint/2010/main" val="850266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A7718F8-647F-44C9-8FE6-EEA959E152CA}" type="datetimeFigureOut">
              <a:rPr lang="en-IN" smtClean="0"/>
              <a:t>17-02-2022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C77C71-81F8-4864-8854-F62567707E08}" type="slidenum">
              <a:rPr lang="en-IN" smtClean="0"/>
              <a:t>‹#›</a:t>
            </a:fld>
            <a:endParaRPr lang="en-IN"/>
          </a:p>
        </p:txBody>
      </p:sp>
    </p:spTree>
    <p:extLst>
      <p:ext uri="{BB962C8B-B14F-4D97-AF65-F5344CB8AC3E}">
        <p14:creationId xmlns:p14="http://schemas.microsoft.com/office/powerpoint/2010/main" val="393637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A7718F8-647F-44C9-8FE6-EEA959E152CA}" type="datetimeFigureOut">
              <a:rPr lang="en-IN" smtClean="0"/>
              <a:t>17-02-2022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C77C71-81F8-4864-8854-F62567707E08}" type="slidenum">
              <a:rPr lang="en-IN" smtClean="0"/>
              <a:t>‹#›</a:t>
            </a:fld>
            <a:endParaRPr lang="en-IN"/>
          </a:p>
        </p:txBody>
      </p:sp>
    </p:spTree>
    <p:extLst>
      <p:ext uri="{BB962C8B-B14F-4D97-AF65-F5344CB8AC3E}">
        <p14:creationId xmlns:p14="http://schemas.microsoft.com/office/powerpoint/2010/main" val="134061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7718F8-647F-44C9-8FE6-EEA959E152CA}" type="datetimeFigureOut">
              <a:rPr lang="en-IN" smtClean="0"/>
              <a:t>17-02-2022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C77C71-81F8-4864-8854-F62567707E08}" type="slidenum">
              <a:rPr lang="en-IN" smtClean="0"/>
              <a:t>‹#›</a:t>
            </a:fld>
            <a:endParaRPr lang="en-IN"/>
          </a:p>
        </p:txBody>
      </p:sp>
    </p:spTree>
    <p:extLst>
      <p:ext uri="{BB962C8B-B14F-4D97-AF65-F5344CB8AC3E}">
        <p14:creationId xmlns:p14="http://schemas.microsoft.com/office/powerpoint/2010/main" val="3903413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7718F8-647F-44C9-8FE6-EEA959E152CA}" type="datetimeFigureOut">
              <a:rPr lang="en-IN" smtClean="0"/>
              <a:t>17-02-2022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C77C71-81F8-4864-8854-F62567707E08}" type="slidenum">
              <a:rPr lang="en-IN" smtClean="0"/>
              <a:t>‹#›</a:t>
            </a:fld>
            <a:endParaRPr lang="en-IN"/>
          </a:p>
        </p:txBody>
      </p:sp>
    </p:spTree>
    <p:extLst>
      <p:ext uri="{BB962C8B-B14F-4D97-AF65-F5344CB8AC3E}">
        <p14:creationId xmlns:p14="http://schemas.microsoft.com/office/powerpoint/2010/main" val="2829766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7718F8-647F-44C9-8FE6-EEA959E152CA}" type="datetimeFigureOut">
              <a:rPr lang="en-IN" smtClean="0"/>
              <a:t>17-02-2022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C77C71-81F8-4864-8854-F62567707E08}" type="slidenum">
              <a:rPr lang="en-IN" smtClean="0"/>
              <a:t>‹#›</a:t>
            </a:fld>
            <a:endParaRPr lang="en-IN"/>
          </a:p>
        </p:txBody>
      </p:sp>
    </p:spTree>
    <p:extLst>
      <p:ext uri="{BB962C8B-B14F-4D97-AF65-F5344CB8AC3E}">
        <p14:creationId xmlns:p14="http://schemas.microsoft.com/office/powerpoint/2010/main" val="166001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718F8-647F-44C9-8FE6-EEA959E152CA}" type="datetimeFigureOut">
              <a:rPr lang="en-IN" smtClean="0"/>
              <a:t>17-02-2022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C77C71-81F8-4864-8854-F62567707E08}" type="slidenum">
              <a:rPr lang="en-IN" smtClean="0"/>
              <a:t>‹#›</a:t>
            </a:fld>
            <a:endParaRPr lang="en-IN"/>
          </a:p>
        </p:txBody>
      </p:sp>
    </p:spTree>
    <p:extLst>
      <p:ext uri="{BB962C8B-B14F-4D97-AF65-F5344CB8AC3E}">
        <p14:creationId xmlns:p14="http://schemas.microsoft.com/office/powerpoint/2010/main" val="2131007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THE RELATIONAL MODEL</a:t>
            </a:r>
            <a:br>
              <a:rPr lang="en-US" dirty="0"/>
            </a:br>
            <a:endParaRPr lang="en-IN" dirty="0"/>
          </a:p>
        </p:txBody>
      </p:sp>
    </p:spTree>
    <p:extLst>
      <p:ext uri="{BB962C8B-B14F-4D97-AF65-F5344CB8AC3E}">
        <p14:creationId xmlns:p14="http://schemas.microsoft.com/office/powerpoint/2010/main" val="1190847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US" dirty="0"/>
              <a:t>SELECT OPERATION</a:t>
            </a:r>
            <a:endParaRPr lang="en-IN" dirty="0"/>
          </a:p>
        </p:txBody>
      </p:sp>
      <p:sp>
        <p:nvSpPr>
          <p:cNvPr id="3" name="Content Placeholder 2"/>
          <p:cNvSpPr>
            <a:spLocks noGrp="1"/>
          </p:cNvSpPr>
          <p:nvPr>
            <p:ph idx="1"/>
          </p:nvPr>
        </p:nvSpPr>
        <p:spPr>
          <a:xfrm>
            <a:off x="457200" y="1268760"/>
            <a:ext cx="8229600" cy="5040560"/>
          </a:xfrm>
        </p:spPr>
        <p:txBody>
          <a:bodyPr>
            <a:normAutofit/>
          </a:bodyPr>
          <a:lstStyle/>
          <a:p>
            <a:pPr algn="just"/>
            <a:r>
              <a:rPr lang="en-US" sz="2800" dirty="0"/>
              <a:t>The select operation selects tuples that satisfy a given predicate (condition). We use the lower Greek letter sigma (</a:t>
            </a:r>
            <a:r>
              <a:rPr lang="en-US" sz="2800" dirty="0">
                <a:sym typeface="Symbol" charset="2"/>
              </a:rPr>
              <a:t></a:t>
            </a:r>
            <a:r>
              <a:rPr lang="en-US" sz="2800" dirty="0"/>
              <a:t>) to denote selection. For e.g.</a:t>
            </a:r>
          </a:p>
          <a:p>
            <a:pPr algn="just"/>
            <a:r>
              <a:rPr lang="en-US" sz="2800" dirty="0"/>
              <a:t>Let us assume ‘S’ in the instance(relation) of sailors.</a:t>
            </a:r>
          </a:p>
          <a:p>
            <a:pPr marL="0" indent="0" algn="just">
              <a:buNone/>
            </a:pPr>
            <a:endParaRPr lang="en-US" sz="2800" dirty="0"/>
          </a:p>
          <a:p>
            <a:pPr marL="0" indent="0" algn="just">
              <a:buNone/>
            </a:pPr>
            <a:r>
              <a:rPr lang="en-US" sz="2800" dirty="0"/>
              <a:t>Q. Find details of all sailors</a:t>
            </a:r>
          </a:p>
          <a:p>
            <a:pPr marL="0" indent="0" algn="just">
              <a:buNone/>
            </a:pPr>
            <a:r>
              <a:rPr lang="en-US" sz="2800" dirty="0">
                <a:sym typeface="Symbol" charset="2"/>
              </a:rPr>
              <a:t>Sol.	 </a:t>
            </a:r>
            <a:r>
              <a:rPr lang="en-US" sz="2000" dirty="0">
                <a:sym typeface="Symbol" charset="2"/>
              </a:rPr>
              <a:t>(s).</a:t>
            </a:r>
          </a:p>
          <a:p>
            <a:pPr marL="0" indent="0" algn="just">
              <a:buNone/>
            </a:pPr>
            <a:endParaRPr lang="en-US" sz="2800" dirty="0">
              <a:sym typeface="Symbol" charset="2"/>
            </a:endParaRPr>
          </a:p>
          <a:p>
            <a:pPr marL="0" indent="0" algn="just">
              <a:buNone/>
            </a:pPr>
            <a:r>
              <a:rPr lang="en-US" sz="2800" dirty="0">
                <a:sym typeface="Symbol" charset="2"/>
              </a:rPr>
              <a:t>Q. Find details of all sailors with rating greater than 1.</a:t>
            </a:r>
          </a:p>
          <a:p>
            <a:pPr marL="0" indent="0" algn="just">
              <a:buNone/>
            </a:pPr>
            <a:r>
              <a:rPr lang="en-US" sz="2800" dirty="0">
                <a:sym typeface="Symbol" charset="2"/>
              </a:rPr>
              <a:t>Sol. 	 </a:t>
            </a:r>
            <a:r>
              <a:rPr lang="en-US" sz="2000" dirty="0">
                <a:sym typeface="Symbol" charset="2"/>
              </a:rPr>
              <a:t>rating &gt; 1 (s).</a:t>
            </a:r>
            <a:endParaRPr lang="en-US" sz="2800" dirty="0"/>
          </a:p>
          <a:p>
            <a:pPr algn="just"/>
            <a:endParaRPr lang="en-IN" dirty="0"/>
          </a:p>
        </p:txBody>
      </p:sp>
    </p:spTree>
    <p:extLst>
      <p:ext uri="{BB962C8B-B14F-4D97-AF65-F5344CB8AC3E}">
        <p14:creationId xmlns:p14="http://schemas.microsoft.com/office/powerpoint/2010/main" val="1184228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868958"/>
          </a:xfrm>
        </p:spPr>
        <p:txBody>
          <a:bodyPr/>
          <a:lstStyle/>
          <a:p>
            <a:r>
              <a:rPr lang="en-US" dirty="0"/>
              <a:t>PROJECTION OPERATION</a:t>
            </a:r>
            <a:endParaRPr lang="en-IN" dirty="0"/>
          </a:p>
        </p:txBody>
      </p:sp>
      <p:sp>
        <p:nvSpPr>
          <p:cNvPr id="3" name="Content Placeholder 2"/>
          <p:cNvSpPr>
            <a:spLocks noGrp="1"/>
          </p:cNvSpPr>
          <p:nvPr>
            <p:ph idx="1"/>
          </p:nvPr>
        </p:nvSpPr>
        <p:spPr>
          <a:xfrm>
            <a:off x="457200" y="1124744"/>
            <a:ext cx="8229600" cy="5001419"/>
          </a:xfrm>
        </p:spPr>
        <p:txBody>
          <a:bodyPr>
            <a:normAutofit fontScale="92500" lnSpcReduction="20000"/>
          </a:bodyPr>
          <a:lstStyle/>
          <a:p>
            <a:pPr marL="0" indent="0" algn="just">
              <a:buNone/>
            </a:pPr>
            <a:r>
              <a:rPr lang="en-US" dirty="0"/>
              <a:t>The projection operator is used to project columns. It is represented by Greek Letter pi (</a:t>
            </a:r>
            <a:r>
              <a:rPr lang="en-US" dirty="0">
                <a:sym typeface="Symbol" charset="2"/>
              </a:rPr>
              <a:t></a:t>
            </a:r>
            <a:r>
              <a:rPr lang="en-US" dirty="0"/>
              <a:t>). The projection operator allows us to extract columns from a relation. For e.g.</a:t>
            </a:r>
          </a:p>
          <a:p>
            <a:pPr marL="0" indent="0" algn="just">
              <a:buNone/>
            </a:pPr>
            <a:endParaRPr lang="en-US" b="1" dirty="0"/>
          </a:p>
          <a:p>
            <a:pPr marL="0" indent="0" algn="just">
              <a:buNone/>
            </a:pPr>
            <a:r>
              <a:rPr lang="en-US" b="1" dirty="0"/>
              <a:t>Q.</a:t>
            </a:r>
            <a:r>
              <a:rPr lang="en-US" dirty="0"/>
              <a:t> Find the names and rating of all the sailors.</a:t>
            </a:r>
          </a:p>
          <a:p>
            <a:pPr marL="0" indent="0" algn="just">
              <a:buNone/>
            </a:pPr>
            <a:r>
              <a:rPr lang="en-US" b="1" dirty="0"/>
              <a:t>Sol.</a:t>
            </a:r>
            <a:r>
              <a:rPr lang="en-US" dirty="0"/>
              <a:t>  </a:t>
            </a:r>
            <a:r>
              <a:rPr lang="en-US" dirty="0">
                <a:sym typeface="Symbol" charset="2"/>
              </a:rPr>
              <a:t> </a:t>
            </a:r>
            <a:r>
              <a:rPr lang="en-US" sz="2400" dirty="0">
                <a:sym typeface="Symbol" charset="2"/>
              </a:rPr>
              <a:t>SNAME, RATING(s)</a:t>
            </a:r>
            <a:r>
              <a:rPr lang="en-US" sz="2800" dirty="0">
                <a:sym typeface="Symbol" charset="2"/>
              </a:rPr>
              <a:t>.</a:t>
            </a:r>
          </a:p>
          <a:p>
            <a:pPr marL="0" indent="0" algn="just">
              <a:buNone/>
            </a:pPr>
            <a:endParaRPr lang="en-US" sz="2800" dirty="0">
              <a:sym typeface="Symbol" charset="2"/>
            </a:endParaRPr>
          </a:p>
          <a:p>
            <a:pPr marL="0" indent="0" algn="just">
              <a:buNone/>
            </a:pPr>
            <a:r>
              <a:rPr lang="en-US" b="1" dirty="0">
                <a:sym typeface="Symbol" charset="2"/>
              </a:rPr>
              <a:t>Q.</a:t>
            </a:r>
            <a:r>
              <a:rPr lang="en-US" dirty="0"/>
              <a:t> Find names and rating of all the sailors with rating greater than one.</a:t>
            </a:r>
          </a:p>
          <a:p>
            <a:pPr marL="0" indent="0" algn="just">
              <a:buNone/>
            </a:pPr>
            <a:r>
              <a:rPr lang="en-US" b="1" dirty="0"/>
              <a:t>Sol.</a:t>
            </a:r>
            <a:r>
              <a:rPr lang="en-US" dirty="0"/>
              <a:t>  </a:t>
            </a:r>
            <a:r>
              <a:rPr lang="en-US" dirty="0">
                <a:sym typeface="Symbol" charset="2"/>
              </a:rPr>
              <a:t> </a:t>
            </a:r>
            <a:r>
              <a:rPr lang="en-US" sz="2400" dirty="0">
                <a:sym typeface="Symbol" charset="2"/>
              </a:rPr>
              <a:t>SNAME, RATING</a:t>
            </a:r>
            <a:r>
              <a:rPr lang="en-US" dirty="0">
                <a:sym typeface="Symbol" charset="2"/>
              </a:rPr>
              <a:t>(</a:t>
            </a:r>
            <a:r>
              <a:rPr lang="en-US" sz="3600" dirty="0">
                <a:sym typeface="Symbol" charset="2"/>
              </a:rPr>
              <a:t> </a:t>
            </a:r>
            <a:r>
              <a:rPr lang="en-US" sz="2400" dirty="0">
                <a:sym typeface="Symbol" charset="2"/>
              </a:rPr>
              <a:t>rating &gt; 1 (s)).</a:t>
            </a:r>
            <a:endParaRPr lang="en-IN" dirty="0"/>
          </a:p>
        </p:txBody>
      </p:sp>
    </p:spTree>
    <p:extLst>
      <p:ext uri="{BB962C8B-B14F-4D97-AF65-F5344CB8AC3E}">
        <p14:creationId xmlns:p14="http://schemas.microsoft.com/office/powerpoint/2010/main" val="3762460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OPARATIONS</a:t>
            </a:r>
            <a:endParaRPr lang="en-IN" dirty="0"/>
          </a:p>
        </p:txBody>
      </p:sp>
      <p:sp>
        <p:nvSpPr>
          <p:cNvPr id="3" name="Content Placeholder 2"/>
          <p:cNvSpPr>
            <a:spLocks noGrp="1"/>
          </p:cNvSpPr>
          <p:nvPr>
            <p:ph idx="1"/>
          </p:nvPr>
        </p:nvSpPr>
        <p:spPr/>
        <p:txBody>
          <a:bodyPr>
            <a:normAutofit lnSpcReduction="10000"/>
          </a:bodyPr>
          <a:lstStyle/>
          <a:p>
            <a:r>
              <a:rPr lang="en-US" dirty="0"/>
              <a:t>Set operations are of four types:-</a:t>
            </a:r>
          </a:p>
          <a:p>
            <a:pPr marL="514350" indent="-514350">
              <a:buFont typeface="+mj-lt"/>
              <a:buAutoNum type="arabicPeriod"/>
            </a:pPr>
            <a:r>
              <a:rPr lang="en-US" dirty="0"/>
              <a:t>UNION (</a:t>
            </a:r>
            <a:r>
              <a:rPr lang="en-US" dirty="0">
                <a:sym typeface="Symbol" charset="2"/>
              </a:rPr>
              <a:t></a:t>
            </a:r>
            <a:r>
              <a:rPr lang="en-US" dirty="0"/>
              <a:t>).</a:t>
            </a:r>
          </a:p>
          <a:p>
            <a:pPr marL="514350" indent="-514350">
              <a:buFont typeface="+mj-lt"/>
              <a:buAutoNum type="arabicPeriod"/>
            </a:pPr>
            <a:r>
              <a:rPr lang="en-US" dirty="0"/>
              <a:t>INTERSECTION (∩).</a:t>
            </a:r>
          </a:p>
          <a:p>
            <a:pPr marL="514350" indent="-514350">
              <a:buFont typeface="+mj-lt"/>
              <a:buAutoNum type="arabicPeriod"/>
            </a:pPr>
            <a:r>
              <a:rPr lang="en-US" dirty="0"/>
              <a:t>CROSS PRODUCT (Cartesian Product) (x).</a:t>
            </a:r>
          </a:p>
          <a:p>
            <a:pPr marL="514350" indent="-514350">
              <a:buFont typeface="+mj-lt"/>
              <a:buAutoNum type="arabicPeriod"/>
            </a:pPr>
            <a:r>
              <a:rPr lang="en-US" dirty="0"/>
              <a:t>DIFFERENCE (Set difference) (</a:t>
            </a:r>
            <a:r>
              <a:rPr lang="en-US" i="1" dirty="0"/>
              <a:t>–</a:t>
            </a:r>
            <a:r>
              <a:rPr lang="en-US" dirty="0"/>
              <a:t>).</a:t>
            </a:r>
          </a:p>
          <a:p>
            <a:pPr marL="0" indent="0">
              <a:buNone/>
            </a:pPr>
            <a:endParaRPr lang="en-US" dirty="0"/>
          </a:p>
          <a:p>
            <a:pPr marL="0" indent="0">
              <a:buNone/>
            </a:pPr>
            <a:r>
              <a:rPr lang="en-US" dirty="0"/>
              <a:t>Let us assume we have 3 instances named S1,S2 and R1.</a:t>
            </a:r>
            <a:endParaRPr lang="en-IN" dirty="0"/>
          </a:p>
        </p:txBody>
      </p:sp>
    </p:spTree>
    <p:extLst>
      <p:ext uri="{BB962C8B-B14F-4D97-AF65-F5344CB8AC3E}">
        <p14:creationId xmlns:p14="http://schemas.microsoft.com/office/powerpoint/2010/main" val="26189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US" dirty="0"/>
              <a:t>SAMPLE TABLES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407076514"/>
              </p:ext>
            </p:extLst>
          </p:nvPr>
        </p:nvGraphicFramePr>
        <p:xfrm>
          <a:off x="2627784" y="1268760"/>
          <a:ext cx="6096000" cy="1854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pPr algn="ctr"/>
                      <a:r>
                        <a:rPr lang="en-US" dirty="0"/>
                        <a:t>SID</a:t>
                      </a:r>
                      <a:endParaRPr lang="en-IN" dirty="0"/>
                    </a:p>
                  </a:txBody>
                  <a:tcPr/>
                </a:tc>
                <a:tc>
                  <a:txBody>
                    <a:bodyPr/>
                    <a:lstStyle/>
                    <a:p>
                      <a:pPr algn="ctr"/>
                      <a:r>
                        <a:rPr lang="en-US" dirty="0"/>
                        <a:t>SNAME</a:t>
                      </a:r>
                      <a:endParaRPr lang="en-IN" dirty="0"/>
                    </a:p>
                  </a:txBody>
                  <a:tcPr/>
                </a:tc>
                <a:tc>
                  <a:txBody>
                    <a:bodyPr/>
                    <a:lstStyle/>
                    <a:p>
                      <a:pPr algn="ctr"/>
                      <a:r>
                        <a:rPr lang="en-US" dirty="0"/>
                        <a:t>RATING</a:t>
                      </a:r>
                      <a:endParaRPr lang="en-IN" dirty="0"/>
                    </a:p>
                  </a:txBody>
                  <a:tcPr/>
                </a:tc>
                <a:tc>
                  <a:txBody>
                    <a:bodyPr/>
                    <a:lstStyle/>
                    <a:p>
                      <a:pPr algn="ctr"/>
                      <a:r>
                        <a:rPr lang="en-US" dirty="0"/>
                        <a:t>AGE</a:t>
                      </a:r>
                      <a:endParaRPr lang="en-IN" dirty="0"/>
                    </a:p>
                  </a:txBody>
                  <a:tcPr/>
                </a:tc>
                <a:extLst>
                  <a:ext uri="{0D108BD9-81ED-4DB2-BD59-A6C34878D82A}">
                    <a16:rowId xmlns:a16="http://schemas.microsoft.com/office/drawing/2014/main" val="10000"/>
                  </a:ext>
                </a:extLst>
              </a:tr>
              <a:tr h="370840">
                <a:tc>
                  <a:txBody>
                    <a:bodyPr/>
                    <a:lstStyle/>
                    <a:p>
                      <a:pPr algn="ctr"/>
                      <a:r>
                        <a:rPr lang="en-US" dirty="0"/>
                        <a:t>1</a:t>
                      </a:r>
                      <a:endParaRPr lang="en-IN" dirty="0"/>
                    </a:p>
                  </a:txBody>
                  <a:tcPr/>
                </a:tc>
                <a:tc>
                  <a:txBody>
                    <a:bodyPr/>
                    <a:lstStyle/>
                    <a:p>
                      <a:pPr algn="ctr"/>
                      <a:r>
                        <a:rPr lang="en-US" dirty="0"/>
                        <a:t>S1</a:t>
                      </a:r>
                      <a:endParaRPr lang="en-IN" dirty="0"/>
                    </a:p>
                  </a:txBody>
                  <a:tcPr/>
                </a:tc>
                <a:tc>
                  <a:txBody>
                    <a:bodyPr/>
                    <a:lstStyle/>
                    <a:p>
                      <a:pPr algn="ctr"/>
                      <a:r>
                        <a:rPr lang="en-US" dirty="0"/>
                        <a:t>2</a:t>
                      </a:r>
                      <a:endParaRPr lang="en-IN" dirty="0"/>
                    </a:p>
                  </a:txBody>
                  <a:tcPr/>
                </a:tc>
                <a:tc>
                  <a:txBody>
                    <a:bodyPr/>
                    <a:lstStyle/>
                    <a:p>
                      <a:pPr algn="ctr"/>
                      <a:r>
                        <a:rPr lang="en-US" dirty="0"/>
                        <a:t>35</a:t>
                      </a:r>
                      <a:endParaRPr lang="en-IN" dirty="0"/>
                    </a:p>
                  </a:txBody>
                  <a:tcPr/>
                </a:tc>
                <a:extLst>
                  <a:ext uri="{0D108BD9-81ED-4DB2-BD59-A6C34878D82A}">
                    <a16:rowId xmlns:a16="http://schemas.microsoft.com/office/drawing/2014/main" val="10001"/>
                  </a:ext>
                </a:extLst>
              </a:tr>
              <a:tr h="370840">
                <a:tc>
                  <a:txBody>
                    <a:bodyPr/>
                    <a:lstStyle/>
                    <a:p>
                      <a:pPr algn="ctr"/>
                      <a:r>
                        <a:rPr lang="en-US" dirty="0"/>
                        <a:t>2</a:t>
                      </a:r>
                      <a:endParaRPr lang="en-IN" dirty="0"/>
                    </a:p>
                  </a:txBody>
                  <a:tcPr/>
                </a:tc>
                <a:tc>
                  <a:txBody>
                    <a:bodyPr/>
                    <a:lstStyle/>
                    <a:p>
                      <a:pPr algn="ctr"/>
                      <a:r>
                        <a:rPr lang="en-US" dirty="0"/>
                        <a:t>S2</a:t>
                      </a:r>
                      <a:endParaRPr lang="en-IN" dirty="0"/>
                    </a:p>
                  </a:txBody>
                  <a:tcPr/>
                </a:tc>
                <a:tc>
                  <a:txBody>
                    <a:bodyPr/>
                    <a:lstStyle/>
                    <a:p>
                      <a:pPr algn="ctr"/>
                      <a:r>
                        <a:rPr lang="en-US" dirty="0"/>
                        <a:t>3</a:t>
                      </a:r>
                      <a:endParaRPr lang="en-IN" dirty="0"/>
                    </a:p>
                  </a:txBody>
                  <a:tcPr/>
                </a:tc>
                <a:tc>
                  <a:txBody>
                    <a:bodyPr/>
                    <a:lstStyle/>
                    <a:p>
                      <a:pPr algn="ctr"/>
                      <a:r>
                        <a:rPr lang="en-US" dirty="0"/>
                        <a:t>26</a:t>
                      </a:r>
                      <a:endParaRPr lang="en-IN" dirty="0"/>
                    </a:p>
                  </a:txBody>
                  <a:tcPr/>
                </a:tc>
                <a:extLst>
                  <a:ext uri="{0D108BD9-81ED-4DB2-BD59-A6C34878D82A}">
                    <a16:rowId xmlns:a16="http://schemas.microsoft.com/office/drawing/2014/main" val="10002"/>
                  </a:ext>
                </a:extLst>
              </a:tr>
              <a:tr h="370840">
                <a:tc>
                  <a:txBody>
                    <a:bodyPr/>
                    <a:lstStyle/>
                    <a:p>
                      <a:pPr algn="ctr"/>
                      <a:r>
                        <a:rPr lang="en-US" dirty="0"/>
                        <a:t>3</a:t>
                      </a:r>
                      <a:endParaRPr lang="en-IN" dirty="0"/>
                    </a:p>
                  </a:txBody>
                  <a:tcPr/>
                </a:tc>
                <a:tc>
                  <a:txBody>
                    <a:bodyPr/>
                    <a:lstStyle/>
                    <a:p>
                      <a:pPr algn="ctr"/>
                      <a:r>
                        <a:rPr lang="en-US" dirty="0"/>
                        <a:t>S3</a:t>
                      </a:r>
                      <a:endParaRPr lang="en-IN" dirty="0"/>
                    </a:p>
                  </a:txBody>
                  <a:tcPr/>
                </a:tc>
                <a:tc>
                  <a:txBody>
                    <a:bodyPr/>
                    <a:lstStyle/>
                    <a:p>
                      <a:pPr algn="ctr"/>
                      <a:r>
                        <a:rPr lang="en-US" dirty="0"/>
                        <a:t>1</a:t>
                      </a:r>
                      <a:endParaRPr lang="en-IN" dirty="0"/>
                    </a:p>
                  </a:txBody>
                  <a:tcPr/>
                </a:tc>
                <a:tc>
                  <a:txBody>
                    <a:bodyPr/>
                    <a:lstStyle/>
                    <a:p>
                      <a:pPr algn="ctr"/>
                      <a:r>
                        <a:rPr lang="en-US" dirty="0"/>
                        <a:t>22</a:t>
                      </a:r>
                      <a:endParaRPr lang="en-IN" dirty="0"/>
                    </a:p>
                  </a:txBody>
                  <a:tcPr/>
                </a:tc>
                <a:extLst>
                  <a:ext uri="{0D108BD9-81ED-4DB2-BD59-A6C34878D82A}">
                    <a16:rowId xmlns:a16="http://schemas.microsoft.com/office/drawing/2014/main" val="10003"/>
                  </a:ext>
                </a:extLst>
              </a:tr>
              <a:tr h="370840">
                <a:tc>
                  <a:txBody>
                    <a:bodyPr/>
                    <a:lstStyle/>
                    <a:p>
                      <a:pPr algn="ctr"/>
                      <a:r>
                        <a:rPr lang="en-US" dirty="0"/>
                        <a:t>4</a:t>
                      </a:r>
                      <a:endParaRPr lang="en-IN" dirty="0"/>
                    </a:p>
                  </a:txBody>
                  <a:tcPr/>
                </a:tc>
                <a:tc>
                  <a:txBody>
                    <a:bodyPr/>
                    <a:lstStyle/>
                    <a:p>
                      <a:pPr algn="ctr"/>
                      <a:r>
                        <a:rPr lang="en-US" dirty="0"/>
                        <a:t>S4</a:t>
                      </a:r>
                      <a:endParaRPr lang="en-IN" dirty="0"/>
                    </a:p>
                  </a:txBody>
                  <a:tcPr/>
                </a:tc>
                <a:tc>
                  <a:txBody>
                    <a:bodyPr/>
                    <a:lstStyle/>
                    <a:p>
                      <a:pPr algn="ctr"/>
                      <a:r>
                        <a:rPr lang="en-US" dirty="0"/>
                        <a:t>2</a:t>
                      </a:r>
                      <a:endParaRPr lang="en-IN" dirty="0"/>
                    </a:p>
                  </a:txBody>
                  <a:tcPr/>
                </a:tc>
                <a:tc>
                  <a:txBody>
                    <a:bodyPr/>
                    <a:lstStyle/>
                    <a:p>
                      <a:pPr algn="ctr"/>
                      <a:r>
                        <a:rPr lang="en-US" dirty="0"/>
                        <a:t>21</a:t>
                      </a:r>
                      <a:endParaRPr lang="en-IN"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26073278"/>
              </p:ext>
            </p:extLst>
          </p:nvPr>
        </p:nvGraphicFramePr>
        <p:xfrm>
          <a:off x="2627784" y="3356992"/>
          <a:ext cx="6096000" cy="148336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pPr algn="ctr"/>
                      <a:r>
                        <a:rPr lang="en-US" dirty="0"/>
                        <a:t>SID</a:t>
                      </a:r>
                      <a:endParaRPr lang="en-IN" dirty="0"/>
                    </a:p>
                  </a:txBody>
                  <a:tcPr/>
                </a:tc>
                <a:tc>
                  <a:txBody>
                    <a:bodyPr/>
                    <a:lstStyle/>
                    <a:p>
                      <a:pPr algn="ctr"/>
                      <a:r>
                        <a:rPr lang="en-US" dirty="0"/>
                        <a:t>SNAME</a:t>
                      </a:r>
                      <a:endParaRPr lang="en-IN" dirty="0"/>
                    </a:p>
                  </a:txBody>
                  <a:tcPr/>
                </a:tc>
                <a:tc>
                  <a:txBody>
                    <a:bodyPr/>
                    <a:lstStyle/>
                    <a:p>
                      <a:pPr algn="ctr"/>
                      <a:r>
                        <a:rPr lang="en-US" dirty="0"/>
                        <a:t>RATING</a:t>
                      </a:r>
                      <a:endParaRPr lang="en-IN" dirty="0"/>
                    </a:p>
                  </a:txBody>
                  <a:tcPr/>
                </a:tc>
                <a:tc>
                  <a:txBody>
                    <a:bodyPr/>
                    <a:lstStyle/>
                    <a:p>
                      <a:pPr algn="ctr"/>
                      <a:r>
                        <a:rPr lang="en-US" dirty="0"/>
                        <a:t>AGE</a:t>
                      </a:r>
                      <a:endParaRPr lang="en-IN" dirty="0"/>
                    </a:p>
                  </a:txBody>
                  <a:tcPr/>
                </a:tc>
                <a:extLst>
                  <a:ext uri="{0D108BD9-81ED-4DB2-BD59-A6C34878D82A}">
                    <a16:rowId xmlns:a16="http://schemas.microsoft.com/office/drawing/2014/main" val="10000"/>
                  </a:ext>
                </a:extLst>
              </a:tr>
              <a:tr h="370840">
                <a:tc>
                  <a:txBody>
                    <a:bodyPr/>
                    <a:lstStyle/>
                    <a:p>
                      <a:pPr algn="ctr"/>
                      <a:r>
                        <a:rPr lang="en-US" dirty="0"/>
                        <a:t>3</a:t>
                      </a:r>
                      <a:endParaRPr lang="en-IN" dirty="0"/>
                    </a:p>
                  </a:txBody>
                  <a:tcPr/>
                </a:tc>
                <a:tc>
                  <a:txBody>
                    <a:bodyPr/>
                    <a:lstStyle/>
                    <a:p>
                      <a:pPr algn="ctr"/>
                      <a:r>
                        <a:rPr lang="en-US" dirty="0"/>
                        <a:t>S3</a:t>
                      </a:r>
                      <a:endParaRPr lang="en-IN" dirty="0"/>
                    </a:p>
                  </a:txBody>
                  <a:tcPr/>
                </a:tc>
                <a:tc>
                  <a:txBody>
                    <a:bodyPr/>
                    <a:lstStyle/>
                    <a:p>
                      <a:pPr algn="ctr"/>
                      <a:r>
                        <a:rPr lang="en-US" dirty="0"/>
                        <a:t>1</a:t>
                      </a:r>
                      <a:endParaRPr lang="en-IN" dirty="0"/>
                    </a:p>
                  </a:txBody>
                  <a:tcPr/>
                </a:tc>
                <a:tc>
                  <a:txBody>
                    <a:bodyPr/>
                    <a:lstStyle/>
                    <a:p>
                      <a:pPr algn="ctr"/>
                      <a:r>
                        <a:rPr lang="en-US" dirty="0"/>
                        <a:t>22</a:t>
                      </a:r>
                      <a:endParaRPr lang="en-IN" dirty="0"/>
                    </a:p>
                  </a:txBody>
                  <a:tcPr/>
                </a:tc>
                <a:extLst>
                  <a:ext uri="{0D108BD9-81ED-4DB2-BD59-A6C34878D82A}">
                    <a16:rowId xmlns:a16="http://schemas.microsoft.com/office/drawing/2014/main" val="10001"/>
                  </a:ext>
                </a:extLst>
              </a:tr>
              <a:tr h="370840">
                <a:tc>
                  <a:txBody>
                    <a:bodyPr/>
                    <a:lstStyle/>
                    <a:p>
                      <a:pPr algn="ctr"/>
                      <a:r>
                        <a:rPr lang="en-US" dirty="0"/>
                        <a:t>4</a:t>
                      </a:r>
                      <a:endParaRPr lang="en-IN" dirty="0"/>
                    </a:p>
                  </a:txBody>
                  <a:tcPr/>
                </a:tc>
                <a:tc>
                  <a:txBody>
                    <a:bodyPr/>
                    <a:lstStyle/>
                    <a:p>
                      <a:pPr algn="ctr"/>
                      <a:r>
                        <a:rPr lang="en-US" dirty="0"/>
                        <a:t>S4</a:t>
                      </a:r>
                      <a:endParaRPr lang="en-IN" dirty="0"/>
                    </a:p>
                  </a:txBody>
                  <a:tcPr/>
                </a:tc>
                <a:tc>
                  <a:txBody>
                    <a:bodyPr/>
                    <a:lstStyle/>
                    <a:p>
                      <a:pPr algn="ctr"/>
                      <a:r>
                        <a:rPr lang="en-US" dirty="0"/>
                        <a:t>2</a:t>
                      </a:r>
                      <a:endParaRPr lang="en-IN" dirty="0"/>
                    </a:p>
                  </a:txBody>
                  <a:tcPr/>
                </a:tc>
                <a:tc>
                  <a:txBody>
                    <a:bodyPr/>
                    <a:lstStyle/>
                    <a:p>
                      <a:pPr algn="ctr"/>
                      <a:r>
                        <a:rPr lang="en-US" dirty="0"/>
                        <a:t>21</a:t>
                      </a:r>
                      <a:endParaRPr lang="en-IN" dirty="0"/>
                    </a:p>
                  </a:txBody>
                  <a:tcPr/>
                </a:tc>
                <a:extLst>
                  <a:ext uri="{0D108BD9-81ED-4DB2-BD59-A6C34878D82A}">
                    <a16:rowId xmlns:a16="http://schemas.microsoft.com/office/drawing/2014/main" val="10002"/>
                  </a:ext>
                </a:extLst>
              </a:tr>
              <a:tr h="370840">
                <a:tc>
                  <a:txBody>
                    <a:bodyPr/>
                    <a:lstStyle/>
                    <a:p>
                      <a:pPr algn="ctr"/>
                      <a:r>
                        <a:rPr lang="en-US" dirty="0"/>
                        <a:t>5</a:t>
                      </a:r>
                      <a:endParaRPr lang="en-IN" dirty="0"/>
                    </a:p>
                  </a:txBody>
                  <a:tcPr/>
                </a:tc>
                <a:tc>
                  <a:txBody>
                    <a:bodyPr/>
                    <a:lstStyle/>
                    <a:p>
                      <a:pPr algn="ctr"/>
                      <a:r>
                        <a:rPr lang="en-US" dirty="0"/>
                        <a:t>S5</a:t>
                      </a:r>
                      <a:endParaRPr lang="en-IN" dirty="0"/>
                    </a:p>
                  </a:txBody>
                  <a:tcPr/>
                </a:tc>
                <a:tc>
                  <a:txBody>
                    <a:bodyPr/>
                    <a:lstStyle/>
                    <a:p>
                      <a:pPr algn="ctr"/>
                      <a:r>
                        <a:rPr lang="en-US" dirty="0"/>
                        <a:t>4</a:t>
                      </a:r>
                      <a:endParaRPr lang="en-IN" dirty="0"/>
                    </a:p>
                  </a:txBody>
                  <a:tcPr/>
                </a:tc>
                <a:tc>
                  <a:txBody>
                    <a:bodyPr/>
                    <a:lstStyle/>
                    <a:p>
                      <a:pPr algn="ctr"/>
                      <a:r>
                        <a:rPr lang="en-US" dirty="0"/>
                        <a:t>20</a:t>
                      </a:r>
                      <a:endParaRPr lang="en-IN" dirty="0"/>
                    </a:p>
                  </a:txBody>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1188847"/>
              </p:ext>
            </p:extLst>
          </p:nvPr>
        </p:nvGraphicFramePr>
        <p:xfrm>
          <a:off x="2627784" y="5157192"/>
          <a:ext cx="6096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n-US" dirty="0"/>
                        <a:t>SID</a:t>
                      </a:r>
                      <a:endParaRPr lang="en-IN" dirty="0"/>
                    </a:p>
                  </a:txBody>
                  <a:tcPr/>
                </a:tc>
                <a:tc>
                  <a:txBody>
                    <a:bodyPr/>
                    <a:lstStyle/>
                    <a:p>
                      <a:pPr algn="ctr"/>
                      <a:r>
                        <a:rPr lang="en-US" dirty="0"/>
                        <a:t>BID</a:t>
                      </a:r>
                      <a:endParaRPr lang="en-IN" dirty="0"/>
                    </a:p>
                  </a:txBody>
                  <a:tcPr/>
                </a:tc>
                <a:tc>
                  <a:txBody>
                    <a:bodyPr/>
                    <a:lstStyle/>
                    <a:p>
                      <a:pPr algn="ctr"/>
                      <a:r>
                        <a:rPr lang="en-US" dirty="0"/>
                        <a:t>DATE</a:t>
                      </a:r>
                      <a:endParaRPr lang="en-IN" dirty="0"/>
                    </a:p>
                  </a:txBody>
                  <a:tcPr/>
                </a:tc>
                <a:extLst>
                  <a:ext uri="{0D108BD9-81ED-4DB2-BD59-A6C34878D82A}">
                    <a16:rowId xmlns:a16="http://schemas.microsoft.com/office/drawing/2014/main" val="10000"/>
                  </a:ext>
                </a:extLst>
              </a:tr>
              <a:tr h="370840">
                <a:tc>
                  <a:txBody>
                    <a:bodyPr/>
                    <a:lstStyle/>
                    <a:p>
                      <a:pPr algn="ctr"/>
                      <a:r>
                        <a:rPr lang="en-US" dirty="0"/>
                        <a:t>1</a:t>
                      </a:r>
                      <a:endParaRPr lang="en-IN" dirty="0"/>
                    </a:p>
                  </a:txBody>
                  <a:tcPr/>
                </a:tc>
                <a:tc>
                  <a:txBody>
                    <a:bodyPr/>
                    <a:lstStyle/>
                    <a:p>
                      <a:pPr algn="ctr"/>
                      <a:r>
                        <a:rPr lang="en-US" dirty="0"/>
                        <a:t>11</a:t>
                      </a:r>
                      <a:endParaRPr lang="en-IN" dirty="0"/>
                    </a:p>
                  </a:txBody>
                  <a:tcPr/>
                </a:tc>
                <a:tc>
                  <a:txBody>
                    <a:bodyPr/>
                    <a:lstStyle/>
                    <a:p>
                      <a:pPr algn="ctr"/>
                      <a:r>
                        <a:rPr lang="en-US" dirty="0"/>
                        <a:t>10/09/2015</a:t>
                      </a:r>
                      <a:endParaRPr lang="en-IN" dirty="0"/>
                    </a:p>
                  </a:txBody>
                  <a:tcPr/>
                </a:tc>
                <a:extLst>
                  <a:ext uri="{0D108BD9-81ED-4DB2-BD59-A6C34878D82A}">
                    <a16:rowId xmlns:a16="http://schemas.microsoft.com/office/drawing/2014/main" val="10001"/>
                  </a:ext>
                </a:extLst>
              </a:tr>
              <a:tr h="370840">
                <a:tc>
                  <a:txBody>
                    <a:bodyPr/>
                    <a:lstStyle/>
                    <a:p>
                      <a:pPr algn="ctr"/>
                      <a:r>
                        <a:rPr lang="en-US" dirty="0"/>
                        <a:t>1</a:t>
                      </a:r>
                      <a:endParaRPr lang="en-IN" dirty="0"/>
                    </a:p>
                  </a:txBody>
                  <a:tcPr/>
                </a:tc>
                <a:tc>
                  <a:txBody>
                    <a:bodyPr/>
                    <a:lstStyle/>
                    <a:p>
                      <a:pPr algn="ctr"/>
                      <a:r>
                        <a:rPr lang="en-US" dirty="0"/>
                        <a:t>12</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20/11/2015</a:t>
                      </a:r>
                      <a:endParaRPr lang="en-IN" dirty="0"/>
                    </a:p>
                  </a:txBody>
                  <a:tcPr/>
                </a:tc>
                <a:extLst>
                  <a:ext uri="{0D108BD9-81ED-4DB2-BD59-A6C34878D82A}">
                    <a16:rowId xmlns:a16="http://schemas.microsoft.com/office/drawing/2014/main" val="10002"/>
                  </a:ext>
                </a:extLst>
              </a:tr>
            </a:tbl>
          </a:graphicData>
        </a:graphic>
      </p:graphicFrame>
      <p:sp>
        <p:nvSpPr>
          <p:cNvPr id="7" name="TextBox 6"/>
          <p:cNvSpPr txBox="1"/>
          <p:nvPr/>
        </p:nvSpPr>
        <p:spPr>
          <a:xfrm>
            <a:off x="899592" y="1844824"/>
            <a:ext cx="1080120" cy="646331"/>
          </a:xfrm>
          <a:prstGeom prst="rect">
            <a:avLst/>
          </a:prstGeom>
          <a:noFill/>
        </p:spPr>
        <p:txBody>
          <a:bodyPr wrap="square" rtlCol="0">
            <a:spAutoFit/>
          </a:bodyPr>
          <a:lstStyle/>
          <a:p>
            <a:r>
              <a:rPr lang="en-US" sz="3600" dirty="0"/>
              <a:t>S1</a:t>
            </a:r>
            <a:endParaRPr lang="en-IN" sz="3600" dirty="0"/>
          </a:p>
        </p:txBody>
      </p:sp>
      <p:sp>
        <p:nvSpPr>
          <p:cNvPr id="8" name="TextBox 7"/>
          <p:cNvSpPr txBox="1"/>
          <p:nvPr/>
        </p:nvSpPr>
        <p:spPr>
          <a:xfrm>
            <a:off x="899592" y="3646765"/>
            <a:ext cx="1080120" cy="646331"/>
          </a:xfrm>
          <a:prstGeom prst="rect">
            <a:avLst/>
          </a:prstGeom>
          <a:noFill/>
        </p:spPr>
        <p:txBody>
          <a:bodyPr wrap="square" rtlCol="0">
            <a:spAutoFit/>
          </a:bodyPr>
          <a:lstStyle/>
          <a:p>
            <a:r>
              <a:rPr lang="en-US" sz="3600" dirty="0"/>
              <a:t>S2</a:t>
            </a:r>
            <a:endParaRPr lang="en-IN" sz="3600" dirty="0"/>
          </a:p>
        </p:txBody>
      </p:sp>
      <p:sp>
        <p:nvSpPr>
          <p:cNvPr id="9" name="TextBox 8"/>
          <p:cNvSpPr txBox="1"/>
          <p:nvPr/>
        </p:nvSpPr>
        <p:spPr>
          <a:xfrm>
            <a:off x="899592" y="5446965"/>
            <a:ext cx="1080120" cy="646331"/>
          </a:xfrm>
          <a:prstGeom prst="rect">
            <a:avLst/>
          </a:prstGeom>
          <a:noFill/>
        </p:spPr>
        <p:txBody>
          <a:bodyPr wrap="square" rtlCol="0">
            <a:spAutoFit/>
          </a:bodyPr>
          <a:lstStyle/>
          <a:p>
            <a:r>
              <a:rPr lang="en-US" sz="3600" dirty="0"/>
              <a:t>R1</a:t>
            </a:r>
            <a:endParaRPr lang="en-IN" sz="3600" dirty="0"/>
          </a:p>
        </p:txBody>
      </p:sp>
      <p:cxnSp>
        <p:nvCxnSpPr>
          <p:cNvPr id="11" name="Straight Arrow Connector 10"/>
          <p:cNvCxnSpPr/>
          <p:nvPr/>
        </p:nvCxnSpPr>
        <p:spPr>
          <a:xfrm>
            <a:off x="1547664" y="2167989"/>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619672" y="4005064"/>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619672" y="5733256"/>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7740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a:t>
            </a:r>
            <a:endParaRPr lang="en-IN" dirty="0"/>
          </a:p>
        </p:txBody>
      </p:sp>
      <p:sp>
        <p:nvSpPr>
          <p:cNvPr id="3" name="Content Placeholder 2"/>
          <p:cNvSpPr>
            <a:spLocks noGrp="1"/>
          </p:cNvSpPr>
          <p:nvPr>
            <p:ph idx="1"/>
          </p:nvPr>
        </p:nvSpPr>
        <p:spPr>
          <a:xfrm>
            <a:off x="457200" y="1340768"/>
            <a:ext cx="8229600" cy="4785395"/>
          </a:xfrm>
        </p:spPr>
        <p:txBody>
          <a:bodyPr/>
          <a:lstStyle/>
          <a:p>
            <a:pPr algn="just"/>
            <a:r>
              <a:rPr lang="en-US" sz="3000" dirty="0"/>
              <a:t>Union of two instances S1 and S2 returns a relational instance, which contains all tuples that occur in either s1 or s2 or both. Two relational instances are called UNION compatible if they have same number of fields. For e.g. S = S1</a:t>
            </a:r>
            <a:r>
              <a:rPr lang="en-US" sz="3000" dirty="0">
                <a:sym typeface="Symbol" charset="2"/>
              </a:rPr>
              <a:t> </a:t>
            </a:r>
            <a:r>
              <a:rPr lang="en-US" sz="3000" dirty="0"/>
              <a:t> S2</a:t>
            </a:r>
          </a:p>
          <a:p>
            <a:pPr algn="just"/>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027090161"/>
              </p:ext>
            </p:extLst>
          </p:nvPr>
        </p:nvGraphicFramePr>
        <p:xfrm>
          <a:off x="1572344" y="4077072"/>
          <a:ext cx="6096000" cy="22250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pPr algn="ctr"/>
                      <a:r>
                        <a:rPr lang="en-US" dirty="0"/>
                        <a:t>SID</a:t>
                      </a:r>
                      <a:endParaRPr lang="en-IN" dirty="0"/>
                    </a:p>
                  </a:txBody>
                  <a:tcPr/>
                </a:tc>
                <a:tc>
                  <a:txBody>
                    <a:bodyPr/>
                    <a:lstStyle/>
                    <a:p>
                      <a:pPr algn="ctr"/>
                      <a:r>
                        <a:rPr lang="en-US" dirty="0"/>
                        <a:t>SNAME</a:t>
                      </a:r>
                      <a:endParaRPr lang="en-IN" dirty="0"/>
                    </a:p>
                  </a:txBody>
                  <a:tcPr/>
                </a:tc>
                <a:tc>
                  <a:txBody>
                    <a:bodyPr/>
                    <a:lstStyle/>
                    <a:p>
                      <a:pPr algn="ctr"/>
                      <a:r>
                        <a:rPr lang="en-US" dirty="0"/>
                        <a:t>RATING</a:t>
                      </a:r>
                      <a:endParaRPr lang="en-IN" dirty="0"/>
                    </a:p>
                  </a:txBody>
                  <a:tcPr/>
                </a:tc>
                <a:tc>
                  <a:txBody>
                    <a:bodyPr/>
                    <a:lstStyle/>
                    <a:p>
                      <a:pPr algn="ctr"/>
                      <a:r>
                        <a:rPr lang="en-US" dirty="0"/>
                        <a:t>AGE</a:t>
                      </a:r>
                      <a:endParaRPr lang="en-IN" dirty="0"/>
                    </a:p>
                  </a:txBody>
                  <a:tcPr/>
                </a:tc>
                <a:extLst>
                  <a:ext uri="{0D108BD9-81ED-4DB2-BD59-A6C34878D82A}">
                    <a16:rowId xmlns:a16="http://schemas.microsoft.com/office/drawing/2014/main" val="10000"/>
                  </a:ext>
                </a:extLst>
              </a:tr>
              <a:tr h="370840">
                <a:tc>
                  <a:txBody>
                    <a:bodyPr/>
                    <a:lstStyle/>
                    <a:p>
                      <a:pPr algn="ctr"/>
                      <a:r>
                        <a:rPr lang="en-US" dirty="0"/>
                        <a:t>1</a:t>
                      </a:r>
                      <a:endParaRPr lang="en-IN" dirty="0"/>
                    </a:p>
                  </a:txBody>
                  <a:tcPr/>
                </a:tc>
                <a:tc>
                  <a:txBody>
                    <a:bodyPr/>
                    <a:lstStyle/>
                    <a:p>
                      <a:pPr algn="ctr"/>
                      <a:r>
                        <a:rPr lang="en-US" dirty="0"/>
                        <a:t>S1</a:t>
                      </a:r>
                      <a:endParaRPr lang="en-IN" dirty="0"/>
                    </a:p>
                  </a:txBody>
                  <a:tcPr/>
                </a:tc>
                <a:tc>
                  <a:txBody>
                    <a:bodyPr/>
                    <a:lstStyle/>
                    <a:p>
                      <a:pPr algn="ctr"/>
                      <a:r>
                        <a:rPr lang="en-US" dirty="0"/>
                        <a:t>2</a:t>
                      </a:r>
                      <a:endParaRPr lang="en-IN" dirty="0"/>
                    </a:p>
                  </a:txBody>
                  <a:tcPr/>
                </a:tc>
                <a:tc>
                  <a:txBody>
                    <a:bodyPr/>
                    <a:lstStyle/>
                    <a:p>
                      <a:pPr algn="ctr"/>
                      <a:r>
                        <a:rPr lang="en-US" dirty="0"/>
                        <a:t>35</a:t>
                      </a:r>
                      <a:endParaRPr lang="en-IN" dirty="0"/>
                    </a:p>
                  </a:txBody>
                  <a:tcPr/>
                </a:tc>
                <a:extLst>
                  <a:ext uri="{0D108BD9-81ED-4DB2-BD59-A6C34878D82A}">
                    <a16:rowId xmlns:a16="http://schemas.microsoft.com/office/drawing/2014/main" val="10001"/>
                  </a:ext>
                </a:extLst>
              </a:tr>
              <a:tr h="370840">
                <a:tc>
                  <a:txBody>
                    <a:bodyPr/>
                    <a:lstStyle/>
                    <a:p>
                      <a:pPr algn="ctr"/>
                      <a:r>
                        <a:rPr lang="en-US" dirty="0"/>
                        <a:t>2</a:t>
                      </a:r>
                      <a:endParaRPr lang="en-IN" dirty="0"/>
                    </a:p>
                  </a:txBody>
                  <a:tcPr/>
                </a:tc>
                <a:tc>
                  <a:txBody>
                    <a:bodyPr/>
                    <a:lstStyle/>
                    <a:p>
                      <a:pPr algn="ctr"/>
                      <a:r>
                        <a:rPr lang="en-US" dirty="0"/>
                        <a:t>S2</a:t>
                      </a:r>
                      <a:endParaRPr lang="en-IN" dirty="0"/>
                    </a:p>
                  </a:txBody>
                  <a:tcPr/>
                </a:tc>
                <a:tc>
                  <a:txBody>
                    <a:bodyPr/>
                    <a:lstStyle/>
                    <a:p>
                      <a:pPr algn="ctr"/>
                      <a:r>
                        <a:rPr lang="en-US" dirty="0"/>
                        <a:t>3</a:t>
                      </a:r>
                      <a:endParaRPr lang="en-IN" dirty="0"/>
                    </a:p>
                  </a:txBody>
                  <a:tcPr/>
                </a:tc>
                <a:tc>
                  <a:txBody>
                    <a:bodyPr/>
                    <a:lstStyle/>
                    <a:p>
                      <a:pPr algn="ctr"/>
                      <a:r>
                        <a:rPr lang="en-US" dirty="0"/>
                        <a:t>26</a:t>
                      </a:r>
                      <a:endParaRPr lang="en-IN" dirty="0"/>
                    </a:p>
                  </a:txBody>
                  <a:tcPr/>
                </a:tc>
                <a:extLst>
                  <a:ext uri="{0D108BD9-81ED-4DB2-BD59-A6C34878D82A}">
                    <a16:rowId xmlns:a16="http://schemas.microsoft.com/office/drawing/2014/main" val="10002"/>
                  </a:ext>
                </a:extLst>
              </a:tr>
              <a:tr h="370840">
                <a:tc>
                  <a:txBody>
                    <a:bodyPr/>
                    <a:lstStyle/>
                    <a:p>
                      <a:pPr algn="ctr"/>
                      <a:r>
                        <a:rPr lang="en-US" dirty="0"/>
                        <a:t>3</a:t>
                      </a:r>
                      <a:endParaRPr lang="en-IN" dirty="0"/>
                    </a:p>
                  </a:txBody>
                  <a:tcPr/>
                </a:tc>
                <a:tc>
                  <a:txBody>
                    <a:bodyPr/>
                    <a:lstStyle/>
                    <a:p>
                      <a:pPr algn="ctr"/>
                      <a:r>
                        <a:rPr lang="en-US" dirty="0"/>
                        <a:t>S3</a:t>
                      </a:r>
                      <a:endParaRPr lang="en-IN" dirty="0"/>
                    </a:p>
                  </a:txBody>
                  <a:tcPr/>
                </a:tc>
                <a:tc>
                  <a:txBody>
                    <a:bodyPr/>
                    <a:lstStyle/>
                    <a:p>
                      <a:pPr algn="ctr"/>
                      <a:r>
                        <a:rPr lang="en-US" dirty="0"/>
                        <a:t>1</a:t>
                      </a:r>
                      <a:endParaRPr lang="en-IN" dirty="0"/>
                    </a:p>
                  </a:txBody>
                  <a:tcPr/>
                </a:tc>
                <a:tc>
                  <a:txBody>
                    <a:bodyPr/>
                    <a:lstStyle/>
                    <a:p>
                      <a:pPr algn="ctr"/>
                      <a:r>
                        <a:rPr lang="en-US" dirty="0"/>
                        <a:t>22</a:t>
                      </a:r>
                      <a:endParaRPr lang="en-IN" dirty="0"/>
                    </a:p>
                  </a:txBody>
                  <a:tcPr/>
                </a:tc>
                <a:extLst>
                  <a:ext uri="{0D108BD9-81ED-4DB2-BD59-A6C34878D82A}">
                    <a16:rowId xmlns:a16="http://schemas.microsoft.com/office/drawing/2014/main" val="10003"/>
                  </a:ext>
                </a:extLst>
              </a:tr>
              <a:tr h="370840">
                <a:tc>
                  <a:txBody>
                    <a:bodyPr/>
                    <a:lstStyle/>
                    <a:p>
                      <a:pPr algn="ctr"/>
                      <a:r>
                        <a:rPr lang="en-US" dirty="0"/>
                        <a:t>4</a:t>
                      </a:r>
                      <a:endParaRPr lang="en-IN" dirty="0"/>
                    </a:p>
                  </a:txBody>
                  <a:tcPr/>
                </a:tc>
                <a:tc>
                  <a:txBody>
                    <a:bodyPr/>
                    <a:lstStyle/>
                    <a:p>
                      <a:pPr algn="ctr"/>
                      <a:r>
                        <a:rPr lang="en-US" dirty="0"/>
                        <a:t>S4</a:t>
                      </a:r>
                      <a:endParaRPr lang="en-IN" dirty="0"/>
                    </a:p>
                  </a:txBody>
                  <a:tcPr/>
                </a:tc>
                <a:tc>
                  <a:txBody>
                    <a:bodyPr/>
                    <a:lstStyle/>
                    <a:p>
                      <a:pPr algn="ctr"/>
                      <a:r>
                        <a:rPr lang="en-US" dirty="0"/>
                        <a:t>2</a:t>
                      </a:r>
                      <a:endParaRPr lang="en-IN" dirty="0"/>
                    </a:p>
                  </a:txBody>
                  <a:tcPr/>
                </a:tc>
                <a:tc>
                  <a:txBody>
                    <a:bodyPr/>
                    <a:lstStyle/>
                    <a:p>
                      <a:pPr algn="ctr"/>
                      <a:r>
                        <a:rPr lang="en-US" dirty="0"/>
                        <a:t>21</a:t>
                      </a:r>
                      <a:endParaRPr lang="en-IN" dirty="0"/>
                    </a:p>
                  </a:txBody>
                  <a:tcPr/>
                </a:tc>
                <a:extLst>
                  <a:ext uri="{0D108BD9-81ED-4DB2-BD59-A6C34878D82A}">
                    <a16:rowId xmlns:a16="http://schemas.microsoft.com/office/drawing/2014/main" val="10004"/>
                  </a:ext>
                </a:extLst>
              </a:tr>
              <a:tr h="370840">
                <a:tc>
                  <a:txBody>
                    <a:bodyPr/>
                    <a:lstStyle/>
                    <a:p>
                      <a:pPr algn="ctr"/>
                      <a:r>
                        <a:rPr lang="en-US" dirty="0"/>
                        <a:t>5</a:t>
                      </a:r>
                      <a:endParaRPr lang="en-IN" dirty="0"/>
                    </a:p>
                  </a:txBody>
                  <a:tcPr/>
                </a:tc>
                <a:tc>
                  <a:txBody>
                    <a:bodyPr/>
                    <a:lstStyle/>
                    <a:p>
                      <a:pPr algn="ctr"/>
                      <a:r>
                        <a:rPr lang="en-US" dirty="0"/>
                        <a:t>S5</a:t>
                      </a:r>
                      <a:endParaRPr lang="en-IN" dirty="0"/>
                    </a:p>
                  </a:txBody>
                  <a:tcPr/>
                </a:tc>
                <a:tc>
                  <a:txBody>
                    <a:bodyPr/>
                    <a:lstStyle/>
                    <a:p>
                      <a:pPr algn="ctr"/>
                      <a:r>
                        <a:rPr lang="en-US" dirty="0"/>
                        <a:t>4</a:t>
                      </a:r>
                      <a:endParaRPr lang="en-IN" dirty="0"/>
                    </a:p>
                  </a:txBody>
                  <a:tcPr/>
                </a:tc>
                <a:tc>
                  <a:txBody>
                    <a:bodyPr/>
                    <a:lstStyle/>
                    <a:p>
                      <a:pPr algn="ctr"/>
                      <a:r>
                        <a:rPr lang="en-US" dirty="0"/>
                        <a:t>20</a:t>
                      </a:r>
                      <a:endParaRPr lang="en-IN"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307873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INTERSECTION</a:t>
            </a:r>
            <a:endParaRPr lang="en-IN" dirty="0"/>
          </a:p>
        </p:txBody>
      </p:sp>
      <p:sp>
        <p:nvSpPr>
          <p:cNvPr id="3" name="Content Placeholder 2"/>
          <p:cNvSpPr>
            <a:spLocks noGrp="1"/>
          </p:cNvSpPr>
          <p:nvPr>
            <p:ph idx="1"/>
          </p:nvPr>
        </p:nvSpPr>
        <p:spPr>
          <a:xfrm>
            <a:off x="457200" y="1412776"/>
            <a:ext cx="8229600" cy="4713387"/>
          </a:xfrm>
        </p:spPr>
        <p:txBody>
          <a:bodyPr/>
          <a:lstStyle/>
          <a:p>
            <a:pPr algn="just"/>
            <a:r>
              <a:rPr lang="en-US" dirty="0"/>
              <a:t>Intersection of two instances S1 and S2 returns a relational instance which contains all tuples that occur in both instances. For e.g. </a:t>
            </a:r>
          </a:p>
          <a:p>
            <a:pPr marL="0" indent="0">
              <a:buNone/>
            </a:pPr>
            <a:r>
              <a:rPr lang="en-US" dirty="0"/>
              <a:t>    			 S= S1 ∩ S2</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581601492"/>
              </p:ext>
            </p:extLst>
          </p:nvPr>
        </p:nvGraphicFramePr>
        <p:xfrm>
          <a:off x="1524000" y="4116680"/>
          <a:ext cx="6096000" cy="11125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pPr algn="ctr"/>
                      <a:r>
                        <a:rPr lang="en-US" dirty="0"/>
                        <a:t>SID</a:t>
                      </a:r>
                      <a:endParaRPr lang="en-IN" dirty="0"/>
                    </a:p>
                  </a:txBody>
                  <a:tcPr/>
                </a:tc>
                <a:tc>
                  <a:txBody>
                    <a:bodyPr/>
                    <a:lstStyle/>
                    <a:p>
                      <a:pPr algn="ctr"/>
                      <a:r>
                        <a:rPr lang="en-US" dirty="0"/>
                        <a:t>SNAME</a:t>
                      </a:r>
                      <a:endParaRPr lang="en-IN" dirty="0"/>
                    </a:p>
                  </a:txBody>
                  <a:tcPr/>
                </a:tc>
                <a:tc>
                  <a:txBody>
                    <a:bodyPr/>
                    <a:lstStyle/>
                    <a:p>
                      <a:pPr algn="ctr"/>
                      <a:r>
                        <a:rPr lang="en-US" dirty="0"/>
                        <a:t>RATING</a:t>
                      </a:r>
                      <a:endParaRPr lang="en-IN" dirty="0"/>
                    </a:p>
                  </a:txBody>
                  <a:tcPr/>
                </a:tc>
                <a:tc>
                  <a:txBody>
                    <a:bodyPr/>
                    <a:lstStyle/>
                    <a:p>
                      <a:pPr algn="ctr"/>
                      <a:r>
                        <a:rPr lang="en-US" dirty="0"/>
                        <a:t>AGE</a:t>
                      </a:r>
                      <a:endParaRPr lang="en-IN" dirty="0"/>
                    </a:p>
                  </a:txBody>
                  <a:tcPr/>
                </a:tc>
                <a:extLst>
                  <a:ext uri="{0D108BD9-81ED-4DB2-BD59-A6C34878D82A}">
                    <a16:rowId xmlns:a16="http://schemas.microsoft.com/office/drawing/2014/main" val="10000"/>
                  </a:ext>
                </a:extLst>
              </a:tr>
              <a:tr h="370840">
                <a:tc>
                  <a:txBody>
                    <a:bodyPr/>
                    <a:lstStyle/>
                    <a:p>
                      <a:pPr algn="ctr"/>
                      <a:r>
                        <a:rPr lang="en-US" dirty="0"/>
                        <a:t>3</a:t>
                      </a:r>
                      <a:endParaRPr lang="en-IN" dirty="0"/>
                    </a:p>
                  </a:txBody>
                  <a:tcPr/>
                </a:tc>
                <a:tc>
                  <a:txBody>
                    <a:bodyPr/>
                    <a:lstStyle/>
                    <a:p>
                      <a:pPr algn="ctr"/>
                      <a:r>
                        <a:rPr lang="en-US" dirty="0"/>
                        <a:t>S3</a:t>
                      </a:r>
                      <a:endParaRPr lang="en-IN" dirty="0"/>
                    </a:p>
                  </a:txBody>
                  <a:tcPr/>
                </a:tc>
                <a:tc>
                  <a:txBody>
                    <a:bodyPr/>
                    <a:lstStyle/>
                    <a:p>
                      <a:pPr algn="ctr"/>
                      <a:r>
                        <a:rPr lang="en-US" dirty="0"/>
                        <a:t>1</a:t>
                      </a:r>
                      <a:endParaRPr lang="en-IN" dirty="0"/>
                    </a:p>
                  </a:txBody>
                  <a:tcPr/>
                </a:tc>
                <a:tc>
                  <a:txBody>
                    <a:bodyPr/>
                    <a:lstStyle/>
                    <a:p>
                      <a:pPr algn="ctr"/>
                      <a:r>
                        <a:rPr lang="en-US" dirty="0"/>
                        <a:t>22</a:t>
                      </a:r>
                      <a:endParaRPr lang="en-IN" dirty="0"/>
                    </a:p>
                  </a:txBody>
                  <a:tcPr/>
                </a:tc>
                <a:extLst>
                  <a:ext uri="{0D108BD9-81ED-4DB2-BD59-A6C34878D82A}">
                    <a16:rowId xmlns:a16="http://schemas.microsoft.com/office/drawing/2014/main" val="10001"/>
                  </a:ext>
                </a:extLst>
              </a:tr>
              <a:tr h="370840">
                <a:tc>
                  <a:txBody>
                    <a:bodyPr/>
                    <a:lstStyle/>
                    <a:p>
                      <a:pPr algn="ctr"/>
                      <a:r>
                        <a:rPr lang="en-US" dirty="0"/>
                        <a:t>4</a:t>
                      </a:r>
                      <a:endParaRPr lang="en-IN" dirty="0"/>
                    </a:p>
                  </a:txBody>
                  <a:tcPr/>
                </a:tc>
                <a:tc>
                  <a:txBody>
                    <a:bodyPr/>
                    <a:lstStyle/>
                    <a:p>
                      <a:pPr algn="ctr"/>
                      <a:r>
                        <a:rPr lang="en-US" dirty="0"/>
                        <a:t>S4</a:t>
                      </a:r>
                      <a:endParaRPr lang="en-IN" dirty="0"/>
                    </a:p>
                  </a:txBody>
                  <a:tcPr/>
                </a:tc>
                <a:tc>
                  <a:txBody>
                    <a:bodyPr/>
                    <a:lstStyle/>
                    <a:p>
                      <a:pPr algn="ctr"/>
                      <a:r>
                        <a:rPr lang="en-US" dirty="0"/>
                        <a:t>2</a:t>
                      </a:r>
                      <a:endParaRPr lang="en-IN" dirty="0"/>
                    </a:p>
                  </a:txBody>
                  <a:tcPr/>
                </a:tc>
                <a:tc>
                  <a:txBody>
                    <a:bodyPr/>
                    <a:lstStyle/>
                    <a:p>
                      <a:pPr algn="ctr"/>
                      <a:r>
                        <a:rPr lang="en-US" dirty="0"/>
                        <a:t>21</a:t>
                      </a:r>
                      <a:endParaRPr lang="en-IN"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97850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a:t>
            </a:r>
            <a:endParaRPr lang="en-IN" dirty="0"/>
          </a:p>
        </p:txBody>
      </p:sp>
      <p:sp>
        <p:nvSpPr>
          <p:cNvPr id="3" name="Content Placeholder 2"/>
          <p:cNvSpPr>
            <a:spLocks noGrp="1"/>
          </p:cNvSpPr>
          <p:nvPr>
            <p:ph idx="1"/>
          </p:nvPr>
        </p:nvSpPr>
        <p:spPr>
          <a:xfrm>
            <a:off x="457200" y="1268760"/>
            <a:ext cx="8229600" cy="4857403"/>
          </a:xfrm>
        </p:spPr>
        <p:txBody>
          <a:bodyPr/>
          <a:lstStyle/>
          <a:p>
            <a:pPr algn="just"/>
            <a:r>
              <a:rPr lang="en-US" dirty="0"/>
              <a:t>S1-S2 returns a relational instance which contains all tuples that occur in S1 and not in S2. The relational instance S1 and S2 must be union compatible. For e.g.</a:t>
            </a:r>
          </a:p>
          <a:p>
            <a:pPr marL="0" indent="0">
              <a:buNone/>
            </a:pPr>
            <a:r>
              <a:rPr lang="en-US" dirty="0"/>
              <a:t>	S=S1-S2			S=S2-S1</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724627855"/>
              </p:ext>
            </p:extLst>
          </p:nvPr>
        </p:nvGraphicFramePr>
        <p:xfrm>
          <a:off x="323528" y="4077072"/>
          <a:ext cx="3744416" cy="1097280"/>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gridCol w="936104">
                  <a:extLst>
                    <a:ext uri="{9D8B030D-6E8A-4147-A177-3AD203B41FA5}">
                      <a16:colId xmlns:a16="http://schemas.microsoft.com/office/drawing/2014/main" val="20003"/>
                    </a:ext>
                  </a:extLst>
                </a:gridCol>
              </a:tblGrid>
              <a:tr h="309172">
                <a:tc>
                  <a:txBody>
                    <a:bodyPr/>
                    <a:lstStyle/>
                    <a:p>
                      <a:pPr algn="ctr"/>
                      <a:r>
                        <a:rPr lang="en-US" dirty="0"/>
                        <a:t>SID</a:t>
                      </a:r>
                      <a:endParaRPr lang="en-IN" dirty="0"/>
                    </a:p>
                  </a:txBody>
                  <a:tcPr/>
                </a:tc>
                <a:tc>
                  <a:txBody>
                    <a:bodyPr/>
                    <a:lstStyle/>
                    <a:p>
                      <a:pPr algn="ctr"/>
                      <a:r>
                        <a:rPr lang="en-US" dirty="0"/>
                        <a:t>SNAME</a:t>
                      </a:r>
                      <a:endParaRPr lang="en-IN" dirty="0"/>
                    </a:p>
                  </a:txBody>
                  <a:tcPr/>
                </a:tc>
                <a:tc>
                  <a:txBody>
                    <a:bodyPr/>
                    <a:lstStyle/>
                    <a:p>
                      <a:pPr algn="ctr"/>
                      <a:r>
                        <a:rPr lang="en-US" dirty="0"/>
                        <a:t>RATING</a:t>
                      </a:r>
                      <a:endParaRPr lang="en-IN" dirty="0"/>
                    </a:p>
                  </a:txBody>
                  <a:tcPr/>
                </a:tc>
                <a:tc>
                  <a:txBody>
                    <a:bodyPr/>
                    <a:lstStyle/>
                    <a:p>
                      <a:pPr algn="ctr"/>
                      <a:r>
                        <a:rPr lang="en-US" dirty="0"/>
                        <a:t>AGE</a:t>
                      </a:r>
                      <a:endParaRPr lang="en-IN" dirty="0"/>
                    </a:p>
                  </a:txBody>
                  <a:tcPr/>
                </a:tc>
                <a:extLst>
                  <a:ext uri="{0D108BD9-81ED-4DB2-BD59-A6C34878D82A}">
                    <a16:rowId xmlns:a16="http://schemas.microsoft.com/office/drawing/2014/main" val="10000"/>
                  </a:ext>
                </a:extLst>
              </a:tr>
              <a:tr h="313466">
                <a:tc>
                  <a:txBody>
                    <a:bodyPr/>
                    <a:lstStyle/>
                    <a:p>
                      <a:pPr algn="ctr"/>
                      <a:r>
                        <a:rPr lang="en-US" dirty="0"/>
                        <a:t>1</a:t>
                      </a:r>
                      <a:endParaRPr lang="en-IN" dirty="0"/>
                    </a:p>
                  </a:txBody>
                  <a:tcPr/>
                </a:tc>
                <a:tc>
                  <a:txBody>
                    <a:bodyPr/>
                    <a:lstStyle/>
                    <a:p>
                      <a:pPr algn="ctr"/>
                      <a:r>
                        <a:rPr lang="en-US" dirty="0"/>
                        <a:t>S1</a:t>
                      </a:r>
                      <a:endParaRPr lang="en-IN" dirty="0"/>
                    </a:p>
                  </a:txBody>
                  <a:tcPr/>
                </a:tc>
                <a:tc>
                  <a:txBody>
                    <a:bodyPr/>
                    <a:lstStyle/>
                    <a:p>
                      <a:pPr algn="ctr"/>
                      <a:r>
                        <a:rPr lang="en-US" dirty="0"/>
                        <a:t>2</a:t>
                      </a:r>
                      <a:endParaRPr lang="en-IN" dirty="0"/>
                    </a:p>
                  </a:txBody>
                  <a:tcPr/>
                </a:tc>
                <a:tc>
                  <a:txBody>
                    <a:bodyPr/>
                    <a:lstStyle/>
                    <a:p>
                      <a:pPr algn="ctr"/>
                      <a:r>
                        <a:rPr lang="en-US" dirty="0"/>
                        <a:t>35</a:t>
                      </a:r>
                      <a:endParaRPr lang="en-IN" dirty="0"/>
                    </a:p>
                  </a:txBody>
                  <a:tcPr/>
                </a:tc>
                <a:extLst>
                  <a:ext uri="{0D108BD9-81ED-4DB2-BD59-A6C34878D82A}">
                    <a16:rowId xmlns:a16="http://schemas.microsoft.com/office/drawing/2014/main" val="10001"/>
                  </a:ext>
                </a:extLst>
              </a:tr>
              <a:tr h="313466">
                <a:tc>
                  <a:txBody>
                    <a:bodyPr/>
                    <a:lstStyle/>
                    <a:p>
                      <a:pPr algn="ctr"/>
                      <a:r>
                        <a:rPr lang="en-US" dirty="0"/>
                        <a:t>2</a:t>
                      </a:r>
                      <a:endParaRPr lang="en-IN" dirty="0"/>
                    </a:p>
                  </a:txBody>
                  <a:tcPr/>
                </a:tc>
                <a:tc>
                  <a:txBody>
                    <a:bodyPr/>
                    <a:lstStyle/>
                    <a:p>
                      <a:pPr algn="ctr"/>
                      <a:r>
                        <a:rPr lang="en-US" dirty="0"/>
                        <a:t>S2</a:t>
                      </a:r>
                      <a:endParaRPr lang="en-IN" dirty="0"/>
                    </a:p>
                  </a:txBody>
                  <a:tcPr/>
                </a:tc>
                <a:tc>
                  <a:txBody>
                    <a:bodyPr/>
                    <a:lstStyle/>
                    <a:p>
                      <a:pPr algn="ctr"/>
                      <a:r>
                        <a:rPr lang="en-US" dirty="0"/>
                        <a:t>3</a:t>
                      </a:r>
                      <a:endParaRPr lang="en-IN" dirty="0"/>
                    </a:p>
                  </a:txBody>
                  <a:tcPr/>
                </a:tc>
                <a:tc>
                  <a:txBody>
                    <a:bodyPr/>
                    <a:lstStyle/>
                    <a:p>
                      <a:pPr algn="ctr"/>
                      <a:r>
                        <a:rPr lang="en-US" dirty="0"/>
                        <a:t>26</a:t>
                      </a:r>
                      <a:endParaRPr lang="en-IN" dirty="0"/>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56442504"/>
              </p:ext>
            </p:extLst>
          </p:nvPr>
        </p:nvGraphicFramePr>
        <p:xfrm>
          <a:off x="4644008" y="4104368"/>
          <a:ext cx="3744416" cy="848646"/>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gridCol w="936104">
                  <a:extLst>
                    <a:ext uri="{9D8B030D-6E8A-4147-A177-3AD203B41FA5}">
                      <a16:colId xmlns:a16="http://schemas.microsoft.com/office/drawing/2014/main" val="20003"/>
                    </a:ext>
                  </a:extLst>
                </a:gridCol>
              </a:tblGrid>
              <a:tr h="482886">
                <a:tc>
                  <a:txBody>
                    <a:bodyPr/>
                    <a:lstStyle/>
                    <a:p>
                      <a:pPr algn="ctr"/>
                      <a:r>
                        <a:rPr lang="en-US" dirty="0"/>
                        <a:t>SID</a:t>
                      </a:r>
                      <a:endParaRPr lang="en-IN" dirty="0"/>
                    </a:p>
                  </a:txBody>
                  <a:tcPr/>
                </a:tc>
                <a:tc>
                  <a:txBody>
                    <a:bodyPr/>
                    <a:lstStyle/>
                    <a:p>
                      <a:pPr algn="ctr"/>
                      <a:r>
                        <a:rPr lang="en-US" dirty="0"/>
                        <a:t>SNAME</a:t>
                      </a:r>
                      <a:endParaRPr lang="en-IN" dirty="0"/>
                    </a:p>
                  </a:txBody>
                  <a:tcPr/>
                </a:tc>
                <a:tc>
                  <a:txBody>
                    <a:bodyPr/>
                    <a:lstStyle/>
                    <a:p>
                      <a:pPr algn="ctr"/>
                      <a:r>
                        <a:rPr lang="en-US" dirty="0"/>
                        <a:t>RATING</a:t>
                      </a:r>
                      <a:endParaRPr lang="en-IN" dirty="0"/>
                    </a:p>
                  </a:txBody>
                  <a:tcPr/>
                </a:tc>
                <a:tc>
                  <a:txBody>
                    <a:bodyPr/>
                    <a:lstStyle/>
                    <a:p>
                      <a:pPr algn="ctr"/>
                      <a:r>
                        <a:rPr lang="en-US" dirty="0"/>
                        <a:t>AGE</a:t>
                      </a:r>
                      <a:endParaRPr lang="en-IN" dirty="0"/>
                    </a:p>
                  </a:txBody>
                  <a:tcPr/>
                </a:tc>
                <a:extLst>
                  <a:ext uri="{0D108BD9-81ED-4DB2-BD59-A6C34878D82A}">
                    <a16:rowId xmlns:a16="http://schemas.microsoft.com/office/drawing/2014/main" val="10000"/>
                  </a:ext>
                </a:extLst>
              </a:tr>
              <a:tr h="287484">
                <a:tc>
                  <a:txBody>
                    <a:bodyPr/>
                    <a:lstStyle/>
                    <a:p>
                      <a:pPr algn="ctr"/>
                      <a:r>
                        <a:rPr lang="en-US" dirty="0"/>
                        <a:t>5</a:t>
                      </a:r>
                      <a:endParaRPr lang="en-IN" dirty="0"/>
                    </a:p>
                  </a:txBody>
                  <a:tcPr/>
                </a:tc>
                <a:tc>
                  <a:txBody>
                    <a:bodyPr/>
                    <a:lstStyle/>
                    <a:p>
                      <a:pPr algn="ctr"/>
                      <a:r>
                        <a:rPr lang="en-US" dirty="0"/>
                        <a:t>S5</a:t>
                      </a:r>
                      <a:endParaRPr lang="en-IN" dirty="0"/>
                    </a:p>
                  </a:txBody>
                  <a:tcPr/>
                </a:tc>
                <a:tc>
                  <a:txBody>
                    <a:bodyPr/>
                    <a:lstStyle/>
                    <a:p>
                      <a:pPr algn="ctr"/>
                      <a:r>
                        <a:rPr lang="en-US" dirty="0"/>
                        <a:t>4</a:t>
                      </a:r>
                      <a:endParaRPr lang="en-IN" dirty="0"/>
                    </a:p>
                  </a:txBody>
                  <a:tcPr/>
                </a:tc>
                <a:tc>
                  <a:txBody>
                    <a:bodyPr/>
                    <a:lstStyle/>
                    <a:p>
                      <a:pPr algn="ctr"/>
                      <a:r>
                        <a:rPr lang="en-US" dirty="0"/>
                        <a:t>20</a:t>
                      </a:r>
                      <a:endParaRPr lang="en-IN"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74228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US" dirty="0"/>
              <a:t>CROSS PRODUCT</a:t>
            </a:r>
            <a:endParaRPr lang="en-IN" dirty="0"/>
          </a:p>
        </p:txBody>
      </p:sp>
      <p:sp>
        <p:nvSpPr>
          <p:cNvPr id="3" name="Content Placeholder 2"/>
          <p:cNvSpPr>
            <a:spLocks noGrp="1"/>
          </p:cNvSpPr>
          <p:nvPr>
            <p:ph idx="1"/>
          </p:nvPr>
        </p:nvSpPr>
        <p:spPr>
          <a:xfrm>
            <a:off x="457200" y="1052737"/>
            <a:ext cx="8229600" cy="1368152"/>
          </a:xfrm>
        </p:spPr>
        <p:txBody>
          <a:bodyPr>
            <a:normAutofit/>
          </a:bodyPr>
          <a:lstStyle/>
          <a:p>
            <a:pPr algn="just"/>
            <a:r>
              <a:rPr lang="en-US" sz="2000" dirty="0"/>
              <a:t>Cross product of two relational instances S1 and R1 i.e.  S1XR1 returns a relational instance which contains all fields of S1 followed by all fields of R1. The cross product of two relational instances is also called Cartesian Product. For e.g., S = S1XR1.</a:t>
            </a: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610753583"/>
              </p:ext>
            </p:extLst>
          </p:nvPr>
        </p:nvGraphicFramePr>
        <p:xfrm>
          <a:off x="1331642" y="2492896"/>
          <a:ext cx="6840758" cy="3744414"/>
        </p:xfrm>
        <a:graphic>
          <a:graphicData uri="http://schemas.openxmlformats.org/drawingml/2006/table">
            <a:tbl>
              <a:tblPr firstRow="1" bandRow="1">
                <a:tableStyleId>{5C22544A-7EE6-4342-B048-85BDC9FD1C3A}</a:tableStyleId>
              </a:tblPr>
              <a:tblGrid>
                <a:gridCol w="754103">
                  <a:extLst>
                    <a:ext uri="{9D8B030D-6E8A-4147-A177-3AD203B41FA5}">
                      <a16:colId xmlns:a16="http://schemas.microsoft.com/office/drawing/2014/main" val="20000"/>
                    </a:ext>
                  </a:extLst>
                </a:gridCol>
                <a:gridCol w="1069906">
                  <a:extLst>
                    <a:ext uri="{9D8B030D-6E8A-4147-A177-3AD203B41FA5}">
                      <a16:colId xmlns:a16="http://schemas.microsoft.com/office/drawing/2014/main" val="20001"/>
                    </a:ext>
                  </a:extLst>
                </a:gridCol>
                <a:gridCol w="966173">
                  <a:extLst>
                    <a:ext uri="{9D8B030D-6E8A-4147-A177-3AD203B41FA5}">
                      <a16:colId xmlns:a16="http://schemas.microsoft.com/office/drawing/2014/main" val="20002"/>
                    </a:ext>
                  </a:extLst>
                </a:gridCol>
                <a:gridCol w="857835">
                  <a:extLst>
                    <a:ext uri="{9D8B030D-6E8A-4147-A177-3AD203B41FA5}">
                      <a16:colId xmlns:a16="http://schemas.microsoft.com/office/drawing/2014/main" val="20003"/>
                    </a:ext>
                  </a:extLst>
                </a:gridCol>
                <a:gridCol w="912004">
                  <a:extLst>
                    <a:ext uri="{9D8B030D-6E8A-4147-A177-3AD203B41FA5}">
                      <a16:colId xmlns:a16="http://schemas.microsoft.com/office/drawing/2014/main" val="20004"/>
                    </a:ext>
                  </a:extLst>
                </a:gridCol>
                <a:gridCol w="912004">
                  <a:extLst>
                    <a:ext uri="{9D8B030D-6E8A-4147-A177-3AD203B41FA5}">
                      <a16:colId xmlns:a16="http://schemas.microsoft.com/office/drawing/2014/main" val="20005"/>
                    </a:ext>
                  </a:extLst>
                </a:gridCol>
                <a:gridCol w="1368733">
                  <a:extLst>
                    <a:ext uri="{9D8B030D-6E8A-4147-A177-3AD203B41FA5}">
                      <a16:colId xmlns:a16="http://schemas.microsoft.com/office/drawing/2014/main" val="20006"/>
                    </a:ext>
                  </a:extLst>
                </a:gridCol>
              </a:tblGrid>
              <a:tr h="416046">
                <a:tc>
                  <a:txBody>
                    <a:bodyPr/>
                    <a:lstStyle/>
                    <a:p>
                      <a:pPr algn="ctr"/>
                      <a:r>
                        <a:rPr lang="en-US" dirty="0"/>
                        <a:t>SID</a:t>
                      </a:r>
                      <a:endParaRPr lang="en-IN" dirty="0"/>
                    </a:p>
                  </a:txBody>
                  <a:tcPr/>
                </a:tc>
                <a:tc>
                  <a:txBody>
                    <a:bodyPr/>
                    <a:lstStyle/>
                    <a:p>
                      <a:pPr algn="ctr"/>
                      <a:r>
                        <a:rPr lang="en-US" dirty="0"/>
                        <a:t>SNAME</a:t>
                      </a:r>
                      <a:endParaRPr lang="en-IN" dirty="0"/>
                    </a:p>
                  </a:txBody>
                  <a:tcPr/>
                </a:tc>
                <a:tc>
                  <a:txBody>
                    <a:bodyPr/>
                    <a:lstStyle/>
                    <a:p>
                      <a:pPr algn="ctr"/>
                      <a:r>
                        <a:rPr lang="en-US" dirty="0"/>
                        <a:t>RATING</a:t>
                      </a:r>
                      <a:endParaRPr lang="en-IN" dirty="0"/>
                    </a:p>
                  </a:txBody>
                  <a:tcPr/>
                </a:tc>
                <a:tc>
                  <a:txBody>
                    <a:bodyPr/>
                    <a:lstStyle/>
                    <a:p>
                      <a:pPr algn="ctr"/>
                      <a:r>
                        <a:rPr lang="en-US" dirty="0"/>
                        <a:t>AGE</a:t>
                      </a:r>
                      <a:endParaRPr lang="en-IN" dirty="0"/>
                    </a:p>
                  </a:txBody>
                  <a:tcPr/>
                </a:tc>
                <a:tc>
                  <a:txBody>
                    <a:bodyPr/>
                    <a:lstStyle/>
                    <a:p>
                      <a:pPr algn="ctr"/>
                      <a:r>
                        <a:rPr lang="en-US" dirty="0"/>
                        <a:t>SID</a:t>
                      </a:r>
                      <a:endParaRPr lang="en-IN" dirty="0"/>
                    </a:p>
                  </a:txBody>
                  <a:tcPr/>
                </a:tc>
                <a:tc>
                  <a:txBody>
                    <a:bodyPr/>
                    <a:lstStyle/>
                    <a:p>
                      <a:pPr algn="ctr"/>
                      <a:r>
                        <a:rPr lang="en-US" dirty="0"/>
                        <a:t>BID</a:t>
                      </a:r>
                      <a:endParaRPr lang="en-IN" dirty="0"/>
                    </a:p>
                  </a:txBody>
                  <a:tcPr/>
                </a:tc>
                <a:tc>
                  <a:txBody>
                    <a:bodyPr/>
                    <a:lstStyle/>
                    <a:p>
                      <a:pPr algn="ctr"/>
                      <a:r>
                        <a:rPr lang="en-US" dirty="0"/>
                        <a:t>DATE</a:t>
                      </a:r>
                      <a:endParaRPr lang="en-IN" dirty="0"/>
                    </a:p>
                  </a:txBody>
                  <a:tcPr/>
                </a:tc>
                <a:extLst>
                  <a:ext uri="{0D108BD9-81ED-4DB2-BD59-A6C34878D82A}">
                    <a16:rowId xmlns:a16="http://schemas.microsoft.com/office/drawing/2014/main" val="10000"/>
                  </a:ext>
                </a:extLst>
              </a:tr>
              <a:tr h="416046">
                <a:tc>
                  <a:txBody>
                    <a:bodyPr/>
                    <a:lstStyle/>
                    <a:p>
                      <a:pPr algn="ctr"/>
                      <a:r>
                        <a:rPr lang="en-US" dirty="0"/>
                        <a:t>1</a:t>
                      </a:r>
                      <a:endParaRPr lang="en-IN" dirty="0"/>
                    </a:p>
                  </a:txBody>
                  <a:tcPr/>
                </a:tc>
                <a:tc>
                  <a:txBody>
                    <a:bodyPr/>
                    <a:lstStyle/>
                    <a:p>
                      <a:pPr algn="ctr"/>
                      <a:r>
                        <a:rPr lang="en-US" dirty="0"/>
                        <a:t>S1</a:t>
                      </a:r>
                      <a:endParaRPr lang="en-IN" dirty="0"/>
                    </a:p>
                  </a:txBody>
                  <a:tcPr/>
                </a:tc>
                <a:tc>
                  <a:txBody>
                    <a:bodyPr/>
                    <a:lstStyle/>
                    <a:p>
                      <a:pPr algn="ctr"/>
                      <a:r>
                        <a:rPr lang="en-US" dirty="0"/>
                        <a:t>2</a:t>
                      </a:r>
                      <a:endParaRPr lang="en-IN" dirty="0"/>
                    </a:p>
                  </a:txBody>
                  <a:tcPr/>
                </a:tc>
                <a:tc>
                  <a:txBody>
                    <a:bodyPr/>
                    <a:lstStyle/>
                    <a:p>
                      <a:pPr algn="ctr"/>
                      <a:r>
                        <a:rPr lang="en-US" dirty="0"/>
                        <a:t>35</a:t>
                      </a:r>
                      <a:endParaRPr lang="en-IN" dirty="0"/>
                    </a:p>
                  </a:txBody>
                  <a:tcPr/>
                </a:tc>
                <a:tc>
                  <a:txBody>
                    <a:bodyPr/>
                    <a:lstStyle/>
                    <a:p>
                      <a:pPr algn="ctr"/>
                      <a:r>
                        <a:rPr lang="en-US" dirty="0"/>
                        <a:t>1</a:t>
                      </a:r>
                      <a:endParaRPr lang="en-IN" dirty="0"/>
                    </a:p>
                  </a:txBody>
                  <a:tcPr/>
                </a:tc>
                <a:tc>
                  <a:txBody>
                    <a:bodyPr/>
                    <a:lstStyle/>
                    <a:p>
                      <a:pPr algn="ctr"/>
                      <a:r>
                        <a:rPr lang="en-US" dirty="0"/>
                        <a:t>11</a:t>
                      </a:r>
                      <a:endParaRPr lang="en-IN" dirty="0"/>
                    </a:p>
                  </a:txBody>
                  <a:tcPr/>
                </a:tc>
                <a:tc>
                  <a:txBody>
                    <a:bodyPr/>
                    <a:lstStyle/>
                    <a:p>
                      <a:pPr algn="ctr"/>
                      <a:r>
                        <a:rPr lang="en-US" dirty="0"/>
                        <a:t>10/09/2015</a:t>
                      </a:r>
                      <a:endParaRPr lang="en-IN" dirty="0"/>
                    </a:p>
                  </a:txBody>
                  <a:tcPr/>
                </a:tc>
                <a:extLst>
                  <a:ext uri="{0D108BD9-81ED-4DB2-BD59-A6C34878D82A}">
                    <a16:rowId xmlns:a16="http://schemas.microsoft.com/office/drawing/2014/main" val="10001"/>
                  </a:ext>
                </a:extLst>
              </a:tr>
              <a:tr h="416046">
                <a:tc>
                  <a:txBody>
                    <a:bodyPr/>
                    <a:lstStyle/>
                    <a:p>
                      <a:pPr algn="ctr"/>
                      <a:r>
                        <a:rPr lang="en-US" dirty="0"/>
                        <a:t>1</a:t>
                      </a:r>
                      <a:endParaRPr lang="en-IN" dirty="0"/>
                    </a:p>
                  </a:txBody>
                  <a:tcPr/>
                </a:tc>
                <a:tc>
                  <a:txBody>
                    <a:bodyPr/>
                    <a:lstStyle/>
                    <a:p>
                      <a:pPr algn="ctr"/>
                      <a:r>
                        <a:rPr lang="en-US" dirty="0"/>
                        <a:t>S1</a:t>
                      </a:r>
                      <a:endParaRPr lang="en-IN" dirty="0"/>
                    </a:p>
                  </a:txBody>
                  <a:tcPr/>
                </a:tc>
                <a:tc>
                  <a:txBody>
                    <a:bodyPr/>
                    <a:lstStyle/>
                    <a:p>
                      <a:pPr algn="ctr"/>
                      <a:r>
                        <a:rPr lang="en-US" dirty="0"/>
                        <a:t>2</a:t>
                      </a:r>
                      <a:endParaRPr lang="en-IN" dirty="0"/>
                    </a:p>
                  </a:txBody>
                  <a:tcPr/>
                </a:tc>
                <a:tc>
                  <a:txBody>
                    <a:bodyPr/>
                    <a:lstStyle/>
                    <a:p>
                      <a:pPr algn="ctr"/>
                      <a:r>
                        <a:rPr lang="en-US" dirty="0"/>
                        <a:t>35</a:t>
                      </a:r>
                      <a:endParaRPr lang="en-IN" dirty="0"/>
                    </a:p>
                  </a:txBody>
                  <a:tcPr/>
                </a:tc>
                <a:tc>
                  <a:txBody>
                    <a:bodyPr/>
                    <a:lstStyle/>
                    <a:p>
                      <a:pPr algn="ctr"/>
                      <a:r>
                        <a:rPr lang="en-US" dirty="0"/>
                        <a:t>1</a:t>
                      </a:r>
                      <a:endParaRPr lang="en-IN" dirty="0"/>
                    </a:p>
                  </a:txBody>
                  <a:tcPr/>
                </a:tc>
                <a:tc>
                  <a:txBody>
                    <a:bodyPr/>
                    <a:lstStyle/>
                    <a:p>
                      <a:pPr algn="ctr"/>
                      <a:r>
                        <a:rPr lang="en-US" dirty="0"/>
                        <a:t>12</a:t>
                      </a:r>
                      <a:endParaRPr lang="en-IN" dirty="0"/>
                    </a:p>
                  </a:txBody>
                  <a:tcPr/>
                </a:tc>
                <a:tc>
                  <a:txBody>
                    <a:bodyPr/>
                    <a:lstStyle/>
                    <a:p>
                      <a:pPr algn="ctr"/>
                      <a:r>
                        <a:rPr lang="en-US" dirty="0"/>
                        <a:t>20/11/2015</a:t>
                      </a:r>
                      <a:endParaRPr lang="en-IN" dirty="0"/>
                    </a:p>
                  </a:txBody>
                  <a:tcPr/>
                </a:tc>
                <a:extLst>
                  <a:ext uri="{0D108BD9-81ED-4DB2-BD59-A6C34878D82A}">
                    <a16:rowId xmlns:a16="http://schemas.microsoft.com/office/drawing/2014/main" val="10002"/>
                  </a:ext>
                </a:extLst>
              </a:tr>
              <a:tr h="416046">
                <a:tc>
                  <a:txBody>
                    <a:bodyPr/>
                    <a:lstStyle/>
                    <a:p>
                      <a:pPr algn="ctr"/>
                      <a:r>
                        <a:rPr lang="en-US" dirty="0"/>
                        <a:t>2</a:t>
                      </a:r>
                      <a:endParaRPr lang="en-IN" dirty="0"/>
                    </a:p>
                  </a:txBody>
                  <a:tcPr/>
                </a:tc>
                <a:tc>
                  <a:txBody>
                    <a:bodyPr/>
                    <a:lstStyle/>
                    <a:p>
                      <a:pPr algn="ctr"/>
                      <a:r>
                        <a:rPr lang="en-US" dirty="0"/>
                        <a:t>S2</a:t>
                      </a:r>
                      <a:endParaRPr lang="en-IN" dirty="0"/>
                    </a:p>
                  </a:txBody>
                  <a:tcPr/>
                </a:tc>
                <a:tc>
                  <a:txBody>
                    <a:bodyPr/>
                    <a:lstStyle/>
                    <a:p>
                      <a:pPr algn="ctr"/>
                      <a:r>
                        <a:rPr lang="en-US" dirty="0"/>
                        <a:t>3</a:t>
                      </a:r>
                      <a:endParaRPr lang="en-IN" dirty="0"/>
                    </a:p>
                  </a:txBody>
                  <a:tcPr/>
                </a:tc>
                <a:tc>
                  <a:txBody>
                    <a:bodyPr/>
                    <a:lstStyle/>
                    <a:p>
                      <a:pPr algn="ctr"/>
                      <a:r>
                        <a:rPr lang="en-US" dirty="0"/>
                        <a:t>26</a:t>
                      </a:r>
                      <a:endParaRPr lang="en-IN" dirty="0"/>
                    </a:p>
                  </a:txBody>
                  <a:tcPr/>
                </a:tc>
                <a:tc>
                  <a:txBody>
                    <a:bodyPr/>
                    <a:lstStyle/>
                    <a:p>
                      <a:pPr algn="ctr"/>
                      <a:r>
                        <a:rPr lang="en-US" dirty="0"/>
                        <a:t>1</a:t>
                      </a:r>
                      <a:endParaRPr lang="en-IN" dirty="0"/>
                    </a:p>
                  </a:txBody>
                  <a:tcPr/>
                </a:tc>
                <a:tc>
                  <a:txBody>
                    <a:bodyPr/>
                    <a:lstStyle/>
                    <a:p>
                      <a:pPr algn="ctr"/>
                      <a:r>
                        <a:rPr lang="en-US" dirty="0"/>
                        <a:t>11</a:t>
                      </a:r>
                      <a:endParaRPr lang="en-IN" dirty="0"/>
                    </a:p>
                  </a:txBody>
                  <a:tcPr/>
                </a:tc>
                <a:tc>
                  <a:txBody>
                    <a:bodyPr/>
                    <a:lstStyle/>
                    <a:p>
                      <a:pPr algn="ctr"/>
                      <a:r>
                        <a:rPr lang="en-US" dirty="0"/>
                        <a:t>10/09/2015</a:t>
                      </a:r>
                      <a:endParaRPr lang="en-IN" dirty="0"/>
                    </a:p>
                  </a:txBody>
                  <a:tcPr/>
                </a:tc>
                <a:extLst>
                  <a:ext uri="{0D108BD9-81ED-4DB2-BD59-A6C34878D82A}">
                    <a16:rowId xmlns:a16="http://schemas.microsoft.com/office/drawing/2014/main" val="10003"/>
                  </a:ext>
                </a:extLst>
              </a:tr>
              <a:tr h="416046">
                <a:tc>
                  <a:txBody>
                    <a:bodyPr/>
                    <a:lstStyle/>
                    <a:p>
                      <a:pPr algn="ctr"/>
                      <a:r>
                        <a:rPr lang="en-US" dirty="0"/>
                        <a:t>2</a:t>
                      </a:r>
                      <a:endParaRPr lang="en-IN" dirty="0"/>
                    </a:p>
                  </a:txBody>
                  <a:tcPr/>
                </a:tc>
                <a:tc>
                  <a:txBody>
                    <a:bodyPr/>
                    <a:lstStyle/>
                    <a:p>
                      <a:pPr algn="ctr"/>
                      <a:r>
                        <a:rPr lang="en-US" dirty="0"/>
                        <a:t>S2</a:t>
                      </a:r>
                      <a:endParaRPr lang="en-IN" dirty="0"/>
                    </a:p>
                  </a:txBody>
                  <a:tcPr/>
                </a:tc>
                <a:tc>
                  <a:txBody>
                    <a:bodyPr/>
                    <a:lstStyle/>
                    <a:p>
                      <a:pPr algn="ctr"/>
                      <a:r>
                        <a:rPr lang="en-US" dirty="0"/>
                        <a:t>3</a:t>
                      </a:r>
                      <a:endParaRPr lang="en-IN" dirty="0"/>
                    </a:p>
                  </a:txBody>
                  <a:tcPr/>
                </a:tc>
                <a:tc>
                  <a:txBody>
                    <a:bodyPr/>
                    <a:lstStyle/>
                    <a:p>
                      <a:pPr algn="ctr"/>
                      <a:r>
                        <a:rPr lang="en-US" dirty="0"/>
                        <a:t>26</a:t>
                      </a:r>
                      <a:endParaRPr lang="en-IN" dirty="0"/>
                    </a:p>
                  </a:txBody>
                  <a:tcPr/>
                </a:tc>
                <a:tc>
                  <a:txBody>
                    <a:bodyPr/>
                    <a:lstStyle/>
                    <a:p>
                      <a:pPr algn="ctr"/>
                      <a:r>
                        <a:rPr lang="en-US" dirty="0"/>
                        <a:t>1</a:t>
                      </a:r>
                      <a:endParaRPr lang="en-IN" dirty="0"/>
                    </a:p>
                  </a:txBody>
                  <a:tcPr/>
                </a:tc>
                <a:tc>
                  <a:txBody>
                    <a:bodyPr/>
                    <a:lstStyle/>
                    <a:p>
                      <a:pPr algn="ctr"/>
                      <a:r>
                        <a:rPr lang="en-US" dirty="0"/>
                        <a:t>12</a:t>
                      </a:r>
                      <a:endParaRPr lang="en-IN" dirty="0"/>
                    </a:p>
                  </a:txBody>
                  <a:tcPr/>
                </a:tc>
                <a:tc>
                  <a:txBody>
                    <a:bodyPr/>
                    <a:lstStyle/>
                    <a:p>
                      <a:pPr algn="ctr"/>
                      <a:r>
                        <a:rPr lang="en-US" dirty="0"/>
                        <a:t>20/11/2015</a:t>
                      </a:r>
                      <a:endParaRPr lang="en-IN" dirty="0"/>
                    </a:p>
                  </a:txBody>
                  <a:tcPr/>
                </a:tc>
                <a:extLst>
                  <a:ext uri="{0D108BD9-81ED-4DB2-BD59-A6C34878D82A}">
                    <a16:rowId xmlns:a16="http://schemas.microsoft.com/office/drawing/2014/main" val="10004"/>
                  </a:ext>
                </a:extLst>
              </a:tr>
              <a:tr h="416046">
                <a:tc>
                  <a:txBody>
                    <a:bodyPr/>
                    <a:lstStyle/>
                    <a:p>
                      <a:pPr algn="ctr"/>
                      <a:r>
                        <a:rPr lang="en-US" dirty="0"/>
                        <a:t>3</a:t>
                      </a:r>
                      <a:endParaRPr lang="en-IN" dirty="0"/>
                    </a:p>
                  </a:txBody>
                  <a:tcPr/>
                </a:tc>
                <a:tc>
                  <a:txBody>
                    <a:bodyPr/>
                    <a:lstStyle/>
                    <a:p>
                      <a:pPr algn="ctr"/>
                      <a:r>
                        <a:rPr lang="en-US" dirty="0"/>
                        <a:t>S3</a:t>
                      </a:r>
                      <a:endParaRPr lang="en-IN" dirty="0"/>
                    </a:p>
                  </a:txBody>
                  <a:tcPr/>
                </a:tc>
                <a:tc>
                  <a:txBody>
                    <a:bodyPr/>
                    <a:lstStyle/>
                    <a:p>
                      <a:pPr algn="ctr"/>
                      <a:r>
                        <a:rPr lang="en-US" dirty="0"/>
                        <a:t>1</a:t>
                      </a:r>
                      <a:endParaRPr lang="en-IN" dirty="0"/>
                    </a:p>
                  </a:txBody>
                  <a:tcPr/>
                </a:tc>
                <a:tc>
                  <a:txBody>
                    <a:bodyPr/>
                    <a:lstStyle/>
                    <a:p>
                      <a:pPr algn="ctr"/>
                      <a:r>
                        <a:rPr lang="en-US" dirty="0"/>
                        <a:t>22</a:t>
                      </a:r>
                      <a:endParaRPr lang="en-IN" dirty="0"/>
                    </a:p>
                  </a:txBody>
                  <a:tcPr/>
                </a:tc>
                <a:tc>
                  <a:txBody>
                    <a:bodyPr/>
                    <a:lstStyle/>
                    <a:p>
                      <a:pPr algn="ctr"/>
                      <a:r>
                        <a:rPr lang="en-US" dirty="0"/>
                        <a:t>1</a:t>
                      </a:r>
                      <a:endParaRPr lang="en-IN" dirty="0"/>
                    </a:p>
                  </a:txBody>
                  <a:tcPr/>
                </a:tc>
                <a:tc>
                  <a:txBody>
                    <a:bodyPr/>
                    <a:lstStyle/>
                    <a:p>
                      <a:pPr algn="ctr"/>
                      <a:r>
                        <a:rPr lang="en-US" dirty="0"/>
                        <a:t>11</a:t>
                      </a:r>
                      <a:endParaRPr lang="en-IN" dirty="0"/>
                    </a:p>
                  </a:txBody>
                  <a:tcPr/>
                </a:tc>
                <a:tc>
                  <a:txBody>
                    <a:bodyPr/>
                    <a:lstStyle/>
                    <a:p>
                      <a:pPr algn="ctr"/>
                      <a:r>
                        <a:rPr lang="en-US" dirty="0"/>
                        <a:t>10/09/2015</a:t>
                      </a:r>
                      <a:endParaRPr lang="en-IN" dirty="0"/>
                    </a:p>
                  </a:txBody>
                  <a:tcPr/>
                </a:tc>
                <a:extLst>
                  <a:ext uri="{0D108BD9-81ED-4DB2-BD59-A6C34878D82A}">
                    <a16:rowId xmlns:a16="http://schemas.microsoft.com/office/drawing/2014/main" val="10005"/>
                  </a:ext>
                </a:extLst>
              </a:tr>
              <a:tr h="416046">
                <a:tc>
                  <a:txBody>
                    <a:bodyPr/>
                    <a:lstStyle/>
                    <a:p>
                      <a:pPr algn="ctr"/>
                      <a:r>
                        <a:rPr lang="en-US" dirty="0"/>
                        <a:t>3</a:t>
                      </a:r>
                      <a:endParaRPr lang="en-IN" dirty="0"/>
                    </a:p>
                  </a:txBody>
                  <a:tcPr/>
                </a:tc>
                <a:tc>
                  <a:txBody>
                    <a:bodyPr/>
                    <a:lstStyle/>
                    <a:p>
                      <a:pPr algn="ctr"/>
                      <a:r>
                        <a:rPr lang="en-US" dirty="0"/>
                        <a:t>S3</a:t>
                      </a:r>
                      <a:endParaRPr lang="en-IN" dirty="0"/>
                    </a:p>
                  </a:txBody>
                  <a:tcPr/>
                </a:tc>
                <a:tc>
                  <a:txBody>
                    <a:bodyPr/>
                    <a:lstStyle/>
                    <a:p>
                      <a:pPr algn="ctr"/>
                      <a:r>
                        <a:rPr lang="en-US" dirty="0"/>
                        <a:t>1</a:t>
                      </a:r>
                      <a:endParaRPr lang="en-IN" dirty="0"/>
                    </a:p>
                  </a:txBody>
                  <a:tcPr/>
                </a:tc>
                <a:tc>
                  <a:txBody>
                    <a:bodyPr/>
                    <a:lstStyle/>
                    <a:p>
                      <a:pPr algn="ctr"/>
                      <a:r>
                        <a:rPr lang="en-US" dirty="0"/>
                        <a:t>22</a:t>
                      </a:r>
                      <a:endParaRPr lang="en-IN" dirty="0"/>
                    </a:p>
                  </a:txBody>
                  <a:tcPr/>
                </a:tc>
                <a:tc>
                  <a:txBody>
                    <a:bodyPr/>
                    <a:lstStyle/>
                    <a:p>
                      <a:pPr algn="ctr"/>
                      <a:r>
                        <a:rPr lang="en-US" dirty="0"/>
                        <a:t>1</a:t>
                      </a:r>
                      <a:endParaRPr lang="en-IN" dirty="0"/>
                    </a:p>
                  </a:txBody>
                  <a:tcPr/>
                </a:tc>
                <a:tc>
                  <a:txBody>
                    <a:bodyPr/>
                    <a:lstStyle/>
                    <a:p>
                      <a:pPr algn="ctr"/>
                      <a:r>
                        <a:rPr lang="en-US" dirty="0"/>
                        <a:t>12</a:t>
                      </a:r>
                      <a:endParaRPr lang="en-IN" dirty="0"/>
                    </a:p>
                  </a:txBody>
                  <a:tcPr/>
                </a:tc>
                <a:tc>
                  <a:txBody>
                    <a:bodyPr/>
                    <a:lstStyle/>
                    <a:p>
                      <a:pPr algn="ctr"/>
                      <a:r>
                        <a:rPr lang="en-US" dirty="0"/>
                        <a:t>20/11/2015</a:t>
                      </a:r>
                      <a:endParaRPr lang="en-IN" dirty="0"/>
                    </a:p>
                  </a:txBody>
                  <a:tcPr/>
                </a:tc>
                <a:extLst>
                  <a:ext uri="{0D108BD9-81ED-4DB2-BD59-A6C34878D82A}">
                    <a16:rowId xmlns:a16="http://schemas.microsoft.com/office/drawing/2014/main" val="10006"/>
                  </a:ext>
                </a:extLst>
              </a:tr>
              <a:tr h="416046">
                <a:tc>
                  <a:txBody>
                    <a:bodyPr/>
                    <a:lstStyle/>
                    <a:p>
                      <a:pPr algn="ctr"/>
                      <a:r>
                        <a:rPr lang="en-US" dirty="0"/>
                        <a:t>4</a:t>
                      </a:r>
                      <a:endParaRPr lang="en-IN" dirty="0"/>
                    </a:p>
                  </a:txBody>
                  <a:tcPr/>
                </a:tc>
                <a:tc>
                  <a:txBody>
                    <a:bodyPr/>
                    <a:lstStyle/>
                    <a:p>
                      <a:pPr algn="ctr"/>
                      <a:r>
                        <a:rPr lang="en-US" dirty="0"/>
                        <a:t>S4</a:t>
                      </a:r>
                      <a:endParaRPr lang="en-IN" dirty="0"/>
                    </a:p>
                  </a:txBody>
                  <a:tcPr/>
                </a:tc>
                <a:tc>
                  <a:txBody>
                    <a:bodyPr/>
                    <a:lstStyle/>
                    <a:p>
                      <a:pPr algn="ctr"/>
                      <a:r>
                        <a:rPr lang="en-US" dirty="0"/>
                        <a:t>2</a:t>
                      </a:r>
                      <a:endParaRPr lang="en-IN" dirty="0"/>
                    </a:p>
                  </a:txBody>
                  <a:tcPr/>
                </a:tc>
                <a:tc>
                  <a:txBody>
                    <a:bodyPr/>
                    <a:lstStyle/>
                    <a:p>
                      <a:pPr algn="ctr"/>
                      <a:r>
                        <a:rPr lang="en-US" dirty="0"/>
                        <a:t>21</a:t>
                      </a:r>
                      <a:endParaRPr lang="en-IN" dirty="0"/>
                    </a:p>
                  </a:txBody>
                  <a:tcPr/>
                </a:tc>
                <a:tc>
                  <a:txBody>
                    <a:bodyPr/>
                    <a:lstStyle/>
                    <a:p>
                      <a:pPr algn="ctr"/>
                      <a:r>
                        <a:rPr lang="en-US" dirty="0"/>
                        <a:t>1</a:t>
                      </a:r>
                      <a:endParaRPr lang="en-IN" dirty="0"/>
                    </a:p>
                  </a:txBody>
                  <a:tcPr/>
                </a:tc>
                <a:tc>
                  <a:txBody>
                    <a:bodyPr/>
                    <a:lstStyle/>
                    <a:p>
                      <a:pPr algn="ctr"/>
                      <a:r>
                        <a:rPr lang="en-US" dirty="0"/>
                        <a:t>11</a:t>
                      </a:r>
                      <a:endParaRPr lang="en-IN" dirty="0"/>
                    </a:p>
                  </a:txBody>
                  <a:tcPr/>
                </a:tc>
                <a:tc>
                  <a:txBody>
                    <a:bodyPr/>
                    <a:lstStyle/>
                    <a:p>
                      <a:pPr algn="ctr"/>
                      <a:r>
                        <a:rPr lang="en-US" dirty="0"/>
                        <a:t>10/09/2015</a:t>
                      </a:r>
                      <a:endParaRPr lang="en-IN" dirty="0"/>
                    </a:p>
                  </a:txBody>
                  <a:tcPr/>
                </a:tc>
                <a:extLst>
                  <a:ext uri="{0D108BD9-81ED-4DB2-BD59-A6C34878D82A}">
                    <a16:rowId xmlns:a16="http://schemas.microsoft.com/office/drawing/2014/main" val="10007"/>
                  </a:ext>
                </a:extLst>
              </a:tr>
              <a:tr h="416046">
                <a:tc>
                  <a:txBody>
                    <a:bodyPr/>
                    <a:lstStyle/>
                    <a:p>
                      <a:pPr algn="ctr"/>
                      <a:r>
                        <a:rPr lang="en-US" dirty="0"/>
                        <a:t>4</a:t>
                      </a:r>
                      <a:endParaRPr lang="en-IN" dirty="0"/>
                    </a:p>
                  </a:txBody>
                  <a:tcPr/>
                </a:tc>
                <a:tc>
                  <a:txBody>
                    <a:bodyPr/>
                    <a:lstStyle/>
                    <a:p>
                      <a:pPr algn="ctr"/>
                      <a:r>
                        <a:rPr lang="en-US" dirty="0"/>
                        <a:t>S4</a:t>
                      </a:r>
                      <a:endParaRPr lang="en-IN" dirty="0"/>
                    </a:p>
                  </a:txBody>
                  <a:tcPr/>
                </a:tc>
                <a:tc>
                  <a:txBody>
                    <a:bodyPr/>
                    <a:lstStyle/>
                    <a:p>
                      <a:pPr algn="ctr"/>
                      <a:r>
                        <a:rPr lang="en-US" dirty="0"/>
                        <a:t>2</a:t>
                      </a:r>
                      <a:endParaRPr lang="en-IN" dirty="0"/>
                    </a:p>
                  </a:txBody>
                  <a:tcPr/>
                </a:tc>
                <a:tc>
                  <a:txBody>
                    <a:bodyPr/>
                    <a:lstStyle/>
                    <a:p>
                      <a:pPr algn="ctr"/>
                      <a:r>
                        <a:rPr lang="en-US" dirty="0"/>
                        <a:t>21</a:t>
                      </a:r>
                      <a:endParaRPr lang="en-IN" dirty="0"/>
                    </a:p>
                  </a:txBody>
                  <a:tcPr/>
                </a:tc>
                <a:tc>
                  <a:txBody>
                    <a:bodyPr/>
                    <a:lstStyle/>
                    <a:p>
                      <a:pPr algn="ctr"/>
                      <a:r>
                        <a:rPr lang="en-US" dirty="0"/>
                        <a:t>1</a:t>
                      </a:r>
                      <a:endParaRPr lang="en-IN" dirty="0"/>
                    </a:p>
                  </a:txBody>
                  <a:tcPr/>
                </a:tc>
                <a:tc>
                  <a:txBody>
                    <a:bodyPr/>
                    <a:lstStyle/>
                    <a:p>
                      <a:pPr algn="ctr"/>
                      <a:r>
                        <a:rPr lang="en-US" dirty="0"/>
                        <a:t>12</a:t>
                      </a:r>
                      <a:endParaRPr lang="en-IN" dirty="0"/>
                    </a:p>
                  </a:txBody>
                  <a:tcPr/>
                </a:tc>
                <a:tc>
                  <a:txBody>
                    <a:bodyPr/>
                    <a:lstStyle/>
                    <a:p>
                      <a:pPr algn="ctr"/>
                      <a:r>
                        <a:rPr lang="en-US" dirty="0"/>
                        <a:t>20/11/2015</a:t>
                      </a:r>
                      <a:endParaRPr lang="en-IN"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572402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059" y="260648"/>
            <a:ext cx="7052807" cy="510854"/>
          </a:xfrm>
        </p:spPr>
        <p:txBody>
          <a:bodyPr>
            <a:normAutofit fontScale="90000"/>
          </a:bodyPr>
          <a:lstStyle/>
          <a:p>
            <a:r>
              <a:rPr lang="en-US" dirty="0"/>
              <a:t>JOINS</a:t>
            </a:r>
            <a:endParaRPr lang="en-IN" dirty="0"/>
          </a:p>
        </p:txBody>
      </p:sp>
      <p:sp>
        <p:nvSpPr>
          <p:cNvPr id="3" name="Content Placeholder 2"/>
          <p:cNvSpPr>
            <a:spLocks noGrp="1"/>
          </p:cNvSpPr>
          <p:nvPr>
            <p:ph idx="1"/>
          </p:nvPr>
        </p:nvSpPr>
        <p:spPr>
          <a:xfrm>
            <a:off x="395536" y="800226"/>
            <a:ext cx="8424936" cy="3707891"/>
          </a:xfrm>
        </p:spPr>
        <p:txBody>
          <a:bodyPr/>
          <a:lstStyle/>
          <a:p>
            <a:pPr lvl="0"/>
            <a:r>
              <a:rPr lang="en-US" dirty="0"/>
              <a:t>The Join operator is one of the most useful operator in relational algebra and is used to combine information from two or more relations.</a:t>
            </a:r>
          </a:p>
          <a:p>
            <a:endParaRPr lang="en-IN" dirty="0"/>
          </a:p>
        </p:txBody>
      </p:sp>
      <p:pic>
        <p:nvPicPr>
          <p:cNvPr id="4" name="Picture 3"/>
          <p:cNvPicPr>
            <a:picLocks noChangeAspect="1"/>
          </p:cNvPicPr>
          <p:nvPr/>
        </p:nvPicPr>
        <p:blipFill>
          <a:blip r:embed="rId2">
            <a:lum bright="-50000"/>
            <a:alphaModFix/>
          </a:blip>
          <a:srcRect/>
          <a:stretch>
            <a:fillRect/>
          </a:stretch>
        </p:blipFill>
        <p:spPr>
          <a:xfrm>
            <a:off x="2555776" y="2399027"/>
            <a:ext cx="5924068" cy="4275628"/>
          </a:xfrm>
          <a:prstGeom prst="rect">
            <a:avLst/>
          </a:prstGeom>
          <a:noFill/>
          <a:ln cap="flat">
            <a:noFill/>
          </a:ln>
        </p:spPr>
      </p:pic>
    </p:spTree>
    <p:extLst>
      <p:ext uri="{BB962C8B-B14F-4D97-AF65-F5344CB8AC3E}">
        <p14:creationId xmlns:p14="http://schemas.microsoft.com/office/powerpoint/2010/main" val="3637526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855" y="672762"/>
            <a:ext cx="6949489" cy="501710"/>
          </a:xfrm>
        </p:spPr>
        <p:txBody>
          <a:bodyPr>
            <a:normAutofit fontScale="90000"/>
          </a:bodyPr>
          <a:lstStyle/>
          <a:p>
            <a:r>
              <a:rPr lang="en-US" dirty="0"/>
              <a:t>Sample Tables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200789054"/>
              </p:ext>
            </p:extLst>
          </p:nvPr>
        </p:nvGraphicFramePr>
        <p:xfrm>
          <a:off x="2123728" y="1665354"/>
          <a:ext cx="4904880" cy="1979670"/>
        </p:xfrm>
        <a:graphic>
          <a:graphicData uri="http://schemas.openxmlformats.org/drawingml/2006/table">
            <a:tbl>
              <a:tblPr>
                <a:effectLst/>
              </a:tblPr>
              <a:tblGrid>
                <a:gridCol w="1226220">
                  <a:extLst>
                    <a:ext uri="{9D8B030D-6E8A-4147-A177-3AD203B41FA5}">
                      <a16:colId xmlns:a16="http://schemas.microsoft.com/office/drawing/2014/main" val="20000"/>
                    </a:ext>
                  </a:extLst>
                </a:gridCol>
                <a:gridCol w="1226220">
                  <a:extLst>
                    <a:ext uri="{9D8B030D-6E8A-4147-A177-3AD203B41FA5}">
                      <a16:colId xmlns:a16="http://schemas.microsoft.com/office/drawing/2014/main" val="20001"/>
                    </a:ext>
                  </a:extLst>
                </a:gridCol>
                <a:gridCol w="1226220">
                  <a:extLst>
                    <a:ext uri="{9D8B030D-6E8A-4147-A177-3AD203B41FA5}">
                      <a16:colId xmlns:a16="http://schemas.microsoft.com/office/drawing/2014/main" val="20002"/>
                    </a:ext>
                  </a:extLst>
                </a:gridCol>
                <a:gridCol w="1226220">
                  <a:extLst>
                    <a:ext uri="{9D8B030D-6E8A-4147-A177-3AD203B41FA5}">
                      <a16:colId xmlns:a16="http://schemas.microsoft.com/office/drawing/2014/main" val="20003"/>
                    </a:ext>
                  </a:extLst>
                </a:gridCol>
              </a:tblGrid>
              <a:tr h="329945">
                <a:tc>
                  <a:txBody>
                    <a:bodyPr/>
                    <a:lstStyle/>
                    <a:p>
                      <a:pPr marL="0" marR="0" lvl="0" indent="0" algn="ctr" rtl="0" hangingPunct="1">
                        <a:lnSpc>
                          <a:spcPct val="100000"/>
                        </a:lnSpc>
                        <a:spcBef>
                          <a:spcPts val="0"/>
                        </a:spcBef>
                        <a:spcAft>
                          <a:spcPts val="0"/>
                        </a:spcAft>
                        <a:buNone/>
                        <a:tabLst/>
                        <a:defRPr sz="1800"/>
                      </a:pPr>
                      <a:r>
                        <a:rPr lang="en-IN" sz="1400" b="0" i="0" u="none" strike="noStrike" kern="1200" spc="0" dirty="0">
                          <a:solidFill>
                            <a:schemeClr val="tx1"/>
                          </a:solidFill>
                          <a:latin typeface="Calibri" pitchFamily="18"/>
                          <a:ea typeface="Microsoft YaHei" pitchFamily="2"/>
                          <a:cs typeface="Mangal" pitchFamily="2"/>
                        </a:rPr>
                        <a:t>SID</a:t>
                      </a:r>
                    </a:p>
                  </a:txBody>
                  <a:tcPr marL="68580" marR="68580" marT="34290" marB="34290"/>
                </a:tc>
                <a:tc>
                  <a:txBody>
                    <a:bodyPr/>
                    <a:lstStyle/>
                    <a:p>
                      <a:pPr marL="0" marR="0" lvl="0" indent="0" algn="ctr" rtl="0" hangingPunct="1">
                        <a:lnSpc>
                          <a:spcPct val="100000"/>
                        </a:lnSpc>
                        <a:spcBef>
                          <a:spcPts val="0"/>
                        </a:spcBef>
                        <a:spcAft>
                          <a:spcPts val="0"/>
                        </a:spcAft>
                        <a:buNone/>
                        <a:tabLst/>
                        <a:defRPr sz="1800"/>
                      </a:pPr>
                      <a:r>
                        <a:rPr lang="en-IN" sz="1400" b="0" i="0" u="none" strike="noStrike" kern="1200" spc="0" dirty="0">
                          <a:solidFill>
                            <a:schemeClr val="tx1"/>
                          </a:solidFill>
                          <a:latin typeface="Calibri" pitchFamily="18"/>
                          <a:ea typeface="Microsoft YaHei" pitchFamily="2"/>
                          <a:cs typeface="Mangal" pitchFamily="2"/>
                        </a:rPr>
                        <a:t>SNAME</a:t>
                      </a:r>
                    </a:p>
                  </a:txBody>
                  <a:tcPr marL="68580" marR="68580" marT="34290" marB="34290"/>
                </a:tc>
                <a:tc>
                  <a:txBody>
                    <a:bodyPr/>
                    <a:lstStyle/>
                    <a:p>
                      <a:pPr marL="0" marR="0" lvl="0" indent="0" algn="ctr" rtl="0" hangingPunct="1">
                        <a:lnSpc>
                          <a:spcPct val="100000"/>
                        </a:lnSpc>
                        <a:spcBef>
                          <a:spcPts val="0"/>
                        </a:spcBef>
                        <a:spcAft>
                          <a:spcPts val="0"/>
                        </a:spcAft>
                        <a:buNone/>
                        <a:tabLst/>
                        <a:defRPr sz="1800"/>
                      </a:pPr>
                      <a:r>
                        <a:rPr lang="en-IN" sz="1400" b="0" i="0" u="none" strike="noStrike" kern="1200" spc="0">
                          <a:solidFill>
                            <a:schemeClr val="tx1"/>
                          </a:solidFill>
                          <a:latin typeface="Calibri" pitchFamily="18"/>
                          <a:ea typeface="Microsoft YaHei" pitchFamily="2"/>
                          <a:cs typeface="Mangal" pitchFamily="2"/>
                        </a:rPr>
                        <a:t>RATING</a:t>
                      </a:r>
                    </a:p>
                  </a:txBody>
                  <a:tcPr marL="68580" marR="68580" marT="34290" marB="34290"/>
                </a:tc>
                <a:tc>
                  <a:txBody>
                    <a:bodyPr/>
                    <a:lstStyle/>
                    <a:p>
                      <a:pPr marL="0" marR="0" lvl="0" indent="0" algn="ctr" rtl="0" hangingPunct="1">
                        <a:lnSpc>
                          <a:spcPct val="100000"/>
                        </a:lnSpc>
                        <a:spcBef>
                          <a:spcPts val="0"/>
                        </a:spcBef>
                        <a:spcAft>
                          <a:spcPts val="0"/>
                        </a:spcAft>
                        <a:buNone/>
                        <a:tabLst/>
                        <a:defRPr sz="1800"/>
                      </a:pPr>
                      <a:r>
                        <a:rPr lang="en-IN" sz="1400" b="0" i="0" u="none" strike="noStrike" kern="1200" spc="0" dirty="0">
                          <a:solidFill>
                            <a:schemeClr val="tx1"/>
                          </a:solidFill>
                          <a:latin typeface="Calibri" pitchFamily="18"/>
                          <a:ea typeface="Microsoft YaHei" pitchFamily="2"/>
                          <a:cs typeface="Mangal" pitchFamily="2"/>
                        </a:rPr>
                        <a:t>AGE</a:t>
                      </a:r>
                    </a:p>
                  </a:txBody>
                  <a:tcPr marL="68580" marR="68580" marT="34290" marB="34290"/>
                </a:tc>
                <a:extLst>
                  <a:ext uri="{0D108BD9-81ED-4DB2-BD59-A6C34878D82A}">
                    <a16:rowId xmlns:a16="http://schemas.microsoft.com/office/drawing/2014/main" val="10000"/>
                  </a:ext>
                </a:extLst>
              </a:tr>
              <a:tr h="329945">
                <a:tc>
                  <a:txBody>
                    <a:bodyPr/>
                    <a:lstStyle/>
                    <a:p>
                      <a:pPr marL="0" marR="0" lvl="0" indent="0" algn="ctr" rtl="0" hangingPunct="1">
                        <a:lnSpc>
                          <a:spcPct val="100000"/>
                        </a:lnSpc>
                        <a:spcBef>
                          <a:spcPts val="0"/>
                        </a:spcBef>
                        <a:spcAft>
                          <a:spcPts val="0"/>
                        </a:spcAft>
                        <a:buNone/>
                        <a:tabLst/>
                        <a:defRPr sz="1800"/>
                      </a:pPr>
                      <a:r>
                        <a:rPr lang="en-IN" sz="1400" b="0" i="0" u="none" strike="noStrike" kern="1200" spc="0" dirty="0">
                          <a:solidFill>
                            <a:srgbClr val="000000"/>
                          </a:solidFill>
                          <a:latin typeface="Calibri" pitchFamily="18"/>
                          <a:ea typeface="Microsoft YaHei" pitchFamily="2"/>
                          <a:cs typeface="Mangal" pitchFamily="2"/>
                        </a:rPr>
                        <a:t>1</a:t>
                      </a:r>
                    </a:p>
                  </a:txBody>
                  <a:tcPr marL="68580" marR="68580" marT="34290" marB="34290"/>
                </a:tc>
                <a:tc>
                  <a:txBody>
                    <a:bodyPr/>
                    <a:lstStyle/>
                    <a:p>
                      <a:pPr marL="0" marR="0" lvl="0" indent="0" algn="ctr" rtl="0" hangingPunct="1">
                        <a:lnSpc>
                          <a:spcPct val="100000"/>
                        </a:lnSpc>
                        <a:spcBef>
                          <a:spcPts val="0"/>
                        </a:spcBef>
                        <a:spcAft>
                          <a:spcPts val="0"/>
                        </a:spcAft>
                        <a:buNone/>
                        <a:tabLst/>
                        <a:defRPr sz="1800"/>
                      </a:pPr>
                      <a:r>
                        <a:rPr lang="en-IN" sz="1400" b="0" i="0" u="none" strike="noStrike" kern="1200" spc="0">
                          <a:solidFill>
                            <a:srgbClr val="000000"/>
                          </a:solidFill>
                          <a:latin typeface="Calibri" pitchFamily="18"/>
                          <a:ea typeface="Microsoft YaHei" pitchFamily="2"/>
                          <a:cs typeface="Mangal" pitchFamily="2"/>
                        </a:rPr>
                        <a:t>S1</a:t>
                      </a:r>
                    </a:p>
                  </a:txBody>
                  <a:tcPr marL="68580" marR="68580" marT="34290" marB="34290"/>
                </a:tc>
                <a:tc>
                  <a:txBody>
                    <a:bodyPr/>
                    <a:lstStyle/>
                    <a:p>
                      <a:pPr marL="0" marR="0" lvl="0" indent="0" algn="ctr" rtl="0" hangingPunct="1">
                        <a:lnSpc>
                          <a:spcPct val="100000"/>
                        </a:lnSpc>
                        <a:spcBef>
                          <a:spcPts val="0"/>
                        </a:spcBef>
                        <a:spcAft>
                          <a:spcPts val="0"/>
                        </a:spcAft>
                        <a:buNone/>
                        <a:tabLst/>
                        <a:defRPr sz="1800"/>
                      </a:pPr>
                      <a:r>
                        <a:rPr lang="en-IN" sz="1400" b="0" i="0" u="none" strike="noStrike" kern="1200" spc="0">
                          <a:solidFill>
                            <a:srgbClr val="000000"/>
                          </a:solidFill>
                          <a:latin typeface="Calibri" pitchFamily="18"/>
                          <a:ea typeface="Microsoft YaHei" pitchFamily="2"/>
                          <a:cs typeface="Mangal" pitchFamily="2"/>
                        </a:rPr>
                        <a:t>2</a:t>
                      </a:r>
                    </a:p>
                  </a:txBody>
                  <a:tcPr marL="68580" marR="68580" marT="34290" marB="34290"/>
                </a:tc>
                <a:tc>
                  <a:txBody>
                    <a:bodyPr/>
                    <a:lstStyle/>
                    <a:p>
                      <a:pPr marL="0" marR="0" lvl="0" indent="0" algn="ctr" rtl="0" hangingPunct="1">
                        <a:lnSpc>
                          <a:spcPct val="100000"/>
                        </a:lnSpc>
                        <a:spcBef>
                          <a:spcPts val="0"/>
                        </a:spcBef>
                        <a:spcAft>
                          <a:spcPts val="0"/>
                        </a:spcAft>
                        <a:buNone/>
                        <a:tabLst/>
                        <a:defRPr sz="1800"/>
                      </a:pPr>
                      <a:r>
                        <a:rPr lang="en-IN" sz="1400" b="0" i="0" u="none" strike="noStrike" kern="1200" spc="0">
                          <a:solidFill>
                            <a:srgbClr val="000000"/>
                          </a:solidFill>
                          <a:latin typeface="Calibri" pitchFamily="18"/>
                          <a:ea typeface="Microsoft YaHei" pitchFamily="2"/>
                          <a:cs typeface="Mangal" pitchFamily="2"/>
                        </a:rPr>
                        <a:t>25</a:t>
                      </a:r>
                    </a:p>
                  </a:txBody>
                  <a:tcPr marL="68580" marR="68580" marT="34290" marB="34290"/>
                </a:tc>
                <a:extLst>
                  <a:ext uri="{0D108BD9-81ED-4DB2-BD59-A6C34878D82A}">
                    <a16:rowId xmlns:a16="http://schemas.microsoft.com/office/drawing/2014/main" val="10001"/>
                  </a:ext>
                </a:extLst>
              </a:tr>
              <a:tr h="329945">
                <a:tc>
                  <a:txBody>
                    <a:bodyPr/>
                    <a:lstStyle/>
                    <a:p>
                      <a:pPr marL="0" marR="0" lvl="0" indent="0" algn="ctr" rtl="0" hangingPunct="1">
                        <a:lnSpc>
                          <a:spcPct val="100000"/>
                        </a:lnSpc>
                        <a:spcBef>
                          <a:spcPts val="0"/>
                        </a:spcBef>
                        <a:spcAft>
                          <a:spcPts val="0"/>
                        </a:spcAft>
                        <a:buNone/>
                        <a:tabLst/>
                        <a:defRPr sz="1800"/>
                      </a:pPr>
                      <a:r>
                        <a:rPr lang="en-IN" sz="1400" b="0" i="0" u="none" strike="noStrike" kern="1200" spc="0">
                          <a:solidFill>
                            <a:srgbClr val="000000"/>
                          </a:solidFill>
                          <a:latin typeface="Calibri" pitchFamily="18"/>
                          <a:ea typeface="Microsoft YaHei" pitchFamily="2"/>
                          <a:cs typeface="Mangal" pitchFamily="2"/>
                        </a:rPr>
                        <a:t>2</a:t>
                      </a:r>
                    </a:p>
                  </a:txBody>
                  <a:tcPr marL="68580" marR="68580" marT="34290" marB="34290"/>
                </a:tc>
                <a:tc>
                  <a:txBody>
                    <a:bodyPr/>
                    <a:lstStyle/>
                    <a:p>
                      <a:pPr marL="0" marR="0" lvl="0" indent="0" algn="ctr" rtl="0" hangingPunct="1">
                        <a:lnSpc>
                          <a:spcPct val="100000"/>
                        </a:lnSpc>
                        <a:spcBef>
                          <a:spcPts val="0"/>
                        </a:spcBef>
                        <a:spcAft>
                          <a:spcPts val="0"/>
                        </a:spcAft>
                        <a:buNone/>
                        <a:tabLst/>
                        <a:defRPr sz="1800"/>
                      </a:pPr>
                      <a:r>
                        <a:rPr lang="en-IN" sz="1400" b="0" i="0" u="none" strike="noStrike" kern="1200" spc="0">
                          <a:solidFill>
                            <a:srgbClr val="000000"/>
                          </a:solidFill>
                          <a:latin typeface="Calibri" pitchFamily="18"/>
                          <a:ea typeface="Microsoft YaHei" pitchFamily="2"/>
                          <a:cs typeface="Mangal" pitchFamily="2"/>
                        </a:rPr>
                        <a:t>S2</a:t>
                      </a:r>
                    </a:p>
                  </a:txBody>
                  <a:tcPr marL="68580" marR="68580" marT="34290" marB="34290"/>
                </a:tc>
                <a:tc>
                  <a:txBody>
                    <a:bodyPr/>
                    <a:lstStyle/>
                    <a:p>
                      <a:pPr marL="0" marR="0" lvl="0" indent="0" algn="ctr" rtl="0" hangingPunct="1">
                        <a:lnSpc>
                          <a:spcPct val="100000"/>
                        </a:lnSpc>
                        <a:spcBef>
                          <a:spcPts val="0"/>
                        </a:spcBef>
                        <a:spcAft>
                          <a:spcPts val="0"/>
                        </a:spcAft>
                        <a:buNone/>
                        <a:tabLst/>
                        <a:defRPr sz="1800"/>
                      </a:pPr>
                      <a:r>
                        <a:rPr lang="en-IN" sz="1400" b="0" i="0" u="none" strike="noStrike" kern="1200" spc="0">
                          <a:solidFill>
                            <a:srgbClr val="000000"/>
                          </a:solidFill>
                          <a:latin typeface="Calibri" pitchFamily="18"/>
                          <a:ea typeface="Microsoft YaHei" pitchFamily="2"/>
                          <a:cs typeface="Mangal" pitchFamily="2"/>
                        </a:rPr>
                        <a:t>3</a:t>
                      </a:r>
                    </a:p>
                  </a:txBody>
                  <a:tcPr marL="68580" marR="68580" marT="34290" marB="34290"/>
                </a:tc>
                <a:tc>
                  <a:txBody>
                    <a:bodyPr/>
                    <a:lstStyle/>
                    <a:p>
                      <a:pPr marL="0" marR="0" lvl="0" indent="0" algn="ctr" rtl="0" hangingPunct="1">
                        <a:lnSpc>
                          <a:spcPct val="100000"/>
                        </a:lnSpc>
                        <a:spcBef>
                          <a:spcPts val="0"/>
                        </a:spcBef>
                        <a:spcAft>
                          <a:spcPts val="0"/>
                        </a:spcAft>
                        <a:buNone/>
                        <a:tabLst/>
                        <a:defRPr sz="1800"/>
                      </a:pPr>
                      <a:r>
                        <a:rPr lang="en-IN" sz="1400" b="0" i="0" u="none" strike="noStrike" kern="1200" spc="0">
                          <a:solidFill>
                            <a:srgbClr val="000000"/>
                          </a:solidFill>
                          <a:latin typeface="Calibri" pitchFamily="18"/>
                          <a:ea typeface="Microsoft YaHei" pitchFamily="2"/>
                          <a:cs typeface="Mangal" pitchFamily="2"/>
                        </a:rPr>
                        <a:t>26</a:t>
                      </a:r>
                    </a:p>
                  </a:txBody>
                  <a:tcPr marL="68580" marR="68580" marT="34290" marB="34290"/>
                </a:tc>
                <a:extLst>
                  <a:ext uri="{0D108BD9-81ED-4DB2-BD59-A6C34878D82A}">
                    <a16:rowId xmlns:a16="http://schemas.microsoft.com/office/drawing/2014/main" val="10002"/>
                  </a:ext>
                </a:extLst>
              </a:tr>
              <a:tr h="329945">
                <a:tc>
                  <a:txBody>
                    <a:bodyPr/>
                    <a:lstStyle/>
                    <a:p>
                      <a:pPr marL="0" marR="0" lvl="0" indent="0" algn="ctr" rtl="0" hangingPunct="1">
                        <a:lnSpc>
                          <a:spcPct val="100000"/>
                        </a:lnSpc>
                        <a:spcBef>
                          <a:spcPts val="0"/>
                        </a:spcBef>
                        <a:spcAft>
                          <a:spcPts val="0"/>
                        </a:spcAft>
                        <a:buNone/>
                        <a:tabLst/>
                        <a:defRPr sz="1800"/>
                      </a:pPr>
                      <a:r>
                        <a:rPr lang="en-IN" sz="1400" b="0" i="0" u="none" strike="noStrike" kern="1200" spc="0" dirty="0">
                          <a:solidFill>
                            <a:srgbClr val="000000"/>
                          </a:solidFill>
                          <a:latin typeface="Calibri" pitchFamily="18"/>
                          <a:ea typeface="Microsoft YaHei" pitchFamily="2"/>
                          <a:cs typeface="Mangal" pitchFamily="2"/>
                        </a:rPr>
                        <a:t>3</a:t>
                      </a:r>
                    </a:p>
                  </a:txBody>
                  <a:tcPr marL="68580" marR="68580" marT="34290" marB="34290"/>
                </a:tc>
                <a:tc>
                  <a:txBody>
                    <a:bodyPr/>
                    <a:lstStyle/>
                    <a:p>
                      <a:pPr marL="0" marR="0" lvl="0" indent="0" algn="ctr" rtl="0" hangingPunct="1">
                        <a:lnSpc>
                          <a:spcPct val="100000"/>
                        </a:lnSpc>
                        <a:spcBef>
                          <a:spcPts val="0"/>
                        </a:spcBef>
                        <a:spcAft>
                          <a:spcPts val="0"/>
                        </a:spcAft>
                        <a:buNone/>
                        <a:tabLst/>
                        <a:defRPr sz="1800"/>
                      </a:pPr>
                      <a:r>
                        <a:rPr lang="en-IN" sz="1400" b="0" i="0" u="none" strike="noStrike" kern="1200" spc="0">
                          <a:solidFill>
                            <a:srgbClr val="000000"/>
                          </a:solidFill>
                          <a:latin typeface="Calibri" pitchFamily="18"/>
                          <a:ea typeface="Microsoft YaHei" pitchFamily="2"/>
                          <a:cs typeface="Mangal" pitchFamily="2"/>
                        </a:rPr>
                        <a:t>S3</a:t>
                      </a:r>
                    </a:p>
                  </a:txBody>
                  <a:tcPr marL="68580" marR="68580" marT="34290" marB="34290"/>
                </a:tc>
                <a:tc>
                  <a:txBody>
                    <a:bodyPr/>
                    <a:lstStyle/>
                    <a:p>
                      <a:pPr marL="0" marR="0" lvl="0" indent="0" algn="ctr" rtl="0" hangingPunct="1">
                        <a:lnSpc>
                          <a:spcPct val="100000"/>
                        </a:lnSpc>
                        <a:spcBef>
                          <a:spcPts val="0"/>
                        </a:spcBef>
                        <a:spcAft>
                          <a:spcPts val="0"/>
                        </a:spcAft>
                        <a:buNone/>
                        <a:tabLst/>
                        <a:defRPr sz="1800"/>
                      </a:pPr>
                      <a:r>
                        <a:rPr lang="en-IN" sz="1400" b="0" i="0" u="none" strike="noStrike" kern="1200" spc="0">
                          <a:solidFill>
                            <a:srgbClr val="000000"/>
                          </a:solidFill>
                          <a:latin typeface="Calibri" pitchFamily="18"/>
                          <a:ea typeface="Microsoft YaHei" pitchFamily="2"/>
                          <a:cs typeface="Mangal" pitchFamily="2"/>
                        </a:rPr>
                        <a:t>1</a:t>
                      </a:r>
                    </a:p>
                  </a:txBody>
                  <a:tcPr marL="68580" marR="68580" marT="34290" marB="34290"/>
                </a:tc>
                <a:tc>
                  <a:txBody>
                    <a:bodyPr/>
                    <a:lstStyle/>
                    <a:p>
                      <a:pPr marL="0" marR="0" lvl="0" indent="0" algn="ctr" rtl="0" hangingPunct="1">
                        <a:lnSpc>
                          <a:spcPct val="100000"/>
                        </a:lnSpc>
                        <a:spcBef>
                          <a:spcPts val="0"/>
                        </a:spcBef>
                        <a:spcAft>
                          <a:spcPts val="0"/>
                        </a:spcAft>
                        <a:buNone/>
                        <a:tabLst/>
                        <a:defRPr sz="1800"/>
                      </a:pPr>
                      <a:r>
                        <a:rPr lang="en-IN" sz="1400" b="0" i="0" u="none" strike="noStrike" kern="1200" spc="0">
                          <a:solidFill>
                            <a:srgbClr val="000000"/>
                          </a:solidFill>
                          <a:latin typeface="Calibri" pitchFamily="18"/>
                          <a:ea typeface="Microsoft YaHei" pitchFamily="2"/>
                          <a:cs typeface="Mangal" pitchFamily="2"/>
                        </a:rPr>
                        <a:t>22</a:t>
                      </a:r>
                    </a:p>
                  </a:txBody>
                  <a:tcPr marL="68580" marR="68580" marT="34290" marB="34290"/>
                </a:tc>
                <a:extLst>
                  <a:ext uri="{0D108BD9-81ED-4DB2-BD59-A6C34878D82A}">
                    <a16:rowId xmlns:a16="http://schemas.microsoft.com/office/drawing/2014/main" val="10003"/>
                  </a:ext>
                </a:extLst>
              </a:tr>
              <a:tr h="329945">
                <a:tc>
                  <a:txBody>
                    <a:bodyPr/>
                    <a:lstStyle/>
                    <a:p>
                      <a:pPr marL="0" marR="0" lvl="0" indent="0" algn="ctr" rtl="0" hangingPunct="1">
                        <a:lnSpc>
                          <a:spcPct val="100000"/>
                        </a:lnSpc>
                        <a:spcBef>
                          <a:spcPts val="0"/>
                        </a:spcBef>
                        <a:spcAft>
                          <a:spcPts val="0"/>
                        </a:spcAft>
                        <a:buNone/>
                        <a:tabLst/>
                        <a:defRPr sz="1800"/>
                      </a:pPr>
                      <a:r>
                        <a:rPr lang="en-IN" sz="1400" b="0" i="0" u="none" strike="noStrike" kern="1200" spc="0" dirty="0">
                          <a:solidFill>
                            <a:srgbClr val="000000"/>
                          </a:solidFill>
                          <a:latin typeface="Calibri" pitchFamily="18"/>
                          <a:ea typeface="Microsoft YaHei" pitchFamily="2"/>
                          <a:cs typeface="Mangal" pitchFamily="2"/>
                        </a:rPr>
                        <a:t>4</a:t>
                      </a:r>
                    </a:p>
                  </a:txBody>
                  <a:tcPr marL="68580" marR="68580" marT="34290" marB="34290"/>
                </a:tc>
                <a:tc>
                  <a:txBody>
                    <a:bodyPr/>
                    <a:lstStyle/>
                    <a:p>
                      <a:pPr marL="0" marR="0" lvl="0" indent="0" algn="ctr" rtl="0" hangingPunct="1">
                        <a:lnSpc>
                          <a:spcPct val="100000"/>
                        </a:lnSpc>
                        <a:spcBef>
                          <a:spcPts val="0"/>
                        </a:spcBef>
                        <a:spcAft>
                          <a:spcPts val="0"/>
                        </a:spcAft>
                        <a:buNone/>
                        <a:tabLst/>
                        <a:defRPr sz="1800"/>
                      </a:pPr>
                      <a:r>
                        <a:rPr lang="en-IN" sz="1400" b="0" i="0" u="none" strike="noStrike" kern="1200" spc="0">
                          <a:solidFill>
                            <a:srgbClr val="000000"/>
                          </a:solidFill>
                          <a:latin typeface="Calibri" pitchFamily="18"/>
                          <a:ea typeface="Microsoft YaHei" pitchFamily="2"/>
                          <a:cs typeface="Mangal" pitchFamily="2"/>
                        </a:rPr>
                        <a:t>S4</a:t>
                      </a:r>
                    </a:p>
                  </a:txBody>
                  <a:tcPr marL="68580" marR="68580" marT="34290" marB="34290"/>
                </a:tc>
                <a:tc>
                  <a:txBody>
                    <a:bodyPr/>
                    <a:lstStyle/>
                    <a:p>
                      <a:pPr marL="0" marR="0" lvl="0" indent="0" algn="ctr" rtl="0" hangingPunct="1">
                        <a:lnSpc>
                          <a:spcPct val="100000"/>
                        </a:lnSpc>
                        <a:spcBef>
                          <a:spcPts val="0"/>
                        </a:spcBef>
                        <a:spcAft>
                          <a:spcPts val="0"/>
                        </a:spcAft>
                        <a:buNone/>
                        <a:tabLst/>
                        <a:defRPr sz="1800"/>
                      </a:pPr>
                      <a:r>
                        <a:rPr lang="en-IN" sz="1400" b="0" i="0" u="none" strike="noStrike" kern="1200" spc="0" dirty="0">
                          <a:solidFill>
                            <a:srgbClr val="000000"/>
                          </a:solidFill>
                          <a:latin typeface="Calibri" pitchFamily="18"/>
                          <a:ea typeface="Microsoft YaHei" pitchFamily="2"/>
                          <a:cs typeface="Mangal" pitchFamily="2"/>
                        </a:rPr>
                        <a:t>2</a:t>
                      </a:r>
                    </a:p>
                  </a:txBody>
                  <a:tcPr marL="68580" marR="68580" marT="34290" marB="34290"/>
                </a:tc>
                <a:tc>
                  <a:txBody>
                    <a:bodyPr/>
                    <a:lstStyle/>
                    <a:p>
                      <a:pPr marL="0" marR="0" lvl="0" indent="0" algn="ctr" rtl="0" hangingPunct="1">
                        <a:lnSpc>
                          <a:spcPct val="100000"/>
                        </a:lnSpc>
                        <a:spcBef>
                          <a:spcPts val="0"/>
                        </a:spcBef>
                        <a:spcAft>
                          <a:spcPts val="0"/>
                        </a:spcAft>
                        <a:buNone/>
                        <a:tabLst/>
                        <a:defRPr sz="1800"/>
                      </a:pPr>
                      <a:r>
                        <a:rPr lang="en-IN" sz="1400" b="0" i="0" u="none" strike="noStrike" kern="1200" spc="0">
                          <a:solidFill>
                            <a:srgbClr val="000000"/>
                          </a:solidFill>
                          <a:latin typeface="Calibri" pitchFamily="18"/>
                          <a:ea typeface="Microsoft YaHei" pitchFamily="2"/>
                          <a:cs typeface="Mangal" pitchFamily="2"/>
                        </a:rPr>
                        <a:t>21</a:t>
                      </a:r>
                    </a:p>
                  </a:txBody>
                  <a:tcPr marL="68580" marR="68580" marT="34290" marB="34290"/>
                </a:tc>
                <a:extLst>
                  <a:ext uri="{0D108BD9-81ED-4DB2-BD59-A6C34878D82A}">
                    <a16:rowId xmlns:a16="http://schemas.microsoft.com/office/drawing/2014/main" val="10004"/>
                  </a:ext>
                </a:extLst>
              </a:tr>
              <a:tr h="329945">
                <a:tc>
                  <a:txBody>
                    <a:bodyPr/>
                    <a:lstStyle/>
                    <a:p>
                      <a:pPr marL="0" marR="0" lvl="0" indent="0" algn="ctr" rtl="0" hangingPunct="1">
                        <a:lnSpc>
                          <a:spcPct val="100000"/>
                        </a:lnSpc>
                        <a:spcBef>
                          <a:spcPts val="0"/>
                        </a:spcBef>
                        <a:spcAft>
                          <a:spcPts val="0"/>
                        </a:spcAft>
                        <a:buNone/>
                        <a:tabLst/>
                        <a:defRPr sz="1800"/>
                      </a:pPr>
                      <a:r>
                        <a:rPr lang="en-IN" sz="1400" b="0" i="0" u="none" strike="noStrike" kern="1200" spc="0" dirty="0">
                          <a:solidFill>
                            <a:srgbClr val="000000"/>
                          </a:solidFill>
                          <a:latin typeface="Calibri" pitchFamily="18"/>
                          <a:ea typeface="Microsoft YaHei" pitchFamily="2"/>
                          <a:cs typeface="Mangal" pitchFamily="2"/>
                        </a:rPr>
                        <a:t>5</a:t>
                      </a:r>
                    </a:p>
                  </a:txBody>
                  <a:tcPr marL="68580" marR="68580" marT="34290" marB="34290"/>
                </a:tc>
                <a:tc>
                  <a:txBody>
                    <a:bodyPr/>
                    <a:lstStyle/>
                    <a:p>
                      <a:pPr marL="0" marR="0" lvl="0" indent="0" algn="ctr" rtl="0" hangingPunct="1">
                        <a:lnSpc>
                          <a:spcPct val="100000"/>
                        </a:lnSpc>
                        <a:spcBef>
                          <a:spcPts val="0"/>
                        </a:spcBef>
                        <a:spcAft>
                          <a:spcPts val="0"/>
                        </a:spcAft>
                        <a:buNone/>
                        <a:tabLst/>
                        <a:defRPr sz="1800"/>
                      </a:pPr>
                      <a:r>
                        <a:rPr lang="en-IN" sz="1400" b="0" i="0" u="none" strike="noStrike" kern="1200" spc="0">
                          <a:solidFill>
                            <a:srgbClr val="000000"/>
                          </a:solidFill>
                          <a:latin typeface="Calibri" pitchFamily="18"/>
                          <a:ea typeface="Microsoft YaHei" pitchFamily="2"/>
                          <a:cs typeface="Mangal" pitchFamily="2"/>
                        </a:rPr>
                        <a:t>S5</a:t>
                      </a:r>
                    </a:p>
                  </a:txBody>
                  <a:tcPr marL="68580" marR="68580" marT="34290" marB="34290"/>
                </a:tc>
                <a:tc>
                  <a:txBody>
                    <a:bodyPr/>
                    <a:lstStyle/>
                    <a:p>
                      <a:pPr marL="0" marR="0" lvl="0" indent="0" algn="ctr" rtl="0" hangingPunct="1">
                        <a:lnSpc>
                          <a:spcPct val="100000"/>
                        </a:lnSpc>
                        <a:spcBef>
                          <a:spcPts val="0"/>
                        </a:spcBef>
                        <a:spcAft>
                          <a:spcPts val="0"/>
                        </a:spcAft>
                        <a:buNone/>
                        <a:tabLst/>
                        <a:defRPr sz="1800"/>
                      </a:pPr>
                      <a:r>
                        <a:rPr lang="en-IN" sz="1400" b="0" i="0" u="none" strike="noStrike" kern="1200" spc="0">
                          <a:solidFill>
                            <a:srgbClr val="000000"/>
                          </a:solidFill>
                          <a:latin typeface="Calibri" pitchFamily="18"/>
                          <a:ea typeface="Microsoft YaHei" pitchFamily="2"/>
                          <a:cs typeface="Mangal" pitchFamily="2"/>
                        </a:rPr>
                        <a:t>4</a:t>
                      </a:r>
                    </a:p>
                  </a:txBody>
                  <a:tcPr marL="68580" marR="68580" marT="34290" marB="34290"/>
                </a:tc>
                <a:tc>
                  <a:txBody>
                    <a:bodyPr/>
                    <a:lstStyle/>
                    <a:p>
                      <a:pPr marL="0" marR="0" lvl="0" indent="0" algn="ctr" rtl="0" hangingPunct="1">
                        <a:lnSpc>
                          <a:spcPct val="100000"/>
                        </a:lnSpc>
                        <a:spcBef>
                          <a:spcPts val="0"/>
                        </a:spcBef>
                        <a:spcAft>
                          <a:spcPts val="0"/>
                        </a:spcAft>
                        <a:buNone/>
                        <a:tabLst/>
                        <a:defRPr sz="1800"/>
                      </a:pPr>
                      <a:r>
                        <a:rPr lang="en-IN" sz="1400" b="0" i="0" u="none" strike="noStrike" kern="1200" spc="0" dirty="0">
                          <a:solidFill>
                            <a:srgbClr val="000000"/>
                          </a:solidFill>
                          <a:latin typeface="Calibri" pitchFamily="18"/>
                          <a:ea typeface="Microsoft YaHei" pitchFamily="2"/>
                          <a:cs typeface="Mangal" pitchFamily="2"/>
                        </a:rPr>
                        <a:t>20</a:t>
                      </a:r>
                    </a:p>
                  </a:txBody>
                  <a:tcPr marL="68580" marR="68580" marT="34290" marB="34290"/>
                </a:tc>
                <a:extLst>
                  <a:ext uri="{0D108BD9-81ED-4DB2-BD59-A6C34878D82A}">
                    <a16:rowId xmlns:a16="http://schemas.microsoft.com/office/drawing/2014/main" val="10005"/>
                  </a:ext>
                </a:extLst>
              </a:tr>
            </a:tbl>
          </a:graphicData>
        </a:graphic>
      </p:graphicFrame>
      <p:sp>
        <p:nvSpPr>
          <p:cNvPr id="5" name="TextBox 4"/>
          <p:cNvSpPr/>
          <p:nvPr/>
        </p:nvSpPr>
        <p:spPr>
          <a:xfrm>
            <a:off x="404732" y="2364253"/>
            <a:ext cx="1295997" cy="490835"/>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67503" tIns="33748" rIns="67503" bIns="33748" anchor="t" anchorCtr="0" compatLnSpc="0">
            <a:spAutoFit/>
          </a:bodyPr>
          <a:lstStyle/>
          <a:p>
            <a:pPr defTabSz="685800">
              <a:defRPr sz="3600" b="1" i="0" u="none" strike="noStrike" kern="0" cap="none" spc="0" baseline="0">
                <a:solidFill>
                  <a:srgbClr val="000000"/>
                </a:solidFill>
                <a:uFillTx/>
              </a:defRPr>
            </a:pPr>
            <a:r>
              <a:rPr lang="en-IN" sz="2700" b="1" dirty="0">
                <a:solidFill>
                  <a:srgbClr val="000000"/>
                </a:solidFill>
                <a:latin typeface="Calibri" pitchFamily="18"/>
                <a:ea typeface="Microsoft YaHei" pitchFamily="2"/>
                <a:cs typeface="Mangal" pitchFamily="2"/>
              </a:rPr>
              <a:t>S1  </a:t>
            </a:r>
          </a:p>
        </p:txBody>
      </p:sp>
      <p:pic>
        <p:nvPicPr>
          <p:cNvPr id="6" name="Picture 5"/>
          <p:cNvPicPr>
            <a:picLocks noChangeAspect="1"/>
          </p:cNvPicPr>
          <p:nvPr/>
        </p:nvPicPr>
        <p:blipFill>
          <a:blip r:embed="rId2">
            <a:lum bright="-50000"/>
            <a:alphaModFix/>
          </a:blip>
          <a:srcRect/>
          <a:stretch>
            <a:fillRect/>
          </a:stretch>
        </p:blipFill>
        <p:spPr>
          <a:xfrm>
            <a:off x="887613" y="4149080"/>
            <a:ext cx="7428803" cy="1368152"/>
          </a:xfrm>
          <a:prstGeom prst="rect">
            <a:avLst/>
          </a:prstGeom>
          <a:noFill/>
          <a:ln cap="flat">
            <a:noFill/>
          </a:ln>
        </p:spPr>
      </p:pic>
      <p:pic>
        <p:nvPicPr>
          <p:cNvPr id="7" name="Picture 6"/>
          <p:cNvPicPr>
            <a:picLocks noChangeAspect="1"/>
          </p:cNvPicPr>
          <p:nvPr/>
        </p:nvPicPr>
        <p:blipFill>
          <a:blip r:embed="rId3">
            <a:lum bright="-50000"/>
            <a:alphaModFix/>
          </a:blip>
          <a:srcRect/>
          <a:stretch>
            <a:fillRect/>
          </a:stretch>
        </p:blipFill>
        <p:spPr>
          <a:xfrm>
            <a:off x="1052730" y="2503979"/>
            <a:ext cx="523526" cy="199801"/>
          </a:xfrm>
          <a:prstGeom prst="rect">
            <a:avLst/>
          </a:prstGeom>
          <a:noFill/>
          <a:ln cap="flat">
            <a:noFill/>
          </a:ln>
        </p:spPr>
      </p:pic>
    </p:spTree>
    <p:extLst>
      <p:ext uri="{BB962C8B-B14F-4D97-AF65-F5344CB8AC3E}">
        <p14:creationId xmlns:p14="http://schemas.microsoft.com/office/powerpoint/2010/main" val="3875810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dirty="0"/>
              <a:t>INTRODUCTION</a:t>
            </a:r>
            <a:endParaRPr lang="en-IN" dirty="0"/>
          </a:p>
        </p:txBody>
      </p:sp>
      <p:sp>
        <p:nvSpPr>
          <p:cNvPr id="3" name="Content Placeholder 2"/>
          <p:cNvSpPr>
            <a:spLocks noGrp="1"/>
          </p:cNvSpPr>
          <p:nvPr>
            <p:ph idx="1"/>
          </p:nvPr>
        </p:nvSpPr>
        <p:spPr>
          <a:xfrm>
            <a:off x="457200" y="1196752"/>
            <a:ext cx="8229600" cy="5184576"/>
          </a:xfrm>
        </p:spPr>
        <p:txBody>
          <a:bodyPr>
            <a:noAutofit/>
          </a:bodyPr>
          <a:lstStyle/>
          <a:p>
            <a:pPr algn="just"/>
            <a:r>
              <a:rPr lang="en-US" sz="2600" dirty="0"/>
              <a:t>Relational Model is the major data model for commercial data processing applications. Data in the relational model is represented by a relation. A </a:t>
            </a:r>
            <a:r>
              <a:rPr lang="en-US" sz="2600" b="1" i="1" dirty="0"/>
              <a:t>relation</a:t>
            </a:r>
            <a:r>
              <a:rPr lang="en-US" sz="2600" dirty="0"/>
              <a:t> consists of a </a:t>
            </a:r>
            <a:r>
              <a:rPr lang="en-US" sz="2600" b="1" i="1" dirty="0"/>
              <a:t>relational schema</a:t>
            </a:r>
            <a:r>
              <a:rPr lang="en-US" sz="2600" dirty="0"/>
              <a:t> and </a:t>
            </a:r>
            <a:r>
              <a:rPr lang="en-US" sz="2600" b="1" i="1" dirty="0"/>
              <a:t>relational instance</a:t>
            </a:r>
            <a:r>
              <a:rPr lang="en-US" sz="2600" dirty="0"/>
              <a:t>.</a:t>
            </a:r>
          </a:p>
          <a:p>
            <a:pPr algn="just"/>
            <a:r>
              <a:rPr lang="en-US" sz="2600" dirty="0"/>
              <a:t>The </a:t>
            </a:r>
            <a:r>
              <a:rPr lang="en-US" sz="2600" b="1" i="1" dirty="0"/>
              <a:t>relational schema</a:t>
            </a:r>
            <a:r>
              <a:rPr lang="en-US" sz="2600" dirty="0"/>
              <a:t> consist of relation’s name, name of each field and domain (range) of each field. For e.g., relational schema of students is shown below:-</a:t>
            </a:r>
          </a:p>
          <a:p>
            <a:pPr algn="just"/>
            <a:r>
              <a:rPr lang="en-US" sz="2600" dirty="0"/>
              <a:t>STUDENT (</a:t>
            </a:r>
            <a:r>
              <a:rPr lang="en-US" sz="2600" dirty="0" err="1"/>
              <a:t>Rollno</a:t>
            </a:r>
            <a:r>
              <a:rPr lang="en-US" sz="2600" dirty="0"/>
              <a:t>: integer, Name: string, Marks: integer, </a:t>
            </a:r>
            <a:r>
              <a:rPr lang="en-US" sz="2600" dirty="0" err="1"/>
              <a:t>Addr</a:t>
            </a:r>
            <a:r>
              <a:rPr lang="en-US" sz="2600" dirty="0"/>
              <a:t>: string).</a:t>
            </a:r>
          </a:p>
          <a:p>
            <a:pPr algn="just"/>
            <a:r>
              <a:rPr lang="en-US" sz="2600" dirty="0"/>
              <a:t>A </a:t>
            </a:r>
            <a:r>
              <a:rPr lang="en-US" sz="2600" b="1" i="1" dirty="0"/>
              <a:t>relational instance</a:t>
            </a:r>
            <a:r>
              <a:rPr lang="en-US" sz="2600" dirty="0"/>
              <a:t> is a set of tuples (records) in which each tuple has same number of fields as defined in the relational schema.</a:t>
            </a:r>
            <a:endParaRPr lang="en-IN" sz="2600" dirty="0"/>
          </a:p>
        </p:txBody>
      </p:sp>
    </p:spTree>
    <p:extLst>
      <p:ext uri="{BB962C8B-B14F-4D97-AF65-F5344CB8AC3E}">
        <p14:creationId xmlns:p14="http://schemas.microsoft.com/office/powerpoint/2010/main" val="3856612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Inner join</a:t>
            </a:r>
            <a:endParaRPr lang="en-IN" dirty="0"/>
          </a:p>
        </p:txBody>
      </p:sp>
      <p:sp>
        <p:nvSpPr>
          <p:cNvPr id="3" name="Content Placeholder 2"/>
          <p:cNvSpPr>
            <a:spLocks noGrp="1"/>
          </p:cNvSpPr>
          <p:nvPr>
            <p:ph idx="1"/>
          </p:nvPr>
        </p:nvSpPr>
        <p:spPr>
          <a:xfrm>
            <a:off x="457200" y="1417639"/>
            <a:ext cx="8435280" cy="3732720"/>
          </a:xfrm>
        </p:spPr>
        <p:txBody>
          <a:bodyPr>
            <a:normAutofit/>
          </a:bodyPr>
          <a:lstStyle/>
          <a:p>
            <a:pPr lvl="0"/>
            <a:r>
              <a:rPr lang="en-US" sz="2648" dirty="0"/>
              <a:t>An inner join is a join in which the values in the columns being joined are compared using a comparison operator</a:t>
            </a:r>
          </a:p>
          <a:p>
            <a:pPr lvl="0"/>
            <a:endParaRPr lang="en-US" sz="2648" dirty="0"/>
          </a:p>
          <a:p>
            <a:pPr lvl="0"/>
            <a:r>
              <a:rPr lang="en-US" sz="2648" dirty="0"/>
              <a:t>Three types:</a:t>
            </a:r>
          </a:p>
          <a:p>
            <a:pPr lvl="1"/>
            <a:r>
              <a:rPr lang="en-US" sz="2648" dirty="0"/>
              <a:t>Conditional or Theta Join</a:t>
            </a:r>
          </a:p>
          <a:p>
            <a:pPr lvl="1"/>
            <a:r>
              <a:rPr lang="en-US" sz="2648" dirty="0" err="1"/>
              <a:t>Equi</a:t>
            </a:r>
            <a:r>
              <a:rPr lang="en-US" sz="2648" dirty="0"/>
              <a:t> Join</a:t>
            </a:r>
          </a:p>
          <a:p>
            <a:pPr lvl="1"/>
            <a:r>
              <a:rPr lang="en-US" sz="2648" dirty="0"/>
              <a:t>Natural Join</a:t>
            </a:r>
          </a:p>
          <a:p>
            <a:endParaRPr lang="en-IN" dirty="0"/>
          </a:p>
        </p:txBody>
      </p:sp>
    </p:spTree>
    <p:extLst>
      <p:ext uri="{BB962C8B-B14F-4D97-AF65-F5344CB8AC3E}">
        <p14:creationId xmlns:p14="http://schemas.microsoft.com/office/powerpoint/2010/main" val="433204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583"/>
            <a:ext cx="7615808" cy="1178394"/>
          </a:xfrm>
        </p:spPr>
        <p:txBody>
          <a:bodyPr>
            <a:normAutofit fontScale="90000"/>
          </a:bodyPr>
          <a:lstStyle/>
          <a:p>
            <a:r>
              <a:rPr lang="en-US" dirty="0"/>
              <a:t>CONDITIONAL JOIN (Non-</a:t>
            </a:r>
            <a:r>
              <a:rPr lang="en-US" dirty="0" err="1"/>
              <a:t>Equi</a:t>
            </a:r>
            <a:r>
              <a:rPr lang="en-US" dirty="0"/>
              <a:t> Join)</a:t>
            </a:r>
            <a:endParaRPr lang="en-IN" dirty="0"/>
          </a:p>
        </p:txBody>
      </p:sp>
      <p:sp>
        <p:nvSpPr>
          <p:cNvPr id="3" name="Content Placeholder 2"/>
          <p:cNvSpPr>
            <a:spLocks noGrp="1"/>
          </p:cNvSpPr>
          <p:nvPr>
            <p:ph idx="1"/>
          </p:nvPr>
        </p:nvSpPr>
        <p:spPr>
          <a:xfrm>
            <a:off x="457200" y="1600201"/>
            <a:ext cx="8229600" cy="3412976"/>
          </a:xfrm>
        </p:spPr>
        <p:txBody>
          <a:bodyPr/>
          <a:lstStyle/>
          <a:p>
            <a:pPr>
              <a:spcBef>
                <a:spcPts val="480"/>
              </a:spcBef>
              <a:spcAft>
                <a:spcPts val="1061"/>
              </a:spcAft>
              <a:buNone/>
            </a:pPr>
            <a:r>
              <a:rPr lang="en-US" dirty="0"/>
              <a:t>In conditional joins, the given relations are combined with respect to some conditions.</a:t>
            </a:r>
          </a:p>
          <a:p>
            <a:pPr>
              <a:spcBef>
                <a:spcPts val="480"/>
              </a:spcBef>
              <a:spcAft>
                <a:spcPts val="1061"/>
              </a:spcAft>
              <a:buNone/>
            </a:pPr>
            <a:r>
              <a:rPr lang="en-US" dirty="0"/>
              <a:t>For e.g. S1    </a:t>
            </a:r>
            <a:r>
              <a:rPr lang="en-US" sz="900" dirty="0"/>
              <a:t>S1.SID &lt;= R1.SID</a:t>
            </a:r>
            <a:r>
              <a:rPr lang="en-US" dirty="0"/>
              <a:t> R1</a:t>
            </a:r>
          </a:p>
        </p:txBody>
      </p:sp>
      <p:sp>
        <p:nvSpPr>
          <p:cNvPr id="4" name="AutoShape 7"/>
          <p:cNvSpPr/>
          <p:nvPr/>
        </p:nvSpPr>
        <p:spPr>
          <a:xfrm rot="16199987" flipV="1">
            <a:off x="2358085" y="3122465"/>
            <a:ext cx="125549" cy="125816"/>
          </a:xfrm>
          <a:custGeom>
            <a:avLst/>
            <a:gdLst>
              <a:gd name="f0" fmla="val 10800000"/>
              <a:gd name="f1" fmla="val 5400000"/>
              <a:gd name="f2" fmla="val 180"/>
              <a:gd name="f3" fmla="val w"/>
              <a:gd name="f4" fmla="val h"/>
              <a:gd name="f5" fmla="val 0"/>
              <a:gd name="f6" fmla="val 21600"/>
              <a:gd name="f7" fmla="+- 0 0 0"/>
              <a:gd name="f8" fmla="*/ f3 1 21600"/>
              <a:gd name="f9" fmla="*/ f4 1 21600"/>
              <a:gd name="f10" fmla="+- f6 0 f5"/>
              <a:gd name="f11" fmla="*/ f7 f0 1"/>
              <a:gd name="f12" fmla="*/ f10 1 21600"/>
              <a:gd name="f13" fmla="*/ f11 1 f2"/>
              <a:gd name="f14" fmla="*/ 5400 f12 1"/>
              <a:gd name="f15" fmla="*/ 16200 f12 1"/>
              <a:gd name="f16" fmla="*/ 10800 f12 1"/>
              <a:gd name="f17" fmla="*/ 0 f12 1"/>
              <a:gd name="f18" fmla="*/ 21600 f12 1"/>
              <a:gd name="f19" fmla="+- f13 0 f1"/>
              <a:gd name="f20" fmla="*/ f16 1 f12"/>
              <a:gd name="f21" fmla="*/ f17 1 f12"/>
              <a:gd name="f22" fmla="*/ f18 1 f12"/>
              <a:gd name="f23" fmla="*/ f14 1 f12"/>
              <a:gd name="f24" fmla="*/ f15 1 f12"/>
              <a:gd name="f25" fmla="*/ f23 f8 1"/>
              <a:gd name="f26" fmla="*/ f24 f8 1"/>
              <a:gd name="f27" fmla="*/ f24 f9 1"/>
              <a:gd name="f28" fmla="*/ f23 f9 1"/>
              <a:gd name="f29" fmla="*/ f20 f8 1"/>
              <a:gd name="f30" fmla="*/ f21 f9 1"/>
              <a:gd name="f31" fmla="*/ f20 f9 1"/>
              <a:gd name="f32" fmla="*/ f22 f9 1"/>
            </a:gdLst>
            <a:ahLst/>
            <a:cxnLst>
              <a:cxn ang="3cd4">
                <a:pos x="hc" y="t"/>
              </a:cxn>
              <a:cxn ang="0">
                <a:pos x="r" y="vc"/>
              </a:cxn>
              <a:cxn ang="cd4">
                <a:pos x="hc" y="b"/>
              </a:cxn>
              <a:cxn ang="cd2">
                <a:pos x="l" y="vc"/>
              </a:cxn>
              <a:cxn ang="f19">
                <a:pos x="f29" y="f30"/>
              </a:cxn>
              <a:cxn ang="f19">
                <a:pos x="f29" y="f31"/>
              </a:cxn>
              <a:cxn ang="f19">
                <a:pos x="f29" y="f32"/>
              </a:cxn>
            </a:cxnLst>
            <a:rect l="f25" t="f28" r="f26" b="f27"/>
            <a:pathLst>
              <a:path w="21600" h="21600">
                <a:moveTo>
                  <a:pt x="f5" y="f5"/>
                </a:moveTo>
                <a:lnTo>
                  <a:pt x="f6" y="f6"/>
                </a:lnTo>
                <a:lnTo>
                  <a:pt x="f5" y="f6"/>
                </a:lnTo>
                <a:lnTo>
                  <a:pt x="f6" y="f5"/>
                </a:lnTo>
                <a:lnTo>
                  <a:pt x="f5" y="f5"/>
                </a:lnTo>
                <a:close/>
              </a:path>
            </a:pathLst>
          </a:custGeom>
          <a:noFill/>
          <a:ln w="9363" cap="flat">
            <a:solidFill>
              <a:srgbClr val="000000"/>
            </a:solidFill>
            <a:prstDash val="solid"/>
            <a:miter/>
          </a:ln>
        </p:spPr>
        <p:txBody>
          <a:bodyPr vert="horz" wrap="none" lIns="67503" tIns="33748" rIns="67503" bIns="33748" anchor="ctr" anchorCtr="0" compatLnSpc="0">
            <a:noAutofit/>
          </a:bodyPr>
          <a:lstStyle/>
          <a:p>
            <a:pPr defTabSz="685800" hangingPunct="0">
              <a:defRPr sz="1800" b="0" i="0" u="none" strike="noStrike" kern="0" cap="none" spc="0" baseline="0">
                <a:solidFill>
                  <a:srgbClr val="000000"/>
                </a:solidFill>
                <a:uFillTx/>
              </a:defRPr>
            </a:pPr>
            <a:endParaRPr lang="en-IN" sz="1350">
              <a:solidFill>
                <a:srgbClr val="000000"/>
              </a:solidFill>
              <a:latin typeface="Arial" pitchFamily="18"/>
              <a:ea typeface="Microsoft YaHei" pitchFamily="2"/>
              <a:cs typeface="Mangal" pitchFamily="2"/>
            </a:endParaRPr>
          </a:p>
        </p:txBody>
      </p:sp>
      <p:graphicFrame>
        <p:nvGraphicFramePr>
          <p:cNvPr id="5" name="Table 4"/>
          <p:cNvGraphicFramePr>
            <a:graphicFrameLocks noGrp="1"/>
          </p:cNvGraphicFramePr>
          <p:nvPr>
            <p:extLst>
              <p:ext uri="{D42A27DB-BD31-4B8C-83A1-F6EECF244321}">
                <p14:modId xmlns:p14="http://schemas.microsoft.com/office/powerpoint/2010/main" val="3890124384"/>
              </p:ext>
            </p:extLst>
          </p:nvPr>
        </p:nvGraphicFramePr>
        <p:xfrm>
          <a:off x="1178351" y="3649965"/>
          <a:ext cx="5655406" cy="1031402"/>
        </p:xfrm>
        <a:graphic>
          <a:graphicData uri="http://schemas.openxmlformats.org/drawingml/2006/table">
            <a:tbl>
              <a:tblPr>
                <a:effectLst/>
              </a:tblPr>
              <a:tblGrid>
                <a:gridCol w="623159">
                  <a:extLst>
                    <a:ext uri="{9D8B030D-6E8A-4147-A177-3AD203B41FA5}">
                      <a16:colId xmlns:a16="http://schemas.microsoft.com/office/drawing/2014/main" val="20000"/>
                    </a:ext>
                  </a:extLst>
                </a:gridCol>
                <a:gridCol w="884249">
                  <a:extLst>
                    <a:ext uri="{9D8B030D-6E8A-4147-A177-3AD203B41FA5}">
                      <a16:colId xmlns:a16="http://schemas.microsoft.com/office/drawing/2014/main" val="20001"/>
                    </a:ext>
                  </a:extLst>
                </a:gridCol>
                <a:gridCol w="798388">
                  <a:extLst>
                    <a:ext uri="{9D8B030D-6E8A-4147-A177-3AD203B41FA5}">
                      <a16:colId xmlns:a16="http://schemas.microsoft.com/office/drawing/2014/main" val="20002"/>
                    </a:ext>
                  </a:extLst>
                </a:gridCol>
                <a:gridCol w="708746">
                  <a:extLst>
                    <a:ext uri="{9D8B030D-6E8A-4147-A177-3AD203B41FA5}">
                      <a16:colId xmlns:a16="http://schemas.microsoft.com/office/drawing/2014/main" val="20003"/>
                    </a:ext>
                  </a:extLst>
                </a:gridCol>
                <a:gridCol w="753838">
                  <a:extLst>
                    <a:ext uri="{9D8B030D-6E8A-4147-A177-3AD203B41FA5}">
                      <a16:colId xmlns:a16="http://schemas.microsoft.com/office/drawing/2014/main" val="20004"/>
                    </a:ext>
                  </a:extLst>
                </a:gridCol>
                <a:gridCol w="753838">
                  <a:extLst>
                    <a:ext uri="{9D8B030D-6E8A-4147-A177-3AD203B41FA5}">
                      <a16:colId xmlns:a16="http://schemas.microsoft.com/office/drawing/2014/main" val="20005"/>
                    </a:ext>
                  </a:extLst>
                </a:gridCol>
                <a:gridCol w="1133188">
                  <a:extLst>
                    <a:ext uri="{9D8B030D-6E8A-4147-A177-3AD203B41FA5}">
                      <a16:colId xmlns:a16="http://schemas.microsoft.com/office/drawing/2014/main" val="20006"/>
                    </a:ext>
                  </a:extLst>
                </a:gridCol>
              </a:tblGrid>
              <a:tr h="343442">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dirty="0">
                          <a:solidFill>
                            <a:schemeClr val="tx1"/>
                          </a:solidFill>
                          <a:latin typeface="Calibri" pitchFamily="18"/>
                          <a:ea typeface="Microsoft YaHei" pitchFamily="2"/>
                          <a:cs typeface="Mangal" pitchFamily="2"/>
                        </a:rPr>
                        <a:t>SID</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chemeClr val="tx1"/>
                          </a:solidFill>
                          <a:latin typeface="Calibri" pitchFamily="18"/>
                          <a:ea typeface="Microsoft YaHei" pitchFamily="2"/>
                          <a:cs typeface="Mangal" pitchFamily="2"/>
                        </a:rPr>
                        <a:t>SNAME</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chemeClr val="tx1"/>
                          </a:solidFill>
                          <a:latin typeface="Calibri" pitchFamily="18"/>
                          <a:ea typeface="Microsoft YaHei" pitchFamily="2"/>
                          <a:cs typeface="Mangal" pitchFamily="2"/>
                        </a:rPr>
                        <a:t>RATING</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chemeClr val="tx1"/>
                          </a:solidFill>
                          <a:latin typeface="Calibri" pitchFamily="18"/>
                          <a:ea typeface="Microsoft YaHei" pitchFamily="2"/>
                          <a:cs typeface="Mangal" pitchFamily="2"/>
                        </a:rPr>
                        <a:t>AGE</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chemeClr val="tx1"/>
                          </a:solidFill>
                          <a:latin typeface="Calibri" pitchFamily="18"/>
                          <a:ea typeface="Microsoft YaHei" pitchFamily="2"/>
                          <a:cs typeface="Mangal" pitchFamily="2"/>
                        </a:rPr>
                        <a:t>SID</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chemeClr val="tx1"/>
                          </a:solidFill>
                          <a:latin typeface="Calibri" pitchFamily="18"/>
                          <a:ea typeface="Microsoft YaHei" pitchFamily="2"/>
                          <a:cs typeface="Mangal" pitchFamily="2"/>
                        </a:rPr>
                        <a:t>BID</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dirty="0">
                          <a:solidFill>
                            <a:schemeClr val="tx1"/>
                          </a:solidFill>
                          <a:latin typeface="Calibri" pitchFamily="18"/>
                          <a:ea typeface="Microsoft YaHei" pitchFamily="2"/>
                          <a:cs typeface="Mangal" pitchFamily="2"/>
                        </a:rPr>
                        <a:t>DATE</a:t>
                      </a:r>
                    </a:p>
                  </a:txBody>
                  <a:tcPr marL="68580" marR="68580" marT="34290" marB="34290"/>
                </a:tc>
                <a:extLst>
                  <a:ext uri="{0D108BD9-81ED-4DB2-BD59-A6C34878D82A}">
                    <a16:rowId xmlns:a16="http://schemas.microsoft.com/office/drawing/2014/main" val="10000"/>
                  </a:ext>
                </a:extLst>
              </a:tr>
              <a:tr h="343442">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1</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S1</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2</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35</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1</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11</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dirty="0">
                          <a:solidFill>
                            <a:srgbClr val="000000"/>
                          </a:solidFill>
                          <a:latin typeface="Calibri" pitchFamily="18"/>
                          <a:ea typeface="Microsoft YaHei" pitchFamily="2"/>
                          <a:cs typeface="Mangal" pitchFamily="2"/>
                        </a:rPr>
                        <a:t>10/09/2012</a:t>
                      </a:r>
                    </a:p>
                  </a:txBody>
                  <a:tcPr marL="68580" marR="68580" marT="34290" marB="34290"/>
                </a:tc>
                <a:extLst>
                  <a:ext uri="{0D108BD9-81ED-4DB2-BD59-A6C34878D82A}">
                    <a16:rowId xmlns:a16="http://schemas.microsoft.com/office/drawing/2014/main" val="10001"/>
                  </a:ext>
                </a:extLst>
              </a:tr>
              <a:tr h="344518">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1</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S1</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dirty="0">
                          <a:solidFill>
                            <a:srgbClr val="000000"/>
                          </a:solidFill>
                          <a:latin typeface="Calibri" pitchFamily="18"/>
                          <a:ea typeface="Microsoft YaHei" pitchFamily="2"/>
                          <a:cs typeface="Mangal" pitchFamily="2"/>
                        </a:rPr>
                        <a:t>2</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35</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1</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12</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dirty="0">
                          <a:solidFill>
                            <a:srgbClr val="000000"/>
                          </a:solidFill>
                          <a:latin typeface="Calibri" pitchFamily="18"/>
                          <a:ea typeface="Microsoft YaHei" pitchFamily="2"/>
                          <a:cs typeface="Mangal" pitchFamily="2"/>
                        </a:rPr>
                        <a:t>10/09/2012</a:t>
                      </a:r>
                    </a:p>
                  </a:txBody>
                  <a:tcPr marL="68580" marR="68580" marT="34290" marB="3429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81791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620688"/>
            <a:ext cx="7053542" cy="648014"/>
          </a:xfrm>
        </p:spPr>
        <p:txBody>
          <a:bodyPr>
            <a:normAutofit fontScale="90000"/>
          </a:bodyPr>
          <a:lstStyle/>
          <a:p>
            <a:r>
              <a:rPr lang="en-US" dirty="0" err="1"/>
              <a:t>Equi</a:t>
            </a:r>
            <a:r>
              <a:rPr lang="en-US" dirty="0"/>
              <a:t> Join</a:t>
            </a:r>
            <a:endParaRPr lang="en-IN" dirty="0"/>
          </a:p>
        </p:txBody>
      </p:sp>
      <p:sp>
        <p:nvSpPr>
          <p:cNvPr id="3" name="Content Placeholder 2"/>
          <p:cNvSpPr>
            <a:spLocks noGrp="1"/>
          </p:cNvSpPr>
          <p:nvPr>
            <p:ph idx="1"/>
          </p:nvPr>
        </p:nvSpPr>
        <p:spPr/>
        <p:txBody>
          <a:bodyPr/>
          <a:lstStyle/>
          <a:p>
            <a:pPr algn="just">
              <a:spcBef>
                <a:spcPts val="480"/>
              </a:spcBef>
              <a:spcAft>
                <a:spcPts val="1061"/>
              </a:spcAft>
              <a:buFont typeface="Arial" pitchFamily="32"/>
              <a:buChar char="•"/>
            </a:pPr>
            <a:r>
              <a:rPr lang="en-US" dirty="0"/>
              <a:t>EQUI Join is a the special case of JOIN operators in which equality of columns is considered .</a:t>
            </a:r>
          </a:p>
          <a:p>
            <a:pPr algn="just">
              <a:spcBef>
                <a:spcPts val="480"/>
              </a:spcBef>
              <a:spcAft>
                <a:spcPts val="1061"/>
              </a:spcAft>
              <a:buFont typeface="Arial" pitchFamily="32"/>
              <a:buChar char="•"/>
            </a:pPr>
            <a:r>
              <a:rPr lang="en-US" dirty="0"/>
              <a:t>For e.g. S1    </a:t>
            </a:r>
            <a:r>
              <a:rPr lang="en-US" sz="900" dirty="0"/>
              <a:t>S1.SID = R1.SID</a:t>
            </a:r>
            <a:r>
              <a:rPr lang="en-US" dirty="0"/>
              <a:t> R1</a:t>
            </a:r>
          </a:p>
        </p:txBody>
      </p:sp>
      <p:sp>
        <p:nvSpPr>
          <p:cNvPr id="4" name="AutoShape 7"/>
          <p:cNvSpPr/>
          <p:nvPr/>
        </p:nvSpPr>
        <p:spPr>
          <a:xfrm rot="16199987" flipV="1">
            <a:off x="2699926" y="3572883"/>
            <a:ext cx="125549" cy="125816"/>
          </a:xfrm>
          <a:custGeom>
            <a:avLst/>
            <a:gdLst>
              <a:gd name="f0" fmla="val 10800000"/>
              <a:gd name="f1" fmla="val 5400000"/>
              <a:gd name="f2" fmla="val 180"/>
              <a:gd name="f3" fmla="val w"/>
              <a:gd name="f4" fmla="val h"/>
              <a:gd name="f5" fmla="val 0"/>
              <a:gd name="f6" fmla="val 21600"/>
              <a:gd name="f7" fmla="+- 0 0 0"/>
              <a:gd name="f8" fmla="*/ f3 1 21600"/>
              <a:gd name="f9" fmla="*/ f4 1 21600"/>
              <a:gd name="f10" fmla="+- f6 0 f5"/>
              <a:gd name="f11" fmla="*/ f7 f0 1"/>
              <a:gd name="f12" fmla="*/ f10 1 21600"/>
              <a:gd name="f13" fmla="*/ f11 1 f2"/>
              <a:gd name="f14" fmla="*/ 5400 f12 1"/>
              <a:gd name="f15" fmla="*/ 16200 f12 1"/>
              <a:gd name="f16" fmla="*/ 10800 f12 1"/>
              <a:gd name="f17" fmla="*/ 0 f12 1"/>
              <a:gd name="f18" fmla="*/ 21600 f12 1"/>
              <a:gd name="f19" fmla="+- f13 0 f1"/>
              <a:gd name="f20" fmla="*/ f16 1 f12"/>
              <a:gd name="f21" fmla="*/ f17 1 f12"/>
              <a:gd name="f22" fmla="*/ f18 1 f12"/>
              <a:gd name="f23" fmla="*/ f14 1 f12"/>
              <a:gd name="f24" fmla="*/ f15 1 f12"/>
              <a:gd name="f25" fmla="*/ f23 f8 1"/>
              <a:gd name="f26" fmla="*/ f24 f8 1"/>
              <a:gd name="f27" fmla="*/ f24 f9 1"/>
              <a:gd name="f28" fmla="*/ f23 f9 1"/>
              <a:gd name="f29" fmla="*/ f20 f8 1"/>
              <a:gd name="f30" fmla="*/ f21 f9 1"/>
              <a:gd name="f31" fmla="*/ f20 f9 1"/>
              <a:gd name="f32" fmla="*/ f22 f9 1"/>
            </a:gdLst>
            <a:ahLst/>
            <a:cxnLst>
              <a:cxn ang="3cd4">
                <a:pos x="hc" y="t"/>
              </a:cxn>
              <a:cxn ang="0">
                <a:pos x="r" y="vc"/>
              </a:cxn>
              <a:cxn ang="cd4">
                <a:pos x="hc" y="b"/>
              </a:cxn>
              <a:cxn ang="cd2">
                <a:pos x="l" y="vc"/>
              </a:cxn>
              <a:cxn ang="f19">
                <a:pos x="f29" y="f30"/>
              </a:cxn>
              <a:cxn ang="f19">
                <a:pos x="f29" y="f31"/>
              </a:cxn>
              <a:cxn ang="f19">
                <a:pos x="f29" y="f32"/>
              </a:cxn>
            </a:cxnLst>
            <a:rect l="f25" t="f28" r="f26" b="f27"/>
            <a:pathLst>
              <a:path w="21600" h="21600">
                <a:moveTo>
                  <a:pt x="f5" y="f5"/>
                </a:moveTo>
                <a:lnTo>
                  <a:pt x="f6" y="f6"/>
                </a:lnTo>
                <a:lnTo>
                  <a:pt x="f5" y="f6"/>
                </a:lnTo>
                <a:lnTo>
                  <a:pt x="f6" y="f5"/>
                </a:lnTo>
                <a:lnTo>
                  <a:pt x="f5" y="f5"/>
                </a:lnTo>
                <a:close/>
              </a:path>
            </a:pathLst>
          </a:custGeom>
          <a:noFill/>
          <a:ln w="9363" cap="flat">
            <a:solidFill>
              <a:srgbClr val="000000"/>
            </a:solidFill>
            <a:prstDash val="solid"/>
            <a:miter/>
          </a:ln>
        </p:spPr>
        <p:txBody>
          <a:bodyPr vert="horz" wrap="none" lIns="67503" tIns="33748" rIns="67503" bIns="33748" anchor="ctr" anchorCtr="0" compatLnSpc="0">
            <a:noAutofit/>
          </a:bodyPr>
          <a:lstStyle/>
          <a:p>
            <a:pPr defTabSz="685800" hangingPunct="0">
              <a:defRPr sz="1800" b="0" i="0" u="none" strike="noStrike" kern="0" cap="none" spc="0" baseline="0">
                <a:solidFill>
                  <a:srgbClr val="000000"/>
                </a:solidFill>
                <a:uFillTx/>
              </a:defRPr>
            </a:pPr>
            <a:endParaRPr lang="en-IN" sz="1350">
              <a:solidFill>
                <a:srgbClr val="000000"/>
              </a:solidFill>
              <a:latin typeface="Arial" pitchFamily="18"/>
              <a:ea typeface="Microsoft YaHei" pitchFamily="2"/>
              <a:cs typeface="Mangal" pitchFamily="2"/>
            </a:endParaRPr>
          </a:p>
        </p:txBody>
      </p:sp>
      <p:graphicFrame>
        <p:nvGraphicFramePr>
          <p:cNvPr id="5" name="Table 4"/>
          <p:cNvGraphicFramePr>
            <a:graphicFrameLocks noGrp="1"/>
          </p:cNvGraphicFramePr>
          <p:nvPr>
            <p:extLst>
              <p:ext uri="{D42A27DB-BD31-4B8C-83A1-F6EECF244321}">
                <p14:modId xmlns:p14="http://schemas.microsoft.com/office/powerpoint/2010/main" val="704173745"/>
              </p:ext>
            </p:extLst>
          </p:nvPr>
        </p:nvGraphicFramePr>
        <p:xfrm>
          <a:off x="1763688" y="4437112"/>
          <a:ext cx="4901301" cy="1031402"/>
        </p:xfrm>
        <a:graphic>
          <a:graphicData uri="http://schemas.openxmlformats.org/drawingml/2006/table">
            <a:tbl>
              <a:tblPr>
                <a:effectLst/>
              </a:tblPr>
              <a:tblGrid>
                <a:gridCol w="623159">
                  <a:extLst>
                    <a:ext uri="{9D8B030D-6E8A-4147-A177-3AD203B41FA5}">
                      <a16:colId xmlns:a16="http://schemas.microsoft.com/office/drawing/2014/main" val="20000"/>
                    </a:ext>
                  </a:extLst>
                </a:gridCol>
                <a:gridCol w="883982">
                  <a:extLst>
                    <a:ext uri="{9D8B030D-6E8A-4147-A177-3AD203B41FA5}">
                      <a16:colId xmlns:a16="http://schemas.microsoft.com/office/drawing/2014/main" val="20001"/>
                    </a:ext>
                  </a:extLst>
                </a:gridCol>
                <a:gridCol w="798388">
                  <a:extLst>
                    <a:ext uri="{9D8B030D-6E8A-4147-A177-3AD203B41FA5}">
                      <a16:colId xmlns:a16="http://schemas.microsoft.com/office/drawing/2014/main" val="20002"/>
                    </a:ext>
                  </a:extLst>
                </a:gridCol>
                <a:gridCol w="708746">
                  <a:extLst>
                    <a:ext uri="{9D8B030D-6E8A-4147-A177-3AD203B41FA5}">
                      <a16:colId xmlns:a16="http://schemas.microsoft.com/office/drawing/2014/main" val="20003"/>
                    </a:ext>
                  </a:extLst>
                </a:gridCol>
                <a:gridCol w="753838">
                  <a:extLst>
                    <a:ext uri="{9D8B030D-6E8A-4147-A177-3AD203B41FA5}">
                      <a16:colId xmlns:a16="http://schemas.microsoft.com/office/drawing/2014/main" val="20004"/>
                    </a:ext>
                  </a:extLst>
                </a:gridCol>
                <a:gridCol w="1133188">
                  <a:extLst>
                    <a:ext uri="{9D8B030D-6E8A-4147-A177-3AD203B41FA5}">
                      <a16:colId xmlns:a16="http://schemas.microsoft.com/office/drawing/2014/main" val="20005"/>
                    </a:ext>
                  </a:extLst>
                </a:gridCol>
              </a:tblGrid>
              <a:tr h="343442">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dirty="0">
                          <a:solidFill>
                            <a:schemeClr val="tx1"/>
                          </a:solidFill>
                          <a:latin typeface="Calibri" pitchFamily="18"/>
                          <a:ea typeface="Microsoft YaHei" pitchFamily="2"/>
                          <a:cs typeface="Mangal" pitchFamily="2"/>
                        </a:rPr>
                        <a:t>SID</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chemeClr val="tx1"/>
                          </a:solidFill>
                          <a:latin typeface="Calibri" pitchFamily="18"/>
                          <a:ea typeface="Microsoft YaHei" pitchFamily="2"/>
                          <a:cs typeface="Mangal" pitchFamily="2"/>
                        </a:rPr>
                        <a:t>SNAME</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chemeClr val="tx1"/>
                          </a:solidFill>
                          <a:latin typeface="Calibri" pitchFamily="18"/>
                          <a:ea typeface="Microsoft YaHei" pitchFamily="2"/>
                          <a:cs typeface="Mangal" pitchFamily="2"/>
                        </a:rPr>
                        <a:t>RATING</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chemeClr val="tx1"/>
                          </a:solidFill>
                          <a:latin typeface="Calibri" pitchFamily="18"/>
                          <a:ea typeface="Microsoft YaHei" pitchFamily="2"/>
                          <a:cs typeface="Mangal" pitchFamily="2"/>
                        </a:rPr>
                        <a:t>AGE</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chemeClr val="tx1"/>
                          </a:solidFill>
                          <a:latin typeface="Calibri" pitchFamily="18"/>
                          <a:ea typeface="Microsoft YaHei" pitchFamily="2"/>
                          <a:cs typeface="Mangal" pitchFamily="2"/>
                        </a:rPr>
                        <a:t>BID</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dirty="0">
                          <a:solidFill>
                            <a:schemeClr val="tx1"/>
                          </a:solidFill>
                          <a:latin typeface="Calibri" pitchFamily="18"/>
                          <a:ea typeface="Microsoft YaHei" pitchFamily="2"/>
                          <a:cs typeface="Mangal" pitchFamily="2"/>
                        </a:rPr>
                        <a:t>DATE</a:t>
                      </a:r>
                    </a:p>
                  </a:txBody>
                  <a:tcPr marL="68580" marR="68580" marT="34290" marB="34290"/>
                </a:tc>
                <a:extLst>
                  <a:ext uri="{0D108BD9-81ED-4DB2-BD59-A6C34878D82A}">
                    <a16:rowId xmlns:a16="http://schemas.microsoft.com/office/drawing/2014/main" val="10000"/>
                  </a:ext>
                </a:extLst>
              </a:tr>
              <a:tr h="343442">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1</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S1</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dirty="0">
                          <a:solidFill>
                            <a:srgbClr val="000000"/>
                          </a:solidFill>
                          <a:latin typeface="Calibri" pitchFamily="18"/>
                          <a:ea typeface="Microsoft YaHei" pitchFamily="2"/>
                          <a:cs typeface="Mangal" pitchFamily="2"/>
                        </a:rPr>
                        <a:t>2</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35</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11</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10/09/2012</a:t>
                      </a:r>
                    </a:p>
                  </a:txBody>
                  <a:tcPr marL="68580" marR="68580" marT="34290" marB="34290"/>
                </a:tc>
                <a:extLst>
                  <a:ext uri="{0D108BD9-81ED-4DB2-BD59-A6C34878D82A}">
                    <a16:rowId xmlns:a16="http://schemas.microsoft.com/office/drawing/2014/main" val="10001"/>
                  </a:ext>
                </a:extLst>
              </a:tr>
              <a:tr h="344518">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1</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S1</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2</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35</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12</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dirty="0">
                          <a:solidFill>
                            <a:srgbClr val="000000"/>
                          </a:solidFill>
                          <a:latin typeface="Calibri" pitchFamily="18"/>
                          <a:ea typeface="Microsoft YaHei" pitchFamily="2"/>
                          <a:cs typeface="Mangal" pitchFamily="2"/>
                        </a:rPr>
                        <a:t>10/09/2012</a:t>
                      </a:r>
                    </a:p>
                  </a:txBody>
                  <a:tcPr marL="68580" marR="68580" marT="34290" marB="3429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95612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848" y="404664"/>
            <a:ext cx="7053542" cy="574862"/>
          </a:xfrm>
        </p:spPr>
        <p:txBody>
          <a:bodyPr>
            <a:normAutofit fontScale="90000"/>
          </a:bodyPr>
          <a:lstStyle/>
          <a:p>
            <a:r>
              <a:rPr lang="en-US" dirty="0"/>
              <a:t>Natural join</a:t>
            </a:r>
            <a:endParaRPr lang="en-IN" dirty="0"/>
          </a:p>
        </p:txBody>
      </p:sp>
      <p:sp>
        <p:nvSpPr>
          <p:cNvPr id="3" name="Content Placeholder 2"/>
          <p:cNvSpPr>
            <a:spLocks noGrp="1"/>
          </p:cNvSpPr>
          <p:nvPr>
            <p:ph idx="1"/>
          </p:nvPr>
        </p:nvSpPr>
        <p:spPr>
          <a:xfrm>
            <a:off x="683568" y="1268760"/>
            <a:ext cx="7848972" cy="5184576"/>
          </a:xfrm>
        </p:spPr>
        <p:txBody>
          <a:bodyPr>
            <a:normAutofit/>
          </a:bodyPr>
          <a:lstStyle/>
          <a:p>
            <a:pPr algn="just">
              <a:spcBef>
                <a:spcPts val="480"/>
              </a:spcBef>
              <a:spcAft>
                <a:spcPts val="1061"/>
              </a:spcAft>
              <a:buFont typeface="Arial" pitchFamily="32"/>
              <a:buChar char="•"/>
            </a:pPr>
            <a:r>
              <a:rPr lang="en-US" dirty="0"/>
              <a:t>Natural join is a special case of join operators in which equalities are specified on all the fields with same name. The EQUI join expression is basically a NATURAL Join. Natural join can be represented as below:-                    S1     R1</a:t>
            </a:r>
          </a:p>
          <a:p>
            <a:pPr algn="ctr">
              <a:spcBef>
                <a:spcPts val="480"/>
              </a:spcBef>
              <a:spcAft>
                <a:spcPts val="1061"/>
              </a:spcAft>
              <a:buNone/>
            </a:pPr>
            <a:endParaRPr lang="en-US" dirty="0"/>
          </a:p>
          <a:p>
            <a:pPr algn="ctr">
              <a:spcBef>
                <a:spcPts val="480"/>
              </a:spcBef>
              <a:spcAft>
                <a:spcPts val="1061"/>
              </a:spcAft>
              <a:buNone/>
            </a:pPr>
            <a:endParaRPr lang="en-US" dirty="0"/>
          </a:p>
          <a:p>
            <a:pPr algn="ctr">
              <a:spcBef>
                <a:spcPts val="480"/>
              </a:spcBef>
              <a:spcAft>
                <a:spcPts val="1061"/>
              </a:spcAft>
              <a:buNone/>
            </a:pPr>
            <a:endParaRPr lang="en-US" dirty="0"/>
          </a:p>
          <a:p>
            <a:pPr algn="ctr">
              <a:spcBef>
                <a:spcPts val="480"/>
              </a:spcBef>
              <a:spcAft>
                <a:spcPts val="1061"/>
              </a:spcAft>
              <a:buNone/>
            </a:pPr>
            <a:endParaRPr lang="en-US" dirty="0"/>
          </a:p>
          <a:p>
            <a:pPr algn="ctr">
              <a:spcBef>
                <a:spcPts val="480"/>
              </a:spcBef>
              <a:spcAft>
                <a:spcPts val="1061"/>
              </a:spcAft>
              <a:buNone/>
            </a:pPr>
            <a:endParaRPr lang="en-US" dirty="0"/>
          </a:p>
        </p:txBody>
      </p:sp>
      <p:sp>
        <p:nvSpPr>
          <p:cNvPr id="4" name="AutoShape 7"/>
          <p:cNvSpPr/>
          <p:nvPr/>
        </p:nvSpPr>
        <p:spPr>
          <a:xfrm rot="16199987" flipV="1">
            <a:off x="4170462" y="2727253"/>
            <a:ext cx="125549" cy="125816"/>
          </a:xfrm>
          <a:custGeom>
            <a:avLst/>
            <a:gdLst>
              <a:gd name="f0" fmla="val 10800000"/>
              <a:gd name="f1" fmla="val 5400000"/>
              <a:gd name="f2" fmla="val 180"/>
              <a:gd name="f3" fmla="val w"/>
              <a:gd name="f4" fmla="val h"/>
              <a:gd name="f5" fmla="val 0"/>
              <a:gd name="f6" fmla="val 21600"/>
              <a:gd name="f7" fmla="+- 0 0 0"/>
              <a:gd name="f8" fmla="*/ f3 1 21600"/>
              <a:gd name="f9" fmla="*/ f4 1 21600"/>
              <a:gd name="f10" fmla="+- f6 0 f5"/>
              <a:gd name="f11" fmla="*/ f7 f0 1"/>
              <a:gd name="f12" fmla="*/ f10 1 21600"/>
              <a:gd name="f13" fmla="*/ f11 1 f2"/>
              <a:gd name="f14" fmla="*/ 5400 f12 1"/>
              <a:gd name="f15" fmla="*/ 16200 f12 1"/>
              <a:gd name="f16" fmla="*/ 10800 f12 1"/>
              <a:gd name="f17" fmla="*/ 0 f12 1"/>
              <a:gd name="f18" fmla="*/ 21600 f12 1"/>
              <a:gd name="f19" fmla="+- f13 0 f1"/>
              <a:gd name="f20" fmla="*/ f16 1 f12"/>
              <a:gd name="f21" fmla="*/ f17 1 f12"/>
              <a:gd name="f22" fmla="*/ f18 1 f12"/>
              <a:gd name="f23" fmla="*/ f14 1 f12"/>
              <a:gd name="f24" fmla="*/ f15 1 f12"/>
              <a:gd name="f25" fmla="*/ f23 f8 1"/>
              <a:gd name="f26" fmla="*/ f24 f8 1"/>
              <a:gd name="f27" fmla="*/ f24 f9 1"/>
              <a:gd name="f28" fmla="*/ f23 f9 1"/>
              <a:gd name="f29" fmla="*/ f20 f8 1"/>
              <a:gd name="f30" fmla="*/ f21 f9 1"/>
              <a:gd name="f31" fmla="*/ f20 f9 1"/>
              <a:gd name="f32" fmla="*/ f22 f9 1"/>
            </a:gdLst>
            <a:ahLst/>
            <a:cxnLst>
              <a:cxn ang="3cd4">
                <a:pos x="hc" y="t"/>
              </a:cxn>
              <a:cxn ang="0">
                <a:pos x="r" y="vc"/>
              </a:cxn>
              <a:cxn ang="cd4">
                <a:pos x="hc" y="b"/>
              </a:cxn>
              <a:cxn ang="cd2">
                <a:pos x="l" y="vc"/>
              </a:cxn>
              <a:cxn ang="f19">
                <a:pos x="f29" y="f30"/>
              </a:cxn>
              <a:cxn ang="f19">
                <a:pos x="f29" y="f31"/>
              </a:cxn>
              <a:cxn ang="f19">
                <a:pos x="f29" y="f32"/>
              </a:cxn>
            </a:cxnLst>
            <a:rect l="f25" t="f28" r="f26" b="f27"/>
            <a:pathLst>
              <a:path w="21600" h="21600">
                <a:moveTo>
                  <a:pt x="f5" y="f5"/>
                </a:moveTo>
                <a:lnTo>
                  <a:pt x="f6" y="f6"/>
                </a:lnTo>
                <a:lnTo>
                  <a:pt x="f5" y="f6"/>
                </a:lnTo>
                <a:lnTo>
                  <a:pt x="f6" y="f5"/>
                </a:lnTo>
                <a:lnTo>
                  <a:pt x="f5" y="f5"/>
                </a:lnTo>
                <a:close/>
              </a:path>
            </a:pathLst>
          </a:custGeom>
          <a:noFill/>
          <a:ln w="9363" cap="flat">
            <a:solidFill>
              <a:srgbClr val="000000"/>
            </a:solidFill>
            <a:prstDash val="solid"/>
            <a:miter/>
          </a:ln>
        </p:spPr>
        <p:txBody>
          <a:bodyPr vert="horz" wrap="none" lIns="67503" tIns="33748" rIns="67503" bIns="33748" anchor="ctr" anchorCtr="0" compatLnSpc="0">
            <a:noAutofit/>
          </a:bodyPr>
          <a:lstStyle/>
          <a:p>
            <a:pPr defTabSz="685800" hangingPunct="0">
              <a:defRPr sz="1800" b="0" i="0" u="none" strike="noStrike" kern="0" cap="none" spc="0" baseline="0">
                <a:solidFill>
                  <a:srgbClr val="000000"/>
                </a:solidFill>
                <a:uFillTx/>
              </a:defRPr>
            </a:pPr>
            <a:endParaRPr lang="en-IN" sz="1350">
              <a:solidFill>
                <a:srgbClr val="000000"/>
              </a:solidFill>
              <a:latin typeface="Arial" pitchFamily="18"/>
              <a:ea typeface="Microsoft YaHei" pitchFamily="2"/>
              <a:cs typeface="Mangal" pitchFamily="2"/>
            </a:endParaRPr>
          </a:p>
        </p:txBody>
      </p:sp>
      <p:graphicFrame>
        <p:nvGraphicFramePr>
          <p:cNvPr id="6" name="Table 5"/>
          <p:cNvGraphicFramePr>
            <a:graphicFrameLocks noGrp="1"/>
          </p:cNvGraphicFramePr>
          <p:nvPr>
            <p:extLst>
              <p:ext uri="{D42A27DB-BD31-4B8C-83A1-F6EECF244321}">
                <p14:modId xmlns:p14="http://schemas.microsoft.com/office/powerpoint/2010/main" val="4052311435"/>
              </p:ext>
            </p:extLst>
          </p:nvPr>
        </p:nvGraphicFramePr>
        <p:xfrm>
          <a:off x="1845494" y="4725144"/>
          <a:ext cx="4901301" cy="1031402"/>
        </p:xfrm>
        <a:graphic>
          <a:graphicData uri="http://schemas.openxmlformats.org/drawingml/2006/table">
            <a:tbl>
              <a:tblPr>
                <a:effectLst/>
              </a:tblPr>
              <a:tblGrid>
                <a:gridCol w="623159">
                  <a:extLst>
                    <a:ext uri="{9D8B030D-6E8A-4147-A177-3AD203B41FA5}">
                      <a16:colId xmlns:a16="http://schemas.microsoft.com/office/drawing/2014/main" val="20000"/>
                    </a:ext>
                  </a:extLst>
                </a:gridCol>
                <a:gridCol w="883982">
                  <a:extLst>
                    <a:ext uri="{9D8B030D-6E8A-4147-A177-3AD203B41FA5}">
                      <a16:colId xmlns:a16="http://schemas.microsoft.com/office/drawing/2014/main" val="20001"/>
                    </a:ext>
                  </a:extLst>
                </a:gridCol>
                <a:gridCol w="798388">
                  <a:extLst>
                    <a:ext uri="{9D8B030D-6E8A-4147-A177-3AD203B41FA5}">
                      <a16:colId xmlns:a16="http://schemas.microsoft.com/office/drawing/2014/main" val="20002"/>
                    </a:ext>
                  </a:extLst>
                </a:gridCol>
                <a:gridCol w="708746">
                  <a:extLst>
                    <a:ext uri="{9D8B030D-6E8A-4147-A177-3AD203B41FA5}">
                      <a16:colId xmlns:a16="http://schemas.microsoft.com/office/drawing/2014/main" val="20003"/>
                    </a:ext>
                  </a:extLst>
                </a:gridCol>
                <a:gridCol w="753838">
                  <a:extLst>
                    <a:ext uri="{9D8B030D-6E8A-4147-A177-3AD203B41FA5}">
                      <a16:colId xmlns:a16="http://schemas.microsoft.com/office/drawing/2014/main" val="20004"/>
                    </a:ext>
                  </a:extLst>
                </a:gridCol>
                <a:gridCol w="1133188">
                  <a:extLst>
                    <a:ext uri="{9D8B030D-6E8A-4147-A177-3AD203B41FA5}">
                      <a16:colId xmlns:a16="http://schemas.microsoft.com/office/drawing/2014/main" val="20005"/>
                    </a:ext>
                  </a:extLst>
                </a:gridCol>
              </a:tblGrid>
              <a:tr h="343442">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dirty="0">
                          <a:solidFill>
                            <a:schemeClr val="tx1"/>
                          </a:solidFill>
                          <a:latin typeface="Calibri" pitchFamily="18"/>
                          <a:ea typeface="Microsoft YaHei" pitchFamily="2"/>
                          <a:cs typeface="Mangal" pitchFamily="2"/>
                        </a:rPr>
                        <a:t>SID</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chemeClr val="tx1"/>
                          </a:solidFill>
                          <a:latin typeface="Calibri" pitchFamily="18"/>
                          <a:ea typeface="Microsoft YaHei" pitchFamily="2"/>
                          <a:cs typeface="Mangal" pitchFamily="2"/>
                        </a:rPr>
                        <a:t>SNAME</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chemeClr val="tx1"/>
                          </a:solidFill>
                          <a:latin typeface="Calibri" pitchFamily="18"/>
                          <a:ea typeface="Microsoft YaHei" pitchFamily="2"/>
                          <a:cs typeface="Mangal" pitchFamily="2"/>
                        </a:rPr>
                        <a:t>RATING</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dirty="0">
                          <a:solidFill>
                            <a:schemeClr val="tx1"/>
                          </a:solidFill>
                          <a:latin typeface="Calibri" pitchFamily="18"/>
                          <a:ea typeface="Microsoft YaHei" pitchFamily="2"/>
                          <a:cs typeface="Mangal" pitchFamily="2"/>
                        </a:rPr>
                        <a:t>AGE</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chemeClr val="tx1"/>
                          </a:solidFill>
                          <a:latin typeface="Calibri" pitchFamily="18"/>
                          <a:ea typeface="Microsoft YaHei" pitchFamily="2"/>
                          <a:cs typeface="Mangal" pitchFamily="2"/>
                        </a:rPr>
                        <a:t>BID</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dirty="0">
                          <a:solidFill>
                            <a:schemeClr val="tx1"/>
                          </a:solidFill>
                          <a:latin typeface="Calibri" pitchFamily="18"/>
                          <a:ea typeface="Microsoft YaHei" pitchFamily="2"/>
                          <a:cs typeface="Mangal" pitchFamily="2"/>
                        </a:rPr>
                        <a:t>DATE</a:t>
                      </a:r>
                    </a:p>
                  </a:txBody>
                  <a:tcPr marL="68580" marR="68580" marT="34290" marB="34290"/>
                </a:tc>
                <a:extLst>
                  <a:ext uri="{0D108BD9-81ED-4DB2-BD59-A6C34878D82A}">
                    <a16:rowId xmlns:a16="http://schemas.microsoft.com/office/drawing/2014/main" val="10000"/>
                  </a:ext>
                </a:extLst>
              </a:tr>
              <a:tr h="343442">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1</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S1</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2</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35</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11</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10/09/2012</a:t>
                      </a:r>
                    </a:p>
                  </a:txBody>
                  <a:tcPr marL="68580" marR="68580" marT="34290" marB="34290"/>
                </a:tc>
                <a:extLst>
                  <a:ext uri="{0D108BD9-81ED-4DB2-BD59-A6C34878D82A}">
                    <a16:rowId xmlns:a16="http://schemas.microsoft.com/office/drawing/2014/main" val="10001"/>
                  </a:ext>
                </a:extLst>
              </a:tr>
              <a:tr h="344518">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1</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dirty="0">
                          <a:solidFill>
                            <a:srgbClr val="000000"/>
                          </a:solidFill>
                          <a:latin typeface="Calibri" pitchFamily="18"/>
                          <a:ea typeface="Microsoft YaHei" pitchFamily="2"/>
                          <a:cs typeface="Mangal" pitchFamily="2"/>
                        </a:rPr>
                        <a:t>S1</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dirty="0">
                          <a:solidFill>
                            <a:srgbClr val="000000"/>
                          </a:solidFill>
                          <a:latin typeface="Calibri" pitchFamily="18"/>
                          <a:ea typeface="Microsoft YaHei" pitchFamily="2"/>
                          <a:cs typeface="Mangal" pitchFamily="2"/>
                        </a:rPr>
                        <a:t>2</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35</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12</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dirty="0">
                          <a:solidFill>
                            <a:srgbClr val="000000"/>
                          </a:solidFill>
                          <a:latin typeface="Calibri" pitchFamily="18"/>
                          <a:ea typeface="Microsoft YaHei" pitchFamily="2"/>
                          <a:cs typeface="Mangal" pitchFamily="2"/>
                        </a:rPr>
                        <a:t>10/09/2012</a:t>
                      </a:r>
                    </a:p>
                  </a:txBody>
                  <a:tcPr marL="68580" marR="68580" marT="34290" marB="3429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87858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92" y="2348879"/>
            <a:ext cx="7831832" cy="593150"/>
          </a:xfrm>
        </p:spPr>
        <p:txBody>
          <a:bodyPr>
            <a:normAutofit fontScale="90000"/>
          </a:bodyPr>
          <a:lstStyle/>
          <a:p>
            <a:r>
              <a:rPr lang="en-US" dirty="0"/>
              <a:t>Left Outer Join       Right Outer Join</a:t>
            </a:r>
            <a:endParaRPr lang="en-IN" dirty="0"/>
          </a:p>
        </p:txBody>
      </p:sp>
      <p:pic>
        <p:nvPicPr>
          <p:cNvPr id="4" name="Picture 3"/>
          <p:cNvPicPr>
            <a:picLocks noChangeAspect="1"/>
          </p:cNvPicPr>
          <p:nvPr/>
        </p:nvPicPr>
        <p:blipFill>
          <a:blip r:embed="rId2">
            <a:lum bright="-50000"/>
            <a:alphaModFix/>
          </a:blip>
          <a:srcRect/>
          <a:stretch>
            <a:fillRect/>
          </a:stretch>
        </p:blipFill>
        <p:spPr>
          <a:xfrm>
            <a:off x="504243" y="3271724"/>
            <a:ext cx="3851733" cy="2893580"/>
          </a:xfrm>
          <a:prstGeom prst="rect">
            <a:avLst/>
          </a:prstGeom>
          <a:noFill/>
          <a:ln cap="flat">
            <a:noFill/>
          </a:ln>
        </p:spPr>
      </p:pic>
      <p:pic>
        <p:nvPicPr>
          <p:cNvPr id="6" name="Picture 3"/>
          <p:cNvPicPr>
            <a:picLocks noChangeAspect="1"/>
          </p:cNvPicPr>
          <p:nvPr/>
        </p:nvPicPr>
        <p:blipFill>
          <a:blip r:embed="rId2">
            <a:lum bright="-50000"/>
            <a:alphaModFix/>
          </a:blip>
          <a:srcRect/>
          <a:stretch>
            <a:fillRect/>
          </a:stretch>
        </p:blipFill>
        <p:spPr>
          <a:xfrm>
            <a:off x="4772473" y="3271724"/>
            <a:ext cx="3851732" cy="2893580"/>
          </a:xfrm>
          <a:prstGeom prst="rect">
            <a:avLst/>
          </a:prstGeom>
          <a:noFill/>
          <a:ln cap="flat">
            <a:noFill/>
          </a:ln>
        </p:spPr>
      </p:pic>
      <p:sp>
        <p:nvSpPr>
          <p:cNvPr id="3" name="TextBox 2">
            <a:extLst>
              <a:ext uri="{FF2B5EF4-FFF2-40B4-BE49-F238E27FC236}">
                <a16:creationId xmlns:a16="http://schemas.microsoft.com/office/drawing/2014/main" id="{1A887048-7761-45B7-A1E1-93AA90432DED}"/>
              </a:ext>
            </a:extLst>
          </p:cNvPr>
          <p:cNvSpPr txBox="1"/>
          <p:nvPr/>
        </p:nvSpPr>
        <p:spPr>
          <a:xfrm>
            <a:off x="395536" y="548680"/>
            <a:ext cx="8424936" cy="1477328"/>
          </a:xfrm>
          <a:prstGeom prst="rect">
            <a:avLst/>
          </a:prstGeom>
          <a:noFill/>
        </p:spPr>
        <p:txBody>
          <a:bodyPr wrap="square" rtlCol="0">
            <a:spAutoFit/>
          </a:bodyPr>
          <a:lstStyle/>
          <a:p>
            <a:r>
              <a:rPr lang="en-US" sz="2400" b="1" u="sng" dirty="0"/>
              <a:t>Outer Join :-</a:t>
            </a:r>
            <a:r>
              <a:rPr lang="en-US" sz="2400" dirty="0"/>
              <a:t> Use the SQL OUTER JOIN whenever multiple tables must be accessed and results should be returned if there is not a match between the Joined tables.</a:t>
            </a:r>
          </a:p>
          <a:p>
            <a:endParaRPr lang="en-IN" dirty="0"/>
          </a:p>
        </p:txBody>
      </p:sp>
    </p:spTree>
    <p:extLst>
      <p:ext uri="{BB962C8B-B14F-4D97-AF65-F5344CB8AC3E}">
        <p14:creationId xmlns:p14="http://schemas.microsoft.com/office/powerpoint/2010/main" val="3502921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92" y="404664"/>
            <a:ext cx="7831832" cy="593150"/>
          </a:xfrm>
        </p:spPr>
        <p:txBody>
          <a:bodyPr>
            <a:normAutofit fontScale="90000"/>
          </a:bodyPr>
          <a:lstStyle/>
          <a:p>
            <a:r>
              <a:rPr lang="en-US" dirty="0"/>
              <a:t>Left Outer Join       Right Outer Join</a:t>
            </a:r>
            <a:endParaRPr lang="en-IN" dirty="0"/>
          </a:p>
        </p:txBody>
      </p:sp>
      <p:pic>
        <p:nvPicPr>
          <p:cNvPr id="4" name="Picture 3"/>
          <p:cNvPicPr>
            <a:picLocks noChangeAspect="1"/>
          </p:cNvPicPr>
          <p:nvPr/>
        </p:nvPicPr>
        <p:blipFill>
          <a:blip r:embed="rId2">
            <a:lum bright="-50000"/>
            <a:alphaModFix/>
          </a:blip>
          <a:srcRect/>
          <a:stretch>
            <a:fillRect/>
          </a:stretch>
        </p:blipFill>
        <p:spPr>
          <a:xfrm>
            <a:off x="504243" y="1327509"/>
            <a:ext cx="3851733" cy="2893580"/>
          </a:xfrm>
          <a:prstGeom prst="rect">
            <a:avLst/>
          </a:prstGeom>
          <a:noFill/>
          <a:ln cap="flat">
            <a:noFill/>
          </a:ln>
        </p:spPr>
      </p:pic>
      <p:graphicFrame>
        <p:nvGraphicFramePr>
          <p:cNvPr id="5" name="Table 4"/>
          <p:cNvGraphicFramePr>
            <a:graphicFrameLocks noGrp="1"/>
          </p:cNvGraphicFramePr>
          <p:nvPr>
            <p:extLst/>
          </p:nvPr>
        </p:nvGraphicFramePr>
        <p:xfrm>
          <a:off x="504243" y="4533488"/>
          <a:ext cx="3867101" cy="1127760"/>
        </p:xfrm>
        <a:graphic>
          <a:graphicData uri="http://schemas.openxmlformats.org/drawingml/2006/table">
            <a:tbl>
              <a:tblPr>
                <a:effectLst/>
              </a:tblPr>
              <a:tblGrid>
                <a:gridCol w="966724">
                  <a:extLst>
                    <a:ext uri="{9D8B030D-6E8A-4147-A177-3AD203B41FA5}">
                      <a16:colId xmlns:a16="http://schemas.microsoft.com/office/drawing/2014/main" val="20000"/>
                    </a:ext>
                  </a:extLst>
                </a:gridCol>
                <a:gridCol w="966724">
                  <a:extLst>
                    <a:ext uri="{9D8B030D-6E8A-4147-A177-3AD203B41FA5}">
                      <a16:colId xmlns:a16="http://schemas.microsoft.com/office/drawing/2014/main" val="20001"/>
                    </a:ext>
                  </a:extLst>
                </a:gridCol>
                <a:gridCol w="966724">
                  <a:extLst>
                    <a:ext uri="{9D8B030D-6E8A-4147-A177-3AD203B41FA5}">
                      <a16:colId xmlns:a16="http://schemas.microsoft.com/office/drawing/2014/main" val="20002"/>
                    </a:ext>
                  </a:extLst>
                </a:gridCol>
                <a:gridCol w="966929">
                  <a:extLst>
                    <a:ext uri="{9D8B030D-6E8A-4147-A177-3AD203B41FA5}">
                      <a16:colId xmlns:a16="http://schemas.microsoft.com/office/drawing/2014/main" val="20003"/>
                    </a:ext>
                  </a:extLst>
                </a:gridCol>
              </a:tblGrid>
              <a:tr h="274320">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dirty="0">
                          <a:solidFill>
                            <a:schemeClr val="tx1"/>
                          </a:solidFill>
                          <a:latin typeface="Calibri" pitchFamily="18"/>
                          <a:ea typeface="Microsoft YaHei" pitchFamily="2"/>
                          <a:cs typeface="Mangal" pitchFamily="2"/>
                        </a:rPr>
                        <a:t>A</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chemeClr val="tx1"/>
                          </a:solidFill>
                          <a:latin typeface="Calibri" pitchFamily="18"/>
                          <a:ea typeface="Microsoft YaHei" pitchFamily="2"/>
                          <a:cs typeface="Mangal" pitchFamily="2"/>
                        </a:rPr>
                        <a:t>M</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chemeClr val="tx1"/>
                          </a:solidFill>
                          <a:latin typeface="Calibri" pitchFamily="18"/>
                          <a:ea typeface="Microsoft YaHei" pitchFamily="2"/>
                          <a:cs typeface="Mangal" pitchFamily="2"/>
                        </a:rPr>
                        <a:t>A</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dirty="0">
                          <a:solidFill>
                            <a:schemeClr val="tx1"/>
                          </a:solidFill>
                          <a:latin typeface="Calibri" pitchFamily="18"/>
                          <a:ea typeface="Microsoft YaHei" pitchFamily="2"/>
                          <a:cs typeface="Mangal" pitchFamily="2"/>
                        </a:rPr>
                        <a:t>N</a:t>
                      </a:r>
                    </a:p>
                  </a:txBody>
                  <a:tcPr marL="68580" marR="68580" marT="34290" marB="34290"/>
                </a:tc>
                <a:extLst>
                  <a:ext uri="{0D108BD9-81ED-4DB2-BD59-A6C34878D82A}">
                    <a16:rowId xmlns:a16="http://schemas.microsoft.com/office/drawing/2014/main" val="10000"/>
                  </a:ext>
                </a:extLst>
              </a:tr>
              <a:tr h="274320">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1</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m</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dirty="0">
                          <a:solidFill>
                            <a:srgbClr val="000000"/>
                          </a:solidFill>
                          <a:latin typeface="Calibri" pitchFamily="18"/>
                          <a:ea typeface="Microsoft YaHei" pitchFamily="2"/>
                          <a:cs typeface="Mangal" pitchFamily="2"/>
                        </a:rPr>
                        <a:t>NULL</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NULL</a:t>
                      </a:r>
                    </a:p>
                  </a:txBody>
                  <a:tcPr marL="68580" marR="68580" marT="34290" marB="34290"/>
                </a:tc>
                <a:extLst>
                  <a:ext uri="{0D108BD9-81ED-4DB2-BD59-A6C34878D82A}">
                    <a16:rowId xmlns:a16="http://schemas.microsoft.com/office/drawing/2014/main" val="10001"/>
                  </a:ext>
                </a:extLst>
              </a:tr>
              <a:tr h="274320">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2</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n</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2</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p</a:t>
                      </a:r>
                    </a:p>
                  </a:txBody>
                  <a:tcPr marL="68580" marR="68580" marT="34290" marB="34290"/>
                </a:tc>
                <a:extLst>
                  <a:ext uri="{0D108BD9-81ED-4DB2-BD59-A6C34878D82A}">
                    <a16:rowId xmlns:a16="http://schemas.microsoft.com/office/drawing/2014/main" val="10002"/>
                  </a:ext>
                </a:extLst>
              </a:tr>
              <a:tr h="274320">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4</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o</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NULL</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dirty="0">
                          <a:solidFill>
                            <a:srgbClr val="000000"/>
                          </a:solidFill>
                          <a:latin typeface="Calibri" pitchFamily="18"/>
                          <a:ea typeface="Microsoft YaHei" pitchFamily="2"/>
                          <a:cs typeface="Mangal" pitchFamily="2"/>
                        </a:rPr>
                        <a:t>NULL</a:t>
                      </a:r>
                    </a:p>
                  </a:txBody>
                  <a:tcPr marL="68580" marR="68580" marT="34290" marB="34290"/>
                </a:tc>
                <a:extLst>
                  <a:ext uri="{0D108BD9-81ED-4DB2-BD59-A6C34878D82A}">
                    <a16:rowId xmlns:a16="http://schemas.microsoft.com/office/drawing/2014/main" val="10003"/>
                  </a:ext>
                </a:extLst>
              </a:tr>
            </a:tbl>
          </a:graphicData>
        </a:graphic>
      </p:graphicFrame>
      <p:pic>
        <p:nvPicPr>
          <p:cNvPr id="6" name="Picture 3"/>
          <p:cNvPicPr>
            <a:picLocks noChangeAspect="1"/>
          </p:cNvPicPr>
          <p:nvPr/>
        </p:nvPicPr>
        <p:blipFill>
          <a:blip r:embed="rId2">
            <a:lum bright="-50000"/>
            <a:alphaModFix/>
          </a:blip>
          <a:srcRect/>
          <a:stretch>
            <a:fillRect/>
          </a:stretch>
        </p:blipFill>
        <p:spPr>
          <a:xfrm>
            <a:off x="4772473" y="1327509"/>
            <a:ext cx="3851732" cy="2893580"/>
          </a:xfrm>
          <a:prstGeom prst="rect">
            <a:avLst/>
          </a:prstGeom>
          <a:noFill/>
          <a:ln cap="flat">
            <a:noFill/>
          </a:ln>
        </p:spPr>
      </p:pic>
      <p:graphicFrame>
        <p:nvGraphicFramePr>
          <p:cNvPr id="7" name="Table 6"/>
          <p:cNvGraphicFramePr>
            <a:graphicFrameLocks noGrp="1"/>
          </p:cNvGraphicFramePr>
          <p:nvPr>
            <p:extLst/>
          </p:nvPr>
        </p:nvGraphicFramePr>
        <p:xfrm>
          <a:off x="4772473" y="4581128"/>
          <a:ext cx="3615951" cy="1127760"/>
        </p:xfrm>
        <a:graphic>
          <a:graphicData uri="http://schemas.openxmlformats.org/drawingml/2006/table">
            <a:tbl>
              <a:tblPr>
                <a:effectLst/>
              </a:tblPr>
              <a:tblGrid>
                <a:gridCol w="903940">
                  <a:extLst>
                    <a:ext uri="{9D8B030D-6E8A-4147-A177-3AD203B41FA5}">
                      <a16:colId xmlns:a16="http://schemas.microsoft.com/office/drawing/2014/main" val="20000"/>
                    </a:ext>
                  </a:extLst>
                </a:gridCol>
                <a:gridCol w="903940">
                  <a:extLst>
                    <a:ext uri="{9D8B030D-6E8A-4147-A177-3AD203B41FA5}">
                      <a16:colId xmlns:a16="http://schemas.microsoft.com/office/drawing/2014/main" val="20001"/>
                    </a:ext>
                  </a:extLst>
                </a:gridCol>
                <a:gridCol w="903940">
                  <a:extLst>
                    <a:ext uri="{9D8B030D-6E8A-4147-A177-3AD203B41FA5}">
                      <a16:colId xmlns:a16="http://schemas.microsoft.com/office/drawing/2014/main" val="20002"/>
                    </a:ext>
                  </a:extLst>
                </a:gridCol>
                <a:gridCol w="904131">
                  <a:extLst>
                    <a:ext uri="{9D8B030D-6E8A-4147-A177-3AD203B41FA5}">
                      <a16:colId xmlns:a16="http://schemas.microsoft.com/office/drawing/2014/main" val="20003"/>
                    </a:ext>
                  </a:extLst>
                </a:gridCol>
              </a:tblGrid>
              <a:tr h="274320">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dirty="0">
                          <a:solidFill>
                            <a:schemeClr val="tx1"/>
                          </a:solidFill>
                          <a:latin typeface="Calibri" pitchFamily="18"/>
                          <a:ea typeface="Microsoft YaHei" pitchFamily="2"/>
                          <a:cs typeface="Mangal" pitchFamily="2"/>
                        </a:rPr>
                        <a:t>A</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chemeClr val="tx1"/>
                          </a:solidFill>
                          <a:latin typeface="Calibri" pitchFamily="18"/>
                          <a:ea typeface="Microsoft YaHei" pitchFamily="2"/>
                          <a:cs typeface="Mangal" pitchFamily="2"/>
                        </a:rPr>
                        <a:t>M</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chemeClr val="tx1"/>
                          </a:solidFill>
                          <a:latin typeface="Calibri" pitchFamily="18"/>
                          <a:ea typeface="Microsoft YaHei" pitchFamily="2"/>
                          <a:cs typeface="Mangal" pitchFamily="2"/>
                        </a:rPr>
                        <a:t>A</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dirty="0">
                          <a:solidFill>
                            <a:schemeClr val="tx1"/>
                          </a:solidFill>
                          <a:latin typeface="Calibri" pitchFamily="18"/>
                          <a:ea typeface="Microsoft YaHei" pitchFamily="2"/>
                          <a:cs typeface="Mangal" pitchFamily="2"/>
                        </a:rPr>
                        <a:t>N</a:t>
                      </a:r>
                    </a:p>
                  </a:txBody>
                  <a:tcPr marL="68580" marR="68580" marT="34290" marB="34290"/>
                </a:tc>
                <a:extLst>
                  <a:ext uri="{0D108BD9-81ED-4DB2-BD59-A6C34878D82A}">
                    <a16:rowId xmlns:a16="http://schemas.microsoft.com/office/drawing/2014/main" val="10000"/>
                  </a:ext>
                </a:extLst>
              </a:tr>
              <a:tr h="274320">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2</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dirty="0">
                          <a:solidFill>
                            <a:srgbClr val="000000"/>
                          </a:solidFill>
                          <a:latin typeface="Calibri" pitchFamily="18"/>
                          <a:ea typeface="Microsoft YaHei" pitchFamily="2"/>
                          <a:cs typeface="Mangal" pitchFamily="2"/>
                        </a:rPr>
                        <a:t>n</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2</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p</a:t>
                      </a:r>
                    </a:p>
                  </a:txBody>
                  <a:tcPr marL="68580" marR="68580" marT="34290" marB="34290"/>
                </a:tc>
                <a:extLst>
                  <a:ext uri="{0D108BD9-81ED-4DB2-BD59-A6C34878D82A}">
                    <a16:rowId xmlns:a16="http://schemas.microsoft.com/office/drawing/2014/main" val="10001"/>
                  </a:ext>
                </a:extLst>
              </a:tr>
              <a:tr h="274320">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NULL</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NULL</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3</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dirty="0">
                          <a:solidFill>
                            <a:srgbClr val="000000"/>
                          </a:solidFill>
                          <a:latin typeface="Calibri" pitchFamily="18"/>
                          <a:ea typeface="Microsoft YaHei" pitchFamily="2"/>
                          <a:cs typeface="Mangal" pitchFamily="2"/>
                        </a:rPr>
                        <a:t>q</a:t>
                      </a:r>
                    </a:p>
                  </a:txBody>
                  <a:tcPr marL="68580" marR="68580" marT="34290" marB="34290"/>
                </a:tc>
                <a:extLst>
                  <a:ext uri="{0D108BD9-81ED-4DB2-BD59-A6C34878D82A}">
                    <a16:rowId xmlns:a16="http://schemas.microsoft.com/office/drawing/2014/main" val="10002"/>
                  </a:ext>
                </a:extLst>
              </a:tr>
              <a:tr h="274320">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NULL</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NULL</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a:solidFill>
                            <a:srgbClr val="000000"/>
                          </a:solidFill>
                          <a:latin typeface="Calibri" pitchFamily="18"/>
                          <a:ea typeface="Microsoft YaHei" pitchFamily="2"/>
                          <a:cs typeface="Mangal" pitchFamily="2"/>
                        </a:rPr>
                        <a:t>5</a:t>
                      </a:r>
                    </a:p>
                  </a:txBody>
                  <a:tcPr marL="68580" marR="68580" marT="34290" marB="34290"/>
                </a:tc>
                <a:tc>
                  <a:txBody>
                    <a:bodyPr/>
                    <a:lstStyle/>
                    <a:p>
                      <a:pPr marL="0" marR="0" lvl="0" indent="0" algn="ctr" rtl="0" hangingPunct="1">
                        <a:lnSpc>
                          <a:spcPct val="100000"/>
                        </a:lnSpc>
                        <a:spcBef>
                          <a:spcPts val="0"/>
                        </a:spcBef>
                        <a:spcAft>
                          <a:spcPts val="0"/>
                        </a:spcAft>
                        <a:buNone/>
                        <a:tabLst/>
                        <a:defRPr sz="1990"/>
                      </a:pPr>
                      <a:r>
                        <a:rPr lang="en-IN" sz="1400" b="0" i="0" u="none" strike="noStrike" kern="1200" spc="0" dirty="0">
                          <a:solidFill>
                            <a:srgbClr val="000000"/>
                          </a:solidFill>
                          <a:latin typeface="Calibri" pitchFamily="18"/>
                          <a:ea typeface="Microsoft YaHei" pitchFamily="2"/>
                          <a:cs typeface="Mangal" pitchFamily="2"/>
                        </a:rPr>
                        <a:t>r</a:t>
                      </a:r>
                    </a:p>
                  </a:txBody>
                  <a:tcPr marL="68580" marR="68580" marT="34290" marB="3429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59915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6850" y="548680"/>
            <a:ext cx="7053542" cy="675446"/>
          </a:xfrm>
        </p:spPr>
        <p:txBody>
          <a:bodyPr>
            <a:normAutofit fontScale="90000"/>
          </a:bodyPr>
          <a:lstStyle/>
          <a:p>
            <a:r>
              <a:rPr lang="en-US" dirty="0"/>
              <a:t>Full Outer Join</a:t>
            </a:r>
            <a:endParaRPr lang="en-IN" dirty="0"/>
          </a:p>
        </p:txBody>
      </p:sp>
      <p:pic>
        <p:nvPicPr>
          <p:cNvPr id="4" name="Picture 3"/>
          <p:cNvPicPr>
            <a:picLocks noChangeAspect="1"/>
          </p:cNvPicPr>
          <p:nvPr/>
        </p:nvPicPr>
        <p:blipFill>
          <a:blip r:embed="rId2">
            <a:lum bright="-50000"/>
            <a:alphaModFix/>
          </a:blip>
          <a:srcRect/>
          <a:stretch>
            <a:fillRect/>
          </a:stretch>
        </p:blipFill>
        <p:spPr>
          <a:xfrm>
            <a:off x="1940588" y="1484784"/>
            <a:ext cx="5367716" cy="4032448"/>
          </a:xfrm>
          <a:prstGeom prst="rect">
            <a:avLst/>
          </a:prstGeom>
          <a:noFill/>
          <a:ln cap="flat">
            <a:noFill/>
          </a:ln>
        </p:spPr>
      </p:pic>
    </p:spTree>
    <p:extLst>
      <p:ext uri="{BB962C8B-B14F-4D97-AF65-F5344CB8AC3E}">
        <p14:creationId xmlns:p14="http://schemas.microsoft.com/office/powerpoint/2010/main" val="2051124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6850" y="548680"/>
            <a:ext cx="7053542" cy="675446"/>
          </a:xfrm>
        </p:spPr>
        <p:txBody>
          <a:bodyPr>
            <a:normAutofit fontScale="90000"/>
          </a:bodyPr>
          <a:lstStyle/>
          <a:p>
            <a:r>
              <a:rPr lang="en-US" dirty="0"/>
              <a:t>Full Outer Join</a:t>
            </a:r>
            <a:endParaRPr lang="en-IN" dirty="0"/>
          </a:p>
        </p:txBody>
      </p:sp>
      <p:pic>
        <p:nvPicPr>
          <p:cNvPr id="4" name="Picture 3"/>
          <p:cNvPicPr>
            <a:picLocks noChangeAspect="1"/>
          </p:cNvPicPr>
          <p:nvPr/>
        </p:nvPicPr>
        <p:blipFill>
          <a:blip r:embed="rId2">
            <a:lum bright="-50000"/>
            <a:alphaModFix/>
          </a:blip>
          <a:srcRect/>
          <a:stretch>
            <a:fillRect/>
          </a:stretch>
        </p:blipFill>
        <p:spPr>
          <a:xfrm>
            <a:off x="331139" y="1916831"/>
            <a:ext cx="4600901" cy="3456385"/>
          </a:xfrm>
          <a:prstGeom prst="rect">
            <a:avLst/>
          </a:prstGeom>
          <a:noFill/>
          <a:ln cap="flat">
            <a:noFill/>
          </a:ln>
        </p:spPr>
      </p:pic>
      <p:pic>
        <p:nvPicPr>
          <p:cNvPr id="5" name="Picture 4"/>
          <p:cNvPicPr>
            <a:picLocks noChangeAspect="1"/>
          </p:cNvPicPr>
          <p:nvPr/>
        </p:nvPicPr>
        <p:blipFill>
          <a:blip r:embed="rId3">
            <a:lum bright="-50000"/>
            <a:alphaModFix/>
          </a:blip>
          <a:srcRect/>
          <a:stretch>
            <a:fillRect/>
          </a:stretch>
        </p:blipFill>
        <p:spPr>
          <a:xfrm>
            <a:off x="5580112" y="1925340"/>
            <a:ext cx="3024343" cy="3456384"/>
          </a:xfrm>
          <a:prstGeom prst="rect">
            <a:avLst/>
          </a:prstGeom>
          <a:noFill/>
          <a:ln cap="flat">
            <a:noFill/>
          </a:ln>
        </p:spPr>
      </p:pic>
    </p:spTree>
    <p:extLst>
      <p:ext uri="{BB962C8B-B14F-4D97-AF65-F5344CB8AC3E}">
        <p14:creationId xmlns:p14="http://schemas.microsoft.com/office/powerpoint/2010/main" val="2195467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US" dirty="0"/>
              <a:t>RENAME OPERATOR</a:t>
            </a:r>
            <a:endParaRPr lang="en-IN" dirty="0"/>
          </a:p>
        </p:txBody>
      </p:sp>
      <p:sp>
        <p:nvSpPr>
          <p:cNvPr id="3" name="Content Placeholder 2"/>
          <p:cNvSpPr>
            <a:spLocks noGrp="1"/>
          </p:cNvSpPr>
          <p:nvPr>
            <p:ph idx="1"/>
          </p:nvPr>
        </p:nvSpPr>
        <p:spPr>
          <a:xfrm>
            <a:off x="439452" y="1052737"/>
            <a:ext cx="8229600" cy="1239465"/>
          </a:xfrm>
        </p:spPr>
        <p:txBody>
          <a:bodyPr>
            <a:normAutofit fontScale="92500"/>
          </a:bodyPr>
          <a:lstStyle/>
          <a:p>
            <a:pPr algn="just"/>
            <a:r>
              <a:rPr lang="en-US" dirty="0"/>
              <a:t>Rename operator is used to avoid naming conflicts. Rename operator is represented by </a:t>
            </a:r>
            <a:r>
              <a:rPr lang="en-US" i="1" dirty="0">
                <a:sym typeface="Symbol" charset="2"/>
              </a:rPr>
              <a:t>. </a:t>
            </a:r>
            <a:r>
              <a:rPr lang="en-US" dirty="0"/>
              <a:t> </a:t>
            </a:r>
            <a:endParaRPr lang="en-IN" dirty="0"/>
          </a:p>
        </p:txBody>
      </p:sp>
      <p:pic>
        <p:nvPicPr>
          <p:cNvPr id="4" name="Picture 1026" descr="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060848"/>
            <a:ext cx="7776922" cy="453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3440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dirty="0"/>
              <a:t>DIVISION OPERATOR</a:t>
            </a:r>
            <a:endParaRPr lang="en-IN" dirty="0"/>
          </a:p>
        </p:txBody>
      </p:sp>
      <p:sp>
        <p:nvSpPr>
          <p:cNvPr id="3" name="Content Placeholder 2"/>
          <p:cNvSpPr>
            <a:spLocks noGrp="1"/>
          </p:cNvSpPr>
          <p:nvPr>
            <p:ph idx="1"/>
          </p:nvPr>
        </p:nvSpPr>
        <p:spPr>
          <a:xfrm>
            <a:off x="457200" y="1124744"/>
            <a:ext cx="8229600" cy="1368153"/>
          </a:xfrm>
        </p:spPr>
        <p:txBody>
          <a:bodyPr>
            <a:normAutofit fontScale="92500" lnSpcReduction="10000"/>
          </a:bodyPr>
          <a:lstStyle/>
          <a:p>
            <a:pPr algn="just"/>
            <a:r>
              <a:rPr lang="en-US" dirty="0"/>
              <a:t>The division operator is useful for representing same special type of queries like:- </a:t>
            </a:r>
            <a:r>
              <a:rPr lang="en-US" b="1" i="1" dirty="0"/>
              <a:t>Find the names of sailors who have reserved all boats.</a:t>
            </a:r>
            <a:endParaRPr lang="en-IN" b="1" i="1" dirty="0"/>
          </a:p>
        </p:txBody>
      </p:sp>
      <p:pic>
        <p:nvPicPr>
          <p:cNvPr id="5" name="Picture 4"/>
          <p:cNvPicPr>
            <a:picLocks noChangeAspect="1"/>
          </p:cNvPicPr>
          <p:nvPr/>
        </p:nvPicPr>
        <p:blipFill>
          <a:blip r:embed="rId2"/>
          <a:stretch>
            <a:fillRect/>
          </a:stretch>
        </p:blipFill>
        <p:spPr>
          <a:xfrm>
            <a:off x="1907704" y="2420888"/>
            <a:ext cx="5832648" cy="4386671"/>
          </a:xfrm>
          <a:prstGeom prst="rect">
            <a:avLst/>
          </a:prstGeom>
        </p:spPr>
      </p:pic>
    </p:spTree>
    <p:extLst>
      <p:ext uri="{BB962C8B-B14F-4D97-AF65-F5344CB8AC3E}">
        <p14:creationId xmlns:p14="http://schemas.microsoft.com/office/powerpoint/2010/main" val="2137013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dirty="0"/>
              <a:t>EXAMPLE</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74784346"/>
              </p:ext>
            </p:extLst>
          </p:nvPr>
        </p:nvGraphicFramePr>
        <p:xfrm>
          <a:off x="1763688" y="2132856"/>
          <a:ext cx="5626968" cy="2225040"/>
        </p:xfrm>
        <a:graphic>
          <a:graphicData uri="http://schemas.openxmlformats.org/drawingml/2006/table">
            <a:tbl>
              <a:tblPr firstRow="1" bandRow="1">
                <a:tableStyleId>{5C22544A-7EE6-4342-B048-85BDC9FD1C3A}</a:tableStyleId>
              </a:tblPr>
              <a:tblGrid>
                <a:gridCol w="1406742">
                  <a:extLst>
                    <a:ext uri="{9D8B030D-6E8A-4147-A177-3AD203B41FA5}">
                      <a16:colId xmlns:a16="http://schemas.microsoft.com/office/drawing/2014/main" val="20000"/>
                    </a:ext>
                  </a:extLst>
                </a:gridCol>
                <a:gridCol w="1406742">
                  <a:extLst>
                    <a:ext uri="{9D8B030D-6E8A-4147-A177-3AD203B41FA5}">
                      <a16:colId xmlns:a16="http://schemas.microsoft.com/office/drawing/2014/main" val="20001"/>
                    </a:ext>
                  </a:extLst>
                </a:gridCol>
                <a:gridCol w="1406742">
                  <a:extLst>
                    <a:ext uri="{9D8B030D-6E8A-4147-A177-3AD203B41FA5}">
                      <a16:colId xmlns:a16="http://schemas.microsoft.com/office/drawing/2014/main" val="20002"/>
                    </a:ext>
                  </a:extLst>
                </a:gridCol>
                <a:gridCol w="1406742">
                  <a:extLst>
                    <a:ext uri="{9D8B030D-6E8A-4147-A177-3AD203B41FA5}">
                      <a16:colId xmlns:a16="http://schemas.microsoft.com/office/drawing/2014/main" val="20003"/>
                    </a:ext>
                  </a:extLst>
                </a:gridCol>
              </a:tblGrid>
              <a:tr h="370840">
                <a:tc>
                  <a:txBody>
                    <a:bodyPr/>
                    <a:lstStyle/>
                    <a:p>
                      <a:pPr algn="ctr"/>
                      <a:r>
                        <a:rPr lang="en-US" dirty="0"/>
                        <a:t>Roll</a:t>
                      </a:r>
                      <a:r>
                        <a:rPr lang="en-US" baseline="0" dirty="0"/>
                        <a:t> No</a:t>
                      </a:r>
                      <a:endParaRPr lang="en-IN" dirty="0"/>
                    </a:p>
                  </a:txBody>
                  <a:tcPr/>
                </a:tc>
                <a:tc>
                  <a:txBody>
                    <a:bodyPr/>
                    <a:lstStyle/>
                    <a:p>
                      <a:pPr algn="ctr"/>
                      <a:r>
                        <a:rPr lang="en-US" dirty="0"/>
                        <a:t>Name</a:t>
                      </a:r>
                      <a:endParaRPr lang="en-IN" dirty="0"/>
                    </a:p>
                  </a:txBody>
                  <a:tcPr/>
                </a:tc>
                <a:tc>
                  <a:txBody>
                    <a:bodyPr/>
                    <a:lstStyle/>
                    <a:p>
                      <a:pPr algn="ctr"/>
                      <a:r>
                        <a:rPr lang="en-US" dirty="0"/>
                        <a:t>Marks</a:t>
                      </a:r>
                      <a:endParaRPr lang="en-IN" dirty="0"/>
                    </a:p>
                  </a:txBody>
                  <a:tcPr/>
                </a:tc>
                <a:tc>
                  <a:txBody>
                    <a:bodyPr/>
                    <a:lstStyle/>
                    <a:p>
                      <a:pPr algn="ctr"/>
                      <a:r>
                        <a:rPr lang="en-US" dirty="0" err="1"/>
                        <a:t>Addr</a:t>
                      </a:r>
                      <a:endParaRPr lang="en-IN" dirty="0"/>
                    </a:p>
                  </a:txBody>
                  <a:tcPr/>
                </a:tc>
                <a:extLst>
                  <a:ext uri="{0D108BD9-81ED-4DB2-BD59-A6C34878D82A}">
                    <a16:rowId xmlns:a16="http://schemas.microsoft.com/office/drawing/2014/main" val="10000"/>
                  </a:ext>
                </a:extLst>
              </a:tr>
              <a:tr h="370840">
                <a:tc>
                  <a:txBody>
                    <a:bodyPr/>
                    <a:lstStyle/>
                    <a:p>
                      <a:pPr algn="ctr"/>
                      <a:r>
                        <a:rPr lang="en-US" dirty="0"/>
                        <a:t>101</a:t>
                      </a:r>
                      <a:endParaRPr lang="en-IN" dirty="0"/>
                    </a:p>
                  </a:txBody>
                  <a:tcPr/>
                </a:tc>
                <a:tc>
                  <a:txBody>
                    <a:bodyPr/>
                    <a:lstStyle/>
                    <a:p>
                      <a:pPr algn="ctr"/>
                      <a:r>
                        <a:rPr lang="en-US" dirty="0"/>
                        <a:t>A</a:t>
                      </a:r>
                      <a:endParaRPr lang="en-IN" dirty="0"/>
                    </a:p>
                  </a:txBody>
                  <a:tcPr/>
                </a:tc>
                <a:tc>
                  <a:txBody>
                    <a:bodyPr/>
                    <a:lstStyle/>
                    <a:p>
                      <a:pPr algn="ctr"/>
                      <a:r>
                        <a:rPr lang="en-US" dirty="0"/>
                        <a:t>80</a:t>
                      </a:r>
                      <a:endParaRPr lang="en-IN" dirty="0"/>
                    </a:p>
                  </a:txBody>
                  <a:tcPr/>
                </a:tc>
                <a:tc>
                  <a:txBody>
                    <a:bodyPr/>
                    <a:lstStyle/>
                    <a:p>
                      <a:pPr algn="ctr"/>
                      <a:r>
                        <a:rPr lang="en-US" dirty="0"/>
                        <a:t>G</a:t>
                      </a:r>
                      <a:endParaRPr lang="en-IN" dirty="0"/>
                    </a:p>
                  </a:txBody>
                  <a:tcPr/>
                </a:tc>
                <a:extLst>
                  <a:ext uri="{0D108BD9-81ED-4DB2-BD59-A6C34878D82A}">
                    <a16:rowId xmlns:a16="http://schemas.microsoft.com/office/drawing/2014/main" val="10001"/>
                  </a:ext>
                </a:extLst>
              </a:tr>
              <a:tr h="370840">
                <a:tc>
                  <a:txBody>
                    <a:bodyPr/>
                    <a:lstStyle/>
                    <a:p>
                      <a:pPr algn="ctr"/>
                      <a:r>
                        <a:rPr lang="en-US" dirty="0"/>
                        <a:t>102</a:t>
                      </a:r>
                      <a:endParaRPr lang="en-IN" dirty="0"/>
                    </a:p>
                  </a:txBody>
                  <a:tcPr/>
                </a:tc>
                <a:tc>
                  <a:txBody>
                    <a:bodyPr/>
                    <a:lstStyle/>
                    <a:p>
                      <a:pPr algn="ctr"/>
                      <a:r>
                        <a:rPr lang="en-US" dirty="0"/>
                        <a:t>B</a:t>
                      </a:r>
                      <a:endParaRPr lang="en-IN" dirty="0"/>
                    </a:p>
                  </a:txBody>
                  <a:tcPr/>
                </a:tc>
                <a:tc>
                  <a:txBody>
                    <a:bodyPr/>
                    <a:lstStyle/>
                    <a:p>
                      <a:pPr algn="ctr"/>
                      <a:r>
                        <a:rPr lang="en-US" dirty="0"/>
                        <a:t>81</a:t>
                      </a:r>
                      <a:endParaRPr lang="en-IN" dirty="0"/>
                    </a:p>
                  </a:txBody>
                  <a:tcPr/>
                </a:tc>
                <a:tc>
                  <a:txBody>
                    <a:bodyPr/>
                    <a:lstStyle/>
                    <a:p>
                      <a:pPr algn="ctr"/>
                      <a:r>
                        <a:rPr lang="en-US" dirty="0"/>
                        <a:t>H</a:t>
                      </a:r>
                      <a:endParaRPr lang="en-IN" dirty="0"/>
                    </a:p>
                  </a:txBody>
                  <a:tcPr/>
                </a:tc>
                <a:extLst>
                  <a:ext uri="{0D108BD9-81ED-4DB2-BD59-A6C34878D82A}">
                    <a16:rowId xmlns:a16="http://schemas.microsoft.com/office/drawing/2014/main" val="10002"/>
                  </a:ext>
                </a:extLst>
              </a:tr>
              <a:tr h="370840">
                <a:tc>
                  <a:txBody>
                    <a:bodyPr/>
                    <a:lstStyle/>
                    <a:p>
                      <a:pPr algn="ctr"/>
                      <a:r>
                        <a:rPr lang="en-US" dirty="0"/>
                        <a:t>103</a:t>
                      </a:r>
                      <a:endParaRPr lang="en-IN" dirty="0"/>
                    </a:p>
                  </a:txBody>
                  <a:tcPr/>
                </a:tc>
                <a:tc>
                  <a:txBody>
                    <a:bodyPr/>
                    <a:lstStyle/>
                    <a:p>
                      <a:pPr algn="ctr"/>
                      <a:r>
                        <a:rPr lang="en-US" dirty="0"/>
                        <a:t>C</a:t>
                      </a:r>
                      <a:endParaRPr lang="en-IN" dirty="0"/>
                    </a:p>
                  </a:txBody>
                  <a:tcPr/>
                </a:tc>
                <a:tc>
                  <a:txBody>
                    <a:bodyPr/>
                    <a:lstStyle/>
                    <a:p>
                      <a:pPr algn="ctr"/>
                      <a:r>
                        <a:rPr lang="en-US" dirty="0"/>
                        <a:t>82</a:t>
                      </a:r>
                      <a:endParaRPr lang="en-IN" dirty="0"/>
                    </a:p>
                  </a:txBody>
                  <a:tcPr/>
                </a:tc>
                <a:tc>
                  <a:txBody>
                    <a:bodyPr/>
                    <a:lstStyle/>
                    <a:p>
                      <a:pPr algn="ctr"/>
                      <a:r>
                        <a:rPr lang="en-US" dirty="0"/>
                        <a:t>I</a:t>
                      </a:r>
                      <a:endParaRPr lang="en-IN" dirty="0"/>
                    </a:p>
                  </a:txBody>
                  <a:tcPr/>
                </a:tc>
                <a:extLst>
                  <a:ext uri="{0D108BD9-81ED-4DB2-BD59-A6C34878D82A}">
                    <a16:rowId xmlns:a16="http://schemas.microsoft.com/office/drawing/2014/main" val="10003"/>
                  </a:ext>
                </a:extLst>
              </a:tr>
              <a:tr h="370840">
                <a:tc>
                  <a:txBody>
                    <a:bodyPr/>
                    <a:lstStyle/>
                    <a:p>
                      <a:pPr algn="ctr"/>
                      <a:r>
                        <a:rPr lang="en-US" dirty="0"/>
                        <a:t>104</a:t>
                      </a:r>
                      <a:endParaRPr lang="en-IN" dirty="0"/>
                    </a:p>
                  </a:txBody>
                  <a:tcPr/>
                </a:tc>
                <a:tc>
                  <a:txBody>
                    <a:bodyPr/>
                    <a:lstStyle/>
                    <a:p>
                      <a:pPr algn="ctr"/>
                      <a:r>
                        <a:rPr lang="en-US" dirty="0"/>
                        <a:t>D</a:t>
                      </a:r>
                      <a:endParaRPr lang="en-IN" dirty="0"/>
                    </a:p>
                  </a:txBody>
                  <a:tcPr/>
                </a:tc>
                <a:tc>
                  <a:txBody>
                    <a:bodyPr/>
                    <a:lstStyle/>
                    <a:p>
                      <a:pPr algn="ctr"/>
                      <a:r>
                        <a:rPr lang="en-US" dirty="0"/>
                        <a:t>83</a:t>
                      </a:r>
                      <a:endParaRPr lang="en-IN" dirty="0"/>
                    </a:p>
                  </a:txBody>
                  <a:tcPr/>
                </a:tc>
                <a:tc>
                  <a:txBody>
                    <a:bodyPr/>
                    <a:lstStyle/>
                    <a:p>
                      <a:pPr algn="ctr"/>
                      <a:r>
                        <a:rPr lang="en-US" dirty="0"/>
                        <a:t>J</a:t>
                      </a:r>
                      <a:endParaRPr lang="en-IN" dirty="0"/>
                    </a:p>
                  </a:txBody>
                  <a:tcPr/>
                </a:tc>
                <a:extLst>
                  <a:ext uri="{0D108BD9-81ED-4DB2-BD59-A6C34878D82A}">
                    <a16:rowId xmlns:a16="http://schemas.microsoft.com/office/drawing/2014/main" val="10004"/>
                  </a:ext>
                </a:extLst>
              </a:tr>
              <a:tr h="370840">
                <a:tc>
                  <a:txBody>
                    <a:bodyPr/>
                    <a:lstStyle/>
                    <a:p>
                      <a:pPr algn="ctr"/>
                      <a:r>
                        <a:rPr lang="en-US" dirty="0"/>
                        <a:t>105</a:t>
                      </a:r>
                      <a:endParaRPr lang="en-IN" dirty="0"/>
                    </a:p>
                  </a:txBody>
                  <a:tcPr/>
                </a:tc>
                <a:tc>
                  <a:txBody>
                    <a:bodyPr/>
                    <a:lstStyle/>
                    <a:p>
                      <a:pPr algn="ctr"/>
                      <a:r>
                        <a:rPr lang="en-US" dirty="0"/>
                        <a:t>E</a:t>
                      </a:r>
                      <a:endParaRPr lang="en-IN" dirty="0"/>
                    </a:p>
                  </a:txBody>
                  <a:tcPr/>
                </a:tc>
                <a:tc>
                  <a:txBody>
                    <a:bodyPr/>
                    <a:lstStyle/>
                    <a:p>
                      <a:pPr algn="ctr"/>
                      <a:r>
                        <a:rPr lang="en-US" dirty="0"/>
                        <a:t>84</a:t>
                      </a:r>
                      <a:endParaRPr lang="en-IN" dirty="0"/>
                    </a:p>
                  </a:txBody>
                  <a:tcPr/>
                </a:tc>
                <a:tc>
                  <a:txBody>
                    <a:bodyPr/>
                    <a:lstStyle/>
                    <a:p>
                      <a:pPr algn="ctr"/>
                      <a:r>
                        <a:rPr lang="en-US" dirty="0"/>
                        <a:t>K</a:t>
                      </a:r>
                      <a:endParaRPr lang="en-IN" dirty="0"/>
                    </a:p>
                  </a:txBody>
                  <a:tcPr/>
                </a:tc>
                <a:extLst>
                  <a:ext uri="{0D108BD9-81ED-4DB2-BD59-A6C34878D82A}">
                    <a16:rowId xmlns:a16="http://schemas.microsoft.com/office/drawing/2014/main" val="10005"/>
                  </a:ext>
                </a:extLst>
              </a:tr>
            </a:tbl>
          </a:graphicData>
        </a:graphic>
      </p:graphicFrame>
      <p:cxnSp>
        <p:nvCxnSpPr>
          <p:cNvPr id="7" name="Straight Connector 6"/>
          <p:cNvCxnSpPr>
            <a:endCxn id="17" idx="0"/>
          </p:cNvCxnSpPr>
          <p:nvPr/>
        </p:nvCxnSpPr>
        <p:spPr>
          <a:xfrm>
            <a:off x="2483768" y="4365104"/>
            <a:ext cx="2232248"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7" idx="0"/>
          </p:cNvCxnSpPr>
          <p:nvPr/>
        </p:nvCxnSpPr>
        <p:spPr>
          <a:xfrm>
            <a:off x="3851920" y="4365104"/>
            <a:ext cx="864096"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17" idx="0"/>
          </p:cNvCxnSpPr>
          <p:nvPr/>
        </p:nvCxnSpPr>
        <p:spPr>
          <a:xfrm flipH="1">
            <a:off x="4716016" y="4365104"/>
            <a:ext cx="720080"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17" idx="0"/>
          </p:cNvCxnSpPr>
          <p:nvPr/>
        </p:nvCxnSpPr>
        <p:spPr>
          <a:xfrm flipH="1">
            <a:off x="4716016" y="4365104"/>
            <a:ext cx="2016224" cy="504056"/>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771800" y="4869160"/>
            <a:ext cx="3888432" cy="523220"/>
          </a:xfrm>
          <a:prstGeom prst="rect">
            <a:avLst/>
          </a:prstGeom>
          <a:noFill/>
        </p:spPr>
        <p:txBody>
          <a:bodyPr wrap="square" rtlCol="0">
            <a:spAutoFit/>
          </a:bodyPr>
          <a:lstStyle/>
          <a:p>
            <a:pPr algn="ctr"/>
            <a:r>
              <a:rPr lang="en-US" sz="2800" dirty="0"/>
              <a:t>Fields (Attributes)</a:t>
            </a:r>
            <a:endParaRPr lang="en-IN" sz="2800" dirty="0"/>
          </a:p>
        </p:txBody>
      </p:sp>
      <p:cxnSp>
        <p:nvCxnSpPr>
          <p:cNvPr id="19" name="Straight Arrow Connector 18"/>
          <p:cNvCxnSpPr/>
          <p:nvPr/>
        </p:nvCxnSpPr>
        <p:spPr>
          <a:xfrm>
            <a:off x="1835696" y="5517232"/>
            <a:ext cx="547260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194266" y="5642084"/>
            <a:ext cx="2745886" cy="523220"/>
          </a:xfrm>
          <a:prstGeom prst="rect">
            <a:avLst/>
          </a:prstGeom>
          <a:noFill/>
        </p:spPr>
        <p:txBody>
          <a:bodyPr wrap="square" rtlCol="0">
            <a:spAutoFit/>
          </a:bodyPr>
          <a:lstStyle/>
          <a:p>
            <a:pPr algn="ctr"/>
            <a:r>
              <a:rPr lang="en-US" sz="2800" dirty="0"/>
              <a:t>Degree (</a:t>
            </a:r>
            <a:r>
              <a:rPr lang="en-US" sz="2800" dirty="0" err="1"/>
              <a:t>Arity</a:t>
            </a:r>
            <a:r>
              <a:rPr lang="en-US" sz="2800" dirty="0"/>
              <a:t>)</a:t>
            </a:r>
            <a:endParaRPr lang="en-IN" sz="2800" dirty="0"/>
          </a:p>
        </p:txBody>
      </p:sp>
      <p:cxnSp>
        <p:nvCxnSpPr>
          <p:cNvPr id="22" name="Straight Arrow Connector 21"/>
          <p:cNvCxnSpPr/>
          <p:nvPr/>
        </p:nvCxnSpPr>
        <p:spPr>
          <a:xfrm>
            <a:off x="7524328" y="2132856"/>
            <a:ext cx="0" cy="22322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rot="5400000">
            <a:off x="7004518" y="3137558"/>
            <a:ext cx="1668525" cy="523220"/>
          </a:xfrm>
          <a:prstGeom prst="rect">
            <a:avLst/>
          </a:prstGeom>
          <a:noFill/>
        </p:spPr>
        <p:txBody>
          <a:bodyPr wrap="square" rtlCol="0">
            <a:spAutoFit/>
          </a:bodyPr>
          <a:lstStyle/>
          <a:p>
            <a:pPr algn="ctr"/>
            <a:r>
              <a:rPr lang="en-US" sz="2800" dirty="0"/>
              <a:t>RELATION</a:t>
            </a:r>
            <a:endParaRPr lang="en-IN" sz="2800" dirty="0"/>
          </a:p>
        </p:txBody>
      </p:sp>
      <p:sp>
        <p:nvSpPr>
          <p:cNvPr id="24" name="TextBox 23"/>
          <p:cNvSpPr txBox="1"/>
          <p:nvPr/>
        </p:nvSpPr>
        <p:spPr>
          <a:xfrm>
            <a:off x="323528" y="3019599"/>
            <a:ext cx="1296144" cy="769441"/>
          </a:xfrm>
          <a:prstGeom prst="rect">
            <a:avLst/>
          </a:prstGeom>
          <a:noFill/>
        </p:spPr>
        <p:txBody>
          <a:bodyPr wrap="square" rtlCol="0">
            <a:spAutoFit/>
          </a:bodyPr>
          <a:lstStyle/>
          <a:p>
            <a:pPr algn="ctr"/>
            <a:r>
              <a:rPr lang="en-US" sz="2200" dirty="0"/>
              <a:t>TUPLES</a:t>
            </a:r>
          </a:p>
          <a:p>
            <a:pPr algn="ctr"/>
            <a:r>
              <a:rPr lang="en-US" sz="2200" dirty="0"/>
              <a:t>(Records)</a:t>
            </a:r>
            <a:endParaRPr lang="en-IN" sz="2200" dirty="0"/>
          </a:p>
        </p:txBody>
      </p:sp>
      <p:cxnSp>
        <p:nvCxnSpPr>
          <p:cNvPr id="26" name="Straight Connector 25"/>
          <p:cNvCxnSpPr/>
          <p:nvPr/>
        </p:nvCxnSpPr>
        <p:spPr>
          <a:xfrm flipH="1">
            <a:off x="1403648" y="2708920"/>
            <a:ext cx="360040" cy="695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1403648" y="3056619"/>
            <a:ext cx="360040" cy="34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1403648" y="3404319"/>
            <a:ext cx="360040" cy="8167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1403648" y="3404319"/>
            <a:ext cx="360040" cy="408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1403648" y="3404319"/>
            <a:ext cx="360040"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Oval Callout 39"/>
          <p:cNvSpPr/>
          <p:nvPr/>
        </p:nvSpPr>
        <p:spPr>
          <a:xfrm>
            <a:off x="6319357" y="1484784"/>
            <a:ext cx="844931" cy="576064"/>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1" name="TextBox 40"/>
          <p:cNvSpPr txBox="1"/>
          <p:nvPr/>
        </p:nvSpPr>
        <p:spPr>
          <a:xfrm>
            <a:off x="6494437" y="1559113"/>
            <a:ext cx="576064" cy="400110"/>
          </a:xfrm>
          <a:prstGeom prst="rect">
            <a:avLst/>
          </a:prstGeom>
          <a:noFill/>
        </p:spPr>
        <p:txBody>
          <a:bodyPr wrap="square" rtlCol="0">
            <a:spAutoFit/>
          </a:bodyPr>
          <a:lstStyle/>
          <a:p>
            <a:r>
              <a:rPr lang="en-US" sz="1000" dirty="0"/>
              <a:t>- - - - -</a:t>
            </a:r>
          </a:p>
          <a:p>
            <a:r>
              <a:rPr lang="en-US" sz="1000" dirty="0"/>
              <a:t>- - - - - </a:t>
            </a:r>
            <a:endParaRPr lang="en-IN" sz="1000" dirty="0"/>
          </a:p>
        </p:txBody>
      </p:sp>
      <p:sp>
        <p:nvSpPr>
          <p:cNvPr id="42" name="Oval Callout 41"/>
          <p:cNvSpPr/>
          <p:nvPr/>
        </p:nvSpPr>
        <p:spPr>
          <a:xfrm>
            <a:off x="4951205" y="1484784"/>
            <a:ext cx="844931" cy="576064"/>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3" name="TextBox 42"/>
          <p:cNvSpPr txBox="1"/>
          <p:nvPr/>
        </p:nvSpPr>
        <p:spPr>
          <a:xfrm>
            <a:off x="5126285" y="1559113"/>
            <a:ext cx="576064" cy="400110"/>
          </a:xfrm>
          <a:prstGeom prst="rect">
            <a:avLst/>
          </a:prstGeom>
          <a:noFill/>
        </p:spPr>
        <p:txBody>
          <a:bodyPr wrap="square" rtlCol="0">
            <a:spAutoFit/>
          </a:bodyPr>
          <a:lstStyle/>
          <a:p>
            <a:r>
              <a:rPr lang="en-US" sz="1000" dirty="0"/>
              <a:t>- - - - -</a:t>
            </a:r>
          </a:p>
          <a:p>
            <a:r>
              <a:rPr lang="en-US" sz="1000" dirty="0"/>
              <a:t>- - - - - </a:t>
            </a:r>
            <a:endParaRPr lang="en-IN" sz="1000" dirty="0"/>
          </a:p>
        </p:txBody>
      </p:sp>
      <p:sp>
        <p:nvSpPr>
          <p:cNvPr id="44" name="Oval Callout 43"/>
          <p:cNvSpPr/>
          <p:nvPr/>
        </p:nvSpPr>
        <p:spPr>
          <a:xfrm>
            <a:off x="3563888" y="1493168"/>
            <a:ext cx="844931" cy="576064"/>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5" name="TextBox 44"/>
          <p:cNvSpPr txBox="1"/>
          <p:nvPr/>
        </p:nvSpPr>
        <p:spPr>
          <a:xfrm>
            <a:off x="3738968" y="1567497"/>
            <a:ext cx="576064" cy="400110"/>
          </a:xfrm>
          <a:prstGeom prst="rect">
            <a:avLst/>
          </a:prstGeom>
          <a:noFill/>
        </p:spPr>
        <p:txBody>
          <a:bodyPr wrap="square" rtlCol="0">
            <a:spAutoFit/>
          </a:bodyPr>
          <a:lstStyle/>
          <a:p>
            <a:r>
              <a:rPr lang="en-US" sz="1000" dirty="0"/>
              <a:t>- - - - -</a:t>
            </a:r>
          </a:p>
          <a:p>
            <a:r>
              <a:rPr lang="en-US" sz="1000" dirty="0"/>
              <a:t>- - - - - </a:t>
            </a:r>
            <a:endParaRPr lang="en-IN" sz="1000" dirty="0"/>
          </a:p>
        </p:txBody>
      </p:sp>
      <p:sp>
        <p:nvSpPr>
          <p:cNvPr id="46" name="Oval Callout 45"/>
          <p:cNvSpPr/>
          <p:nvPr/>
        </p:nvSpPr>
        <p:spPr>
          <a:xfrm>
            <a:off x="2123728" y="1493168"/>
            <a:ext cx="844931" cy="576064"/>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7" name="TextBox 46"/>
          <p:cNvSpPr txBox="1"/>
          <p:nvPr/>
        </p:nvSpPr>
        <p:spPr>
          <a:xfrm>
            <a:off x="2298808" y="1567497"/>
            <a:ext cx="576064" cy="400110"/>
          </a:xfrm>
          <a:prstGeom prst="rect">
            <a:avLst/>
          </a:prstGeom>
          <a:noFill/>
        </p:spPr>
        <p:txBody>
          <a:bodyPr wrap="square" rtlCol="0">
            <a:spAutoFit/>
          </a:bodyPr>
          <a:lstStyle/>
          <a:p>
            <a:r>
              <a:rPr lang="en-US" sz="1000" dirty="0"/>
              <a:t>- - - - -</a:t>
            </a:r>
          </a:p>
          <a:p>
            <a:r>
              <a:rPr lang="en-US" sz="1000" dirty="0"/>
              <a:t>- - - - - </a:t>
            </a:r>
            <a:endParaRPr lang="en-IN" sz="1000" dirty="0"/>
          </a:p>
        </p:txBody>
      </p:sp>
      <p:sp>
        <p:nvSpPr>
          <p:cNvPr id="48" name="Right Brace 47"/>
          <p:cNvSpPr/>
          <p:nvPr/>
        </p:nvSpPr>
        <p:spPr>
          <a:xfrm>
            <a:off x="7308304" y="1124744"/>
            <a:ext cx="52843" cy="9361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9" name="TextBox 48"/>
          <p:cNvSpPr txBox="1"/>
          <p:nvPr/>
        </p:nvSpPr>
        <p:spPr>
          <a:xfrm rot="5400000">
            <a:off x="7070141" y="1362908"/>
            <a:ext cx="1308485" cy="400110"/>
          </a:xfrm>
          <a:prstGeom prst="rect">
            <a:avLst/>
          </a:prstGeom>
          <a:noFill/>
        </p:spPr>
        <p:txBody>
          <a:bodyPr wrap="square" rtlCol="0">
            <a:spAutoFit/>
          </a:bodyPr>
          <a:lstStyle/>
          <a:p>
            <a:pPr algn="ctr"/>
            <a:r>
              <a:rPr lang="en-US" sz="2000" dirty="0"/>
              <a:t>DOMAIN</a:t>
            </a:r>
            <a:endParaRPr lang="en-IN" sz="2000" dirty="0"/>
          </a:p>
        </p:txBody>
      </p:sp>
      <p:sp>
        <p:nvSpPr>
          <p:cNvPr id="50" name="TextBox 49"/>
          <p:cNvSpPr txBox="1"/>
          <p:nvPr/>
        </p:nvSpPr>
        <p:spPr>
          <a:xfrm>
            <a:off x="6948264" y="5903694"/>
            <a:ext cx="1872208" cy="646331"/>
          </a:xfrm>
          <a:prstGeom prst="rect">
            <a:avLst/>
          </a:prstGeom>
          <a:noFill/>
        </p:spPr>
        <p:txBody>
          <a:bodyPr wrap="square" rtlCol="0">
            <a:spAutoFit/>
          </a:bodyPr>
          <a:lstStyle/>
          <a:p>
            <a:r>
              <a:rPr lang="en-US" dirty="0"/>
              <a:t>[</a:t>
            </a:r>
            <a:r>
              <a:rPr lang="en-US" dirty="0" err="1"/>
              <a:t>Arity</a:t>
            </a:r>
            <a:r>
              <a:rPr lang="en-US" dirty="0"/>
              <a:t> = 04</a:t>
            </a:r>
          </a:p>
          <a:p>
            <a:r>
              <a:rPr lang="en-US" dirty="0"/>
              <a:t>Cardinality = 05]</a:t>
            </a:r>
            <a:endParaRPr lang="en-IN" dirty="0"/>
          </a:p>
        </p:txBody>
      </p:sp>
    </p:spTree>
    <p:extLst>
      <p:ext uri="{BB962C8B-B14F-4D97-AF65-F5344CB8AC3E}">
        <p14:creationId xmlns:p14="http://schemas.microsoft.com/office/powerpoint/2010/main" val="40943562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dirty="0"/>
              <a:t>DIVISION OPERATOR</a:t>
            </a:r>
            <a:endParaRPr lang="en-IN" dirty="0"/>
          </a:p>
        </p:txBody>
      </p:sp>
      <p:sp>
        <p:nvSpPr>
          <p:cNvPr id="3" name="Content Placeholder 2"/>
          <p:cNvSpPr>
            <a:spLocks noGrp="1"/>
          </p:cNvSpPr>
          <p:nvPr>
            <p:ph idx="1"/>
          </p:nvPr>
        </p:nvSpPr>
        <p:spPr>
          <a:xfrm>
            <a:off x="457200" y="1124744"/>
            <a:ext cx="8229600" cy="1368153"/>
          </a:xfrm>
        </p:spPr>
        <p:txBody>
          <a:bodyPr>
            <a:normAutofit fontScale="92500" lnSpcReduction="10000"/>
          </a:bodyPr>
          <a:lstStyle/>
          <a:p>
            <a:pPr algn="just"/>
            <a:r>
              <a:rPr lang="en-US" dirty="0"/>
              <a:t>The division operator is useful for representing same special type of queries like:- </a:t>
            </a:r>
            <a:r>
              <a:rPr lang="en-US" b="1" i="1" dirty="0"/>
              <a:t>Find the names of sailors who have reserved all boats.</a:t>
            </a:r>
            <a:endParaRPr lang="en-IN" b="1" i="1" dirty="0"/>
          </a:p>
        </p:txBody>
      </p:sp>
      <p:pic>
        <p:nvPicPr>
          <p:cNvPr id="4" name="Picture 4" descr="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508311"/>
            <a:ext cx="7575376" cy="430506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5724128" y="2924944"/>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652120" y="4509120"/>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724128" y="6165304"/>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73006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CALCULUS</a:t>
            </a:r>
            <a:endParaRPr lang="en-IN" dirty="0"/>
          </a:p>
        </p:txBody>
      </p:sp>
      <p:sp>
        <p:nvSpPr>
          <p:cNvPr id="3" name="Content Placeholder 2"/>
          <p:cNvSpPr>
            <a:spLocks noGrp="1"/>
          </p:cNvSpPr>
          <p:nvPr>
            <p:ph idx="1"/>
          </p:nvPr>
        </p:nvSpPr>
        <p:spPr>
          <a:xfrm>
            <a:off x="457200" y="1340768"/>
            <a:ext cx="8229600" cy="5256584"/>
          </a:xfrm>
        </p:spPr>
        <p:txBody>
          <a:bodyPr>
            <a:normAutofit fontScale="92500" lnSpcReduction="10000"/>
          </a:bodyPr>
          <a:lstStyle/>
          <a:p>
            <a:pPr algn="just"/>
            <a:r>
              <a:rPr lang="en-US" dirty="0"/>
              <a:t>Relational Calculus is a formal query language of relational model. Relational Calculus is an alternative to </a:t>
            </a:r>
            <a:r>
              <a:rPr lang="en-US" b="1" i="1" dirty="0"/>
              <a:t>relational algebra</a:t>
            </a:r>
            <a:r>
              <a:rPr lang="en-US" dirty="0"/>
              <a:t>, which is </a:t>
            </a:r>
            <a:r>
              <a:rPr lang="en-US" b="1" i="1" dirty="0"/>
              <a:t>procedural</a:t>
            </a:r>
            <a:r>
              <a:rPr lang="en-US" dirty="0"/>
              <a:t>, the </a:t>
            </a:r>
            <a:r>
              <a:rPr lang="en-US" b="1" i="1" dirty="0"/>
              <a:t>calculus</a:t>
            </a:r>
            <a:r>
              <a:rPr lang="en-US" dirty="0"/>
              <a:t> is </a:t>
            </a:r>
            <a:r>
              <a:rPr lang="en-US" b="1" i="1" dirty="0"/>
              <a:t>non-procedural</a:t>
            </a:r>
            <a:r>
              <a:rPr lang="en-US" dirty="0"/>
              <a:t>. Relational Calculus describes the answer without specifying how the answer is to be computed. Relational Calculus has important role in the design of commercial language like SQL.</a:t>
            </a:r>
          </a:p>
          <a:p>
            <a:pPr algn="just"/>
            <a:r>
              <a:rPr lang="en-US" dirty="0"/>
              <a:t>Relational Calculus is of following types:-</a:t>
            </a:r>
          </a:p>
          <a:p>
            <a:pPr marL="514350" indent="-514350" algn="just">
              <a:buFont typeface="+mj-lt"/>
              <a:buAutoNum type="arabicPeriod"/>
            </a:pPr>
            <a:r>
              <a:rPr lang="en-US" dirty="0"/>
              <a:t>Tuple Relational Calculus (TRC).</a:t>
            </a:r>
          </a:p>
          <a:p>
            <a:pPr marL="514350" indent="-514350" algn="just">
              <a:buFont typeface="+mj-lt"/>
              <a:buAutoNum type="arabicPeriod"/>
            </a:pPr>
            <a:r>
              <a:rPr lang="en-US" dirty="0"/>
              <a:t>Domain Relational Calculus (DRC).</a:t>
            </a:r>
          </a:p>
          <a:p>
            <a:pPr algn="just"/>
            <a:endParaRPr lang="en-US" dirty="0"/>
          </a:p>
          <a:p>
            <a:pPr marL="0" indent="0" algn="just">
              <a:buNone/>
            </a:pPr>
            <a:endParaRPr lang="en-IN" dirty="0"/>
          </a:p>
        </p:txBody>
      </p:sp>
    </p:spTree>
    <p:extLst>
      <p:ext uri="{BB962C8B-B14F-4D97-AF65-F5344CB8AC3E}">
        <p14:creationId xmlns:p14="http://schemas.microsoft.com/office/powerpoint/2010/main" val="21099683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TUPLE RELATIONAL CALCULUS</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US" dirty="0"/>
              <a:t>A tuple variable is a variable that takes on tuples of a particular relational schema as values. Every value assigned to a tuple variable has some number and types of fields.</a:t>
            </a:r>
          </a:p>
          <a:p>
            <a:pPr algn="just"/>
            <a:r>
              <a:rPr lang="en-US" dirty="0"/>
              <a:t>A tuple relational calculus query has a form:-</a:t>
            </a:r>
          </a:p>
          <a:p>
            <a:pPr algn="just">
              <a:tabLst>
                <a:tab pos="3195638" algn="ctr"/>
              </a:tabLst>
            </a:pPr>
            <a:r>
              <a:rPr lang="en-US" dirty="0"/>
              <a:t>A nonprocedural query language, where each query is of the form</a:t>
            </a:r>
          </a:p>
          <a:p>
            <a:pPr algn="just">
              <a:buFont typeface="Monotype Sorts" pitchFamily="2" charset="2"/>
              <a:buNone/>
              <a:tabLst>
                <a:tab pos="3195638" algn="ctr"/>
              </a:tabLst>
            </a:pPr>
            <a:r>
              <a:rPr lang="en-US" dirty="0"/>
              <a:t>		{</a:t>
            </a:r>
            <a:r>
              <a:rPr lang="en-US" i="1" dirty="0"/>
              <a:t>t</a:t>
            </a:r>
            <a:r>
              <a:rPr lang="en-US" dirty="0"/>
              <a:t> | </a:t>
            </a:r>
            <a:r>
              <a:rPr lang="en-US" i="1" dirty="0"/>
              <a:t>P</a:t>
            </a:r>
            <a:r>
              <a:rPr lang="en-US" dirty="0"/>
              <a:t> (</a:t>
            </a:r>
            <a:r>
              <a:rPr lang="en-US" i="1" dirty="0"/>
              <a:t>t </a:t>
            </a:r>
            <a:r>
              <a:rPr lang="en-US" dirty="0"/>
              <a:t>) }</a:t>
            </a:r>
          </a:p>
          <a:p>
            <a:pPr algn="just">
              <a:tabLst>
                <a:tab pos="3195638" algn="ctr"/>
              </a:tabLst>
            </a:pPr>
            <a:r>
              <a:rPr lang="en-US" dirty="0"/>
              <a:t>It is the set of all tuples </a:t>
            </a:r>
            <a:r>
              <a:rPr lang="en-US" i="1" dirty="0"/>
              <a:t>t</a:t>
            </a:r>
            <a:r>
              <a:rPr lang="en-US" dirty="0"/>
              <a:t> such that predicate </a:t>
            </a:r>
            <a:r>
              <a:rPr lang="en-US" i="1" dirty="0"/>
              <a:t>P</a:t>
            </a:r>
            <a:r>
              <a:rPr lang="en-US" dirty="0"/>
              <a:t> is true for </a:t>
            </a:r>
            <a:r>
              <a:rPr lang="en-US" i="1" dirty="0"/>
              <a:t>t</a:t>
            </a:r>
          </a:p>
          <a:p>
            <a:pPr algn="just">
              <a:tabLst>
                <a:tab pos="3195638" algn="ctr"/>
              </a:tabLst>
            </a:pPr>
            <a:r>
              <a:rPr lang="en-US" i="1" dirty="0"/>
              <a:t>t</a:t>
            </a:r>
            <a:r>
              <a:rPr lang="en-US" dirty="0"/>
              <a:t> is a </a:t>
            </a:r>
            <a:r>
              <a:rPr lang="en-US" i="1" dirty="0"/>
              <a:t>tuple variable</a:t>
            </a:r>
            <a:r>
              <a:rPr lang="en-US" dirty="0"/>
              <a:t>, </a:t>
            </a:r>
            <a:r>
              <a:rPr lang="en-US" i="1" dirty="0"/>
              <a:t>t </a:t>
            </a:r>
            <a:r>
              <a:rPr lang="en-US" dirty="0"/>
              <a:t>[</a:t>
            </a:r>
            <a:r>
              <a:rPr lang="en-US" i="1" dirty="0"/>
              <a:t>A </a:t>
            </a:r>
            <a:r>
              <a:rPr lang="en-US" dirty="0"/>
              <a:t>] denotes the value of tuple </a:t>
            </a:r>
            <a:r>
              <a:rPr lang="en-US" i="1" dirty="0"/>
              <a:t>t</a:t>
            </a:r>
            <a:r>
              <a:rPr lang="en-US" dirty="0"/>
              <a:t> on attribute </a:t>
            </a:r>
            <a:r>
              <a:rPr lang="en-US" i="1" dirty="0"/>
              <a:t>A</a:t>
            </a:r>
            <a:endParaRPr lang="en-US" dirty="0"/>
          </a:p>
          <a:p>
            <a:pPr algn="just">
              <a:tabLst>
                <a:tab pos="3195638" algn="ctr"/>
              </a:tabLst>
            </a:pPr>
            <a:r>
              <a:rPr lang="en-US" i="1" dirty="0"/>
              <a:t>t</a:t>
            </a:r>
            <a:r>
              <a:rPr lang="en-US" dirty="0"/>
              <a:t> </a:t>
            </a:r>
            <a:r>
              <a:rPr lang="en-US" dirty="0">
                <a:sym typeface="Symbol" charset="2"/>
              </a:rPr>
              <a:t> </a:t>
            </a:r>
            <a:r>
              <a:rPr lang="en-US" i="1" dirty="0">
                <a:sym typeface="Symbol" charset="2"/>
              </a:rPr>
              <a:t>r</a:t>
            </a:r>
            <a:r>
              <a:rPr lang="en-US" dirty="0">
                <a:sym typeface="Symbol" charset="2"/>
              </a:rPr>
              <a:t> denotes that tuple </a:t>
            </a:r>
            <a:r>
              <a:rPr lang="en-US" i="1" dirty="0">
                <a:sym typeface="Symbol" charset="2"/>
              </a:rPr>
              <a:t>t</a:t>
            </a:r>
            <a:r>
              <a:rPr lang="en-US" dirty="0">
                <a:sym typeface="Symbol" charset="2"/>
              </a:rPr>
              <a:t> is in relation </a:t>
            </a:r>
            <a:r>
              <a:rPr lang="en-US" i="1" dirty="0">
                <a:sym typeface="Symbol" charset="2"/>
              </a:rPr>
              <a:t>r</a:t>
            </a:r>
            <a:endParaRPr lang="en-US" dirty="0">
              <a:sym typeface="Symbol" charset="2"/>
            </a:endParaRPr>
          </a:p>
          <a:p>
            <a:pPr>
              <a:tabLst>
                <a:tab pos="3195638" algn="ctr"/>
              </a:tabLst>
            </a:pPr>
            <a:r>
              <a:rPr lang="en-US" i="1" dirty="0">
                <a:sym typeface="Symbol" charset="2"/>
              </a:rPr>
              <a:t>P</a:t>
            </a:r>
            <a:r>
              <a:rPr lang="en-US" dirty="0">
                <a:sym typeface="Symbol" charset="2"/>
              </a:rPr>
              <a:t> is a </a:t>
            </a:r>
            <a:r>
              <a:rPr lang="en-US" i="1" dirty="0">
                <a:sym typeface="Symbol" charset="2"/>
              </a:rPr>
              <a:t>formula </a:t>
            </a:r>
            <a:r>
              <a:rPr lang="en-US" dirty="0">
                <a:sym typeface="Symbol" charset="2"/>
              </a:rPr>
              <a:t>similar to that of the predicate calculus</a:t>
            </a:r>
            <a:endParaRPr lang="en-US" dirty="0"/>
          </a:p>
          <a:p>
            <a:pPr marL="0" indent="0">
              <a:buNone/>
            </a:pPr>
            <a:endParaRPr lang="en-IN" dirty="0"/>
          </a:p>
        </p:txBody>
      </p:sp>
    </p:spTree>
    <p:extLst>
      <p:ext uri="{BB962C8B-B14F-4D97-AF65-F5344CB8AC3E}">
        <p14:creationId xmlns:p14="http://schemas.microsoft.com/office/powerpoint/2010/main" val="41324591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 Calculus Formula</a:t>
            </a:r>
            <a:endParaRPr lang="en-IN" dirty="0"/>
          </a:p>
        </p:txBody>
      </p:sp>
      <p:sp>
        <p:nvSpPr>
          <p:cNvPr id="3" name="Content Placeholder 2"/>
          <p:cNvSpPr>
            <a:spLocks noGrp="1"/>
          </p:cNvSpPr>
          <p:nvPr>
            <p:ph idx="1"/>
          </p:nvPr>
        </p:nvSpPr>
        <p:spPr/>
        <p:txBody>
          <a:bodyPr/>
          <a:lstStyle/>
          <a:p>
            <a:pPr>
              <a:buFont typeface="Monotype Sorts" pitchFamily="2" charset="2"/>
              <a:buNone/>
            </a:pPr>
            <a:r>
              <a:rPr lang="en-US" sz="2400" dirty="0"/>
              <a:t>1.	Set of attributes and constants</a:t>
            </a:r>
          </a:p>
          <a:p>
            <a:pPr>
              <a:buFont typeface="Monotype Sorts" pitchFamily="2" charset="2"/>
              <a:buNone/>
            </a:pPr>
            <a:r>
              <a:rPr lang="en-US" sz="2400" dirty="0"/>
              <a:t>2.	Set of comparison operators:  (e.g., </a:t>
            </a:r>
            <a:r>
              <a:rPr lang="en-US" sz="2400" dirty="0">
                <a:sym typeface="Symbol" charset="2"/>
              </a:rPr>
              <a:t></a:t>
            </a:r>
            <a:r>
              <a:rPr lang="en-US" sz="2400" dirty="0"/>
              <a:t>, </a:t>
            </a:r>
            <a:r>
              <a:rPr lang="en-US" sz="2400" dirty="0">
                <a:sym typeface="Symbol" charset="2"/>
              </a:rPr>
              <a:t>, , , , )</a:t>
            </a:r>
          </a:p>
          <a:p>
            <a:pPr>
              <a:buFont typeface="Monotype Sorts" pitchFamily="2" charset="2"/>
              <a:buNone/>
            </a:pPr>
            <a:r>
              <a:rPr lang="en-US" sz="2400" dirty="0">
                <a:sym typeface="Symbol" charset="2"/>
              </a:rPr>
              <a:t>3.	Set of connectives:  and (), or (v)‚ not ()</a:t>
            </a:r>
          </a:p>
          <a:p>
            <a:pPr>
              <a:buFont typeface="Monotype Sorts" pitchFamily="2" charset="2"/>
              <a:buNone/>
            </a:pPr>
            <a:r>
              <a:rPr lang="en-US" sz="2400" dirty="0">
                <a:sym typeface="Symbol" charset="2"/>
              </a:rPr>
              <a:t>4.	Implication (): x  y, if x if true, then y is true</a:t>
            </a:r>
          </a:p>
          <a:p>
            <a:pPr>
              <a:buFont typeface="Monotype Sorts" pitchFamily="2" charset="2"/>
              <a:buNone/>
            </a:pPr>
            <a:r>
              <a:rPr lang="en-US" sz="2400" i="1" dirty="0">
                <a:sym typeface="Symbol" charset="2"/>
              </a:rPr>
              <a:t>				x</a:t>
            </a:r>
            <a:r>
              <a:rPr lang="en-US" sz="2400" dirty="0">
                <a:sym typeface="Symbol" charset="2"/>
              </a:rPr>
              <a:t>  </a:t>
            </a:r>
            <a:r>
              <a:rPr lang="en-US" sz="2400" i="1" dirty="0">
                <a:sym typeface="Symbol" charset="2"/>
              </a:rPr>
              <a:t>y</a:t>
            </a:r>
            <a:r>
              <a:rPr lang="en-US" sz="2400" dirty="0">
                <a:sym typeface="Symbol" charset="2"/>
              </a:rPr>
              <a:t> </a:t>
            </a:r>
            <a:r>
              <a:rPr lang="en-US" sz="2400" i="1" dirty="0">
                <a:sym typeface="Symbol" charset="2"/>
              </a:rPr>
              <a:t>x</a:t>
            </a:r>
            <a:r>
              <a:rPr lang="en-US" sz="2400" dirty="0">
                <a:sym typeface="Symbol" charset="2"/>
              </a:rPr>
              <a:t> v </a:t>
            </a:r>
            <a:r>
              <a:rPr lang="en-US" sz="2400" i="1" dirty="0">
                <a:sym typeface="Symbol" charset="2"/>
              </a:rPr>
              <a:t>y</a:t>
            </a:r>
          </a:p>
          <a:p>
            <a:pPr>
              <a:buFont typeface="Monotype Sorts" pitchFamily="2" charset="2"/>
              <a:buNone/>
            </a:pPr>
            <a:r>
              <a:rPr lang="en-US" sz="2400" dirty="0">
                <a:sym typeface="Symbol" charset="2"/>
              </a:rPr>
              <a:t>5.	Set of quantifiers:</a:t>
            </a:r>
          </a:p>
          <a:p>
            <a:pPr marL="457200" lvl="1" indent="0">
              <a:buNone/>
            </a:pPr>
            <a:r>
              <a:rPr lang="en-US" sz="2400" dirty="0">
                <a:sym typeface="Symbol" charset="2"/>
              </a:rPr>
              <a:t> </a:t>
            </a:r>
            <a:r>
              <a:rPr lang="en-US" sz="2400" i="1" dirty="0">
                <a:sym typeface="Symbol" charset="2"/>
              </a:rPr>
              <a:t>t </a:t>
            </a:r>
            <a:r>
              <a:rPr lang="en-US" sz="2400" dirty="0">
                <a:sym typeface="Symbol" charset="2"/>
              </a:rPr>
              <a:t></a:t>
            </a:r>
            <a:r>
              <a:rPr lang="en-US" sz="2400" i="1" dirty="0">
                <a:sym typeface="Symbol" charset="2"/>
              </a:rPr>
              <a:t>r </a:t>
            </a:r>
            <a:r>
              <a:rPr lang="en-US" sz="2400" dirty="0">
                <a:sym typeface="Symbol" charset="2"/>
              </a:rPr>
              <a:t>(</a:t>
            </a:r>
            <a:r>
              <a:rPr lang="en-US" sz="2400" i="1" dirty="0">
                <a:sym typeface="Symbol" charset="2"/>
              </a:rPr>
              <a:t>Q </a:t>
            </a:r>
            <a:r>
              <a:rPr lang="en-US" sz="2400" dirty="0">
                <a:sym typeface="Symbol" charset="2"/>
              </a:rPr>
              <a:t>(</a:t>
            </a:r>
            <a:r>
              <a:rPr lang="en-US" sz="2400" i="1" dirty="0">
                <a:sym typeface="Symbol" charset="2"/>
              </a:rPr>
              <a:t>t </a:t>
            </a:r>
            <a:r>
              <a:rPr lang="en-US" sz="2400" dirty="0">
                <a:sym typeface="Symbol" charset="2"/>
              </a:rPr>
              <a:t>))</a:t>
            </a:r>
            <a:r>
              <a:rPr lang="en-US" sz="2400" i="1" dirty="0">
                <a:sym typeface="Symbol" charset="2"/>
              </a:rPr>
              <a:t> </a:t>
            </a:r>
            <a:r>
              <a:rPr lang="en-US" sz="2400" dirty="0">
                <a:sym typeface="Symbol" charset="2"/>
              </a:rPr>
              <a:t></a:t>
            </a:r>
            <a:r>
              <a:rPr lang="en-US" sz="2400" i="1" dirty="0">
                <a:sym typeface="Symbol" charset="2"/>
              </a:rPr>
              <a:t></a:t>
            </a:r>
            <a:r>
              <a:rPr lang="en-US" sz="2400" dirty="0">
                <a:sym typeface="Symbol" charset="2"/>
              </a:rPr>
              <a:t>”there exists” a tuple in </a:t>
            </a:r>
            <a:r>
              <a:rPr lang="en-US" sz="2400" i="1" dirty="0">
                <a:sym typeface="Symbol" charset="2"/>
              </a:rPr>
              <a:t>t</a:t>
            </a:r>
            <a:r>
              <a:rPr lang="en-US" sz="2400" dirty="0">
                <a:sym typeface="Symbol" charset="2"/>
              </a:rPr>
              <a:t> in relation </a:t>
            </a:r>
            <a:r>
              <a:rPr lang="en-US" sz="2400" i="1" dirty="0">
                <a:sym typeface="Symbol" charset="2"/>
              </a:rPr>
              <a:t>r</a:t>
            </a:r>
            <a:br>
              <a:rPr lang="en-US" sz="2400" dirty="0">
                <a:sym typeface="Symbol" charset="2"/>
              </a:rPr>
            </a:br>
            <a:r>
              <a:rPr lang="en-US" sz="2400" dirty="0">
                <a:sym typeface="Symbol" charset="2"/>
              </a:rPr>
              <a:t>                        such that predicate </a:t>
            </a:r>
            <a:r>
              <a:rPr lang="en-US" sz="2400" i="1" dirty="0">
                <a:sym typeface="Symbol" charset="2"/>
              </a:rPr>
              <a:t>Q </a:t>
            </a:r>
            <a:r>
              <a:rPr lang="en-US" sz="2400" dirty="0">
                <a:sym typeface="Symbol" charset="2"/>
              </a:rPr>
              <a:t>(</a:t>
            </a:r>
            <a:r>
              <a:rPr lang="en-US" sz="2400" i="1" dirty="0">
                <a:sym typeface="Symbol" charset="2"/>
              </a:rPr>
              <a:t>t </a:t>
            </a:r>
            <a:r>
              <a:rPr lang="en-US" sz="2400" dirty="0">
                <a:sym typeface="Symbol" charset="2"/>
              </a:rPr>
              <a:t>) is true</a:t>
            </a:r>
          </a:p>
          <a:p>
            <a:pPr marL="457200" lvl="1" indent="0">
              <a:buNone/>
            </a:pPr>
            <a:r>
              <a:rPr lang="en-US" sz="2400" dirty="0">
                <a:sym typeface="Symbol" charset="2"/>
              </a:rPr>
              <a:t></a:t>
            </a:r>
            <a:r>
              <a:rPr lang="en-US" sz="2400" i="1" dirty="0">
                <a:sym typeface="Symbol" charset="2"/>
              </a:rPr>
              <a:t>t </a:t>
            </a:r>
            <a:r>
              <a:rPr lang="en-US" sz="2400" dirty="0">
                <a:sym typeface="Symbol" charset="2"/>
              </a:rPr>
              <a:t></a:t>
            </a:r>
            <a:r>
              <a:rPr lang="en-US" sz="2400" i="1" dirty="0">
                <a:sym typeface="Symbol" charset="2"/>
              </a:rPr>
              <a:t>r</a:t>
            </a:r>
            <a:r>
              <a:rPr lang="en-US" sz="2400" dirty="0">
                <a:sym typeface="Symbol" charset="2"/>
              </a:rPr>
              <a:t> (</a:t>
            </a:r>
            <a:r>
              <a:rPr lang="en-US" sz="2400" i="1" dirty="0">
                <a:sym typeface="Symbol" charset="2"/>
              </a:rPr>
              <a:t>Q </a:t>
            </a:r>
            <a:r>
              <a:rPr lang="en-US" sz="2400" dirty="0">
                <a:sym typeface="Symbol" charset="2"/>
              </a:rPr>
              <a:t>(</a:t>
            </a:r>
            <a:r>
              <a:rPr lang="en-US" sz="2400" i="1" dirty="0">
                <a:sym typeface="Symbol" charset="2"/>
              </a:rPr>
              <a:t>t </a:t>
            </a:r>
            <a:r>
              <a:rPr lang="en-US" sz="2400" dirty="0">
                <a:sym typeface="Symbol" charset="2"/>
              </a:rPr>
              <a:t>)) </a:t>
            </a:r>
            <a:r>
              <a:rPr lang="en-US" sz="2400" i="1" dirty="0">
                <a:sym typeface="Symbol" charset="2"/>
              </a:rPr>
              <a:t>Q</a:t>
            </a:r>
            <a:r>
              <a:rPr lang="en-US" sz="2400" dirty="0">
                <a:sym typeface="Symbol" charset="2"/>
              </a:rPr>
              <a:t> is true “for all” tuples </a:t>
            </a:r>
            <a:r>
              <a:rPr lang="en-US" sz="2400" i="1" dirty="0">
                <a:sym typeface="Symbol" charset="2"/>
              </a:rPr>
              <a:t>t</a:t>
            </a:r>
            <a:r>
              <a:rPr lang="en-US" sz="2400" dirty="0">
                <a:sym typeface="Symbol" charset="2"/>
              </a:rPr>
              <a:t> in relation </a:t>
            </a:r>
            <a:r>
              <a:rPr lang="en-US" sz="2400" i="1" dirty="0">
                <a:sym typeface="Symbol" charset="2"/>
              </a:rPr>
              <a:t>r</a:t>
            </a:r>
          </a:p>
          <a:p>
            <a:endParaRPr lang="en-IN" dirty="0"/>
          </a:p>
        </p:txBody>
      </p:sp>
    </p:spTree>
    <p:extLst>
      <p:ext uri="{BB962C8B-B14F-4D97-AF65-F5344CB8AC3E}">
        <p14:creationId xmlns:p14="http://schemas.microsoft.com/office/powerpoint/2010/main" val="486813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Banking Example</a:t>
            </a:r>
            <a:endParaRPr lang="en-IN" dirty="0"/>
          </a:p>
        </p:txBody>
      </p:sp>
      <p:sp>
        <p:nvSpPr>
          <p:cNvPr id="3" name="Content Placeholder 2"/>
          <p:cNvSpPr>
            <a:spLocks noGrp="1"/>
          </p:cNvSpPr>
          <p:nvPr>
            <p:ph idx="1"/>
          </p:nvPr>
        </p:nvSpPr>
        <p:spPr/>
        <p:txBody>
          <a:bodyPr/>
          <a:lstStyle/>
          <a:p>
            <a:r>
              <a:rPr lang="en-US" i="1" dirty="0"/>
              <a:t>branch </a:t>
            </a:r>
            <a:r>
              <a:rPr lang="en-US" dirty="0"/>
              <a:t>(</a:t>
            </a:r>
            <a:r>
              <a:rPr lang="en-US" i="1" dirty="0" err="1"/>
              <a:t>branch_name</a:t>
            </a:r>
            <a:r>
              <a:rPr lang="en-US" i="1" dirty="0"/>
              <a:t>, </a:t>
            </a:r>
            <a:r>
              <a:rPr lang="en-US" i="1" dirty="0" err="1"/>
              <a:t>branch_city</a:t>
            </a:r>
            <a:r>
              <a:rPr lang="en-US" i="1" dirty="0"/>
              <a:t>, assets </a:t>
            </a:r>
            <a:r>
              <a:rPr lang="en-US" dirty="0"/>
              <a:t>)</a:t>
            </a:r>
            <a:r>
              <a:rPr lang="en-US" i="1" dirty="0"/>
              <a:t> </a:t>
            </a:r>
          </a:p>
          <a:p>
            <a:r>
              <a:rPr lang="en-US" i="1" dirty="0"/>
              <a:t>customer </a:t>
            </a:r>
            <a:r>
              <a:rPr lang="en-US" dirty="0"/>
              <a:t>(</a:t>
            </a:r>
            <a:r>
              <a:rPr lang="en-US" i="1" dirty="0" err="1"/>
              <a:t>customer_name</a:t>
            </a:r>
            <a:r>
              <a:rPr lang="en-US" i="1" dirty="0"/>
              <a:t>, </a:t>
            </a:r>
            <a:r>
              <a:rPr lang="en-US" i="1" dirty="0" err="1"/>
              <a:t>customer_street</a:t>
            </a:r>
            <a:r>
              <a:rPr lang="en-US" i="1" dirty="0"/>
              <a:t>, </a:t>
            </a:r>
            <a:r>
              <a:rPr lang="en-US" i="1" dirty="0" err="1"/>
              <a:t>customer_city</a:t>
            </a:r>
            <a:r>
              <a:rPr lang="en-US" i="1" dirty="0"/>
              <a:t> </a:t>
            </a:r>
            <a:r>
              <a:rPr lang="en-US" dirty="0"/>
              <a:t>)</a:t>
            </a:r>
            <a:r>
              <a:rPr lang="en-US" i="1" dirty="0"/>
              <a:t> </a:t>
            </a:r>
          </a:p>
          <a:p>
            <a:r>
              <a:rPr lang="en-US" i="1" dirty="0"/>
              <a:t>account </a:t>
            </a:r>
            <a:r>
              <a:rPr lang="en-US" dirty="0"/>
              <a:t>(</a:t>
            </a:r>
            <a:r>
              <a:rPr lang="en-US" i="1" dirty="0" err="1"/>
              <a:t>account_number</a:t>
            </a:r>
            <a:r>
              <a:rPr lang="en-US" i="1" dirty="0"/>
              <a:t>, </a:t>
            </a:r>
            <a:r>
              <a:rPr lang="en-US" i="1" dirty="0" err="1"/>
              <a:t>branch_name</a:t>
            </a:r>
            <a:r>
              <a:rPr lang="en-US" i="1" dirty="0"/>
              <a:t>, balance </a:t>
            </a:r>
            <a:r>
              <a:rPr lang="en-US" dirty="0"/>
              <a:t>)</a:t>
            </a:r>
            <a:r>
              <a:rPr lang="en-US" i="1" dirty="0"/>
              <a:t> </a:t>
            </a:r>
          </a:p>
          <a:p>
            <a:r>
              <a:rPr lang="en-US" i="1" dirty="0"/>
              <a:t>loan </a:t>
            </a:r>
            <a:r>
              <a:rPr lang="en-US" dirty="0"/>
              <a:t>(</a:t>
            </a:r>
            <a:r>
              <a:rPr lang="en-US" i="1" dirty="0" err="1"/>
              <a:t>loan_number</a:t>
            </a:r>
            <a:r>
              <a:rPr lang="en-US" i="1" dirty="0"/>
              <a:t>, </a:t>
            </a:r>
            <a:r>
              <a:rPr lang="en-US" i="1" dirty="0" err="1"/>
              <a:t>branch_name</a:t>
            </a:r>
            <a:r>
              <a:rPr lang="en-US" i="1" dirty="0"/>
              <a:t>, amount </a:t>
            </a:r>
            <a:r>
              <a:rPr lang="en-US" dirty="0"/>
              <a:t>)</a:t>
            </a:r>
            <a:endParaRPr lang="en-US" i="1" dirty="0"/>
          </a:p>
          <a:p>
            <a:r>
              <a:rPr lang="en-US" i="1" dirty="0"/>
              <a:t>depositor </a:t>
            </a:r>
            <a:r>
              <a:rPr lang="en-US" dirty="0"/>
              <a:t>(</a:t>
            </a:r>
            <a:r>
              <a:rPr lang="en-US" i="1" dirty="0" err="1"/>
              <a:t>customer_name</a:t>
            </a:r>
            <a:r>
              <a:rPr lang="en-US" i="1" dirty="0"/>
              <a:t>, </a:t>
            </a:r>
            <a:r>
              <a:rPr lang="en-US" i="1" dirty="0" err="1"/>
              <a:t>account_number</a:t>
            </a:r>
            <a:r>
              <a:rPr lang="en-US" i="1" dirty="0"/>
              <a:t> </a:t>
            </a:r>
            <a:r>
              <a:rPr lang="en-US" dirty="0"/>
              <a:t>)</a:t>
            </a:r>
            <a:endParaRPr lang="en-US" i="1" dirty="0"/>
          </a:p>
          <a:p>
            <a:r>
              <a:rPr lang="en-US" i="1" dirty="0"/>
              <a:t>borrower</a:t>
            </a:r>
            <a:r>
              <a:rPr lang="en-US" b="1" i="1" dirty="0">
                <a:solidFill>
                  <a:schemeClr val="tx2"/>
                </a:solidFill>
              </a:rPr>
              <a:t> </a:t>
            </a:r>
            <a:r>
              <a:rPr lang="en-US" dirty="0"/>
              <a:t>(</a:t>
            </a:r>
            <a:r>
              <a:rPr lang="en-US" i="1" dirty="0" err="1"/>
              <a:t>customer_name</a:t>
            </a:r>
            <a:r>
              <a:rPr lang="en-US" i="1" dirty="0"/>
              <a:t>, </a:t>
            </a:r>
            <a:r>
              <a:rPr lang="en-US" i="1" dirty="0" err="1"/>
              <a:t>loan_number</a:t>
            </a:r>
            <a:r>
              <a:rPr lang="en-US" i="1" dirty="0"/>
              <a:t> </a:t>
            </a:r>
            <a:r>
              <a:rPr lang="en-US" dirty="0"/>
              <a:t>)</a:t>
            </a:r>
            <a:endParaRPr lang="en-US" i="1" dirty="0"/>
          </a:p>
          <a:p>
            <a:pPr marL="0" indent="0">
              <a:buNone/>
            </a:pPr>
            <a:endParaRPr lang="en-IN" dirty="0"/>
          </a:p>
        </p:txBody>
      </p:sp>
    </p:spTree>
    <p:extLst>
      <p:ext uri="{BB962C8B-B14F-4D97-AF65-F5344CB8AC3E}">
        <p14:creationId xmlns:p14="http://schemas.microsoft.com/office/powerpoint/2010/main" val="25354748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Queries</a:t>
            </a:r>
            <a:endParaRPr lang="en-IN" dirty="0"/>
          </a:p>
        </p:txBody>
      </p:sp>
      <p:sp>
        <p:nvSpPr>
          <p:cNvPr id="3" name="Content Placeholder 2"/>
          <p:cNvSpPr>
            <a:spLocks noGrp="1"/>
          </p:cNvSpPr>
          <p:nvPr>
            <p:ph idx="1"/>
          </p:nvPr>
        </p:nvSpPr>
        <p:spPr>
          <a:xfrm>
            <a:off x="395536" y="1412776"/>
            <a:ext cx="8424936" cy="4713387"/>
          </a:xfrm>
        </p:spPr>
        <p:txBody>
          <a:bodyPr>
            <a:normAutofit fontScale="92500" lnSpcReduction="10000"/>
          </a:bodyPr>
          <a:lstStyle/>
          <a:p>
            <a:r>
              <a:rPr lang="en-US" dirty="0"/>
              <a:t>Find the </a:t>
            </a:r>
            <a:r>
              <a:rPr lang="en-US" i="1" dirty="0" err="1"/>
              <a:t>loan_number</a:t>
            </a:r>
            <a:r>
              <a:rPr lang="en-US" i="1" dirty="0"/>
              <a:t>, </a:t>
            </a:r>
            <a:r>
              <a:rPr lang="en-US" i="1" dirty="0" err="1"/>
              <a:t>branch_name</a:t>
            </a:r>
            <a:r>
              <a:rPr lang="en-US" i="1" dirty="0"/>
              <a:t>, </a:t>
            </a:r>
            <a:r>
              <a:rPr lang="en-US" dirty="0"/>
              <a:t>and</a:t>
            </a:r>
            <a:r>
              <a:rPr lang="en-US" i="1" dirty="0"/>
              <a:t> amount </a:t>
            </a:r>
            <a:r>
              <a:rPr lang="en-US" dirty="0"/>
              <a:t>for loans of over $1200.</a:t>
            </a:r>
          </a:p>
          <a:p>
            <a:endParaRPr lang="en-US" dirty="0">
              <a:sym typeface="Symbol" charset="2"/>
            </a:endParaRPr>
          </a:p>
          <a:p>
            <a:pPr marL="0" indent="0">
              <a:buNone/>
            </a:pPr>
            <a:r>
              <a:rPr kumimoji="1" lang="en-US" dirty="0"/>
              <a:t>	{</a:t>
            </a:r>
            <a:r>
              <a:rPr kumimoji="1" lang="en-US" i="1" dirty="0"/>
              <a:t>t</a:t>
            </a:r>
            <a:r>
              <a:rPr kumimoji="1" lang="en-US" dirty="0"/>
              <a:t> | </a:t>
            </a:r>
            <a:r>
              <a:rPr kumimoji="1" lang="en-US" i="1" dirty="0"/>
              <a:t>t</a:t>
            </a:r>
            <a:r>
              <a:rPr kumimoji="1" lang="en-US" dirty="0"/>
              <a:t> </a:t>
            </a:r>
            <a:r>
              <a:rPr kumimoji="1" lang="en-US" dirty="0">
                <a:sym typeface="Symbol" charset="2"/>
              </a:rPr>
              <a:t> </a:t>
            </a:r>
            <a:r>
              <a:rPr kumimoji="1" lang="en-US" i="1" dirty="0">
                <a:sym typeface="Symbol" charset="2"/>
              </a:rPr>
              <a:t>loan</a:t>
            </a:r>
            <a:r>
              <a:rPr kumimoji="1" lang="en-US" dirty="0">
                <a:sym typeface="Symbol" charset="2"/>
              </a:rPr>
              <a:t>  </a:t>
            </a:r>
            <a:r>
              <a:rPr kumimoji="1" lang="en-US" i="1" dirty="0">
                <a:sym typeface="Symbol" charset="2"/>
              </a:rPr>
              <a:t>t</a:t>
            </a:r>
            <a:r>
              <a:rPr kumimoji="1" lang="en-US" dirty="0">
                <a:sym typeface="Symbol" charset="2"/>
              </a:rPr>
              <a:t> [</a:t>
            </a:r>
            <a:r>
              <a:rPr kumimoji="1" lang="en-US" i="1" dirty="0">
                <a:sym typeface="Symbol" charset="2"/>
              </a:rPr>
              <a:t>amount </a:t>
            </a:r>
            <a:r>
              <a:rPr kumimoji="1" lang="en-US" dirty="0">
                <a:sym typeface="Symbol" charset="2"/>
              </a:rPr>
              <a:t>]  1200}</a:t>
            </a:r>
          </a:p>
          <a:p>
            <a:pPr marL="0" indent="0">
              <a:buNone/>
            </a:pPr>
            <a:endParaRPr kumimoji="1" lang="en-US" dirty="0">
              <a:sym typeface="Symbol" charset="2"/>
            </a:endParaRPr>
          </a:p>
          <a:p>
            <a:r>
              <a:rPr lang="en-US" dirty="0"/>
              <a:t>Find the loan number for each loan of an amount greater than $1200.</a:t>
            </a:r>
          </a:p>
          <a:p>
            <a:endParaRPr kumimoji="1" lang="en-US" sz="2800" i="1" dirty="0">
              <a:sym typeface="Symbol" charset="2"/>
            </a:endParaRPr>
          </a:p>
          <a:p>
            <a:pPr>
              <a:spcBef>
                <a:spcPct val="35000"/>
              </a:spcBef>
              <a:buClr>
                <a:schemeClr val="tx2"/>
              </a:buClr>
              <a:buSzPct val="90000"/>
              <a:buFont typeface="Monotype Sorts" pitchFamily="2" charset="2"/>
              <a:buNone/>
            </a:pPr>
            <a:r>
              <a:rPr kumimoji="1" lang="en-US" sz="2800" dirty="0"/>
              <a:t> {</a:t>
            </a:r>
            <a:r>
              <a:rPr kumimoji="1" lang="en-US" sz="2800" i="1" dirty="0"/>
              <a:t>t </a:t>
            </a:r>
            <a:r>
              <a:rPr kumimoji="1" lang="en-US" sz="2800" dirty="0"/>
              <a:t>|</a:t>
            </a:r>
            <a:r>
              <a:rPr kumimoji="1" lang="en-US" sz="2800" i="1" dirty="0"/>
              <a:t> </a:t>
            </a:r>
            <a:r>
              <a:rPr kumimoji="1" lang="en-US" sz="2800" dirty="0">
                <a:sym typeface="Symbol" charset="2"/>
              </a:rPr>
              <a:t></a:t>
            </a:r>
            <a:r>
              <a:rPr kumimoji="1" lang="en-US" sz="2800" i="1" dirty="0">
                <a:sym typeface="Symbol" charset="2"/>
              </a:rPr>
              <a:t> s </a:t>
            </a:r>
            <a:r>
              <a:rPr kumimoji="1" lang="en-US" sz="2800" dirty="0">
                <a:sym typeface="Symbol" charset="2"/>
              </a:rPr>
              <a:t>loan (</a:t>
            </a:r>
            <a:r>
              <a:rPr kumimoji="1" lang="en-US" sz="2800" i="1" dirty="0">
                <a:sym typeface="Symbol" charset="2"/>
              </a:rPr>
              <a:t>t </a:t>
            </a:r>
            <a:r>
              <a:rPr kumimoji="1" lang="en-US" sz="2800" dirty="0">
                <a:sym typeface="Symbol" charset="2"/>
              </a:rPr>
              <a:t>[</a:t>
            </a:r>
            <a:r>
              <a:rPr kumimoji="1" lang="en-US" sz="2800" i="1" dirty="0" err="1">
                <a:sym typeface="Symbol" charset="2"/>
              </a:rPr>
              <a:t>loan_number</a:t>
            </a:r>
            <a:r>
              <a:rPr kumimoji="1" lang="en-US" sz="2800" dirty="0">
                <a:sym typeface="Symbol" charset="2"/>
              </a:rPr>
              <a:t>] = </a:t>
            </a:r>
            <a:r>
              <a:rPr kumimoji="1" lang="en-US" sz="2800" i="1" dirty="0">
                <a:sym typeface="Symbol" charset="2"/>
              </a:rPr>
              <a:t>s </a:t>
            </a:r>
            <a:r>
              <a:rPr kumimoji="1" lang="en-US" sz="2800" dirty="0">
                <a:sym typeface="Symbol" charset="2"/>
              </a:rPr>
              <a:t>[</a:t>
            </a:r>
            <a:r>
              <a:rPr kumimoji="1" lang="en-US" sz="2800" i="1" dirty="0" err="1">
                <a:sym typeface="Symbol" charset="2"/>
              </a:rPr>
              <a:t>loan_number</a:t>
            </a:r>
            <a:r>
              <a:rPr kumimoji="1" lang="en-US" sz="2800" dirty="0">
                <a:sym typeface="Symbol" charset="2"/>
              </a:rPr>
              <a:t>]  </a:t>
            </a:r>
            <a:r>
              <a:rPr kumimoji="1" lang="en-US" sz="2800" i="1" dirty="0">
                <a:sym typeface="Symbol" charset="2"/>
              </a:rPr>
              <a:t>s</a:t>
            </a:r>
            <a:r>
              <a:rPr kumimoji="1" lang="en-US" sz="2800" dirty="0">
                <a:sym typeface="Symbol" charset="2"/>
              </a:rPr>
              <a:t> [</a:t>
            </a:r>
            <a:r>
              <a:rPr kumimoji="1" lang="en-US" sz="2800" i="1" dirty="0">
                <a:sym typeface="Symbol" charset="2"/>
              </a:rPr>
              <a:t>amount</a:t>
            </a:r>
            <a:r>
              <a:rPr kumimoji="1" lang="en-US" sz="2800" dirty="0">
                <a:sym typeface="Symbol" charset="2"/>
              </a:rPr>
              <a:t>]  1200)}</a:t>
            </a:r>
          </a:p>
          <a:p>
            <a:pPr>
              <a:spcBef>
                <a:spcPct val="35000"/>
              </a:spcBef>
              <a:buClr>
                <a:schemeClr val="tx2"/>
              </a:buClr>
              <a:buSzPct val="90000"/>
              <a:buFont typeface="Monotype Sorts" pitchFamily="2" charset="2"/>
              <a:buNone/>
            </a:pPr>
            <a:endParaRPr kumimoji="1" lang="en-US" sz="2800" dirty="0">
              <a:sym typeface="Symbol" charset="2"/>
            </a:endParaRPr>
          </a:p>
          <a:p>
            <a:pPr marL="0" indent="0">
              <a:buNone/>
            </a:pPr>
            <a:endParaRPr kumimoji="1" lang="en-US" sz="2800" i="1" dirty="0">
              <a:sym typeface="Symbol" charset="2"/>
            </a:endParaRPr>
          </a:p>
          <a:p>
            <a:endParaRPr lang="en-IN" dirty="0"/>
          </a:p>
        </p:txBody>
      </p:sp>
    </p:spTree>
    <p:extLst>
      <p:ext uri="{BB962C8B-B14F-4D97-AF65-F5344CB8AC3E}">
        <p14:creationId xmlns:p14="http://schemas.microsoft.com/office/powerpoint/2010/main" val="32092682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Queries</a:t>
            </a:r>
            <a:endParaRPr lang="en-IN" dirty="0"/>
          </a:p>
        </p:txBody>
      </p:sp>
      <p:sp>
        <p:nvSpPr>
          <p:cNvPr id="3" name="Content Placeholder 2"/>
          <p:cNvSpPr>
            <a:spLocks noGrp="1"/>
          </p:cNvSpPr>
          <p:nvPr>
            <p:ph idx="1"/>
          </p:nvPr>
        </p:nvSpPr>
        <p:spPr>
          <a:xfrm>
            <a:off x="457200" y="1268760"/>
            <a:ext cx="8229600" cy="4857403"/>
          </a:xfrm>
        </p:spPr>
        <p:txBody>
          <a:bodyPr>
            <a:normAutofit fontScale="92500" lnSpcReduction="10000"/>
          </a:bodyPr>
          <a:lstStyle/>
          <a:p>
            <a:r>
              <a:rPr lang="en-US" dirty="0"/>
              <a:t>Find the names of all customers having a loan, an account, or both at the bank.</a:t>
            </a:r>
          </a:p>
          <a:p>
            <a:endParaRPr lang="en-US" dirty="0"/>
          </a:p>
          <a:p>
            <a:pPr marL="0" indent="0">
              <a:buNone/>
            </a:pPr>
            <a:r>
              <a:rPr kumimoji="1" lang="en-US" sz="2600" dirty="0"/>
              <a:t>{</a:t>
            </a:r>
            <a:r>
              <a:rPr kumimoji="1" lang="en-US" sz="2600" i="1" dirty="0"/>
              <a:t>t </a:t>
            </a:r>
            <a:r>
              <a:rPr kumimoji="1" lang="en-US" sz="2600" dirty="0"/>
              <a:t>|</a:t>
            </a:r>
            <a:r>
              <a:rPr kumimoji="1" lang="en-US" sz="2600" i="1" dirty="0"/>
              <a:t> </a:t>
            </a:r>
            <a:r>
              <a:rPr kumimoji="1" lang="en-US" sz="2600" dirty="0">
                <a:sym typeface="Symbol" charset="2"/>
              </a:rPr>
              <a:t></a:t>
            </a:r>
            <a:r>
              <a:rPr kumimoji="1" lang="en-US" sz="2600" i="1" dirty="0">
                <a:sym typeface="Symbol" charset="2"/>
              </a:rPr>
              <a:t>s </a:t>
            </a:r>
            <a:r>
              <a:rPr kumimoji="1" lang="en-US" sz="2600" dirty="0">
                <a:sym typeface="Symbol" charset="2"/>
              </a:rPr>
              <a:t> </a:t>
            </a:r>
            <a:r>
              <a:rPr kumimoji="1" lang="en-US" sz="2600" i="1" dirty="0">
                <a:sym typeface="Symbol" charset="2"/>
              </a:rPr>
              <a:t>borrower ( t </a:t>
            </a:r>
            <a:r>
              <a:rPr kumimoji="1" lang="en-US" sz="2600" dirty="0">
                <a:sym typeface="Symbol" charset="2"/>
              </a:rPr>
              <a:t>[</a:t>
            </a:r>
            <a:r>
              <a:rPr kumimoji="1" lang="en-US" sz="2600" i="1" dirty="0" err="1">
                <a:sym typeface="Symbol" charset="2"/>
              </a:rPr>
              <a:t>customer_name</a:t>
            </a:r>
            <a:r>
              <a:rPr kumimoji="1" lang="en-US" sz="2600" i="1" dirty="0">
                <a:sym typeface="Symbol" charset="2"/>
              </a:rPr>
              <a:t> </a:t>
            </a:r>
            <a:r>
              <a:rPr kumimoji="1" lang="en-US" sz="2600" dirty="0">
                <a:sym typeface="Symbol" charset="2"/>
              </a:rPr>
              <a:t>] = </a:t>
            </a:r>
            <a:r>
              <a:rPr kumimoji="1" lang="en-US" sz="2600" i="1" dirty="0">
                <a:sym typeface="Symbol" charset="2"/>
              </a:rPr>
              <a:t>s </a:t>
            </a:r>
            <a:r>
              <a:rPr kumimoji="1" lang="en-US" sz="2600" dirty="0">
                <a:sym typeface="Symbol" charset="2"/>
              </a:rPr>
              <a:t>[</a:t>
            </a:r>
            <a:r>
              <a:rPr kumimoji="1" lang="en-US" sz="2600" i="1" dirty="0" err="1">
                <a:sym typeface="Symbol" charset="2"/>
              </a:rPr>
              <a:t>customer_name</a:t>
            </a:r>
            <a:r>
              <a:rPr kumimoji="1" lang="en-US" sz="2600" i="1" dirty="0">
                <a:sym typeface="Symbol" charset="2"/>
              </a:rPr>
              <a:t> </a:t>
            </a:r>
            <a:r>
              <a:rPr kumimoji="1" lang="en-US" sz="2600" dirty="0">
                <a:sym typeface="Symbol" charset="2"/>
              </a:rPr>
              <a:t>])</a:t>
            </a:r>
            <a:br>
              <a:rPr kumimoji="1" lang="en-US" sz="2600" dirty="0">
                <a:sym typeface="Symbol" charset="2"/>
              </a:rPr>
            </a:br>
            <a:r>
              <a:rPr kumimoji="1" lang="en-US" sz="2600" dirty="0">
                <a:sym typeface="Symbol" charset="2"/>
              </a:rPr>
              <a:t>      </a:t>
            </a:r>
            <a:r>
              <a:rPr kumimoji="1" lang="en-US" sz="2600" i="1" dirty="0">
                <a:sym typeface="Symbol" charset="2"/>
              </a:rPr>
              <a:t>u </a:t>
            </a:r>
            <a:r>
              <a:rPr kumimoji="1" lang="en-US" sz="2600" dirty="0">
                <a:sym typeface="Symbol" charset="2"/>
              </a:rPr>
              <a:t> </a:t>
            </a:r>
            <a:r>
              <a:rPr kumimoji="1" lang="en-US" sz="2600" i="1" dirty="0">
                <a:sym typeface="Symbol" charset="2"/>
              </a:rPr>
              <a:t>depositor </a:t>
            </a:r>
            <a:r>
              <a:rPr kumimoji="1" lang="en-US" sz="2600" dirty="0">
                <a:sym typeface="Symbol" charset="2"/>
              </a:rPr>
              <a:t>( </a:t>
            </a:r>
            <a:r>
              <a:rPr kumimoji="1" lang="en-US" sz="2600" i="1" dirty="0">
                <a:sym typeface="Symbol" charset="2"/>
              </a:rPr>
              <a:t>t </a:t>
            </a:r>
            <a:r>
              <a:rPr kumimoji="1" lang="en-US" sz="2600" dirty="0">
                <a:sym typeface="Symbol" charset="2"/>
              </a:rPr>
              <a:t>[</a:t>
            </a:r>
            <a:r>
              <a:rPr kumimoji="1" lang="en-US" sz="2600" i="1" dirty="0" err="1">
                <a:sym typeface="Symbol" charset="2"/>
              </a:rPr>
              <a:t>customer_name</a:t>
            </a:r>
            <a:r>
              <a:rPr kumimoji="1" lang="en-US" sz="2600" i="1" dirty="0">
                <a:sym typeface="Symbol" charset="2"/>
              </a:rPr>
              <a:t> </a:t>
            </a:r>
            <a:r>
              <a:rPr kumimoji="1" lang="en-US" sz="2600" dirty="0">
                <a:sym typeface="Symbol" charset="2"/>
              </a:rPr>
              <a:t>] = </a:t>
            </a:r>
            <a:r>
              <a:rPr kumimoji="1" lang="en-US" sz="2600" i="1" dirty="0">
                <a:sym typeface="Symbol" charset="2"/>
              </a:rPr>
              <a:t>u </a:t>
            </a:r>
            <a:r>
              <a:rPr kumimoji="1" lang="en-US" sz="2600" dirty="0">
                <a:sym typeface="Symbol" charset="2"/>
              </a:rPr>
              <a:t>[</a:t>
            </a:r>
            <a:r>
              <a:rPr kumimoji="1" lang="en-US" sz="2600" i="1" dirty="0" err="1">
                <a:sym typeface="Symbol" charset="2"/>
              </a:rPr>
              <a:t>customer_name</a:t>
            </a:r>
            <a:r>
              <a:rPr kumimoji="1" lang="en-US" sz="2600" i="1" dirty="0">
                <a:sym typeface="Symbol" charset="2"/>
              </a:rPr>
              <a:t> </a:t>
            </a:r>
            <a:r>
              <a:rPr kumimoji="1" lang="en-US" sz="2600" dirty="0">
                <a:sym typeface="Symbol" charset="2"/>
              </a:rPr>
              <a:t>])</a:t>
            </a:r>
          </a:p>
          <a:p>
            <a:endParaRPr kumimoji="1" lang="en-US" dirty="0">
              <a:sym typeface="Symbol" charset="2"/>
            </a:endParaRPr>
          </a:p>
          <a:p>
            <a:r>
              <a:rPr kumimoji="1" lang="en-US" dirty="0">
                <a:sym typeface="Symbol" charset="2"/>
              </a:rPr>
              <a:t>Find the names of all customers who have a loan and an account at the bank.</a:t>
            </a:r>
          </a:p>
          <a:p>
            <a:endParaRPr kumimoji="1" lang="en-US" dirty="0">
              <a:sym typeface="Symbol" charset="2"/>
            </a:endParaRPr>
          </a:p>
          <a:p>
            <a:pPr marL="0" indent="0">
              <a:buNone/>
            </a:pPr>
            <a:r>
              <a:rPr kumimoji="1" lang="en-US" sz="2600" dirty="0"/>
              <a:t>{</a:t>
            </a:r>
            <a:r>
              <a:rPr kumimoji="1" lang="en-US" sz="2600" i="1" dirty="0"/>
              <a:t>t </a:t>
            </a:r>
            <a:r>
              <a:rPr kumimoji="1" lang="en-US" sz="2600" dirty="0"/>
              <a:t>|</a:t>
            </a:r>
            <a:r>
              <a:rPr kumimoji="1" lang="en-US" sz="2600" i="1" dirty="0"/>
              <a:t> </a:t>
            </a:r>
            <a:r>
              <a:rPr kumimoji="1" lang="en-US" sz="2600" dirty="0">
                <a:sym typeface="Symbol" charset="2"/>
              </a:rPr>
              <a:t></a:t>
            </a:r>
            <a:r>
              <a:rPr kumimoji="1" lang="en-US" sz="2600" i="1" dirty="0">
                <a:sym typeface="Symbol" charset="2"/>
              </a:rPr>
              <a:t>s </a:t>
            </a:r>
            <a:r>
              <a:rPr kumimoji="1" lang="en-US" sz="2600" dirty="0">
                <a:sym typeface="Symbol" charset="2"/>
              </a:rPr>
              <a:t> </a:t>
            </a:r>
            <a:r>
              <a:rPr kumimoji="1" lang="en-US" sz="2600" i="1" dirty="0">
                <a:sym typeface="Symbol" charset="2"/>
              </a:rPr>
              <a:t>borrower ( t </a:t>
            </a:r>
            <a:r>
              <a:rPr kumimoji="1" lang="en-US" sz="2600" dirty="0">
                <a:sym typeface="Symbol" charset="2"/>
              </a:rPr>
              <a:t>[</a:t>
            </a:r>
            <a:r>
              <a:rPr kumimoji="1" lang="en-US" sz="2600" i="1" dirty="0" err="1">
                <a:sym typeface="Symbol" charset="2"/>
              </a:rPr>
              <a:t>customer_name</a:t>
            </a:r>
            <a:r>
              <a:rPr kumimoji="1" lang="en-US" sz="2600" i="1" dirty="0">
                <a:sym typeface="Symbol" charset="2"/>
              </a:rPr>
              <a:t> </a:t>
            </a:r>
            <a:r>
              <a:rPr kumimoji="1" lang="en-US" sz="2600" dirty="0">
                <a:sym typeface="Symbol" charset="2"/>
              </a:rPr>
              <a:t>] = </a:t>
            </a:r>
            <a:r>
              <a:rPr kumimoji="1" lang="en-US" sz="2600" i="1" dirty="0">
                <a:sym typeface="Symbol" charset="2"/>
              </a:rPr>
              <a:t>s </a:t>
            </a:r>
            <a:r>
              <a:rPr kumimoji="1" lang="en-US" sz="2600" dirty="0">
                <a:sym typeface="Symbol" charset="2"/>
              </a:rPr>
              <a:t>[</a:t>
            </a:r>
            <a:r>
              <a:rPr kumimoji="1" lang="en-US" sz="2600" i="1" dirty="0" err="1">
                <a:sym typeface="Symbol" charset="2"/>
              </a:rPr>
              <a:t>customer_name</a:t>
            </a:r>
            <a:r>
              <a:rPr kumimoji="1" lang="en-US" sz="2600" i="1" dirty="0">
                <a:sym typeface="Symbol" charset="2"/>
              </a:rPr>
              <a:t> </a:t>
            </a:r>
            <a:r>
              <a:rPr kumimoji="1" lang="en-US" sz="2600" dirty="0">
                <a:sym typeface="Symbol" charset="2"/>
              </a:rPr>
              <a:t>])</a:t>
            </a:r>
            <a:br>
              <a:rPr kumimoji="1" lang="en-US" sz="2600" dirty="0">
                <a:sym typeface="Symbol" charset="2"/>
              </a:rPr>
            </a:br>
            <a:r>
              <a:rPr kumimoji="1" lang="en-US" sz="2600" dirty="0">
                <a:sym typeface="Symbol" charset="2"/>
              </a:rPr>
              <a:t>       </a:t>
            </a:r>
            <a:r>
              <a:rPr kumimoji="1" lang="en-US" sz="2600" i="1" dirty="0">
                <a:sym typeface="Symbol" charset="2"/>
              </a:rPr>
              <a:t>u </a:t>
            </a:r>
            <a:r>
              <a:rPr kumimoji="1" lang="en-US" sz="2600" dirty="0">
                <a:sym typeface="Symbol" charset="2"/>
              </a:rPr>
              <a:t> </a:t>
            </a:r>
            <a:r>
              <a:rPr kumimoji="1" lang="en-US" sz="2600" i="1" dirty="0">
                <a:sym typeface="Symbol" charset="2"/>
              </a:rPr>
              <a:t>depositor </a:t>
            </a:r>
            <a:r>
              <a:rPr kumimoji="1" lang="en-US" sz="2600" dirty="0">
                <a:sym typeface="Symbol" charset="2"/>
              </a:rPr>
              <a:t>( </a:t>
            </a:r>
            <a:r>
              <a:rPr kumimoji="1" lang="en-US" sz="2600" i="1" dirty="0">
                <a:sym typeface="Symbol" charset="2"/>
              </a:rPr>
              <a:t>t </a:t>
            </a:r>
            <a:r>
              <a:rPr kumimoji="1" lang="en-US" sz="2600" dirty="0">
                <a:sym typeface="Symbol" charset="2"/>
              </a:rPr>
              <a:t>[</a:t>
            </a:r>
            <a:r>
              <a:rPr kumimoji="1" lang="en-US" sz="2600" i="1" dirty="0" err="1">
                <a:sym typeface="Symbol" charset="2"/>
              </a:rPr>
              <a:t>customer_name</a:t>
            </a:r>
            <a:r>
              <a:rPr kumimoji="1" lang="en-US" sz="2600" i="1" dirty="0">
                <a:sym typeface="Symbol" charset="2"/>
              </a:rPr>
              <a:t> </a:t>
            </a:r>
            <a:r>
              <a:rPr kumimoji="1" lang="en-US" sz="2600" dirty="0">
                <a:sym typeface="Symbol" charset="2"/>
              </a:rPr>
              <a:t>] = </a:t>
            </a:r>
            <a:r>
              <a:rPr kumimoji="1" lang="en-US" sz="2600" i="1" dirty="0">
                <a:sym typeface="Symbol" charset="2"/>
              </a:rPr>
              <a:t>u </a:t>
            </a:r>
            <a:r>
              <a:rPr kumimoji="1" lang="en-US" sz="2600" dirty="0">
                <a:sym typeface="Symbol" charset="2"/>
              </a:rPr>
              <a:t>[</a:t>
            </a:r>
            <a:r>
              <a:rPr kumimoji="1" lang="en-US" sz="2600" i="1" dirty="0" err="1">
                <a:sym typeface="Symbol" charset="2"/>
              </a:rPr>
              <a:t>customer_name</a:t>
            </a:r>
            <a:r>
              <a:rPr kumimoji="1" lang="en-US" sz="2600" dirty="0">
                <a:sym typeface="Symbol" charset="2"/>
              </a:rPr>
              <a:t>] )</a:t>
            </a:r>
          </a:p>
          <a:p>
            <a:pPr marL="0" indent="0">
              <a:buNone/>
            </a:pPr>
            <a:endParaRPr kumimoji="1" lang="en-US" i="1" dirty="0">
              <a:sym typeface="Symbol" charset="2"/>
            </a:endParaRPr>
          </a:p>
          <a:p>
            <a:endParaRPr lang="en-US" dirty="0">
              <a:sym typeface="Symbol" charset="2"/>
            </a:endParaRPr>
          </a:p>
        </p:txBody>
      </p:sp>
    </p:spTree>
    <p:extLst>
      <p:ext uri="{BB962C8B-B14F-4D97-AF65-F5344CB8AC3E}">
        <p14:creationId xmlns:p14="http://schemas.microsoft.com/office/powerpoint/2010/main" val="695396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RELATIONAL CALCULUS</a:t>
            </a:r>
            <a:endParaRPr lang="en-IN" dirty="0"/>
          </a:p>
        </p:txBody>
      </p:sp>
      <p:sp>
        <p:nvSpPr>
          <p:cNvPr id="3" name="Content Placeholder 2"/>
          <p:cNvSpPr>
            <a:spLocks noGrp="1"/>
          </p:cNvSpPr>
          <p:nvPr>
            <p:ph idx="1"/>
          </p:nvPr>
        </p:nvSpPr>
        <p:spPr>
          <a:xfrm>
            <a:off x="457200" y="1412776"/>
            <a:ext cx="8229600" cy="4713387"/>
          </a:xfrm>
        </p:spPr>
        <p:txBody>
          <a:bodyPr>
            <a:normAutofit lnSpcReduction="10000"/>
          </a:bodyPr>
          <a:lstStyle/>
          <a:p>
            <a:r>
              <a:rPr lang="en-US" dirty="0"/>
              <a:t>A nonprocedural query language equivalent in power to the tuple relational calculus</a:t>
            </a:r>
          </a:p>
          <a:p>
            <a:r>
              <a:rPr lang="en-US" dirty="0"/>
              <a:t>Each query is an expression of the form:</a:t>
            </a:r>
          </a:p>
          <a:p>
            <a:pPr>
              <a:buFont typeface="Monotype Sorts" pitchFamily="2" charset="2"/>
              <a:buNone/>
            </a:pPr>
            <a:endParaRPr lang="en-US" dirty="0"/>
          </a:p>
          <a:p>
            <a:pPr>
              <a:buFont typeface="Monotype Sorts" pitchFamily="2" charset="2"/>
              <a:buNone/>
            </a:pPr>
            <a:r>
              <a:rPr lang="en-US" dirty="0"/>
              <a:t>			{ </a:t>
            </a:r>
            <a:r>
              <a:rPr lang="en-US" dirty="0">
                <a:sym typeface="Symbol" charset="2"/>
              </a:rPr>
              <a:t> </a:t>
            </a:r>
            <a:r>
              <a:rPr lang="en-US" i="1" dirty="0">
                <a:sym typeface="Symbol" charset="2"/>
              </a:rPr>
              <a:t>x</a:t>
            </a:r>
            <a:r>
              <a:rPr lang="en-US" sz="1900" baseline="-25000" dirty="0">
                <a:sym typeface="Symbol" charset="2"/>
              </a:rPr>
              <a:t>1</a:t>
            </a:r>
            <a:r>
              <a:rPr lang="en-US" i="1" dirty="0">
                <a:sym typeface="Symbol" charset="2"/>
              </a:rPr>
              <a:t>, x</a:t>
            </a:r>
            <a:r>
              <a:rPr lang="en-US" sz="1900" baseline="-25000" dirty="0">
                <a:sym typeface="Symbol" charset="2"/>
              </a:rPr>
              <a:t>2</a:t>
            </a:r>
            <a:r>
              <a:rPr lang="en-US" i="1" dirty="0">
                <a:sym typeface="Symbol" charset="2"/>
              </a:rPr>
              <a:t>, …, </a:t>
            </a:r>
            <a:r>
              <a:rPr lang="en-US" i="1" dirty="0" err="1">
                <a:sym typeface="Symbol" charset="2"/>
              </a:rPr>
              <a:t>x</a:t>
            </a:r>
            <a:r>
              <a:rPr lang="en-US" sz="1900" i="1" baseline="-25000" dirty="0" err="1">
                <a:sym typeface="Symbol" charset="2"/>
              </a:rPr>
              <a:t>n</a:t>
            </a:r>
            <a:r>
              <a:rPr lang="en-US" dirty="0">
                <a:sym typeface="Symbol" charset="2"/>
              </a:rPr>
              <a:t>  | </a:t>
            </a:r>
            <a:r>
              <a:rPr lang="en-US" i="1" dirty="0">
                <a:sym typeface="Symbol" charset="2"/>
              </a:rPr>
              <a:t>P </a:t>
            </a:r>
            <a:r>
              <a:rPr lang="en-US" dirty="0">
                <a:sym typeface="Symbol" charset="2"/>
              </a:rPr>
              <a:t>(</a:t>
            </a:r>
            <a:r>
              <a:rPr lang="en-US" i="1" dirty="0">
                <a:sym typeface="Symbol" charset="2"/>
              </a:rPr>
              <a:t>x</a:t>
            </a:r>
            <a:r>
              <a:rPr lang="en-US" sz="1900" baseline="-25000" dirty="0">
                <a:sym typeface="Symbol" charset="2"/>
              </a:rPr>
              <a:t>1</a:t>
            </a:r>
            <a:r>
              <a:rPr lang="en-US" dirty="0">
                <a:sym typeface="Symbol" charset="2"/>
              </a:rPr>
              <a:t>, </a:t>
            </a:r>
            <a:r>
              <a:rPr lang="en-US" i="1" dirty="0">
                <a:sym typeface="Symbol" charset="2"/>
              </a:rPr>
              <a:t>x</a:t>
            </a:r>
            <a:r>
              <a:rPr lang="en-US" sz="1900" baseline="-25000" dirty="0">
                <a:sym typeface="Symbol" charset="2"/>
              </a:rPr>
              <a:t>2</a:t>
            </a:r>
            <a:r>
              <a:rPr lang="en-US" i="1" dirty="0">
                <a:sym typeface="Symbol" charset="2"/>
              </a:rPr>
              <a:t>, …, </a:t>
            </a:r>
            <a:r>
              <a:rPr lang="en-US" i="1" dirty="0" err="1">
                <a:sym typeface="Symbol" charset="2"/>
              </a:rPr>
              <a:t>x</a:t>
            </a:r>
            <a:r>
              <a:rPr lang="en-US" sz="1900" i="1" baseline="-25000" dirty="0" err="1">
                <a:sym typeface="Symbol" charset="2"/>
              </a:rPr>
              <a:t>n</a:t>
            </a:r>
            <a:r>
              <a:rPr lang="en-US" dirty="0">
                <a:sym typeface="Symbol" charset="2"/>
              </a:rPr>
              <a:t>)}</a:t>
            </a:r>
          </a:p>
          <a:p>
            <a:pPr>
              <a:buFont typeface="Monotype Sorts" pitchFamily="2" charset="2"/>
              <a:buNone/>
            </a:pPr>
            <a:endParaRPr lang="en-US" dirty="0">
              <a:sym typeface="Symbol" charset="2"/>
            </a:endParaRPr>
          </a:p>
          <a:p>
            <a:r>
              <a:rPr lang="en-US" i="1" dirty="0">
                <a:sym typeface="Symbol" charset="2"/>
              </a:rPr>
              <a:t>x</a:t>
            </a:r>
            <a:r>
              <a:rPr lang="en-US" sz="2100" baseline="-25000" dirty="0">
                <a:sym typeface="Symbol" charset="2"/>
              </a:rPr>
              <a:t>1</a:t>
            </a:r>
            <a:r>
              <a:rPr lang="en-US" dirty="0">
                <a:sym typeface="Symbol" charset="2"/>
              </a:rPr>
              <a:t>, </a:t>
            </a:r>
            <a:r>
              <a:rPr lang="en-US" i="1" dirty="0">
                <a:sym typeface="Symbol" charset="2"/>
              </a:rPr>
              <a:t>x</a:t>
            </a:r>
            <a:r>
              <a:rPr lang="en-US" sz="2100" baseline="-25000" dirty="0">
                <a:sym typeface="Symbol" charset="2"/>
              </a:rPr>
              <a:t>2</a:t>
            </a:r>
            <a:r>
              <a:rPr lang="en-US" i="1" dirty="0">
                <a:sym typeface="Symbol" charset="2"/>
              </a:rPr>
              <a:t>, …, </a:t>
            </a:r>
            <a:r>
              <a:rPr lang="en-US" i="1" dirty="0" err="1">
                <a:sym typeface="Symbol" charset="2"/>
              </a:rPr>
              <a:t>x</a:t>
            </a:r>
            <a:r>
              <a:rPr lang="en-US" sz="2100" i="1" baseline="-25000" dirty="0" err="1">
                <a:sym typeface="Symbol" charset="2"/>
              </a:rPr>
              <a:t>n</a:t>
            </a:r>
            <a:r>
              <a:rPr lang="en-US" i="1" baseline="-25000" dirty="0">
                <a:sym typeface="Symbol" charset="2"/>
              </a:rPr>
              <a:t> </a:t>
            </a:r>
            <a:r>
              <a:rPr lang="en-US" dirty="0">
                <a:sym typeface="Symbol" charset="2"/>
              </a:rPr>
              <a:t> represent domain variables.</a:t>
            </a:r>
          </a:p>
          <a:p>
            <a:r>
              <a:rPr lang="en-US" i="1" dirty="0">
                <a:sym typeface="Symbol" charset="2"/>
              </a:rPr>
              <a:t>P</a:t>
            </a:r>
            <a:r>
              <a:rPr lang="en-US" dirty="0">
                <a:sym typeface="Symbol" charset="2"/>
              </a:rPr>
              <a:t> represents a formula similar to that of the predicate calculus.</a:t>
            </a:r>
          </a:p>
          <a:p>
            <a:endParaRPr lang="en-IN" dirty="0"/>
          </a:p>
        </p:txBody>
      </p:sp>
    </p:spTree>
    <p:extLst>
      <p:ext uri="{BB962C8B-B14F-4D97-AF65-F5344CB8AC3E}">
        <p14:creationId xmlns:p14="http://schemas.microsoft.com/office/powerpoint/2010/main" val="40390211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Queries</a:t>
            </a:r>
            <a:endParaRPr lang="en-IN" dirty="0"/>
          </a:p>
        </p:txBody>
      </p:sp>
      <p:sp>
        <p:nvSpPr>
          <p:cNvPr id="3" name="Content Placeholder 2"/>
          <p:cNvSpPr>
            <a:spLocks noGrp="1"/>
          </p:cNvSpPr>
          <p:nvPr>
            <p:ph idx="1"/>
          </p:nvPr>
        </p:nvSpPr>
        <p:spPr>
          <a:xfrm>
            <a:off x="457200" y="1412776"/>
            <a:ext cx="8229600" cy="4713387"/>
          </a:xfrm>
        </p:spPr>
        <p:txBody>
          <a:bodyPr>
            <a:normAutofit fontScale="92500" lnSpcReduction="10000"/>
          </a:bodyPr>
          <a:lstStyle/>
          <a:p>
            <a:r>
              <a:rPr lang="en-US" dirty="0"/>
              <a:t>Find the </a:t>
            </a:r>
            <a:r>
              <a:rPr lang="en-US" i="1" dirty="0" err="1"/>
              <a:t>loan_number</a:t>
            </a:r>
            <a:r>
              <a:rPr lang="en-US" i="1" dirty="0"/>
              <a:t>, </a:t>
            </a:r>
            <a:r>
              <a:rPr lang="en-US" i="1" dirty="0" err="1"/>
              <a:t>branch_name</a:t>
            </a:r>
            <a:r>
              <a:rPr lang="en-US" i="1" dirty="0"/>
              <a:t>, </a:t>
            </a:r>
            <a:r>
              <a:rPr lang="en-US" dirty="0"/>
              <a:t>and </a:t>
            </a:r>
            <a:r>
              <a:rPr lang="en-US" i="1" dirty="0"/>
              <a:t> amount </a:t>
            </a:r>
            <a:r>
              <a:rPr lang="en-US" dirty="0"/>
              <a:t>for loans of over $1200.</a:t>
            </a:r>
          </a:p>
          <a:p>
            <a:pPr marL="0" indent="0">
              <a:buNone/>
            </a:pPr>
            <a:r>
              <a:rPr kumimoji="1" lang="en-US" sz="3000" dirty="0"/>
              <a:t>	</a:t>
            </a:r>
          </a:p>
          <a:p>
            <a:pPr marL="0" indent="0">
              <a:buNone/>
            </a:pPr>
            <a:r>
              <a:rPr kumimoji="1" lang="en-US" sz="3000" dirty="0"/>
              <a:t>	{</a:t>
            </a:r>
            <a:r>
              <a:rPr kumimoji="1" lang="en-US" sz="3000" dirty="0">
                <a:sym typeface="Symbol" charset="2"/>
              </a:rPr>
              <a:t> </a:t>
            </a:r>
            <a:r>
              <a:rPr kumimoji="1" lang="en-US" sz="3000" i="1" dirty="0">
                <a:sym typeface="Symbol" charset="2"/>
              </a:rPr>
              <a:t>l</a:t>
            </a:r>
            <a:r>
              <a:rPr kumimoji="1" lang="en-US" sz="3000" dirty="0">
                <a:sym typeface="Symbol" charset="2"/>
              </a:rPr>
              <a:t>, </a:t>
            </a:r>
            <a:r>
              <a:rPr kumimoji="1" lang="en-US" sz="3000" i="1" dirty="0">
                <a:sym typeface="Symbol" charset="2"/>
              </a:rPr>
              <a:t>b, a </a:t>
            </a:r>
            <a:r>
              <a:rPr kumimoji="1" lang="en-US" sz="3000" dirty="0">
                <a:sym typeface="Symbol" charset="2"/>
              </a:rPr>
              <a:t> |  </a:t>
            </a:r>
            <a:r>
              <a:rPr kumimoji="1" lang="en-US" sz="3000" i="1" dirty="0">
                <a:sym typeface="Symbol" charset="2"/>
              </a:rPr>
              <a:t>l</a:t>
            </a:r>
            <a:r>
              <a:rPr kumimoji="1" lang="en-US" sz="3000" dirty="0">
                <a:sym typeface="Symbol" charset="2"/>
              </a:rPr>
              <a:t>, </a:t>
            </a:r>
            <a:r>
              <a:rPr kumimoji="1" lang="en-US" sz="3000" i="1" dirty="0">
                <a:sym typeface="Symbol" charset="2"/>
              </a:rPr>
              <a:t>b, a </a:t>
            </a:r>
            <a:r>
              <a:rPr kumimoji="1" lang="en-US" sz="3000" dirty="0">
                <a:sym typeface="Symbol" charset="2"/>
              </a:rPr>
              <a:t>  </a:t>
            </a:r>
            <a:r>
              <a:rPr kumimoji="1" lang="en-US" sz="3000" i="1" dirty="0">
                <a:sym typeface="Symbol" charset="2"/>
              </a:rPr>
              <a:t>loan</a:t>
            </a:r>
            <a:r>
              <a:rPr kumimoji="1" lang="en-US" sz="3000" dirty="0">
                <a:sym typeface="Symbol" charset="2"/>
              </a:rPr>
              <a:t>  </a:t>
            </a:r>
            <a:r>
              <a:rPr kumimoji="1" lang="en-US" sz="3000" i="1" dirty="0">
                <a:sym typeface="Symbol" charset="2"/>
              </a:rPr>
              <a:t>a </a:t>
            </a:r>
            <a:r>
              <a:rPr kumimoji="1" lang="en-US" sz="3000" dirty="0">
                <a:sym typeface="Symbol" charset="2"/>
              </a:rPr>
              <a:t>&gt; 1200}</a:t>
            </a:r>
          </a:p>
          <a:p>
            <a:pPr marL="0" indent="0">
              <a:buNone/>
            </a:pPr>
            <a:endParaRPr kumimoji="1" lang="en-US" sz="3000" dirty="0">
              <a:sym typeface="Symbol" charset="2"/>
            </a:endParaRPr>
          </a:p>
          <a:p>
            <a:r>
              <a:rPr kumimoji="1" lang="en-US" dirty="0">
                <a:sym typeface="Symbol" charset="2"/>
              </a:rPr>
              <a:t>Find the names of all customers who have a loan of over $1200.</a:t>
            </a:r>
          </a:p>
          <a:p>
            <a:pPr marL="0" indent="0">
              <a:buNone/>
            </a:pPr>
            <a:endParaRPr kumimoji="1" lang="en-US" i="1" dirty="0">
              <a:sym typeface="Symbol" charset="2"/>
            </a:endParaRPr>
          </a:p>
          <a:p>
            <a:pPr marL="0" indent="0">
              <a:buNone/>
            </a:pPr>
            <a:r>
              <a:rPr kumimoji="1" lang="en-US" sz="3000" dirty="0">
                <a:sym typeface="Symbol" charset="2"/>
              </a:rPr>
              <a:t>{ </a:t>
            </a:r>
            <a:r>
              <a:rPr kumimoji="1" lang="en-US" sz="3000" i="1" dirty="0">
                <a:sym typeface="Symbol" charset="2"/>
              </a:rPr>
              <a:t>c</a:t>
            </a:r>
            <a:r>
              <a:rPr kumimoji="1" lang="en-US" sz="3000" dirty="0">
                <a:sym typeface="Symbol" charset="2"/>
              </a:rPr>
              <a:t>  |  </a:t>
            </a:r>
            <a:r>
              <a:rPr kumimoji="1" lang="en-US" sz="3000" i="1" dirty="0">
                <a:sym typeface="Symbol" charset="2"/>
              </a:rPr>
              <a:t>l, b, a </a:t>
            </a:r>
            <a:r>
              <a:rPr kumimoji="1" lang="en-US" sz="3000" dirty="0">
                <a:sym typeface="Symbol" charset="2"/>
              </a:rPr>
              <a:t>( </a:t>
            </a:r>
            <a:r>
              <a:rPr kumimoji="1" lang="en-US" sz="3000" i="1" dirty="0">
                <a:sym typeface="Symbol" charset="2"/>
              </a:rPr>
              <a:t>c, l </a:t>
            </a:r>
            <a:r>
              <a:rPr kumimoji="1" lang="en-US" sz="3000" dirty="0">
                <a:sym typeface="Symbol" charset="2"/>
              </a:rPr>
              <a:t>  </a:t>
            </a:r>
            <a:r>
              <a:rPr kumimoji="1" lang="en-US" sz="3000" i="1" dirty="0">
                <a:sym typeface="Symbol" charset="2"/>
              </a:rPr>
              <a:t>borrower </a:t>
            </a:r>
            <a:r>
              <a:rPr kumimoji="1" lang="en-US" sz="3000" dirty="0">
                <a:sym typeface="Symbol" charset="2"/>
              </a:rPr>
              <a:t>  </a:t>
            </a:r>
            <a:r>
              <a:rPr kumimoji="1" lang="en-US" sz="3000" i="1" dirty="0">
                <a:sym typeface="Symbol" charset="2"/>
              </a:rPr>
              <a:t>l, b, a </a:t>
            </a:r>
            <a:r>
              <a:rPr kumimoji="1" lang="en-US" sz="3000" dirty="0">
                <a:sym typeface="Symbol" charset="2"/>
              </a:rPr>
              <a:t>  </a:t>
            </a:r>
            <a:r>
              <a:rPr kumimoji="1" lang="en-US" sz="3000" i="1" dirty="0">
                <a:sym typeface="Symbol" charset="2"/>
              </a:rPr>
              <a:t>loan</a:t>
            </a:r>
            <a:r>
              <a:rPr kumimoji="1" lang="en-US" sz="3000" dirty="0">
                <a:sym typeface="Symbol" charset="2"/>
              </a:rPr>
              <a:t>  </a:t>
            </a:r>
            <a:r>
              <a:rPr kumimoji="1" lang="en-US" sz="3000" i="1" dirty="0">
                <a:sym typeface="Symbol" charset="2"/>
              </a:rPr>
              <a:t>a</a:t>
            </a:r>
            <a:r>
              <a:rPr kumimoji="1" lang="en-US" sz="3000" dirty="0">
                <a:sym typeface="Symbol" charset="2"/>
              </a:rPr>
              <a:t> &gt; 1200)}</a:t>
            </a:r>
          </a:p>
          <a:p>
            <a:pPr marL="0" indent="0">
              <a:buNone/>
            </a:pPr>
            <a:endParaRPr kumimoji="1" lang="en-US" i="1" dirty="0">
              <a:sym typeface="Symbol" charset="2"/>
            </a:endParaRPr>
          </a:p>
          <a:p>
            <a:pPr marL="0" indent="0">
              <a:buNone/>
            </a:pPr>
            <a:endParaRPr kumimoji="1" lang="en-US" i="1" dirty="0">
              <a:sym typeface="Symbol" charset="2"/>
            </a:endParaRPr>
          </a:p>
          <a:p>
            <a:endParaRPr lang="en-IN" dirty="0"/>
          </a:p>
        </p:txBody>
      </p:sp>
    </p:spTree>
    <p:extLst>
      <p:ext uri="{BB962C8B-B14F-4D97-AF65-F5344CB8AC3E}">
        <p14:creationId xmlns:p14="http://schemas.microsoft.com/office/powerpoint/2010/main" val="37275077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Queries</a:t>
            </a:r>
            <a:endParaRPr lang="en-IN" dirty="0"/>
          </a:p>
        </p:txBody>
      </p:sp>
      <p:sp>
        <p:nvSpPr>
          <p:cNvPr id="3" name="Content Placeholder 2"/>
          <p:cNvSpPr>
            <a:spLocks noGrp="1"/>
          </p:cNvSpPr>
          <p:nvPr>
            <p:ph idx="1"/>
          </p:nvPr>
        </p:nvSpPr>
        <p:spPr/>
        <p:txBody>
          <a:bodyPr/>
          <a:lstStyle/>
          <a:p>
            <a:r>
              <a:rPr kumimoji="1" lang="en-US" dirty="0">
                <a:sym typeface="Symbol" charset="2"/>
              </a:rPr>
              <a:t>Find the names of all customers who have a loan from the </a:t>
            </a:r>
            <a:r>
              <a:rPr kumimoji="1" lang="en-US" dirty="0" err="1">
                <a:sym typeface="Symbol" charset="2"/>
              </a:rPr>
              <a:t>Perryridge</a:t>
            </a:r>
            <a:r>
              <a:rPr kumimoji="1" lang="en-US" dirty="0">
                <a:sym typeface="Symbol" charset="2"/>
              </a:rPr>
              <a:t> branch.</a:t>
            </a:r>
          </a:p>
          <a:p>
            <a:pPr marL="0" indent="0">
              <a:buNone/>
            </a:pPr>
            <a:endParaRPr kumimoji="1" lang="en-US" sz="3000" dirty="0">
              <a:sym typeface="Symbol" charset="2"/>
            </a:endParaRPr>
          </a:p>
          <a:p>
            <a:pPr marL="0" indent="0">
              <a:buNone/>
            </a:pPr>
            <a:r>
              <a:rPr kumimoji="1" lang="en-US" sz="3000" dirty="0">
                <a:sym typeface="Symbol" charset="2"/>
              </a:rPr>
              <a:t>{ </a:t>
            </a:r>
            <a:r>
              <a:rPr kumimoji="1" lang="en-US" sz="3000" i="1" dirty="0">
                <a:sym typeface="Symbol" charset="2"/>
              </a:rPr>
              <a:t>c, a</a:t>
            </a:r>
            <a:r>
              <a:rPr kumimoji="1" lang="en-US" sz="3000" dirty="0">
                <a:sym typeface="Symbol" charset="2"/>
              </a:rPr>
              <a:t>  |  </a:t>
            </a:r>
            <a:r>
              <a:rPr kumimoji="1" lang="en-US" sz="3000" i="1" dirty="0">
                <a:sym typeface="Symbol" charset="2"/>
              </a:rPr>
              <a:t>l</a:t>
            </a:r>
            <a:r>
              <a:rPr kumimoji="1" lang="en-US" sz="3000" dirty="0">
                <a:sym typeface="Symbol" charset="2"/>
              </a:rPr>
              <a:t>  ( </a:t>
            </a:r>
            <a:r>
              <a:rPr kumimoji="1" lang="en-US" sz="3000" i="1" dirty="0">
                <a:sym typeface="Symbol" charset="2"/>
              </a:rPr>
              <a:t>c, l</a:t>
            </a:r>
            <a:r>
              <a:rPr kumimoji="1" lang="en-US" sz="3000" dirty="0">
                <a:sym typeface="Symbol" charset="2"/>
              </a:rPr>
              <a:t>   </a:t>
            </a:r>
            <a:r>
              <a:rPr kumimoji="1" lang="en-US" sz="3000" i="1" dirty="0">
                <a:sym typeface="Symbol" charset="2"/>
              </a:rPr>
              <a:t>borrower </a:t>
            </a:r>
            <a:r>
              <a:rPr kumimoji="1" lang="en-US" sz="3000" dirty="0">
                <a:sym typeface="Symbol" charset="2"/>
              </a:rPr>
              <a:t> </a:t>
            </a:r>
          </a:p>
          <a:p>
            <a:pPr marL="457200" lvl="1" indent="0">
              <a:spcBef>
                <a:spcPct val="35000"/>
              </a:spcBef>
              <a:buClr>
                <a:schemeClr val="tx2"/>
              </a:buClr>
              <a:buSzPct val="90000"/>
              <a:buNone/>
            </a:pPr>
            <a:r>
              <a:rPr kumimoji="1" lang="en-US" sz="3000" dirty="0">
                <a:sym typeface="Symbol" charset="2"/>
              </a:rPr>
              <a:t>              </a:t>
            </a:r>
            <a:r>
              <a:rPr kumimoji="1" lang="en-US" sz="3000" i="1" dirty="0">
                <a:sym typeface="Symbol" charset="2"/>
              </a:rPr>
              <a:t>b </a:t>
            </a:r>
            <a:r>
              <a:rPr kumimoji="1" lang="en-US" sz="3000" dirty="0">
                <a:sym typeface="Symbol" charset="2"/>
              </a:rPr>
              <a:t>( </a:t>
            </a:r>
            <a:r>
              <a:rPr kumimoji="1" lang="en-US" sz="3000" i="1" dirty="0">
                <a:sym typeface="Symbol" charset="2"/>
              </a:rPr>
              <a:t>l, b, a </a:t>
            </a:r>
            <a:r>
              <a:rPr kumimoji="1" lang="en-US" sz="3000" dirty="0">
                <a:sym typeface="Symbol" charset="2"/>
              </a:rPr>
              <a:t>  </a:t>
            </a:r>
            <a:r>
              <a:rPr kumimoji="1" lang="en-US" sz="3000" i="1" dirty="0">
                <a:sym typeface="Symbol" charset="2"/>
              </a:rPr>
              <a:t>loan</a:t>
            </a:r>
            <a:r>
              <a:rPr kumimoji="1" lang="en-US" sz="3000" dirty="0">
                <a:sym typeface="Symbol" charset="2"/>
              </a:rPr>
              <a:t>  </a:t>
            </a:r>
            <a:r>
              <a:rPr kumimoji="1" lang="en-US" sz="3000" i="1" dirty="0">
                <a:sym typeface="Symbol" charset="2"/>
              </a:rPr>
              <a:t>b</a:t>
            </a:r>
            <a:r>
              <a:rPr kumimoji="1" lang="en-US" sz="3000" dirty="0">
                <a:sym typeface="Symbol" charset="2"/>
              </a:rPr>
              <a:t> = “</a:t>
            </a:r>
            <a:r>
              <a:rPr kumimoji="1" lang="en-US" sz="3000" dirty="0" err="1">
                <a:sym typeface="Symbol" charset="2"/>
              </a:rPr>
              <a:t>Perryridge</a:t>
            </a:r>
            <a:r>
              <a:rPr kumimoji="1" lang="en-US" sz="3000" dirty="0">
                <a:sym typeface="Symbol" charset="2"/>
              </a:rPr>
              <a:t>”))}</a:t>
            </a:r>
          </a:p>
          <a:p>
            <a:endParaRPr lang="en-IN" dirty="0"/>
          </a:p>
        </p:txBody>
      </p:sp>
    </p:spTree>
    <p:extLst>
      <p:ext uri="{BB962C8B-B14F-4D97-AF65-F5344CB8AC3E}">
        <p14:creationId xmlns:p14="http://schemas.microsoft.com/office/powerpoint/2010/main" val="3817904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832648"/>
          </a:xfrm>
        </p:spPr>
        <p:txBody>
          <a:bodyPr>
            <a:normAutofit/>
          </a:bodyPr>
          <a:lstStyle/>
          <a:p>
            <a:pPr algn="just"/>
            <a:r>
              <a:rPr lang="en-US" sz="2800" dirty="0"/>
              <a:t>The instance of student’s schema shown above consist of 5 tuples. Number of tuples in a given relation is called </a:t>
            </a:r>
            <a:r>
              <a:rPr lang="en-US" sz="2800" b="1" i="1" dirty="0"/>
              <a:t>Cardinality</a:t>
            </a:r>
            <a:r>
              <a:rPr lang="en-US" sz="2800" dirty="0"/>
              <a:t> of a given relation, i.e. cardinality of the above figure is 5.</a:t>
            </a:r>
          </a:p>
          <a:p>
            <a:pPr algn="just"/>
            <a:endParaRPr lang="en-US" dirty="0"/>
          </a:p>
          <a:p>
            <a:pPr algn="just"/>
            <a:endParaRPr lang="en-US" sz="2800" dirty="0"/>
          </a:p>
          <a:p>
            <a:pPr algn="just"/>
            <a:r>
              <a:rPr lang="en-US" sz="2800" dirty="0"/>
              <a:t>The number of attributes in a given relation is called </a:t>
            </a:r>
            <a:r>
              <a:rPr lang="en-US" sz="2800" b="1" i="1" dirty="0"/>
              <a:t>Degree</a:t>
            </a:r>
            <a:r>
              <a:rPr lang="en-US" sz="2800" dirty="0"/>
              <a:t> of a relation, i.e. in the above diagram, degree is equal to 4. A degree of a relation is also called </a:t>
            </a:r>
            <a:r>
              <a:rPr lang="en-US" sz="2800" b="1" i="1" dirty="0" err="1"/>
              <a:t>Arity</a:t>
            </a:r>
            <a:r>
              <a:rPr lang="en-US" sz="2800" dirty="0"/>
              <a:t>. </a:t>
            </a:r>
          </a:p>
          <a:p>
            <a:pPr algn="just"/>
            <a:endParaRPr lang="en-US" dirty="0"/>
          </a:p>
          <a:p>
            <a:endParaRPr lang="en-US" dirty="0"/>
          </a:p>
          <a:p>
            <a:pPr marL="0" indent="0">
              <a:buNone/>
            </a:pPr>
            <a:endParaRPr lang="en-IN" dirty="0"/>
          </a:p>
        </p:txBody>
      </p:sp>
      <p:sp>
        <p:nvSpPr>
          <p:cNvPr id="4" name="Rounded Rectangle 3"/>
          <p:cNvSpPr/>
          <p:nvPr/>
        </p:nvSpPr>
        <p:spPr>
          <a:xfrm>
            <a:off x="899592" y="2348880"/>
            <a:ext cx="7416824" cy="6480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Cardinality of a relation = No. of tuples in a given relation</a:t>
            </a:r>
            <a:endParaRPr lang="en-IN" sz="2400" dirty="0"/>
          </a:p>
        </p:txBody>
      </p:sp>
      <p:sp>
        <p:nvSpPr>
          <p:cNvPr id="5" name="Rounded Rectangle 4"/>
          <p:cNvSpPr/>
          <p:nvPr/>
        </p:nvSpPr>
        <p:spPr>
          <a:xfrm>
            <a:off x="899592" y="5157192"/>
            <a:ext cx="7416824" cy="648072"/>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Degree of a relation = No. of attributes in a given relation</a:t>
            </a:r>
            <a:endParaRPr lang="en-IN" sz="2400" dirty="0"/>
          </a:p>
        </p:txBody>
      </p:sp>
    </p:spTree>
    <p:extLst>
      <p:ext uri="{BB962C8B-B14F-4D97-AF65-F5344CB8AC3E}">
        <p14:creationId xmlns:p14="http://schemas.microsoft.com/office/powerpoint/2010/main" val="10169618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Pitfalls in Relational Database Design</a:t>
            </a:r>
            <a:endParaRPr lang="en-IN" dirty="0"/>
          </a:p>
        </p:txBody>
      </p:sp>
      <p:sp>
        <p:nvSpPr>
          <p:cNvPr id="3" name="Content Placeholder 2"/>
          <p:cNvSpPr>
            <a:spLocks noGrp="1"/>
          </p:cNvSpPr>
          <p:nvPr>
            <p:ph idx="1"/>
          </p:nvPr>
        </p:nvSpPr>
        <p:spPr>
          <a:xfrm>
            <a:off x="457200" y="1412776"/>
            <a:ext cx="8229600" cy="4713387"/>
          </a:xfrm>
        </p:spPr>
        <p:txBody>
          <a:bodyPr>
            <a:normAutofit fontScale="77500" lnSpcReduction="20000"/>
          </a:bodyPr>
          <a:lstStyle/>
          <a:p>
            <a:r>
              <a:rPr lang="en-US" dirty="0"/>
              <a:t>Relational database design requires that we find a “good” collection of relation schemas.  A bad design may lead to:-</a:t>
            </a:r>
          </a:p>
          <a:p>
            <a:pPr marL="0" indent="0">
              <a:buNone/>
            </a:pPr>
            <a:r>
              <a:rPr lang="en-US" dirty="0"/>
              <a:t> </a:t>
            </a:r>
          </a:p>
          <a:p>
            <a:pPr lvl="1"/>
            <a:r>
              <a:rPr lang="en-US" dirty="0"/>
              <a:t>Repetition of Information.</a:t>
            </a:r>
          </a:p>
          <a:p>
            <a:pPr lvl="1"/>
            <a:r>
              <a:rPr lang="en-US" dirty="0"/>
              <a:t>Inability to represent certain information.</a:t>
            </a:r>
          </a:p>
          <a:p>
            <a:pPr marL="457200" lvl="1" indent="0">
              <a:buNone/>
            </a:pPr>
            <a:endParaRPr lang="en-US" dirty="0"/>
          </a:p>
          <a:p>
            <a:r>
              <a:rPr lang="en-US" dirty="0"/>
              <a:t>Design Goals:</a:t>
            </a:r>
          </a:p>
          <a:p>
            <a:endParaRPr lang="en-US" dirty="0"/>
          </a:p>
          <a:p>
            <a:pPr lvl="1"/>
            <a:r>
              <a:rPr lang="en-US" dirty="0"/>
              <a:t>Avoid redundant data.</a:t>
            </a:r>
          </a:p>
          <a:p>
            <a:pPr lvl="1"/>
            <a:r>
              <a:rPr lang="en-US" dirty="0"/>
              <a:t>Ensure that relationships among attributes are represented. </a:t>
            </a:r>
          </a:p>
          <a:p>
            <a:pPr lvl="1"/>
            <a:r>
              <a:rPr lang="en-US" dirty="0"/>
              <a:t>Facilitate the checking of updates for violation of database integrity constraints.</a:t>
            </a:r>
          </a:p>
        </p:txBody>
      </p:sp>
    </p:spTree>
    <p:extLst>
      <p:ext uri="{BB962C8B-B14F-4D97-AF65-F5344CB8AC3E}">
        <p14:creationId xmlns:p14="http://schemas.microsoft.com/office/powerpoint/2010/main" val="4349535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Goal — Devise a Theory for the Following</a:t>
            </a:r>
            <a:endParaRPr lang="en-IN" dirty="0"/>
          </a:p>
        </p:txBody>
      </p:sp>
      <p:sp>
        <p:nvSpPr>
          <p:cNvPr id="3" name="Content Placeholder 2"/>
          <p:cNvSpPr>
            <a:spLocks noGrp="1"/>
          </p:cNvSpPr>
          <p:nvPr>
            <p:ph idx="1"/>
          </p:nvPr>
        </p:nvSpPr>
        <p:spPr>
          <a:xfrm>
            <a:off x="385192" y="1556792"/>
            <a:ext cx="8363272" cy="4569371"/>
          </a:xfrm>
        </p:spPr>
        <p:txBody>
          <a:bodyPr/>
          <a:lstStyle/>
          <a:p>
            <a:r>
              <a:rPr lang="en-US" dirty="0"/>
              <a:t>Decide whether a particular relation </a:t>
            </a:r>
            <a:r>
              <a:rPr lang="en-US" i="1" dirty="0"/>
              <a:t>R</a:t>
            </a:r>
            <a:r>
              <a:rPr lang="en-US" dirty="0"/>
              <a:t> is in “good” form.</a:t>
            </a:r>
          </a:p>
          <a:p>
            <a:r>
              <a:rPr lang="en-US" dirty="0"/>
              <a:t>In the case that a relation </a:t>
            </a:r>
            <a:r>
              <a:rPr lang="en-US" i="1" dirty="0"/>
              <a:t>R</a:t>
            </a:r>
            <a:r>
              <a:rPr lang="en-US" dirty="0"/>
              <a:t> is not in “good” form, decompose it into a set of relations {</a:t>
            </a:r>
            <a:r>
              <a:rPr lang="en-US" i="1" dirty="0"/>
              <a:t>R</a:t>
            </a:r>
            <a:r>
              <a:rPr lang="en-US" baseline="-25000" dirty="0"/>
              <a:t>1</a:t>
            </a:r>
            <a:r>
              <a:rPr lang="en-US" i="1" dirty="0"/>
              <a:t>, R</a:t>
            </a:r>
            <a:r>
              <a:rPr lang="en-US" baseline="-25000" dirty="0"/>
              <a:t>2</a:t>
            </a:r>
            <a:r>
              <a:rPr lang="en-US" i="1" dirty="0"/>
              <a:t>, ..., </a:t>
            </a:r>
            <a:r>
              <a:rPr lang="en-US" i="1" dirty="0" err="1"/>
              <a:t>R</a:t>
            </a:r>
            <a:r>
              <a:rPr lang="en-US" i="1" baseline="-25000" dirty="0" err="1"/>
              <a:t>n</a:t>
            </a:r>
            <a:r>
              <a:rPr lang="en-US" dirty="0"/>
              <a:t>} such that:- </a:t>
            </a:r>
          </a:p>
          <a:p>
            <a:pPr lvl="1"/>
            <a:r>
              <a:rPr lang="en-US" dirty="0"/>
              <a:t>each relation is in good form </a:t>
            </a:r>
          </a:p>
          <a:p>
            <a:pPr lvl="1"/>
            <a:r>
              <a:rPr lang="en-US" dirty="0"/>
              <a:t>the decomposition is a lossless-join decomposition</a:t>
            </a:r>
          </a:p>
        </p:txBody>
      </p:sp>
    </p:spTree>
    <p:extLst>
      <p:ext uri="{BB962C8B-B14F-4D97-AF65-F5344CB8AC3E}">
        <p14:creationId xmlns:p14="http://schemas.microsoft.com/office/powerpoint/2010/main" val="2262909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77500" lnSpcReduction="20000"/>
          </a:bodyPr>
          <a:lstStyle/>
          <a:p>
            <a:pPr algn="just"/>
            <a:r>
              <a:rPr lang="en-US" b="1" i="1" dirty="0"/>
              <a:t>Domain</a:t>
            </a:r>
            <a:r>
              <a:rPr lang="en-US" dirty="0"/>
              <a:t> of an attribute is the range of values from which a value can be assigned to an attribute. Domain of a field is also the type of the fields like integer, date, etc. It specify which set of values can be stored in a given attribute of the database. </a:t>
            </a:r>
          </a:p>
          <a:p>
            <a:pPr algn="just"/>
            <a:r>
              <a:rPr lang="en-US" dirty="0"/>
              <a:t>It also specify what type of operators can be applied on that. For e.g., if the attribute is of type integer then,</a:t>
            </a:r>
          </a:p>
          <a:p>
            <a:pPr marL="0" indent="0" algn="just">
              <a:buNone/>
            </a:pPr>
            <a:endParaRPr lang="en-US" dirty="0"/>
          </a:p>
          <a:p>
            <a:pPr algn="just">
              <a:buFont typeface="Wingdings" pitchFamily="2" charset="2"/>
              <a:buChar char="ü"/>
            </a:pPr>
            <a:r>
              <a:rPr lang="en-US" dirty="0"/>
              <a:t>+,-,*,/ operators can be used to perform </a:t>
            </a:r>
            <a:r>
              <a:rPr lang="en-US" b="1" i="1" dirty="0"/>
              <a:t>arithmetic</a:t>
            </a:r>
            <a:r>
              <a:rPr lang="en-US" dirty="0"/>
              <a:t>.</a:t>
            </a:r>
          </a:p>
          <a:p>
            <a:pPr algn="just">
              <a:buFont typeface="Wingdings" pitchFamily="2" charset="2"/>
              <a:buChar char="ü"/>
            </a:pPr>
            <a:r>
              <a:rPr lang="en-US" dirty="0"/>
              <a:t>&lt;,&gt;,&lt;=,&gt;= operators can be used to perform </a:t>
            </a:r>
            <a:r>
              <a:rPr lang="en-US" b="1" i="1" dirty="0"/>
              <a:t>comparisons.</a:t>
            </a:r>
          </a:p>
          <a:p>
            <a:pPr algn="just">
              <a:buFont typeface="Wingdings" pitchFamily="2" charset="2"/>
              <a:buChar char="ü"/>
            </a:pPr>
            <a:r>
              <a:rPr lang="en-US" dirty="0"/>
              <a:t>|| (</a:t>
            </a:r>
            <a:r>
              <a:rPr lang="en-US" b="1" i="1" dirty="0"/>
              <a:t>Concatenation/Join</a:t>
            </a:r>
            <a:r>
              <a:rPr lang="en-US" dirty="0"/>
              <a:t>) operator can’t be used for integer since they are meant for strings. </a:t>
            </a:r>
          </a:p>
          <a:p>
            <a:pPr algn="just"/>
            <a:endParaRPr lang="en-US" dirty="0"/>
          </a:p>
          <a:p>
            <a:pPr algn="just"/>
            <a:r>
              <a:rPr lang="en-US" b="1" dirty="0"/>
              <a:t>Domain Constraint</a:t>
            </a:r>
            <a:r>
              <a:rPr lang="en-US" dirty="0"/>
              <a:t>:- The constraints that can be applied on a domain of an attribute called constraint. Constraints specified the schema must be used in the instance. </a:t>
            </a:r>
          </a:p>
          <a:p>
            <a:endParaRPr lang="en-IN" dirty="0"/>
          </a:p>
        </p:txBody>
      </p:sp>
    </p:spTree>
    <p:extLst>
      <p:ext uri="{BB962C8B-B14F-4D97-AF65-F5344CB8AC3E}">
        <p14:creationId xmlns:p14="http://schemas.microsoft.com/office/powerpoint/2010/main" val="4198418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US" dirty="0"/>
              <a:t>RELATIONAL ALGEBRA</a:t>
            </a:r>
            <a:endParaRPr lang="en-IN" dirty="0"/>
          </a:p>
        </p:txBody>
      </p:sp>
      <p:sp>
        <p:nvSpPr>
          <p:cNvPr id="3" name="Content Placeholder 2"/>
          <p:cNvSpPr>
            <a:spLocks noGrp="1"/>
          </p:cNvSpPr>
          <p:nvPr>
            <p:ph idx="1"/>
          </p:nvPr>
        </p:nvSpPr>
        <p:spPr>
          <a:xfrm>
            <a:off x="457200" y="1484784"/>
            <a:ext cx="8229600" cy="4641379"/>
          </a:xfrm>
        </p:spPr>
        <p:txBody>
          <a:bodyPr/>
          <a:lstStyle/>
          <a:p>
            <a:pPr algn="just"/>
            <a:r>
              <a:rPr lang="en-US" dirty="0"/>
              <a:t>Relational Algebra is a formal query language associated with relational model. Relational algebra queries consists of various operators. </a:t>
            </a:r>
          </a:p>
          <a:p>
            <a:pPr marL="0" indent="0" algn="just">
              <a:buNone/>
            </a:pPr>
            <a:endParaRPr lang="en-US" dirty="0"/>
          </a:p>
          <a:p>
            <a:pPr algn="just"/>
            <a:r>
              <a:rPr lang="en-US" dirty="0"/>
              <a:t>An important property of relational algebra is that every operator in the relational algebra accepts the relational instances as input and returns a relational instance as output. </a:t>
            </a:r>
            <a:endParaRPr lang="en-IN" dirty="0"/>
          </a:p>
        </p:txBody>
      </p:sp>
    </p:spTree>
    <p:extLst>
      <p:ext uri="{BB962C8B-B14F-4D97-AF65-F5344CB8AC3E}">
        <p14:creationId xmlns:p14="http://schemas.microsoft.com/office/powerpoint/2010/main" val="2641582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8712968" cy="648072"/>
          </a:xfrm>
        </p:spPr>
        <p:txBody>
          <a:bodyPr>
            <a:normAutofit/>
          </a:bodyPr>
          <a:lstStyle/>
          <a:p>
            <a:r>
              <a:rPr lang="en-US" sz="2600" dirty="0"/>
              <a:t>Basic operators available in relational algebra are following:-</a:t>
            </a:r>
            <a:endParaRPr lang="en-IN" sz="2600" dirty="0"/>
          </a:p>
        </p:txBody>
      </p:sp>
      <p:sp>
        <p:nvSpPr>
          <p:cNvPr id="3" name="Content Placeholder 2"/>
          <p:cNvSpPr>
            <a:spLocks noGrp="1"/>
          </p:cNvSpPr>
          <p:nvPr>
            <p:ph idx="1"/>
          </p:nvPr>
        </p:nvSpPr>
        <p:spPr>
          <a:xfrm>
            <a:off x="457200" y="1052736"/>
            <a:ext cx="8229600" cy="5073427"/>
          </a:xfrm>
        </p:spPr>
        <p:txBody>
          <a:bodyPr>
            <a:normAutofit fontScale="85000" lnSpcReduction="20000"/>
          </a:bodyPr>
          <a:lstStyle/>
          <a:p>
            <a:pPr marL="514350" indent="-514350">
              <a:buFont typeface="+mj-lt"/>
              <a:buAutoNum type="arabicPeriod"/>
            </a:pPr>
            <a:r>
              <a:rPr lang="en-US" dirty="0"/>
              <a:t>SELECTION (</a:t>
            </a:r>
            <a:r>
              <a:rPr lang="en-US" dirty="0">
                <a:sym typeface="Symbol" charset="2"/>
              </a:rPr>
              <a:t></a:t>
            </a:r>
            <a:r>
              <a:rPr lang="en-US" dirty="0"/>
              <a:t>).</a:t>
            </a:r>
          </a:p>
          <a:p>
            <a:pPr marL="514350" indent="-514350">
              <a:buFont typeface="+mj-lt"/>
              <a:buAutoNum type="arabicPeriod"/>
            </a:pPr>
            <a:r>
              <a:rPr lang="en-US" dirty="0"/>
              <a:t>PROJECTION (</a:t>
            </a:r>
            <a:r>
              <a:rPr lang="en-US" dirty="0">
                <a:sym typeface="Symbol" charset="2"/>
              </a:rPr>
              <a:t></a:t>
            </a:r>
            <a:r>
              <a:rPr lang="en-US" dirty="0"/>
              <a:t>).</a:t>
            </a:r>
          </a:p>
          <a:p>
            <a:pPr marL="514350" indent="-514350">
              <a:buFont typeface="+mj-lt"/>
              <a:buAutoNum type="arabicPeriod"/>
            </a:pPr>
            <a:r>
              <a:rPr lang="en-US" dirty="0"/>
              <a:t>UNION (</a:t>
            </a:r>
            <a:r>
              <a:rPr lang="en-US" dirty="0">
                <a:sym typeface="Symbol" charset="2"/>
              </a:rPr>
              <a:t></a:t>
            </a:r>
            <a:r>
              <a:rPr lang="en-US" dirty="0"/>
              <a:t>).</a:t>
            </a:r>
          </a:p>
          <a:p>
            <a:pPr marL="514350" indent="-514350">
              <a:buFont typeface="+mj-lt"/>
              <a:buAutoNum type="arabicPeriod"/>
            </a:pPr>
            <a:r>
              <a:rPr lang="en-US" dirty="0"/>
              <a:t>INTERSECTION (∩).</a:t>
            </a:r>
          </a:p>
          <a:p>
            <a:pPr marL="514350" indent="-514350">
              <a:buFont typeface="+mj-lt"/>
              <a:buAutoNum type="arabicPeriod"/>
            </a:pPr>
            <a:r>
              <a:rPr lang="en-US" dirty="0"/>
              <a:t>CROSS PRODUCT (Cartesian Product) (x).</a:t>
            </a:r>
          </a:p>
          <a:p>
            <a:pPr marL="514350" indent="-514350">
              <a:buFont typeface="+mj-lt"/>
              <a:buAutoNum type="arabicPeriod"/>
            </a:pPr>
            <a:r>
              <a:rPr lang="en-US" dirty="0"/>
              <a:t>DIFFERENCE (Set difference) (</a:t>
            </a:r>
            <a:r>
              <a:rPr lang="en-US" i="1" dirty="0"/>
              <a:t>–</a:t>
            </a:r>
            <a:r>
              <a:rPr lang="en-US" dirty="0"/>
              <a:t>).</a:t>
            </a:r>
          </a:p>
          <a:p>
            <a:pPr marL="514350" indent="-514350">
              <a:buFont typeface="+mj-lt"/>
              <a:buAutoNum type="arabicPeriod"/>
            </a:pPr>
            <a:r>
              <a:rPr lang="en-US" dirty="0"/>
              <a:t>RENAME (</a:t>
            </a:r>
            <a:r>
              <a:rPr lang="en-US" i="1" dirty="0">
                <a:sym typeface="Symbol" charset="2"/>
              </a:rPr>
              <a:t></a:t>
            </a:r>
            <a:r>
              <a:rPr lang="en-US" dirty="0"/>
              <a:t>).</a:t>
            </a:r>
          </a:p>
          <a:p>
            <a:pPr marL="514350" indent="-514350">
              <a:buFont typeface="+mj-lt"/>
              <a:buAutoNum type="arabicPeriod"/>
            </a:pPr>
            <a:r>
              <a:rPr lang="en-US" dirty="0"/>
              <a:t>DIVISION (/).</a:t>
            </a:r>
          </a:p>
          <a:p>
            <a:pPr marL="514350" indent="-514350">
              <a:buFont typeface="+mj-lt"/>
              <a:buAutoNum type="arabicPeriod"/>
            </a:pPr>
            <a:r>
              <a:rPr lang="en-US" dirty="0"/>
              <a:t>JOIN (  )</a:t>
            </a:r>
          </a:p>
          <a:p>
            <a:pPr marL="0" indent="0">
              <a:buNone/>
            </a:pPr>
            <a:r>
              <a:rPr lang="en-US" dirty="0"/>
              <a:t>(Note:- 3-6 are </a:t>
            </a:r>
            <a:r>
              <a:rPr lang="en-IN" dirty="0"/>
              <a:t>None of the above</a:t>
            </a:r>
            <a:r>
              <a:rPr lang="en-US" dirty="0"/>
              <a:t>(or Binary operations). 1,2,7 Unary operations  because they operate on one relation )</a:t>
            </a:r>
            <a:endParaRPr lang="en-IN" dirty="0"/>
          </a:p>
        </p:txBody>
      </p:sp>
      <p:sp>
        <p:nvSpPr>
          <p:cNvPr id="4" name="AutoShape 7"/>
          <p:cNvSpPr>
            <a:spLocks noChangeArrowheads="1"/>
          </p:cNvSpPr>
          <p:nvPr/>
        </p:nvSpPr>
        <p:spPr bwMode="auto">
          <a:xfrm rot="16200000" flipV="1">
            <a:off x="1885672" y="4478056"/>
            <a:ext cx="152400" cy="152400"/>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714700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TABLES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647157438"/>
              </p:ext>
            </p:extLst>
          </p:nvPr>
        </p:nvGraphicFramePr>
        <p:xfrm>
          <a:off x="2436440" y="1397000"/>
          <a:ext cx="6096000" cy="2225040"/>
        </p:xfrm>
        <a:graphic>
          <a:graphicData uri="http://schemas.openxmlformats.org/drawingml/2006/table">
            <a:tbl>
              <a:tblPr firstRow="1" bandRow="1">
                <a:tableStyleId>{21E4AEA4-8DFA-4A89-87EB-49C32662AFE0}</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pPr algn="ctr"/>
                      <a:r>
                        <a:rPr lang="en-US" dirty="0"/>
                        <a:t>SID</a:t>
                      </a:r>
                      <a:endParaRPr lang="en-IN" dirty="0"/>
                    </a:p>
                  </a:txBody>
                  <a:tcPr/>
                </a:tc>
                <a:tc>
                  <a:txBody>
                    <a:bodyPr/>
                    <a:lstStyle/>
                    <a:p>
                      <a:pPr algn="ctr"/>
                      <a:r>
                        <a:rPr lang="en-US" dirty="0"/>
                        <a:t>SNAME</a:t>
                      </a:r>
                      <a:endParaRPr lang="en-IN" dirty="0"/>
                    </a:p>
                  </a:txBody>
                  <a:tcPr/>
                </a:tc>
                <a:tc>
                  <a:txBody>
                    <a:bodyPr/>
                    <a:lstStyle/>
                    <a:p>
                      <a:pPr algn="ctr"/>
                      <a:r>
                        <a:rPr lang="en-US" dirty="0"/>
                        <a:t>RATING</a:t>
                      </a:r>
                      <a:endParaRPr lang="en-IN" dirty="0"/>
                    </a:p>
                  </a:txBody>
                  <a:tcPr/>
                </a:tc>
                <a:tc>
                  <a:txBody>
                    <a:bodyPr/>
                    <a:lstStyle/>
                    <a:p>
                      <a:pPr algn="ctr"/>
                      <a:r>
                        <a:rPr lang="en-US" dirty="0"/>
                        <a:t>AGE</a:t>
                      </a:r>
                      <a:endParaRPr lang="en-IN" dirty="0"/>
                    </a:p>
                  </a:txBody>
                  <a:tcPr/>
                </a:tc>
                <a:extLst>
                  <a:ext uri="{0D108BD9-81ED-4DB2-BD59-A6C34878D82A}">
                    <a16:rowId xmlns:a16="http://schemas.microsoft.com/office/drawing/2014/main" val="10000"/>
                  </a:ext>
                </a:extLst>
              </a:tr>
              <a:tr h="370840">
                <a:tc>
                  <a:txBody>
                    <a:bodyPr/>
                    <a:lstStyle/>
                    <a:p>
                      <a:pPr algn="ctr"/>
                      <a:r>
                        <a:rPr lang="en-US" dirty="0"/>
                        <a:t>1</a:t>
                      </a:r>
                      <a:endParaRPr lang="en-IN" dirty="0"/>
                    </a:p>
                  </a:txBody>
                  <a:tcPr/>
                </a:tc>
                <a:tc>
                  <a:txBody>
                    <a:bodyPr/>
                    <a:lstStyle/>
                    <a:p>
                      <a:pPr algn="ctr"/>
                      <a:r>
                        <a:rPr lang="en-US" dirty="0"/>
                        <a:t>S1</a:t>
                      </a:r>
                      <a:endParaRPr lang="en-IN" dirty="0"/>
                    </a:p>
                  </a:txBody>
                  <a:tcPr/>
                </a:tc>
                <a:tc>
                  <a:txBody>
                    <a:bodyPr/>
                    <a:lstStyle/>
                    <a:p>
                      <a:pPr algn="ctr"/>
                      <a:r>
                        <a:rPr lang="en-US" dirty="0"/>
                        <a:t>2</a:t>
                      </a:r>
                      <a:endParaRPr lang="en-IN" dirty="0"/>
                    </a:p>
                  </a:txBody>
                  <a:tcPr/>
                </a:tc>
                <a:tc>
                  <a:txBody>
                    <a:bodyPr/>
                    <a:lstStyle/>
                    <a:p>
                      <a:pPr algn="ctr"/>
                      <a:r>
                        <a:rPr lang="en-US" dirty="0"/>
                        <a:t>25</a:t>
                      </a:r>
                      <a:endParaRPr lang="en-IN" dirty="0"/>
                    </a:p>
                  </a:txBody>
                  <a:tcPr/>
                </a:tc>
                <a:extLst>
                  <a:ext uri="{0D108BD9-81ED-4DB2-BD59-A6C34878D82A}">
                    <a16:rowId xmlns:a16="http://schemas.microsoft.com/office/drawing/2014/main" val="10001"/>
                  </a:ext>
                </a:extLst>
              </a:tr>
              <a:tr h="370840">
                <a:tc>
                  <a:txBody>
                    <a:bodyPr/>
                    <a:lstStyle/>
                    <a:p>
                      <a:pPr algn="ctr"/>
                      <a:r>
                        <a:rPr lang="en-US" dirty="0"/>
                        <a:t>2</a:t>
                      </a:r>
                      <a:endParaRPr lang="en-IN" dirty="0"/>
                    </a:p>
                  </a:txBody>
                  <a:tcPr/>
                </a:tc>
                <a:tc>
                  <a:txBody>
                    <a:bodyPr/>
                    <a:lstStyle/>
                    <a:p>
                      <a:pPr algn="ctr"/>
                      <a:r>
                        <a:rPr lang="en-US" dirty="0"/>
                        <a:t>S2</a:t>
                      </a:r>
                      <a:endParaRPr lang="en-IN" dirty="0"/>
                    </a:p>
                  </a:txBody>
                  <a:tcPr/>
                </a:tc>
                <a:tc>
                  <a:txBody>
                    <a:bodyPr/>
                    <a:lstStyle/>
                    <a:p>
                      <a:pPr algn="ctr"/>
                      <a:r>
                        <a:rPr lang="en-US" dirty="0"/>
                        <a:t>3</a:t>
                      </a:r>
                      <a:endParaRPr lang="en-IN" dirty="0"/>
                    </a:p>
                  </a:txBody>
                  <a:tcPr/>
                </a:tc>
                <a:tc>
                  <a:txBody>
                    <a:bodyPr/>
                    <a:lstStyle/>
                    <a:p>
                      <a:pPr algn="ctr"/>
                      <a:r>
                        <a:rPr lang="en-US" dirty="0"/>
                        <a:t>26</a:t>
                      </a:r>
                      <a:endParaRPr lang="en-IN" dirty="0"/>
                    </a:p>
                  </a:txBody>
                  <a:tcPr/>
                </a:tc>
                <a:extLst>
                  <a:ext uri="{0D108BD9-81ED-4DB2-BD59-A6C34878D82A}">
                    <a16:rowId xmlns:a16="http://schemas.microsoft.com/office/drawing/2014/main" val="10002"/>
                  </a:ext>
                </a:extLst>
              </a:tr>
              <a:tr h="370840">
                <a:tc>
                  <a:txBody>
                    <a:bodyPr/>
                    <a:lstStyle/>
                    <a:p>
                      <a:pPr algn="ctr"/>
                      <a:r>
                        <a:rPr lang="en-US" dirty="0"/>
                        <a:t>3</a:t>
                      </a:r>
                      <a:endParaRPr lang="en-IN" dirty="0"/>
                    </a:p>
                  </a:txBody>
                  <a:tcPr/>
                </a:tc>
                <a:tc>
                  <a:txBody>
                    <a:bodyPr/>
                    <a:lstStyle/>
                    <a:p>
                      <a:pPr algn="ctr"/>
                      <a:r>
                        <a:rPr lang="en-US" dirty="0"/>
                        <a:t>S3</a:t>
                      </a:r>
                      <a:endParaRPr lang="en-IN" dirty="0"/>
                    </a:p>
                  </a:txBody>
                  <a:tcPr/>
                </a:tc>
                <a:tc>
                  <a:txBody>
                    <a:bodyPr/>
                    <a:lstStyle/>
                    <a:p>
                      <a:pPr algn="ctr"/>
                      <a:r>
                        <a:rPr lang="en-US" dirty="0"/>
                        <a:t>1</a:t>
                      </a:r>
                      <a:endParaRPr lang="en-IN" dirty="0"/>
                    </a:p>
                  </a:txBody>
                  <a:tcPr/>
                </a:tc>
                <a:tc>
                  <a:txBody>
                    <a:bodyPr/>
                    <a:lstStyle/>
                    <a:p>
                      <a:pPr algn="ctr"/>
                      <a:r>
                        <a:rPr lang="en-US" dirty="0"/>
                        <a:t>22</a:t>
                      </a:r>
                      <a:endParaRPr lang="en-IN" dirty="0"/>
                    </a:p>
                  </a:txBody>
                  <a:tcPr/>
                </a:tc>
                <a:extLst>
                  <a:ext uri="{0D108BD9-81ED-4DB2-BD59-A6C34878D82A}">
                    <a16:rowId xmlns:a16="http://schemas.microsoft.com/office/drawing/2014/main" val="10003"/>
                  </a:ext>
                </a:extLst>
              </a:tr>
              <a:tr h="370840">
                <a:tc>
                  <a:txBody>
                    <a:bodyPr/>
                    <a:lstStyle/>
                    <a:p>
                      <a:pPr algn="ctr"/>
                      <a:r>
                        <a:rPr lang="en-US" dirty="0"/>
                        <a:t>4</a:t>
                      </a:r>
                      <a:endParaRPr lang="en-IN" dirty="0"/>
                    </a:p>
                  </a:txBody>
                  <a:tcPr/>
                </a:tc>
                <a:tc>
                  <a:txBody>
                    <a:bodyPr/>
                    <a:lstStyle/>
                    <a:p>
                      <a:pPr algn="ctr"/>
                      <a:r>
                        <a:rPr lang="en-US" dirty="0"/>
                        <a:t>S4</a:t>
                      </a:r>
                      <a:endParaRPr lang="en-IN" dirty="0"/>
                    </a:p>
                  </a:txBody>
                  <a:tcPr/>
                </a:tc>
                <a:tc>
                  <a:txBody>
                    <a:bodyPr/>
                    <a:lstStyle/>
                    <a:p>
                      <a:pPr algn="ctr"/>
                      <a:r>
                        <a:rPr lang="en-US" dirty="0"/>
                        <a:t>2</a:t>
                      </a:r>
                      <a:endParaRPr lang="en-IN" dirty="0"/>
                    </a:p>
                  </a:txBody>
                  <a:tcPr/>
                </a:tc>
                <a:tc>
                  <a:txBody>
                    <a:bodyPr/>
                    <a:lstStyle/>
                    <a:p>
                      <a:pPr algn="ctr"/>
                      <a:r>
                        <a:rPr lang="en-US" dirty="0"/>
                        <a:t>21</a:t>
                      </a:r>
                      <a:endParaRPr lang="en-IN" dirty="0"/>
                    </a:p>
                  </a:txBody>
                  <a:tcPr/>
                </a:tc>
                <a:extLst>
                  <a:ext uri="{0D108BD9-81ED-4DB2-BD59-A6C34878D82A}">
                    <a16:rowId xmlns:a16="http://schemas.microsoft.com/office/drawing/2014/main" val="10004"/>
                  </a:ext>
                </a:extLst>
              </a:tr>
              <a:tr h="370840">
                <a:tc>
                  <a:txBody>
                    <a:bodyPr/>
                    <a:lstStyle/>
                    <a:p>
                      <a:pPr algn="ctr"/>
                      <a:r>
                        <a:rPr lang="en-US" dirty="0"/>
                        <a:t>5</a:t>
                      </a:r>
                      <a:endParaRPr lang="en-IN" dirty="0"/>
                    </a:p>
                  </a:txBody>
                  <a:tcPr/>
                </a:tc>
                <a:tc>
                  <a:txBody>
                    <a:bodyPr/>
                    <a:lstStyle/>
                    <a:p>
                      <a:pPr algn="ctr"/>
                      <a:r>
                        <a:rPr lang="en-US" dirty="0"/>
                        <a:t>S5</a:t>
                      </a:r>
                      <a:endParaRPr lang="en-IN" dirty="0"/>
                    </a:p>
                  </a:txBody>
                  <a:tcPr/>
                </a:tc>
                <a:tc>
                  <a:txBody>
                    <a:bodyPr/>
                    <a:lstStyle/>
                    <a:p>
                      <a:pPr algn="ctr"/>
                      <a:r>
                        <a:rPr lang="en-US" dirty="0"/>
                        <a:t>4</a:t>
                      </a:r>
                      <a:endParaRPr lang="en-IN" dirty="0"/>
                    </a:p>
                  </a:txBody>
                  <a:tcPr/>
                </a:tc>
                <a:tc>
                  <a:txBody>
                    <a:bodyPr/>
                    <a:lstStyle/>
                    <a:p>
                      <a:pPr algn="ctr"/>
                      <a:r>
                        <a:rPr lang="en-US" dirty="0"/>
                        <a:t>20</a:t>
                      </a:r>
                      <a:endParaRPr lang="en-IN" dirty="0"/>
                    </a:p>
                  </a:txBody>
                  <a:tcPr/>
                </a:tc>
                <a:extLst>
                  <a:ext uri="{0D108BD9-81ED-4DB2-BD59-A6C34878D82A}">
                    <a16:rowId xmlns:a16="http://schemas.microsoft.com/office/drawing/2014/main" val="10005"/>
                  </a:ext>
                </a:extLst>
              </a:tr>
            </a:tbl>
          </a:graphicData>
        </a:graphic>
      </p:graphicFrame>
      <p:sp>
        <p:nvSpPr>
          <p:cNvPr id="5" name="TextBox 4"/>
          <p:cNvSpPr txBox="1"/>
          <p:nvPr/>
        </p:nvSpPr>
        <p:spPr>
          <a:xfrm>
            <a:off x="539552" y="1556792"/>
            <a:ext cx="1728192" cy="369332"/>
          </a:xfrm>
          <a:prstGeom prst="rect">
            <a:avLst/>
          </a:prstGeom>
          <a:noFill/>
        </p:spPr>
        <p:txBody>
          <a:bodyPr wrap="square" rtlCol="0">
            <a:spAutoFit/>
          </a:bodyPr>
          <a:lstStyle/>
          <a:p>
            <a:r>
              <a:rPr lang="en-US" dirty="0"/>
              <a:t>(A) Sailors Table</a:t>
            </a:r>
            <a:endParaRPr lang="en-IN" dirty="0"/>
          </a:p>
        </p:txBody>
      </p:sp>
      <p:sp>
        <p:nvSpPr>
          <p:cNvPr id="6" name="TextBox 5"/>
          <p:cNvSpPr txBox="1"/>
          <p:nvPr/>
        </p:nvSpPr>
        <p:spPr>
          <a:xfrm>
            <a:off x="539552" y="4499828"/>
            <a:ext cx="1728192" cy="369332"/>
          </a:xfrm>
          <a:prstGeom prst="rect">
            <a:avLst/>
          </a:prstGeom>
          <a:noFill/>
        </p:spPr>
        <p:txBody>
          <a:bodyPr wrap="square" rtlCol="0">
            <a:spAutoFit/>
          </a:bodyPr>
          <a:lstStyle/>
          <a:p>
            <a:r>
              <a:rPr lang="en-US" dirty="0"/>
              <a:t>(B) Boats Table</a:t>
            </a: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3136879833"/>
              </p:ext>
            </p:extLst>
          </p:nvPr>
        </p:nvGraphicFramePr>
        <p:xfrm>
          <a:off x="2483768" y="4321904"/>
          <a:ext cx="6096000" cy="1483360"/>
        </p:xfrm>
        <a:graphic>
          <a:graphicData uri="http://schemas.openxmlformats.org/drawingml/2006/table">
            <a:tbl>
              <a:tblPr firstRow="1" bandRow="1">
                <a:tableStyleId>{00A15C55-8517-42AA-B614-E9B94910E393}</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n-US" dirty="0"/>
                        <a:t>BID</a:t>
                      </a:r>
                      <a:endParaRPr lang="en-IN" dirty="0"/>
                    </a:p>
                  </a:txBody>
                  <a:tcPr/>
                </a:tc>
                <a:tc>
                  <a:txBody>
                    <a:bodyPr/>
                    <a:lstStyle/>
                    <a:p>
                      <a:pPr algn="ctr"/>
                      <a:r>
                        <a:rPr lang="en-US" dirty="0"/>
                        <a:t>BNAME</a:t>
                      </a:r>
                      <a:endParaRPr lang="en-IN" dirty="0"/>
                    </a:p>
                  </a:txBody>
                  <a:tcPr/>
                </a:tc>
                <a:tc>
                  <a:txBody>
                    <a:bodyPr/>
                    <a:lstStyle/>
                    <a:p>
                      <a:pPr algn="ctr"/>
                      <a:r>
                        <a:rPr lang="en-US" dirty="0"/>
                        <a:t>COLOUR</a:t>
                      </a:r>
                      <a:endParaRPr lang="en-IN" dirty="0"/>
                    </a:p>
                  </a:txBody>
                  <a:tcPr/>
                </a:tc>
                <a:extLst>
                  <a:ext uri="{0D108BD9-81ED-4DB2-BD59-A6C34878D82A}">
                    <a16:rowId xmlns:a16="http://schemas.microsoft.com/office/drawing/2014/main" val="10000"/>
                  </a:ext>
                </a:extLst>
              </a:tr>
              <a:tr h="370840">
                <a:tc>
                  <a:txBody>
                    <a:bodyPr/>
                    <a:lstStyle/>
                    <a:p>
                      <a:pPr algn="ctr"/>
                      <a:r>
                        <a:rPr lang="en-US" dirty="0"/>
                        <a:t>11</a:t>
                      </a:r>
                      <a:endParaRPr lang="en-IN" dirty="0"/>
                    </a:p>
                  </a:txBody>
                  <a:tcPr/>
                </a:tc>
                <a:tc>
                  <a:txBody>
                    <a:bodyPr/>
                    <a:lstStyle/>
                    <a:p>
                      <a:pPr algn="ctr"/>
                      <a:r>
                        <a:rPr lang="en-US" dirty="0"/>
                        <a:t>B1</a:t>
                      </a:r>
                      <a:endParaRPr lang="en-IN" dirty="0"/>
                    </a:p>
                  </a:txBody>
                  <a:tcPr/>
                </a:tc>
                <a:tc>
                  <a:txBody>
                    <a:bodyPr/>
                    <a:lstStyle/>
                    <a:p>
                      <a:pPr algn="ctr"/>
                      <a:r>
                        <a:rPr lang="en-US" dirty="0"/>
                        <a:t>RED</a:t>
                      </a:r>
                      <a:endParaRPr lang="en-IN" dirty="0"/>
                    </a:p>
                  </a:txBody>
                  <a:tcPr/>
                </a:tc>
                <a:extLst>
                  <a:ext uri="{0D108BD9-81ED-4DB2-BD59-A6C34878D82A}">
                    <a16:rowId xmlns:a16="http://schemas.microsoft.com/office/drawing/2014/main" val="10001"/>
                  </a:ext>
                </a:extLst>
              </a:tr>
              <a:tr h="370840">
                <a:tc>
                  <a:txBody>
                    <a:bodyPr/>
                    <a:lstStyle/>
                    <a:p>
                      <a:pPr algn="ctr"/>
                      <a:r>
                        <a:rPr lang="en-US" dirty="0"/>
                        <a:t>12</a:t>
                      </a:r>
                      <a:endParaRPr lang="en-IN" dirty="0"/>
                    </a:p>
                  </a:txBody>
                  <a:tcPr/>
                </a:tc>
                <a:tc>
                  <a:txBody>
                    <a:bodyPr/>
                    <a:lstStyle/>
                    <a:p>
                      <a:pPr algn="ctr"/>
                      <a:r>
                        <a:rPr lang="en-US" dirty="0"/>
                        <a:t>B2</a:t>
                      </a:r>
                      <a:endParaRPr lang="en-IN" dirty="0"/>
                    </a:p>
                  </a:txBody>
                  <a:tcPr/>
                </a:tc>
                <a:tc>
                  <a:txBody>
                    <a:bodyPr/>
                    <a:lstStyle/>
                    <a:p>
                      <a:pPr algn="ctr"/>
                      <a:r>
                        <a:rPr lang="en-US" dirty="0"/>
                        <a:t>BLUE</a:t>
                      </a:r>
                      <a:endParaRPr lang="en-IN" dirty="0"/>
                    </a:p>
                  </a:txBody>
                  <a:tcPr/>
                </a:tc>
                <a:extLst>
                  <a:ext uri="{0D108BD9-81ED-4DB2-BD59-A6C34878D82A}">
                    <a16:rowId xmlns:a16="http://schemas.microsoft.com/office/drawing/2014/main" val="10002"/>
                  </a:ext>
                </a:extLst>
              </a:tr>
              <a:tr h="370840">
                <a:tc>
                  <a:txBody>
                    <a:bodyPr/>
                    <a:lstStyle/>
                    <a:p>
                      <a:pPr algn="ctr"/>
                      <a:r>
                        <a:rPr lang="en-US" dirty="0"/>
                        <a:t>13</a:t>
                      </a:r>
                      <a:endParaRPr lang="en-IN" dirty="0"/>
                    </a:p>
                  </a:txBody>
                  <a:tcPr/>
                </a:tc>
                <a:tc>
                  <a:txBody>
                    <a:bodyPr/>
                    <a:lstStyle/>
                    <a:p>
                      <a:pPr algn="ctr"/>
                      <a:r>
                        <a:rPr lang="en-US" dirty="0"/>
                        <a:t>B3</a:t>
                      </a:r>
                      <a:endParaRPr lang="en-IN" dirty="0"/>
                    </a:p>
                  </a:txBody>
                  <a:tcPr/>
                </a:tc>
                <a:tc>
                  <a:txBody>
                    <a:bodyPr/>
                    <a:lstStyle/>
                    <a:p>
                      <a:pPr algn="ctr"/>
                      <a:r>
                        <a:rPr lang="en-US" dirty="0"/>
                        <a:t>GREEN</a:t>
                      </a:r>
                      <a:endParaRPr lang="en-IN"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65428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TABLE</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333894110"/>
              </p:ext>
            </p:extLst>
          </p:nvPr>
        </p:nvGraphicFramePr>
        <p:xfrm>
          <a:off x="1428328" y="1340768"/>
          <a:ext cx="6096000" cy="4079240"/>
        </p:xfrm>
        <a:graphic>
          <a:graphicData uri="http://schemas.openxmlformats.org/drawingml/2006/table">
            <a:tbl>
              <a:tblPr firstRow="1" bandRow="1">
                <a:tableStyleId>{35758FB7-9AC5-4552-8A53-C91805E547FA}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n-US" dirty="0"/>
                        <a:t>SID</a:t>
                      </a:r>
                      <a:endParaRPr lang="en-IN" dirty="0"/>
                    </a:p>
                  </a:txBody>
                  <a:tcPr/>
                </a:tc>
                <a:tc>
                  <a:txBody>
                    <a:bodyPr/>
                    <a:lstStyle/>
                    <a:p>
                      <a:pPr algn="ctr"/>
                      <a:r>
                        <a:rPr lang="en-US" dirty="0"/>
                        <a:t>BID</a:t>
                      </a:r>
                      <a:endParaRPr lang="en-IN" dirty="0"/>
                    </a:p>
                  </a:txBody>
                  <a:tcPr/>
                </a:tc>
                <a:tc>
                  <a:txBody>
                    <a:bodyPr/>
                    <a:lstStyle/>
                    <a:p>
                      <a:pPr algn="ctr"/>
                      <a:r>
                        <a:rPr lang="en-US" dirty="0"/>
                        <a:t>DATE</a:t>
                      </a:r>
                      <a:endParaRPr lang="en-IN" dirty="0"/>
                    </a:p>
                  </a:txBody>
                  <a:tcPr/>
                </a:tc>
                <a:extLst>
                  <a:ext uri="{0D108BD9-81ED-4DB2-BD59-A6C34878D82A}">
                    <a16:rowId xmlns:a16="http://schemas.microsoft.com/office/drawing/2014/main" val="10000"/>
                  </a:ext>
                </a:extLst>
              </a:tr>
              <a:tr h="370840">
                <a:tc>
                  <a:txBody>
                    <a:bodyPr/>
                    <a:lstStyle/>
                    <a:p>
                      <a:pPr algn="ctr"/>
                      <a:r>
                        <a:rPr lang="en-US" dirty="0"/>
                        <a:t>S1</a:t>
                      </a:r>
                      <a:endParaRPr lang="en-IN" dirty="0"/>
                    </a:p>
                  </a:txBody>
                  <a:tcPr/>
                </a:tc>
                <a:tc>
                  <a:txBody>
                    <a:bodyPr/>
                    <a:lstStyle/>
                    <a:p>
                      <a:pPr algn="ctr"/>
                      <a:r>
                        <a:rPr lang="en-US" dirty="0"/>
                        <a:t>B11</a:t>
                      </a:r>
                      <a:endParaRPr lang="en-IN" dirty="0"/>
                    </a:p>
                  </a:txBody>
                  <a:tcPr/>
                </a:tc>
                <a:tc>
                  <a:txBody>
                    <a:bodyPr/>
                    <a:lstStyle/>
                    <a:p>
                      <a:pPr algn="ctr"/>
                      <a:r>
                        <a:rPr lang="en-US" dirty="0"/>
                        <a:t>10/09/2012</a:t>
                      </a:r>
                      <a:endParaRPr lang="en-IN" dirty="0"/>
                    </a:p>
                  </a:txBody>
                  <a:tcPr/>
                </a:tc>
                <a:extLst>
                  <a:ext uri="{0D108BD9-81ED-4DB2-BD59-A6C34878D82A}">
                    <a16:rowId xmlns:a16="http://schemas.microsoft.com/office/drawing/2014/main" val="10001"/>
                  </a:ext>
                </a:extLst>
              </a:tr>
              <a:tr h="370840">
                <a:tc>
                  <a:txBody>
                    <a:bodyPr/>
                    <a:lstStyle/>
                    <a:p>
                      <a:pPr algn="ctr"/>
                      <a:r>
                        <a:rPr lang="en-US" dirty="0"/>
                        <a:t>S1</a:t>
                      </a:r>
                      <a:endParaRPr lang="en-IN" dirty="0"/>
                    </a:p>
                  </a:txBody>
                  <a:tcPr/>
                </a:tc>
                <a:tc>
                  <a:txBody>
                    <a:bodyPr/>
                    <a:lstStyle/>
                    <a:p>
                      <a:pPr algn="ctr"/>
                      <a:r>
                        <a:rPr lang="en-US" dirty="0"/>
                        <a:t>B12</a:t>
                      </a:r>
                      <a:endParaRPr lang="en-IN" dirty="0"/>
                    </a:p>
                  </a:txBody>
                  <a:tcPr/>
                </a:tc>
                <a:tc>
                  <a:txBody>
                    <a:bodyPr/>
                    <a:lstStyle/>
                    <a:p>
                      <a:pPr algn="ctr"/>
                      <a:r>
                        <a:rPr lang="en-US" dirty="0"/>
                        <a:t>10/09/2012</a:t>
                      </a:r>
                      <a:endParaRPr lang="en-IN" dirty="0"/>
                    </a:p>
                  </a:txBody>
                  <a:tcPr/>
                </a:tc>
                <a:extLst>
                  <a:ext uri="{0D108BD9-81ED-4DB2-BD59-A6C34878D82A}">
                    <a16:rowId xmlns:a16="http://schemas.microsoft.com/office/drawing/2014/main" val="10002"/>
                  </a:ext>
                </a:extLst>
              </a:tr>
              <a:tr h="370840">
                <a:tc>
                  <a:txBody>
                    <a:bodyPr/>
                    <a:lstStyle/>
                    <a:p>
                      <a:pPr algn="ctr"/>
                      <a:r>
                        <a:rPr lang="en-US" dirty="0"/>
                        <a:t>S1</a:t>
                      </a:r>
                      <a:endParaRPr lang="en-IN" dirty="0"/>
                    </a:p>
                  </a:txBody>
                  <a:tcPr/>
                </a:tc>
                <a:tc>
                  <a:txBody>
                    <a:bodyPr/>
                    <a:lstStyle/>
                    <a:p>
                      <a:pPr algn="ctr"/>
                      <a:r>
                        <a:rPr lang="en-US" dirty="0"/>
                        <a:t>B13</a:t>
                      </a:r>
                      <a:endParaRPr lang="en-IN" dirty="0"/>
                    </a:p>
                  </a:txBody>
                  <a:tcPr/>
                </a:tc>
                <a:tc>
                  <a:txBody>
                    <a:bodyPr/>
                    <a:lstStyle/>
                    <a:p>
                      <a:pPr algn="ctr"/>
                      <a:r>
                        <a:rPr lang="en-US" dirty="0"/>
                        <a:t>10/09/2012</a:t>
                      </a:r>
                      <a:endParaRPr lang="en-IN" dirty="0"/>
                    </a:p>
                  </a:txBody>
                  <a:tcPr/>
                </a:tc>
                <a:extLst>
                  <a:ext uri="{0D108BD9-81ED-4DB2-BD59-A6C34878D82A}">
                    <a16:rowId xmlns:a16="http://schemas.microsoft.com/office/drawing/2014/main" val="10003"/>
                  </a:ext>
                </a:extLst>
              </a:tr>
              <a:tr h="370840">
                <a:tc>
                  <a:txBody>
                    <a:bodyPr/>
                    <a:lstStyle/>
                    <a:p>
                      <a:pPr algn="ctr"/>
                      <a:r>
                        <a:rPr lang="en-US" dirty="0"/>
                        <a:t>S2</a:t>
                      </a:r>
                      <a:endParaRPr lang="en-IN" dirty="0"/>
                    </a:p>
                  </a:txBody>
                  <a:tcPr/>
                </a:tc>
                <a:tc>
                  <a:txBody>
                    <a:bodyPr/>
                    <a:lstStyle/>
                    <a:p>
                      <a:pPr algn="ctr"/>
                      <a:r>
                        <a:rPr lang="en-US" dirty="0"/>
                        <a:t>B11</a:t>
                      </a:r>
                      <a:endParaRPr lang="en-IN" dirty="0"/>
                    </a:p>
                  </a:txBody>
                  <a:tcPr/>
                </a:tc>
                <a:tc>
                  <a:txBody>
                    <a:bodyPr/>
                    <a:lstStyle/>
                    <a:p>
                      <a:pPr algn="ctr"/>
                      <a:r>
                        <a:rPr lang="en-US" dirty="0"/>
                        <a:t>11/09/2012</a:t>
                      </a:r>
                      <a:endParaRPr lang="en-IN" dirty="0"/>
                    </a:p>
                  </a:txBody>
                  <a:tcPr/>
                </a:tc>
                <a:extLst>
                  <a:ext uri="{0D108BD9-81ED-4DB2-BD59-A6C34878D82A}">
                    <a16:rowId xmlns:a16="http://schemas.microsoft.com/office/drawing/2014/main" val="10004"/>
                  </a:ext>
                </a:extLst>
              </a:tr>
              <a:tr h="370840">
                <a:tc>
                  <a:txBody>
                    <a:bodyPr/>
                    <a:lstStyle/>
                    <a:p>
                      <a:pPr algn="ctr"/>
                      <a:r>
                        <a:rPr lang="en-US" dirty="0"/>
                        <a:t>S3</a:t>
                      </a:r>
                      <a:endParaRPr lang="en-IN" dirty="0"/>
                    </a:p>
                  </a:txBody>
                  <a:tcPr/>
                </a:tc>
                <a:tc>
                  <a:txBody>
                    <a:bodyPr/>
                    <a:lstStyle/>
                    <a:p>
                      <a:pPr algn="ctr"/>
                      <a:r>
                        <a:rPr lang="en-US" dirty="0"/>
                        <a:t>B11</a:t>
                      </a:r>
                      <a:endParaRPr lang="en-IN" dirty="0"/>
                    </a:p>
                  </a:txBody>
                  <a:tcPr/>
                </a:tc>
                <a:tc>
                  <a:txBody>
                    <a:bodyPr/>
                    <a:lstStyle/>
                    <a:p>
                      <a:pPr algn="ctr"/>
                      <a:r>
                        <a:rPr lang="en-US" dirty="0"/>
                        <a:t>11/09/2012</a:t>
                      </a:r>
                      <a:endParaRPr lang="en-IN" dirty="0"/>
                    </a:p>
                  </a:txBody>
                  <a:tcPr/>
                </a:tc>
                <a:extLst>
                  <a:ext uri="{0D108BD9-81ED-4DB2-BD59-A6C34878D82A}">
                    <a16:rowId xmlns:a16="http://schemas.microsoft.com/office/drawing/2014/main" val="10005"/>
                  </a:ext>
                </a:extLst>
              </a:tr>
              <a:tr h="370840">
                <a:tc>
                  <a:txBody>
                    <a:bodyPr/>
                    <a:lstStyle/>
                    <a:p>
                      <a:pPr algn="ctr"/>
                      <a:r>
                        <a:rPr lang="en-US" dirty="0"/>
                        <a:t>S3</a:t>
                      </a:r>
                      <a:endParaRPr lang="en-IN" dirty="0"/>
                    </a:p>
                  </a:txBody>
                  <a:tcPr/>
                </a:tc>
                <a:tc>
                  <a:txBody>
                    <a:bodyPr/>
                    <a:lstStyle/>
                    <a:p>
                      <a:pPr algn="ctr"/>
                      <a:r>
                        <a:rPr lang="en-US" dirty="0"/>
                        <a:t>B12</a:t>
                      </a:r>
                      <a:endParaRPr lang="en-IN" dirty="0"/>
                    </a:p>
                  </a:txBody>
                  <a:tcPr/>
                </a:tc>
                <a:tc>
                  <a:txBody>
                    <a:bodyPr/>
                    <a:lstStyle/>
                    <a:p>
                      <a:pPr algn="ctr"/>
                      <a:r>
                        <a:rPr lang="en-US" dirty="0"/>
                        <a:t>11/09/2012</a:t>
                      </a:r>
                      <a:endParaRPr lang="en-IN" dirty="0"/>
                    </a:p>
                  </a:txBody>
                  <a:tcPr/>
                </a:tc>
                <a:extLst>
                  <a:ext uri="{0D108BD9-81ED-4DB2-BD59-A6C34878D82A}">
                    <a16:rowId xmlns:a16="http://schemas.microsoft.com/office/drawing/2014/main" val="10006"/>
                  </a:ext>
                </a:extLst>
              </a:tr>
              <a:tr h="370840">
                <a:tc>
                  <a:txBody>
                    <a:bodyPr/>
                    <a:lstStyle/>
                    <a:p>
                      <a:pPr algn="ctr"/>
                      <a:r>
                        <a:rPr lang="en-US" dirty="0"/>
                        <a:t>S4</a:t>
                      </a:r>
                      <a:endParaRPr lang="en-IN" dirty="0"/>
                    </a:p>
                  </a:txBody>
                  <a:tcPr/>
                </a:tc>
                <a:tc>
                  <a:txBody>
                    <a:bodyPr/>
                    <a:lstStyle/>
                    <a:p>
                      <a:pPr algn="ctr"/>
                      <a:r>
                        <a:rPr lang="en-US" dirty="0"/>
                        <a:t>B13</a:t>
                      </a:r>
                      <a:endParaRPr lang="en-IN" dirty="0"/>
                    </a:p>
                  </a:txBody>
                  <a:tcPr/>
                </a:tc>
                <a:tc>
                  <a:txBody>
                    <a:bodyPr/>
                    <a:lstStyle/>
                    <a:p>
                      <a:pPr algn="ctr"/>
                      <a:r>
                        <a:rPr lang="en-US" dirty="0"/>
                        <a:t>12/09/2012</a:t>
                      </a:r>
                      <a:endParaRPr lang="en-IN" dirty="0"/>
                    </a:p>
                  </a:txBody>
                  <a:tcPr/>
                </a:tc>
                <a:extLst>
                  <a:ext uri="{0D108BD9-81ED-4DB2-BD59-A6C34878D82A}">
                    <a16:rowId xmlns:a16="http://schemas.microsoft.com/office/drawing/2014/main" val="10007"/>
                  </a:ext>
                </a:extLst>
              </a:tr>
              <a:tr h="370840">
                <a:tc>
                  <a:txBody>
                    <a:bodyPr/>
                    <a:lstStyle/>
                    <a:p>
                      <a:pPr algn="ctr"/>
                      <a:r>
                        <a:rPr lang="en-US" dirty="0"/>
                        <a:t>S4</a:t>
                      </a:r>
                      <a:endParaRPr lang="en-IN" dirty="0"/>
                    </a:p>
                  </a:txBody>
                  <a:tcPr/>
                </a:tc>
                <a:tc>
                  <a:txBody>
                    <a:bodyPr/>
                    <a:lstStyle/>
                    <a:p>
                      <a:pPr algn="ctr"/>
                      <a:r>
                        <a:rPr lang="en-US" dirty="0"/>
                        <a:t>B11</a:t>
                      </a:r>
                      <a:endParaRPr lang="en-IN" dirty="0"/>
                    </a:p>
                  </a:txBody>
                  <a:tcPr/>
                </a:tc>
                <a:tc>
                  <a:txBody>
                    <a:bodyPr/>
                    <a:lstStyle/>
                    <a:p>
                      <a:pPr algn="ctr"/>
                      <a:r>
                        <a:rPr lang="en-US" dirty="0"/>
                        <a:t>12/09/2012</a:t>
                      </a:r>
                      <a:endParaRPr lang="en-IN" dirty="0"/>
                    </a:p>
                  </a:txBody>
                  <a:tcPr/>
                </a:tc>
                <a:extLst>
                  <a:ext uri="{0D108BD9-81ED-4DB2-BD59-A6C34878D82A}">
                    <a16:rowId xmlns:a16="http://schemas.microsoft.com/office/drawing/2014/main" val="10008"/>
                  </a:ext>
                </a:extLst>
              </a:tr>
              <a:tr h="370840">
                <a:tc>
                  <a:txBody>
                    <a:bodyPr/>
                    <a:lstStyle/>
                    <a:p>
                      <a:pPr algn="ctr"/>
                      <a:r>
                        <a:rPr lang="en-US" dirty="0"/>
                        <a:t>S4</a:t>
                      </a:r>
                      <a:endParaRPr lang="en-IN" dirty="0"/>
                    </a:p>
                  </a:txBody>
                  <a:tcPr/>
                </a:tc>
                <a:tc>
                  <a:txBody>
                    <a:bodyPr/>
                    <a:lstStyle/>
                    <a:p>
                      <a:pPr algn="ctr"/>
                      <a:r>
                        <a:rPr lang="en-US" dirty="0"/>
                        <a:t>B12</a:t>
                      </a:r>
                      <a:endParaRPr lang="en-IN" dirty="0"/>
                    </a:p>
                  </a:txBody>
                  <a:tcPr/>
                </a:tc>
                <a:tc>
                  <a:txBody>
                    <a:bodyPr/>
                    <a:lstStyle/>
                    <a:p>
                      <a:pPr algn="ctr"/>
                      <a:r>
                        <a:rPr lang="en-US" dirty="0"/>
                        <a:t>12/09/2012</a:t>
                      </a:r>
                      <a:endParaRPr lang="en-IN" dirty="0"/>
                    </a:p>
                  </a:txBody>
                  <a:tcPr/>
                </a:tc>
                <a:extLst>
                  <a:ext uri="{0D108BD9-81ED-4DB2-BD59-A6C34878D82A}">
                    <a16:rowId xmlns:a16="http://schemas.microsoft.com/office/drawing/2014/main" val="10009"/>
                  </a:ext>
                </a:extLst>
              </a:tr>
              <a:tr h="370840">
                <a:tc>
                  <a:txBody>
                    <a:bodyPr/>
                    <a:lstStyle/>
                    <a:p>
                      <a:pPr algn="ctr"/>
                      <a:r>
                        <a:rPr lang="en-US" dirty="0"/>
                        <a:t>S4</a:t>
                      </a:r>
                      <a:endParaRPr lang="en-IN" dirty="0"/>
                    </a:p>
                  </a:txBody>
                  <a:tcPr/>
                </a:tc>
                <a:tc>
                  <a:txBody>
                    <a:bodyPr/>
                    <a:lstStyle/>
                    <a:p>
                      <a:pPr algn="ctr"/>
                      <a:r>
                        <a:rPr lang="en-US" dirty="0"/>
                        <a:t>B13</a:t>
                      </a:r>
                      <a:endParaRPr lang="en-IN" dirty="0"/>
                    </a:p>
                  </a:txBody>
                  <a:tcPr/>
                </a:tc>
                <a:tc>
                  <a:txBody>
                    <a:bodyPr/>
                    <a:lstStyle/>
                    <a:p>
                      <a:pPr algn="ctr"/>
                      <a:r>
                        <a:rPr lang="en-US" dirty="0"/>
                        <a:t>14/09/2012</a:t>
                      </a:r>
                      <a:endParaRPr lang="en-IN" dirty="0"/>
                    </a:p>
                  </a:txBody>
                  <a:tcPr/>
                </a:tc>
                <a:extLst>
                  <a:ext uri="{0D108BD9-81ED-4DB2-BD59-A6C34878D82A}">
                    <a16:rowId xmlns:a16="http://schemas.microsoft.com/office/drawing/2014/main" val="10010"/>
                  </a:ext>
                </a:extLst>
              </a:tr>
            </a:tbl>
          </a:graphicData>
        </a:graphic>
      </p:graphicFrame>
      <p:sp>
        <p:nvSpPr>
          <p:cNvPr id="5" name="TextBox 4"/>
          <p:cNvSpPr txBox="1"/>
          <p:nvPr/>
        </p:nvSpPr>
        <p:spPr>
          <a:xfrm>
            <a:off x="3275856" y="5733256"/>
            <a:ext cx="3024336" cy="461665"/>
          </a:xfrm>
          <a:prstGeom prst="rect">
            <a:avLst/>
          </a:prstGeom>
          <a:noFill/>
        </p:spPr>
        <p:txBody>
          <a:bodyPr wrap="square" rtlCol="0">
            <a:spAutoFit/>
          </a:bodyPr>
          <a:lstStyle/>
          <a:p>
            <a:r>
              <a:rPr lang="en-US" sz="2400" dirty="0"/>
              <a:t>(C) Reserve Table</a:t>
            </a:r>
            <a:endParaRPr lang="en-IN" sz="2400" dirty="0"/>
          </a:p>
        </p:txBody>
      </p:sp>
    </p:spTree>
    <p:extLst>
      <p:ext uri="{BB962C8B-B14F-4D97-AF65-F5344CB8AC3E}">
        <p14:creationId xmlns:p14="http://schemas.microsoft.com/office/powerpoint/2010/main" val="3949183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1439</TotalTime>
  <Words>2118</Words>
  <Application>Microsoft Office PowerPoint</Application>
  <PresentationFormat>On-screen Show (4:3)</PresentationFormat>
  <Paragraphs>585</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Monotype Sorts</vt:lpstr>
      <vt:lpstr>Wingdings</vt:lpstr>
      <vt:lpstr>Office Theme</vt:lpstr>
      <vt:lpstr>THE RELATIONAL MODEL </vt:lpstr>
      <vt:lpstr>INTRODUCTION</vt:lpstr>
      <vt:lpstr>EXAMPLE</vt:lpstr>
      <vt:lpstr>PowerPoint Presentation</vt:lpstr>
      <vt:lpstr>PowerPoint Presentation</vt:lpstr>
      <vt:lpstr>RELATIONAL ALGEBRA</vt:lpstr>
      <vt:lpstr>Basic operators available in relational algebra are following:-</vt:lpstr>
      <vt:lpstr>SAMPLE TABLES</vt:lpstr>
      <vt:lpstr>SAMPLE TABLE</vt:lpstr>
      <vt:lpstr>SELECT OPERATION</vt:lpstr>
      <vt:lpstr>PROJECTION OPERATION</vt:lpstr>
      <vt:lpstr>SET OPARATIONS</vt:lpstr>
      <vt:lpstr>SAMPLE TABLES</vt:lpstr>
      <vt:lpstr>UNION</vt:lpstr>
      <vt:lpstr>INTERSECTION</vt:lpstr>
      <vt:lpstr>DIFFERENCE</vt:lpstr>
      <vt:lpstr>CROSS PRODUCT</vt:lpstr>
      <vt:lpstr>JOINS</vt:lpstr>
      <vt:lpstr>Sample Tables</vt:lpstr>
      <vt:lpstr>Inner join</vt:lpstr>
      <vt:lpstr>CONDITIONAL JOIN (Non-Equi Join)</vt:lpstr>
      <vt:lpstr>Equi Join</vt:lpstr>
      <vt:lpstr>Natural join</vt:lpstr>
      <vt:lpstr>Left Outer Join       Right Outer Join</vt:lpstr>
      <vt:lpstr>Left Outer Join       Right Outer Join</vt:lpstr>
      <vt:lpstr>Full Outer Join</vt:lpstr>
      <vt:lpstr>Full Outer Join</vt:lpstr>
      <vt:lpstr>RENAME OPERATOR</vt:lpstr>
      <vt:lpstr>DIVISION OPERATOR</vt:lpstr>
      <vt:lpstr>DIVISION OPERATOR</vt:lpstr>
      <vt:lpstr>RELATIONAL CALCULUS</vt:lpstr>
      <vt:lpstr>TUPLE RELATIONAL CALCULUS</vt:lpstr>
      <vt:lpstr>Predicate Calculus Formula</vt:lpstr>
      <vt:lpstr>Banking Example</vt:lpstr>
      <vt:lpstr>Example Queries</vt:lpstr>
      <vt:lpstr>Example Queries</vt:lpstr>
      <vt:lpstr>DOMAIN RELATIONAL CALCULUS</vt:lpstr>
      <vt:lpstr>Example Queries</vt:lpstr>
      <vt:lpstr>Example Queries</vt:lpstr>
      <vt:lpstr>Pitfalls in Relational Database Design</vt:lpstr>
      <vt:lpstr>Goal — Devise a Theory for the Following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dc:title>
  <dc:creator>Sartaj</dc:creator>
  <cp:lastModifiedBy>Sartaj Singh</cp:lastModifiedBy>
  <cp:revision>149</cp:revision>
  <dcterms:created xsi:type="dcterms:W3CDTF">2012-08-08T03:51:51Z</dcterms:created>
  <dcterms:modified xsi:type="dcterms:W3CDTF">2022-02-17T05:06:41Z</dcterms:modified>
</cp:coreProperties>
</file>