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302" r:id="rId16"/>
    <p:sldId id="303" r:id="rId17"/>
    <p:sldId id="298" r:id="rId18"/>
    <p:sldId id="300" r:id="rId19"/>
    <p:sldId id="301" r:id="rId20"/>
    <p:sldId id="342" r:id="rId21"/>
    <p:sldId id="343" r:id="rId22"/>
    <p:sldId id="344" r:id="rId23"/>
    <p:sldId id="262" r:id="rId24"/>
    <p:sldId id="263" r:id="rId25"/>
    <p:sldId id="264" r:id="rId26"/>
    <p:sldId id="304" r:id="rId27"/>
    <p:sldId id="305" r:id="rId28"/>
    <p:sldId id="307" r:id="rId29"/>
    <p:sldId id="265" r:id="rId30"/>
    <p:sldId id="308" r:id="rId31"/>
    <p:sldId id="309" r:id="rId32"/>
    <p:sldId id="266" r:id="rId33"/>
    <p:sldId id="267" r:id="rId34"/>
    <p:sldId id="338" r:id="rId35"/>
    <p:sldId id="323" r:id="rId36"/>
    <p:sldId id="269" r:id="rId37"/>
    <p:sldId id="339" r:id="rId38"/>
    <p:sldId id="271" r:id="rId39"/>
    <p:sldId id="329" r:id="rId40"/>
    <p:sldId id="331" r:id="rId41"/>
    <p:sldId id="332" r:id="rId42"/>
    <p:sldId id="333" r:id="rId43"/>
    <p:sldId id="334" r:id="rId44"/>
    <p:sldId id="274" r:id="rId45"/>
    <p:sldId id="275" r:id="rId46"/>
    <p:sldId id="335" r:id="rId47"/>
    <p:sldId id="336" r:id="rId48"/>
    <p:sldId id="337" r:id="rId49"/>
    <p:sldId id="27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140116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360561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403169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A52FDF3-FA1F-43E7-8334-1ED7547ED99F}" type="slidenum">
              <a:rPr lang="en-US"/>
              <a:pPr>
                <a:defRPr/>
              </a:pPr>
              <a:t>‹#›</a:t>
            </a:fld>
            <a:endParaRPr lang="en-US"/>
          </a:p>
        </p:txBody>
      </p:sp>
    </p:spTree>
    <p:extLst>
      <p:ext uri="{BB962C8B-B14F-4D97-AF65-F5344CB8AC3E}">
        <p14:creationId xmlns:p14="http://schemas.microsoft.com/office/powerpoint/2010/main" val="340944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406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7CDB6-7FD9-4723-ABDA-0F030B9A3849}"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417845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F7CDB6-7FD9-4723-ABDA-0F030B9A384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5920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F7CDB6-7FD9-4723-ABDA-0F030B9A3849}"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18706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F7CDB6-7FD9-4723-ABDA-0F030B9A3849}"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236559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7CDB6-7FD9-4723-ABDA-0F030B9A3849}"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152541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7CDB6-7FD9-4723-ABDA-0F030B9A384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68075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7CDB6-7FD9-4723-ABDA-0F030B9A3849}"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336377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7CDB6-7FD9-4723-ABDA-0F030B9A3849}" type="datetimeFigureOut">
              <a:rPr lang="en-IN" smtClean="0"/>
              <a:t>21-02-2022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14D90-F34E-426F-AB28-30A6796C7023}" type="slidenum">
              <a:rPr lang="en-IN" smtClean="0"/>
              <a:t>‹#›</a:t>
            </a:fld>
            <a:endParaRPr lang="en-IN"/>
          </a:p>
        </p:txBody>
      </p:sp>
    </p:spTree>
    <p:extLst>
      <p:ext uri="{BB962C8B-B14F-4D97-AF65-F5344CB8AC3E}">
        <p14:creationId xmlns:p14="http://schemas.microsoft.com/office/powerpoint/2010/main" val="2547979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ql-databases.blurtit.com/q8871788.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Normalization</a:t>
            </a:r>
            <a:endParaRPr lang="en-IN" sz="6000" dirty="0"/>
          </a:p>
        </p:txBody>
      </p:sp>
    </p:spTree>
    <p:extLst>
      <p:ext uri="{BB962C8B-B14F-4D97-AF65-F5344CB8AC3E}">
        <p14:creationId xmlns:p14="http://schemas.microsoft.com/office/powerpoint/2010/main" val="95189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33400" y="533400"/>
            <a:ext cx="7772400" cy="762000"/>
          </a:xfrm>
        </p:spPr>
        <p:txBody>
          <a:bodyPr/>
          <a:lstStyle/>
          <a:p>
            <a:pPr eaLnBrk="1" hangingPunct="1"/>
            <a:r>
              <a:rPr lang="en-US"/>
              <a:t>Delete Anomalies</a:t>
            </a:r>
          </a:p>
        </p:txBody>
      </p:sp>
      <p:sp>
        <p:nvSpPr>
          <p:cNvPr id="9219" name="Rectangle 4"/>
          <p:cNvSpPr>
            <a:spLocks noGrp="1" noChangeArrowheads="1"/>
          </p:cNvSpPr>
          <p:nvPr>
            <p:ph type="subTitle" idx="1"/>
          </p:nvPr>
        </p:nvSpPr>
        <p:spPr>
          <a:xfrm>
            <a:off x="990600" y="1600200"/>
            <a:ext cx="6934200" cy="4421088"/>
          </a:xfrm>
        </p:spPr>
        <p:txBody>
          <a:bodyPr>
            <a:normAutofit/>
          </a:bodyPr>
          <a:lstStyle/>
          <a:p>
            <a:pPr algn="just" eaLnBrk="1" hangingPunct="1">
              <a:lnSpc>
                <a:spcPct val="80000"/>
              </a:lnSpc>
            </a:pPr>
            <a:r>
              <a:rPr lang="en-US" dirty="0">
                <a:solidFill>
                  <a:schemeClr val="tx1"/>
                </a:solidFill>
              </a:rPr>
              <a:t>In case of a deletion anomaly, the deletion of a tuple causes problems in the database. This can happen when we delete a tuple, which contains an important piece of information, and the tuple being the last one in the table containing the information. With the deletion of the tuple the important piece of information also gets removed from the database.</a:t>
            </a:r>
          </a:p>
        </p:txBody>
      </p:sp>
    </p:spTree>
    <p:extLst>
      <p:ext uri="{BB962C8B-B14F-4D97-AF65-F5344CB8AC3E}">
        <p14:creationId xmlns:p14="http://schemas.microsoft.com/office/powerpoint/2010/main" val="189343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609600" y="457201"/>
            <a:ext cx="7772400" cy="883568"/>
          </a:xfrm>
        </p:spPr>
        <p:txBody>
          <a:bodyPr/>
          <a:lstStyle/>
          <a:p>
            <a:pPr eaLnBrk="1" hangingPunct="1"/>
            <a:r>
              <a:rPr lang="en-US" dirty="0"/>
              <a:t>Dependency</a:t>
            </a:r>
          </a:p>
        </p:txBody>
      </p:sp>
      <p:sp>
        <p:nvSpPr>
          <p:cNvPr id="10243" name="Rectangle 5"/>
          <p:cNvSpPr>
            <a:spLocks noGrp="1" noChangeArrowheads="1"/>
          </p:cNvSpPr>
          <p:nvPr>
            <p:ph type="subTitle" idx="1"/>
          </p:nvPr>
        </p:nvSpPr>
        <p:spPr>
          <a:xfrm>
            <a:off x="323528" y="1916832"/>
            <a:ext cx="8280920" cy="3888432"/>
          </a:xfrm>
        </p:spPr>
        <p:txBody>
          <a:bodyPr>
            <a:normAutofit/>
          </a:bodyPr>
          <a:lstStyle/>
          <a:p>
            <a:pPr algn="just">
              <a:lnSpc>
                <a:spcPct val="80000"/>
              </a:lnSpc>
            </a:pPr>
            <a:r>
              <a:rPr lang="en-US" sz="2800" dirty="0">
                <a:solidFill>
                  <a:schemeClr val="tx1"/>
                </a:solidFill>
              </a:rPr>
              <a:t>A dependency refers to relationship amongst attributes. These attributes may belong to the same relation or different relations. Dependencies can be of various types viz., functional    dependencies, transitive dependencies, multivalued dependencies, join dependencies, etc. We shall briefly examine some of these dependencies.</a:t>
            </a:r>
          </a:p>
        </p:txBody>
      </p:sp>
    </p:spTree>
    <p:extLst>
      <p:ext uri="{BB962C8B-B14F-4D97-AF65-F5344CB8AC3E}">
        <p14:creationId xmlns:p14="http://schemas.microsoft.com/office/powerpoint/2010/main" val="389086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Types of Dependency</a:t>
            </a:r>
          </a:p>
        </p:txBody>
      </p:sp>
      <p:sp>
        <p:nvSpPr>
          <p:cNvPr id="11267" name="Rectangle 3"/>
          <p:cNvSpPr>
            <a:spLocks noGrp="1" noChangeArrowheads="1"/>
          </p:cNvSpPr>
          <p:nvPr>
            <p:ph type="body" idx="1"/>
          </p:nvPr>
        </p:nvSpPr>
        <p:spPr/>
        <p:txBody>
          <a:bodyPr/>
          <a:lstStyle/>
          <a:p>
            <a:pPr eaLnBrk="1" hangingPunct="1"/>
            <a:r>
              <a:rPr lang="en-US" dirty="0"/>
              <a:t>Functional Dependency</a:t>
            </a:r>
          </a:p>
          <a:p>
            <a:pPr lvl="1"/>
            <a:r>
              <a:rPr lang="en-US" dirty="0"/>
              <a:t>Fully Functional Dependency</a:t>
            </a:r>
          </a:p>
          <a:p>
            <a:pPr lvl="1"/>
            <a:r>
              <a:rPr lang="en-US" dirty="0"/>
              <a:t>Partial Functional Dependency</a:t>
            </a:r>
          </a:p>
          <a:p>
            <a:pPr eaLnBrk="1" hangingPunct="1"/>
            <a:r>
              <a:rPr lang="en-US" dirty="0"/>
              <a:t>Transitive Dependency</a:t>
            </a:r>
          </a:p>
          <a:p>
            <a:pPr eaLnBrk="1" hangingPunct="1"/>
            <a:r>
              <a:rPr lang="en-US" dirty="0"/>
              <a:t>Multivalued Dependency</a:t>
            </a:r>
          </a:p>
          <a:p>
            <a:pPr eaLnBrk="1" hangingPunct="1"/>
            <a:r>
              <a:rPr lang="en-US" dirty="0"/>
              <a:t>Join Dependency</a:t>
            </a:r>
          </a:p>
          <a:p>
            <a:pPr eaLnBrk="1" hangingPunct="1"/>
            <a:endParaRPr lang="en-US" dirty="0"/>
          </a:p>
        </p:txBody>
      </p:sp>
    </p:spTree>
    <p:extLst>
      <p:ext uri="{BB962C8B-B14F-4D97-AF65-F5344CB8AC3E}">
        <p14:creationId xmlns:p14="http://schemas.microsoft.com/office/powerpoint/2010/main" val="250843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567432" y="548680"/>
            <a:ext cx="7772400" cy="792088"/>
          </a:xfrm>
        </p:spPr>
        <p:txBody>
          <a:bodyPr>
            <a:normAutofit fontScale="90000"/>
          </a:bodyPr>
          <a:lstStyle/>
          <a:p>
            <a:pPr eaLnBrk="1" hangingPunct="1"/>
            <a:r>
              <a:rPr lang="en-US" dirty="0"/>
              <a:t>Functional Dependency</a:t>
            </a:r>
            <a:br>
              <a:rPr lang="en-US" dirty="0"/>
            </a:br>
            <a:endParaRPr lang="en-US" dirty="0"/>
          </a:p>
        </p:txBody>
      </p:sp>
      <p:sp>
        <p:nvSpPr>
          <p:cNvPr id="12291" name="Rectangle 5"/>
          <p:cNvSpPr>
            <a:spLocks noGrp="1" noChangeArrowheads="1"/>
          </p:cNvSpPr>
          <p:nvPr>
            <p:ph type="subTitle" idx="1"/>
          </p:nvPr>
        </p:nvSpPr>
        <p:spPr>
          <a:xfrm>
            <a:off x="1371600" y="2057400"/>
            <a:ext cx="6400800" cy="1752600"/>
          </a:xfrm>
        </p:spPr>
        <p:txBody>
          <a:bodyPr>
            <a:noAutofit/>
          </a:bodyPr>
          <a:lstStyle/>
          <a:p>
            <a:pPr algn="just" eaLnBrk="1" hangingPunct="1">
              <a:lnSpc>
                <a:spcPct val="80000"/>
              </a:lnSpc>
            </a:pPr>
            <a:r>
              <a:rPr lang="en-US" sz="2000" dirty="0">
                <a:solidFill>
                  <a:schemeClr val="tx1"/>
                </a:solidFill>
                <a:latin typeface="+mj-lt"/>
                <a:ea typeface="+mj-ea"/>
                <a:cs typeface="+mj-cs"/>
              </a:rPr>
              <a:t>Functional Dependency (F.D) – Functional dependency represents semantic association between attributes. If a value of an attribute A determines the value of another attribute B, we say B is functionally dependent on A. This is denoted by </a:t>
            </a:r>
          </a:p>
          <a:p>
            <a:pPr eaLnBrk="1" hangingPunct="1">
              <a:lnSpc>
                <a:spcPct val="80000"/>
              </a:lnSpc>
            </a:pPr>
            <a:r>
              <a:rPr lang="en-US" sz="2000" dirty="0">
                <a:solidFill>
                  <a:schemeClr val="tx1"/>
                </a:solidFill>
                <a:latin typeface="+mj-lt"/>
                <a:ea typeface="+mj-ea"/>
                <a:cs typeface="+mj-cs"/>
              </a:rPr>
              <a:t>A =&gt; B and read as “A determines B” and A is called the determinant </a:t>
            </a:r>
          </a:p>
        </p:txBody>
      </p:sp>
      <p:pic>
        <p:nvPicPr>
          <p:cNvPr id="20486" name="Picture 6" descr="DS3-Figure 13-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800600"/>
            <a:ext cx="7162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738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733800"/>
            <a:ext cx="8229600" cy="1143000"/>
          </a:xfrm>
        </p:spPr>
        <p:txBody>
          <a:bodyPr>
            <a:normAutofit fontScale="90000"/>
          </a:bodyPr>
          <a:lstStyle/>
          <a:p>
            <a:pPr eaLnBrk="1" hangingPunct="1"/>
            <a:r>
              <a:rPr lang="en-US" sz="4000" dirty="0" err="1"/>
              <a:t>Course_Name</a:t>
            </a:r>
            <a:r>
              <a:rPr lang="en-US" sz="4000" dirty="0"/>
              <a:t> and Instructors are dependent on </a:t>
            </a:r>
            <a:r>
              <a:rPr lang="en-US" sz="4000" dirty="0" err="1"/>
              <a:t>Course_ID</a:t>
            </a:r>
            <a:endParaRPr lang="en-US" sz="4000" dirty="0"/>
          </a:p>
        </p:txBody>
      </p:sp>
      <p:graphicFrame>
        <p:nvGraphicFramePr>
          <p:cNvPr id="36891" name="Group 27"/>
          <p:cNvGraphicFramePr>
            <a:graphicFrameLocks noGrp="1"/>
          </p:cNvGraphicFramePr>
          <p:nvPr/>
        </p:nvGraphicFramePr>
        <p:xfrm>
          <a:off x="1143000" y="1066800"/>
          <a:ext cx="6477000" cy="1752601"/>
        </p:xfrm>
        <a:graphic>
          <a:graphicData uri="http://schemas.openxmlformats.org/drawingml/2006/table">
            <a:tbl>
              <a:tblPr/>
              <a:tblGrid>
                <a:gridCol w="21590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368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Course_ID</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Course_Name</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Instructor</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Mr.Sartaj Singh</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Cap302</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Operating_System</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Mrs. Jasleen</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Mrs. Manpreet Kaur</a:t>
                      </a:r>
                      <a:endParaRPr kumimoji="0" lang="en-US" sz="1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337" name="WordArt 26"/>
          <p:cNvSpPr>
            <a:spLocks noChangeArrowheads="1" noChangeShapeType="1" noTextEdit="1"/>
          </p:cNvSpPr>
          <p:nvPr/>
        </p:nvSpPr>
        <p:spPr bwMode="auto">
          <a:xfrm>
            <a:off x="2463800" y="754063"/>
            <a:ext cx="1219200" cy="1905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course</a:t>
            </a:r>
          </a:p>
        </p:txBody>
      </p:sp>
    </p:spTree>
    <p:extLst>
      <p:ext uri="{BB962C8B-B14F-4D97-AF65-F5344CB8AC3E}">
        <p14:creationId xmlns:p14="http://schemas.microsoft.com/office/powerpoint/2010/main" val="51376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866527"/>
          </a:xfrm>
        </p:spPr>
        <p:txBody>
          <a:bodyPr/>
          <a:lstStyle/>
          <a:p>
            <a:r>
              <a:rPr lang="en-US" dirty="0"/>
              <a:t>Fully Functional Dependency</a:t>
            </a:r>
            <a:endParaRPr lang="en-IN" dirty="0"/>
          </a:p>
        </p:txBody>
      </p:sp>
      <p:sp>
        <p:nvSpPr>
          <p:cNvPr id="3" name="Subtitle 2"/>
          <p:cNvSpPr>
            <a:spLocks noGrp="1"/>
          </p:cNvSpPr>
          <p:nvPr>
            <p:ph type="subTitle" idx="1"/>
          </p:nvPr>
        </p:nvSpPr>
        <p:spPr>
          <a:xfrm>
            <a:off x="611560" y="1340768"/>
            <a:ext cx="7704856" cy="4824536"/>
          </a:xfrm>
        </p:spPr>
        <p:txBody>
          <a:bodyPr>
            <a:normAutofit/>
          </a:bodyPr>
          <a:lstStyle/>
          <a:p>
            <a:pPr lvl="0" algn="just"/>
            <a:r>
              <a:rPr lang="en-IN" dirty="0">
                <a:solidFill>
                  <a:schemeClr val="tx1"/>
                </a:solidFill>
                <a:latin typeface="+mj-lt"/>
                <a:ea typeface="+mj-ea"/>
                <a:cs typeface="+mj-cs"/>
              </a:rPr>
              <a:t>Full Functional dependency  Indicates that if A and B are attributes(columns)of a table, B is fully functionally dependent on A if B is functionally dependent on A ,</a:t>
            </a:r>
            <a:r>
              <a:rPr lang="en-IN" b="1" dirty="0">
                <a:solidFill>
                  <a:schemeClr val="tx1"/>
                </a:solidFill>
                <a:latin typeface="+mj-lt"/>
                <a:ea typeface="+mj-ea"/>
                <a:cs typeface="+mj-cs"/>
              </a:rPr>
              <a:t>but not on any proper subset of A. </a:t>
            </a:r>
          </a:p>
          <a:p>
            <a:pPr lvl="0" algn="l"/>
            <a:br>
              <a:rPr lang="en-IN" dirty="0">
                <a:solidFill>
                  <a:schemeClr val="tx1"/>
                </a:solidFill>
                <a:latin typeface="+mj-lt"/>
                <a:ea typeface="+mj-ea"/>
                <a:cs typeface="+mj-cs"/>
              </a:rPr>
            </a:br>
            <a:r>
              <a:rPr lang="en-IN" dirty="0">
                <a:solidFill>
                  <a:schemeClr val="tx1"/>
                </a:solidFill>
                <a:latin typeface="+mj-lt"/>
                <a:ea typeface="+mj-ea"/>
                <a:cs typeface="+mj-cs"/>
              </a:rPr>
              <a:t>                  E.g. </a:t>
            </a:r>
            <a:r>
              <a:rPr lang="en-IN" dirty="0" err="1">
                <a:solidFill>
                  <a:schemeClr val="tx1"/>
                </a:solidFill>
                <a:latin typeface="+mj-lt"/>
                <a:ea typeface="+mj-ea"/>
                <a:cs typeface="+mj-cs"/>
              </a:rPr>
              <a:t>Staff_ID</a:t>
            </a:r>
            <a:r>
              <a:rPr lang="en-IN" dirty="0">
                <a:solidFill>
                  <a:schemeClr val="tx1"/>
                </a:solidFill>
                <a:latin typeface="+mj-lt"/>
                <a:ea typeface="+mj-ea"/>
                <a:cs typeface="+mj-cs"/>
              </a:rPr>
              <a:t>----&gt; Domain </a:t>
            </a:r>
          </a:p>
          <a:p>
            <a:endParaRPr lang="en-IN" dirty="0"/>
          </a:p>
        </p:txBody>
      </p:sp>
    </p:spTree>
    <p:extLst>
      <p:ext uri="{BB962C8B-B14F-4D97-AF65-F5344CB8AC3E}">
        <p14:creationId xmlns:p14="http://schemas.microsoft.com/office/powerpoint/2010/main" val="299124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a:t>Partial Functional Dependency</a:t>
            </a:r>
            <a:endParaRPr lang="en-IN" dirty="0"/>
          </a:p>
        </p:txBody>
      </p:sp>
      <p:sp>
        <p:nvSpPr>
          <p:cNvPr id="3" name="Content Placeholder 2"/>
          <p:cNvSpPr>
            <a:spLocks noGrp="1"/>
          </p:cNvSpPr>
          <p:nvPr>
            <p:ph idx="1"/>
          </p:nvPr>
        </p:nvSpPr>
        <p:spPr>
          <a:xfrm>
            <a:off x="457200" y="1340768"/>
            <a:ext cx="8229600" cy="4785395"/>
          </a:xfrm>
        </p:spPr>
        <p:txBody>
          <a:bodyPr>
            <a:normAutofit fontScale="85000" lnSpcReduction="10000"/>
          </a:bodyPr>
          <a:lstStyle/>
          <a:p>
            <a:pPr marL="0" lvl="0" indent="0" algn="just">
              <a:buNone/>
            </a:pPr>
            <a:r>
              <a:rPr lang="en-IN" dirty="0"/>
              <a:t>Partial Functional Dependency Indicates that if A and B are attributes of a table , B is partially dependent on A if there is some attribute that can be removed from A and yet the dependency still holds. </a:t>
            </a:r>
          </a:p>
          <a:p>
            <a:pPr marL="0" lvl="0" indent="0">
              <a:buNone/>
            </a:pPr>
            <a:br>
              <a:rPr lang="en-IN" dirty="0"/>
            </a:br>
            <a:r>
              <a:rPr lang="en-IN" dirty="0"/>
              <a:t>Say for Ex, consider the following functional dependency that exists in the STUDENT table:</a:t>
            </a:r>
          </a:p>
          <a:p>
            <a:pPr marL="0" lvl="0" indent="0">
              <a:buNone/>
            </a:pPr>
            <a:br>
              <a:rPr lang="en-IN" dirty="0"/>
            </a:br>
            <a:r>
              <a:rPr lang="en-IN" dirty="0" err="1"/>
              <a:t>Reg_no</a:t>
            </a:r>
            <a:r>
              <a:rPr lang="en-IN" dirty="0"/>
              <a:t>, Name -------&gt; </a:t>
            </a:r>
            <a:r>
              <a:rPr lang="en-IN" dirty="0" err="1"/>
              <a:t>Section_No</a:t>
            </a:r>
            <a:br>
              <a:rPr lang="en-IN" dirty="0"/>
            </a:br>
            <a:r>
              <a:rPr lang="en-IN" dirty="0" err="1"/>
              <a:t>Section_No</a:t>
            </a:r>
            <a:r>
              <a:rPr lang="en-IN" dirty="0"/>
              <a:t> is functionally dependent on a subset of A</a:t>
            </a:r>
          </a:p>
          <a:p>
            <a:pPr marL="0" lvl="0" indent="0">
              <a:buNone/>
            </a:pPr>
            <a:r>
              <a:rPr lang="en-IN" dirty="0"/>
              <a:t>(</a:t>
            </a:r>
            <a:r>
              <a:rPr lang="en-IN" dirty="0" err="1"/>
              <a:t>Reg_no</a:t>
            </a:r>
            <a:r>
              <a:rPr lang="en-IN" dirty="0"/>
              <a:t>, Name ), namely </a:t>
            </a:r>
            <a:r>
              <a:rPr lang="en-IN" dirty="0" err="1"/>
              <a:t>Reg_no</a:t>
            </a:r>
            <a:r>
              <a:rPr lang="en-IN" dirty="0"/>
              <a:t>.</a:t>
            </a:r>
          </a:p>
          <a:p>
            <a:endParaRPr lang="en-IN" dirty="0"/>
          </a:p>
        </p:txBody>
      </p:sp>
    </p:spTree>
    <p:extLst>
      <p:ext uri="{BB962C8B-B14F-4D97-AF65-F5344CB8AC3E}">
        <p14:creationId xmlns:p14="http://schemas.microsoft.com/office/powerpoint/2010/main" val="353706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838200" y="476672"/>
            <a:ext cx="7772400" cy="866799"/>
          </a:xfrm>
        </p:spPr>
        <p:txBody>
          <a:bodyPr/>
          <a:lstStyle/>
          <a:p>
            <a:pPr eaLnBrk="1" hangingPunct="1"/>
            <a:r>
              <a:rPr lang="en-US" dirty="0"/>
              <a:t>Transitive Dependency</a:t>
            </a:r>
          </a:p>
        </p:txBody>
      </p:sp>
      <p:sp>
        <p:nvSpPr>
          <p:cNvPr id="14339" name="Rectangle 5"/>
          <p:cNvSpPr>
            <a:spLocks noGrp="1" noChangeArrowheads="1"/>
          </p:cNvSpPr>
          <p:nvPr>
            <p:ph type="subTitle" idx="1"/>
          </p:nvPr>
        </p:nvSpPr>
        <p:spPr>
          <a:xfrm>
            <a:off x="1115616" y="1556792"/>
            <a:ext cx="6504384" cy="2702024"/>
          </a:xfrm>
        </p:spPr>
        <p:txBody>
          <a:bodyPr>
            <a:normAutofit/>
          </a:bodyPr>
          <a:lstStyle/>
          <a:p>
            <a:pPr eaLnBrk="1" hangingPunct="1">
              <a:lnSpc>
                <a:spcPct val="80000"/>
              </a:lnSpc>
            </a:pPr>
            <a:r>
              <a:rPr lang="en-US" sz="2000" dirty="0">
                <a:solidFill>
                  <a:schemeClr val="tx1"/>
                </a:solidFill>
                <a:latin typeface="+mj-lt"/>
                <a:ea typeface="+mj-ea"/>
                <a:cs typeface="+mj-cs"/>
              </a:rPr>
              <a:t>Transitive Dependency – </a:t>
            </a:r>
          </a:p>
          <a:p>
            <a:pPr eaLnBrk="1" hangingPunct="1">
              <a:lnSpc>
                <a:spcPct val="80000"/>
              </a:lnSpc>
            </a:pPr>
            <a:r>
              <a:rPr lang="en-US" sz="2000" dirty="0">
                <a:solidFill>
                  <a:schemeClr val="tx1"/>
                </a:solidFill>
                <a:latin typeface="+mj-lt"/>
                <a:ea typeface="+mj-ea"/>
                <a:cs typeface="+mj-cs"/>
              </a:rPr>
              <a:t>Transitive dependency is a form of intermediate dependency. For example, if we have attributes or groups of attributes A, B and C such that A determines B and B determines C i.e.</a:t>
            </a:r>
          </a:p>
          <a:p>
            <a:pPr eaLnBrk="1" hangingPunct="1">
              <a:lnSpc>
                <a:spcPct val="80000"/>
              </a:lnSpc>
            </a:pPr>
            <a:r>
              <a:rPr lang="en-US" sz="2000" dirty="0">
                <a:solidFill>
                  <a:schemeClr val="tx1"/>
                </a:solidFill>
                <a:latin typeface="+mj-lt"/>
                <a:ea typeface="+mj-ea"/>
                <a:cs typeface="+mj-cs"/>
              </a:rPr>
              <a:t>A =&gt; B</a:t>
            </a:r>
          </a:p>
          <a:p>
            <a:pPr eaLnBrk="1" hangingPunct="1">
              <a:lnSpc>
                <a:spcPct val="80000"/>
              </a:lnSpc>
            </a:pPr>
            <a:r>
              <a:rPr lang="en-US" sz="2000" dirty="0">
                <a:solidFill>
                  <a:schemeClr val="tx1"/>
                </a:solidFill>
                <a:latin typeface="+mj-lt"/>
                <a:ea typeface="+mj-ea"/>
                <a:cs typeface="+mj-cs"/>
              </a:rPr>
              <a:t>B =&gt; C</a:t>
            </a:r>
          </a:p>
          <a:p>
            <a:pPr eaLnBrk="1" hangingPunct="1">
              <a:lnSpc>
                <a:spcPct val="80000"/>
              </a:lnSpc>
            </a:pPr>
            <a:r>
              <a:rPr lang="en-US" sz="2000" dirty="0">
                <a:solidFill>
                  <a:schemeClr val="tx1"/>
                </a:solidFill>
                <a:latin typeface="+mj-lt"/>
                <a:ea typeface="+mj-ea"/>
                <a:cs typeface="+mj-cs"/>
              </a:rPr>
              <a:t>Then we say a transitive dependency represented by A  =&gt; B =&gt; C</a:t>
            </a:r>
          </a:p>
          <a:p>
            <a:pPr eaLnBrk="1" hangingPunct="1">
              <a:lnSpc>
                <a:spcPct val="80000"/>
              </a:lnSpc>
            </a:pPr>
            <a:endParaRPr lang="en-US" sz="1600" dirty="0"/>
          </a:p>
          <a:p>
            <a:pPr eaLnBrk="1" hangingPunct="1">
              <a:lnSpc>
                <a:spcPct val="80000"/>
              </a:lnSpc>
            </a:pPr>
            <a:endParaRPr lang="en-US" sz="1600" dirty="0"/>
          </a:p>
          <a:p>
            <a:pPr eaLnBrk="1" hangingPunct="1">
              <a:lnSpc>
                <a:spcPct val="80000"/>
              </a:lnSpc>
            </a:pPr>
            <a:endParaRPr lang="en-US" sz="1600" dirty="0"/>
          </a:p>
        </p:txBody>
      </p:sp>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95800"/>
            <a:ext cx="76962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8"/>
          <p:cNvSpPr>
            <a:spLocks noChangeArrowheads="1"/>
          </p:cNvSpPr>
          <p:nvPr/>
        </p:nvSpPr>
        <p:spPr bwMode="auto">
          <a:xfrm>
            <a:off x="1371600" y="5638800"/>
            <a:ext cx="6477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b="1"/>
              <a:t>C is transitively dependent on A through B.</a:t>
            </a:r>
            <a:endParaRPr lang="en-US" b="1"/>
          </a:p>
        </p:txBody>
      </p:sp>
    </p:spTree>
    <p:extLst>
      <p:ext uri="{BB962C8B-B14F-4D97-AF65-F5344CB8AC3E}">
        <p14:creationId xmlns:p14="http://schemas.microsoft.com/office/powerpoint/2010/main" val="229627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a:xfrm>
            <a:off x="755576" y="260648"/>
            <a:ext cx="7772400" cy="731168"/>
          </a:xfrm>
        </p:spPr>
        <p:txBody>
          <a:bodyPr>
            <a:normAutofit fontScale="90000"/>
          </a:bodyPr>
          <a:lstStyle/>
          <a:p>
            <a:pPr eaLnBrk="1" hangingPunct="1"/>
            <a:r>
              <a:rPr lang="en-US" dirty="0"/>
              <a:t>Multi-valued Dependency</a:t>
            </a:r>
          </a:p>
        </p:txBody>
      </p:sp>
      <p:sp>
        <p:nvSpPr>
          <p:cNvPr id="16387" name="Rectangle 5"/>
          <p:cNvSpPr>
            <a:spLocks noGrp="1" noChangeArrowheads="1"/>
          </p:cNvSpPr>
          <p:nvPr>
            <p:ph type="subTitle" idx="1"/>
          </p:nvPr>
        </p:nvSpPr>
        <p:spPr>
          <a:xfrm>
            <a:off x="539552" y="980728"/>
            <a:ext cx="8136904" cy="5472608"/>
          </a:xfrm>
        </p:spPr>
        <p:txBody>
          <a:bodyPr>
            <a:noAutofit/>
          </a:bodyPr>
          <a:lstStyle/>
          <a:p>
            <a:pPr algn="just" eaLnBrk="1" hangingPunct="1">
              <a:lnSpc>
                <a:spcPct val="80000"/>
              </a:lnSpc>
            </a:pPr>
            <a:r>
              <a:rPr lang="en-US" sz="2400" dirty="0">
                <a:solidFill>
                  <a:schemeClr val="tx1"/>
                </a:solidFill>
                <a:latin typeface="+mj-lt"/>
                <a:ea typeface="+mj-ea"/>
                <a:cs typeface="+mj-cs"/>
              </a:rPr>
              <a:t>Multi-valued Dependency refers to m:n (many-to-many) relationships. We say multi-valued dependency exists between two data items when one value of the first data item gives a collection of values of the second data item i.e., it multi-determines the second data items.</a:t>
            </a:r>
          </a:p>
          <a:p>
            <a:pPr algn="just" eaLnBrk="1" hangingPunct="1">
              <a:lnSpc>
                <a:spcPct val="80000"/>
              </a:lnSpc>
            </a:pPr>
            <a:endParaRPr lang="en-US" sz="2400" dirty="0">
              <a:solidFill>
                <a:schemeClr val="tx1"/>
              </a:solidFill>
              <a:latin typeface="+mj-lt"/>
              <a:ea typeface="+mj-ea"/>
              <a:cs typeface="+mj-cs"/>
            </a:endParaRPr>
          </a:p>
          <a:p>
            <a:pPr algn="just">
              <a:lnSpc>
                <a:spcPct val="80000"/>
              </a:lnSpc>
            </a:pPr>
            <a:r>
              <a:rPr lang="en-IN" sz="2400" dirty="0">
                <a:solidFill>
                  <a:schemeClr val="tx1"/>
                </a:solidFill>
                <a:latin typeface="+mj-lt"/>
                <a:ea typeface="+mj-ea"/>
                <a:cs typeface="+mj-cs"/>
              </a:rPr>
              <a:t>multivalued dependency is a full constraint between two sets of attributes in a relation.</a:t>
            </a:r>
          </a:p>
          <a:p>
            <a:pPr algn="just">
              <a:lnSpc>
                <a:spcPct val="80000"/>
              </a:lnSpc>
            </a:pPr>
            <a:endParaRPr lang="en-US" sz="2400" dirty="0">
              <a:solidFill>
                <a:schemeClr val="tx1"/>
              </a:solidFill>
              <a:latin typeface="+mj-lt"/>
              <a:ea typeface="+mj-ea"/>
              <a:cs typeface="+mj-cs"/>
            </a:endParaRPr>
          </a:p>
          <a:p>
            <a:pPr algn="just">
              <a:lnSpc>
                <a:spcPct val="80000"/>
              </a:lnSpc>
            </a:pPr>
            <a:r>
              <a:rPr lang="en-IN" sz="2400" dirty="0">
                <a:solidFill>
                  <a:schemeClr val="tx1"/>
                </a:solidFill>
                <a:latin typeface="+mj-lt"/>
                <a:ea typeface="+mj-ea"/>
                <a:cs typeface="+mj-cs"/>
              </a:rPr>
              <a:t>In contrast to the functional dependency, the multivalued dependency requires that certain tuples be present in a relation. Therefore, a multivalued dependency is a special case of tuple-generating dependency. The multivalued dependency plays a role in the 4NF database normalization.</a:t>
            </a:r>
          </a:p>
          <a:p>
            <a:pPr algn="just" eaLnBrk="1" hangingPunct="1">
              <a:lnSpc>
                <a:spcPct val="80000"/>
              </a:lnSpc>
            </a:pP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2797189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a:xfrm>
            <a:off x="539552" y="404664"/>
            <a:ext cx="7772400" cy="663352"/>
          </a:xfrm>
        </p:spPr>
        <p:txBody>
          <a:bodyPr>
            <a:normAutofit fontScale="90000"/>
          </a:bodyPr>
          <a:lstStyle/>
          <a:p>
            <a:pPr eaLnBrk="1" hangingPunct="1"/>
            <a:br>
              <a:rPr lang="en-US" dirty="0"/>
            </a:br>
            <a:r>
              <a:rPr lang="en-US" dirty="0"/>
              <a:t>Join Dependency</a:t>
            </a:r>
            <a:br>
              <a:rPr lang="en-US" dirty="0"/>
            </a:br>
            <a:endParaRPr lang="en-US" dirty="0"/>
          </a:p>
        </p:txBody>
      </p:sp>
      <p:sp>
        <p:nvSpPr>
          <p:cNvPr id="17411" name="Rectangle 5"/>
          <p:cNvSpPr>
            <a:spLocks noGrp="1" noChangeArrowheads="1"/>
          </p:cNvSpPr>
          <p:nvPr>
            <p:ph type="subTitle" idx="1"/>
          </p:nvPr>
        </p:nvSpPr>
        <p:spPr>
          <a:xfrm>
            <a:off x="611560" y="1340768"/>
            <a:ext cx="8064896" cy="5040560"/>
          </a:xfrm>
        </p:spPr>
        <p:txBody>
          <a:bodyPr>
            <a:normAutofit fontScale="92500"/>
          </a:bodyPr>
          <a:lstStyle/>
          <a:p>
            <a:pPr algn="just" eaLnBrk="1" hangingPunct="1">
              <a:lnSpc>
                <a:spcPct val="90000"/>
              </a:lnSpc>
            </a:pPr>
            <a:r>
              <a:rPr lang="en-US" sz="2400" dirty="0">
                <a:solidFill>
                  <a:schemeClr val="tx1"/>
                </a:solidFill>
                <a:latin typeface="+mj-lt"/>
                <a:ea typeface="+mj-ea"/>
                <a:cs typeface="+mj-cs"/>
              </a:rPr>
              <a:t>Join Dependency—If we decompose a relation into smaller relations and the join of the smaller relations does not give us tuples as in the parent relation, we say the relation has join dependency.</a:t>
            </a:r>
          </a:p>
          <a:p>
            <a:pPr algn="just"/>
            <a:r>
              <a:rPr lang="en-IN" sz="2400" dirty="0">
                <a:solidFill>
                  <a:schemeClr val="tx1"/>
                </a:solidFill>
                <a:latin typeface="+mj-lt"/>
                <a:ea typeface="+mj-ea"/>
                <a:cs typeface="+mj-cs"/>
              </a:rPr>
              <a:t>A join dependency is a constraint on the set of legal relations over a database scheme. A table T is subject to a join dependency if T can always be recreated by joining multiple tables each having a subset of the attributes of T. If one of the tables in the join has all the attributes of the table T, the join dependency is called trivial.</a:t>
            </a:r>
          </a:p>
          <a:p>
            <a:pPr algn="just"/>
            <a:r>
              <a:rPr lang="en-IN" sz="2400" dirty="0">
                <a:solidFill>
                  <a:schemeClr val="tx1"/>
                </a:solidFill>
                <a:latin typeface="+mj-lt"/>
                <a:ea typeface="+mj-ea"/>
                <a:cs typeface="+mj-cs"/>
              </a:rPr>
              <a:t>The join dependency plays an important role in the Fifth normal form, also known as project-join normal form, because it can be proven that if you decompose a scheme R in tables R1 to </a:t>
            </a:r>
            <a:r>
              <a:rPr lang="en-IN" sz="2400" dirty="0" err="1">
                <a:solidFill>
                  <a:schemeClr val="tx1"/>
                </a:solidFill>
                <a:latin typeface="+mj-lt"/>
                <a:ea typeface="+mj-ea"/>
                <a:cs typeface="+mj-cs"/>
              </a:rPr>
              <a:t>Rn</a:t>
            </a:r>
            <a:r>
              <a:rPr lang="en-IN" sz="2400" dirty="0">
                <a:solidFill>
                  <a:schemeClr val="tx1"/>
                </a:solidFill>
                <a:latin typeface="+mj-lt"/>
                <a:ea typeface="+mj-ea"/>
                <a:cs typeface="+mj-cs"/>
              </a:rPr>
              <a:t>, the decomposition will be a lossless-join decomposition if you restrict the legal relations on R to a join dependency on R called * (R1,R2,...</a:t>
            </a:r>
            <a:r>
              <a:rPr lang="en-IN" sz="2400" dirty="0" err="1">
                <a:solidFill>
                  <a:schemeClr val="tx1"/>
                </a:solidFill>
                <a:latin typeface="+mj-lt"/>
                <a:ea typeface="+mj-ea"/>
                <a:cs typeface="+mj-cs"/>
              </a:rPr>
              <a:t>Rn</a:t>
            </a:r>
            <a:r>
              <a:rPr lang="en-IN" sz="2400" dirty="0">
                <a:solidFill>
                  <a:schemeClr val="tx1"/>
                </a:solidFill>
                <a:latin typeface="+mj-lt"/>
                <a:ea typeface="+mj-ea"/>
                <a:cs typeface="+mj-cs"/>
              </a:rPr>
              <a:t>).</a:t>
            </a:r>
          </a:p>
          <a:p>
            <a:pPr algn="just" eaLnBrk="1" hangingPunct="1">
              <a:lnSpc>
                <a:spcPct val="90000"/>
              </a:lnSpc>
            </a:pP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149975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b="1" dirty="0"/>
              <a:t>Database normalization</a:t>
            </a:r>
            <a:r>
              <a:rPr lang="en-IN" dirty="0"/>
              <a:t> is the process of organizing the </a:t>
            </a:r>
            <a:r>
              <a:rPr lang="en-IN" b="1" u="sng" dirty="0"/>
              <a:t>fields</a:t>
            </a:r>
            <a:r>
              <a:rPr lang="en-IN" dirty="0"/>
              <a:t> and </a:t>
            </a:r>
            <a:r>
              <a:rPr lang="en-IN" b="1" u="sng" dirty="0"/>
              <a:t>tables</a:t>
            </a:r>
            <a:r>
              <a:rPr lang="en-IN" dirty="0"/>
              <a:t> of a </a:t>
            </a:r>
            <a:r>
              <a:rPr lang="en-IN" b="1" u="sng" dirty="0"/>
              <a:t>relational database</a:t>
            </a:r>
            <a:r>
              <a:rPr lang="en-IN" dirty="0"/>
              <a:t> to minimize redundancy and dependency. </a:t>
            </a:r>
          </a:p>
          <a:p>
            <a:pPr algn="just"/>
            <a:r>
              <a:rPr lang="en-IN" dirty="0"/>
              <a:t>Normalization usually involves dividing large tables into smaller (and less redundant) tables and defining relationships between them. </a:t>
            </a:r>
          </a:p>
          <a:p>
            <a:pPr algn="just"/>
            <a:r>
              <a:rPr lang="en-IN" dirty="0"/>
              <a:t>The objective is to isolate data so that additions, deletions, and modifications of a field can be made in just one table and then propagated through the rest of the database via the defined relationships.</a:t>
            </a:r>
          </a:p>
        </p:txBody>
      </p:sp>
    </p:spTree>
    <p:extLst>
      <p:ext uri="{BB962C8B-B14F-4D97-AF65-F5344CB8AC3E}">
        <p14:creationId xmlns:p14="http://schemas.microsoft.com/office/powerpoint/2010/main" val="670207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E863322-3E33-4F96-A017-E88DC4770957}"/>
              </a:ext>
            </a:extLst>
          </p:cNvPr>
          <p:cNvSpPr>
            <a:spLocks noGrp="1"/>
          </p:cNvSpPr>
          <p:nvPr>
            <p:ph type="title"/>
          </p:nvPr>
        </p:nvSpPr>
        <p:spPr>
          <a:xfrm>
            <a:off x="395288" y="0"/>
            <a:ext cx="8229600" cy="1143000"/>
          </a:xfrm>
        </p:spPr>
        <p:txBody>
          <a:bodyPr/>
          <a:lstStyle/>
          <a:p>
            <a:r>
              <a:rPr lang="en-US" altLang="en-US" b="1"/>
              <a:t>Decomposition???</a:t>
            </a:r>
          </a:p>
        </p:txBody>
      </p:sp>
      <p:sp>
        <p:nvSpPr>
          <p:cNvPr id="3" name="Content Placeholder 2">
            <a:extLst>
              <a:ext uri="{FF2B5EF4-FFF2-40B4-BE49-F238E27FC236}">
                <a16:creationId xmlns:a16="http://schemas.microsoft.com/office/drawing/2014/main" id="{71EC4B53-4AFB-4395-83FF-4E047D7BADCB}"/>
              </a:ext>
            </a:extLst>
          </p:cNvPr>
          <p:cNvSpPr>
            <a:spLocks noGrp="1"/>
          </p:cNvSpPr>
          <p:nvPr>
            <p:ph idx="1"/>
          </p:nvPr>
        </p:nvSpPr>
        <p:spPr>
          <a:xfrm>
            <a:off x="457200" y="981075"/>
            <a:ext cx="8229600" cy="5145088"/>
          </a:xfrm>
        </p:spPr>
        <p:txBody>
          <a:bodyPr rtlCol="0">
            <a:normAutofit/>
          </a:bodyPr>
          <a:lstStyle/>
          <a:p>
            <a:pPr marL="274320" indent="-274320" fontAlgn="auto">
              <a:spcBef>
                <a:spcPts val="580"/>
              </a:spcBef>
              <a:spcAft>
                <a:spcPts val="0"/>
              </a:spcAft>
              <a:buFont typeface="Wingdings 2"/>
              <a:buChar char=""/>
              <a:defRPr/>
            </a:pPr>
            <a:r>
              <a:rPr lang="en-US" sz="2400" dirty="0"/>
              <a:t>Splitting the relation into two or more sub-relations.</a:t>
            </a:r>
          </a:p>
          <a:p>
            <a:pPr marL="274320" indent="-274320" fontAlgn="auto">
              <a:spcBef>
                <a:spcPts val="580"/>
              </a:spcBef>
              <a:spcAft>
                <a:spcPts val="0"/>
              </a:spcAft>
              <a:buFont typeface="Wingdings 2"/>
              <a:buChar char=""/>
              <a:defRPr/>
            </a:pPr>
            <a:r>
              <a:rPr lang="en-US" sz="2400" dirty="0"/>
              <a:t>Decomposition can be of two types:</a:t>
            </a:r>
          </a:p>
          <a:p>
            <a:pPr marL="548640" lvl="1" fontAlgn="auto">
              <a:spcBef>
                <a:spcPts val="370"/>
              </a:spcBef>
              <a:spcAft>
                <a:spcPts val="0"/>
              </a:spcAft>
              <a:buFont typeface="Wingdings 2"/>
              <a:buChar char=""/>
              <a:defRPr/>
            </a:pPr>
            <a:r>
              <a:rPr lang="en-US" dirty="0"/>
              <a:t>Loss Less Join Decomposition.</a:t>
            </a:r>
          </a:p>
          <a:p>
            <a:pPr marL="548640" lvl="1" fontAlgn="auto">
              <a:spcBef>
                <a:spcPts val="370"/>
              </a:spcBef>
              <a:spcAft>
                <a:spcPts val="0"/>
              </a:spcAft>
              <a:buFont typeface="Wingdings 2"/>
              <a:buChar char=""/>
              <a:defRPr/>
            </a:pPr>
            <a:r>
              <a:rPr lang="en-US" dirty="0" err="1"/>
              <a:t>Lossy</a:t>
            </a:r>
            <a:r>
              <a:rPr lang="en-US" dirty="0"/>
              <a:t> Decomposition.</a:t>
            </a:r>
          </a:p>
          <a:p>
            <a:pPr marL="0" indent="0" fontAlgn="auto">
              <a:spcBef>
                <a:spcPts val="580"/>
              </a:spcBef>
              <a:spcAft>
                <a:spcPts val="0"/>
              </a:spcAft>
              <a:buFont typeface="Wingdings 2"/>
              <a:buNone/>
              <a:defRPr/>
            </a:pPr>
            <a:endParaRPr lang="en-US" sz="2400" dirty="0"/>
          </a:p>
        </p:txBody>
      </p:sp>
      <p:graphicFrame>
        <p:nvGraphicFramePr>
          <p:cNvPr id="2" name="Table 1">
            <a:extLst>
              <a:ext uri="{FF2B5EF4-FFF2-40B4-BE49-F238E27FC236}">
                <a16:creationId xmlns:a16="http://schemas.microsoft.com/office/drawing/2014/main" id="{6963BC3E-16F0-47CF-B5A1-91E51E8B7FE8}"/>
              </a:ext>
            </a:extLst>
          </p:cNvPr>
          <p:cNvGraphicFramePr>
            <a:graphicFrameLocks noGrp="1"/>
          </p:cNvGraphicFramePr>
          <p:nvPr/>
        </p:nvGraphicFramePr>
        <p:xfrm>
          <a:off x="1042988" y="4221163"/>
          <a:ext cx="6677025" cy="1279932"/>
        </p:xfrm>
        <a:graphic>
          <a:graphicData uri="http://schemas.openxmlformats.org/drawingml/2006/table">
            <a:tbl>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tblGrid>
              <a:tr h="426508">
                <a:tc>
                  <a:txBody>
                    <a:bodyPr/>
                    <a:lstStyle/>
                    <a:p>
                      <a:pPr fontAlgn="t"/>
                      <a:r>
                        <a:rPr lang="en-US" sz="1800" b="1" dirty="0" err="1">
                          <a:effectLst/>
                        </a:rPr>
                        <a:t>Roll_no</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Sname</a:t>
                      </a:r>
                      <a:endParaRPr lang="en-US" sz="180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Dept</a:t>
                      </a:r>
                      <a:endParaRPr lang="en-US" sz="180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6508">
                <a:tc>
                  <a:txBody>
                    <a:bodyPr/>
                    <a:lstStyle/>
                    <a:p>
                      <a:pPr fontAlgn="t"/>
                      <a:r>
                        <a:rPr lang="en-US" sz="1800" dirty="0">
                          <a:effectLst/>
                        </a:rPr>
                        <a:t>01</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COMPUTER</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6508">
                <a:tc>
                  <a:txBody>
                    <a:bodyPr/>
                    <a:lstStyle/>
                    <a:p>
                      <a:pPr fontAlgn="t"/>
                      <a:r>
                        <a:rPr lang="en-US" sz="1800" dirty="0">
                          <a:effectLst/>
                        </a:rPr>
                        <a:t>02</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ELECTRICAL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24598" name="Rectangle 1">
            <a:extLst>
              <a:ext uri="{FF2B5EF4-FFF2-40B4-BE49-F238E27FC236}">
                <a16:creationId xmlns:a16="http://schemas.microsoft.com/office/drawing/2014/main" id="{36157431-B9D9-4FE7-B28D-30C93A91AA81}"/>
              </a:ext>
            </a:extLst>
          </p:cNvPr>
          <p:cNvSpPr>
            <a:spLocks noChangeArrowheads="1"/>
          </p:cNvSpPr>
          <p:nvPr/>
        </p:nvSpPr>
        <p:spPr bwMode="auto">
          <a:xfrm>
            <a:off x="1233488" y="3189288"/>
            <a:ext cx="1317625" cy="523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solidFill>
                  <a:srgbClr val="555555"/>
                </a:solidFill>
                <a:latin typeface="AvenirLTStd"/>
              </a:rPr>
              <a:t>STUDENT</a:t>
            </a:r>
            <a:r>
              <a:rPr lang="en-US" altLang="en-US" sz="1000" b="1">
                <a:solidFill>
                  <a:srgbClr val="555555"/>
                </a:solidFill>
                <a:latin typeface="AvenirLTStd"/>
              </a:rPr>
              <a:t>:</a:t>
            </a:r>
            <a:br>
              <a:rPr lang="en-US" altLang="en-US" sz="800">
                <a:latin typeface="Arial" panose="020B0604020202020204" pitchFamily="34" charset="0"/>
              </a:rPr>
            </a:br>
            <a:r>
              <a:rPr lang="en-US" altLang="en-US" sz="1000">
                <a:solidFill>
                  <a:srgbClr val="555555"/>
                </a:solidFill>
                <a:latin typeface="AvenirLTStd"/>
              </a:rPr>
              <a:t>  </a:t>
            </a:r>
            <a:r>
              <a:rPr lang="en-US" altLang="en-US" sz="800">
                <a:latin typeface="Arial" panose="020B0604020202020204" pitchFamily="34" charset="0"/>
              </a:rPr>
              <a:t> </a:t>
            </a:r>
            <a:endParaRPr lang="en-US" altLang="en-US">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29E79538-6EB7-4988-A3D0-FC9EDC764789}"/>
              </a:ext>
            </a:extLst>
          </p:cNvPr>
          <p:cNvCxnSpPr/>
          <p:nvPr/>
        </p:nvCxnSpPr>
        <p:spPr>
          <a:xfrm>
            <a:off x="5003800" y="1700213"/>
            <a:ext cx="647700" cy="1809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C9D0BBF5-F195-47A6-8EB5-2DBED0F2F11C}"/>
              </a:ext>
            </a:extLst>
          </p:cNvPr>
          <p:cNvCxnSpPr/>
          <p:nvPr/>
        </p:nvCxnSpPr>
        <p:spPr>
          <a:xfrm flipV="1">
            <a:off x="2916238" y="1700213"/>
            <a:ext cx="431800" cy="36036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8D2B560F-D41B-4495-A4B5-4D63A91F9FF8}"/>
              </a:ext>
            </a:extLst>
          </p:cNvPr>
          <p:cNvSpPr/>
          <p:nvPr/>
        </p:nvSpPr>
        <p:spPr>
          <a:xfrm>
            <a:off x="2381250" y="5160963"/>
            <a:ext cx="4065588" cy="61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r>
              <a:rPr lang="en-US" sz="2400" b="1" dirty="0" err="1">
                <a:solidFill>
                  <a:schemeClr val="tx1"/>
                </a:solidFill>
              </a:rPr>
              <a:t>Lossy</a:t>
            </a:r>
            <a:r>
              <a:rPr lang="en-US" sz="2400" b="1" dirty="0">
                <a:solidFill>
                  <a:schemeClr val="tx1"/>
                </a:solidFill>
              </a:rPr>
              <a:t> JOIN Decomposition</a:t>
            </a:r>
          </a:p>
        </p:txBody>
      </p:sp>
      <p:graphicFrame>
        <p:nvGraphicFramePr>
          <p:cNvPr id="2" name="Table 1">
            <a:extLst>
              <a:ext uri="{FF2B5EF4-FFF2-40B4-BE49-F238E27FC236}">
                <a16:creationId xmlns:a16="http://schemas.microsoft.com/office/drawing/2014/main" id="{26B1A374-036F-408C-8674-75DE5E560C30}"/>
              </a:ext>
            </a:extLst>
          </p:cNvPr>
          <p:cNvGraphicFramePr>
            <a:graphicFrameLocks noGrp="1"/>
          </p:cNvGraphicFramePr>
          <p:nvPr/>
        </p:nvGraphicFramePr>
        <p:xfrm>
          <a:off x="1403350" y="404813"/>
          <a:ext cx="6677025" cy="1279932"/>
        </p:xfrm>
        <a:graphic>
          <a:graphicData uri="http://schemas.openxmlformats.org/drawingml/2006/table">
            <a:tbl>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tblGrid>
              <a:tr h="426508">
                <a:tc>
                  <a:txBody>
                    <a:bodyPr/>
                    <a:lstStyle/>
                    <a:p>
                      <a:pPr fontAlgn="t"/>
                      <a:r>
                        <a:rPr lang="en-US" sz="1800" b="1" dirty="0" err="1">
                          <a:effectLst/>
                        </a:rPr>
                        <a:t>Roll_no</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Sname</a:t>
                      </a:r>
                      <a:endParaRPr lang="en-US" sz="180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Dept</a:t>
                      </a:r>
                      <a:endParaRPr lang="en-US" sz="180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6508">
                <a:tc>
                  <a:txBody>
                    <a:bodyPr/>
                    <a:lstStyle/>
                    <a:p>
                      <a:pPr fontAlgn="t"/>
                      <a:r>
                        <a:rPr lang="en-US" sz="1800" dirty="0">
                          <a:effectLst/>
                        </a:rPr>
                        <a:t>01</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COMPUTER</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6508">
                <a:tc>
                  <a:txBody>
                    <a:bodyPr/>
                    <a:lstStyle/>
                    <a:p>
                      <a:pPr fontAlgn="t"/>
                      <a:r>
                        <a:rPr lang="en-US" sz="1800" dirty="0">
                          <a:effectLst/>
                        </a:rPr>
                        <a:t>02</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ELECTRICAL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7" name="Table 16">
            <a:extLst>
              <a:ext uri="{FF2B5EF4-FFF2-40B4-BE49-F238E27FC236}">
                <a16:creationId xmlns:a16="http://schemas.microsoft.com/office/drawing/2014/main" id="{929CD5DA-A231-47A8-AAD0-7D9D93CB3F03}"/>
              </a:ext>
            </a:extLst>
          </p:cNvPr>
          <p:cNvGraphicFramePr>
            <a:graphicFrameLocks noGrp="1"/>
          </p:cNvGraphicFramePr>
          <p:nvPr/>
        </p:nvGraphicFramePr>
        <p:xfrm>
          <a:off x="5651500" y="2852738"/>
          <a:ext cx="2857500" cy="1281111"/>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427037">
                <a:tc>
                  <a:txBody>
                    <a:bodyPr/>
                    <a:lstStyle/>
                    <a:p>
                      <a:pPr fontAlgn="t"/>
                      <a:r>
                        <a:rPr lang="en-US" sz="1800" b="1" dirty="0" err="1">
                          <a:effectLst/>
                        </a:rPr>
                        <a:t>Roll_no</a:t>
                      </a:r>
                      <a:endParaRPr lang="en-US" sz="1800" dirty="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Sname</a:t>
                      </a:r>
                      <a:endParaRPr lang="en-US" sz="180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7037">
                <a:tc>
                  <a:txBody>
                    <a:bodyPr/>
                    <a:lstStyle/>
                    <a:p>
                      <a:pPr fontAlgn="t"/>
                      <a:r>
                        <a:rPr lang="en-US" sz="1800" dirty="0">
                          <a:effectLst/>
                        </a:rPr>
                        <a:t>01</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7037">
                <a:tc>
                  <a:txBody>
                    <a:bodyPr/>
                    <a:lstStyle/>
                    <a:p>
                      <a:pPr fontAlgn="t"/>
                      <a:r>
                        <a:rPr lang="en-US" sz="1800" dirty="0">
                          <a:effectLst/>
                        </a:rPr>
                        <a:t>02</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8" name="Table 17">
            <a:extLst>
              <a:ext uri="{FF2B5EF4-FFF2-40B4-BE49-F238E27FC236}">
                <a16:creationId xmlns:a16="http://schemas.microsoft.com/office/drawing/2014/main" id="{6C196DAB-73F7-4487-A9AE-CF3A16156703}"/>
              </a:ext>
            </a:extLst>
          </p:cNvPr>
          <p:cNvGraphicFramePr>
            <a:graphicFrameLocks noGrp="1"/>
          </p:cNvGraphicFramePr>
          <p:nvPr/>
        </p:nvGraphicFramePr>
        <p:xfrm>
          <a:off x="109538" y="2798763"/>
          <a:ext cx="3238500" cy="1287463"/>
        </p:xfrm>
        <a:graphic>
          <a:graphicData uri="http://schemas.openxmlformats.org/drawingml/2006/table">
            <a:tbl>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tblGrid>
              <a:tr h="427041">
                <a:tc>
                  <a:txBody>
                    <a:bodyPr/>
                    <a:lstStyle/>
                    <a:p>
                      <a:pPr fontAlgn="t"/>
                      <a:r>
                        <a:rPr lang="en-US" sz="1800" b="1" dirty="0" err="1">
                          <a:effectLst/>
                        </a:rPr>
                        <a:t>Sname</a:t>
                      </a:r>
                      <a:endParaRPr lang="en-US" sz="1800" dirty="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dirty="0">
                          <a:effectLst/>
                        </a:rPr>
                        <a:t>Dept</a:t>
                      </a:r>
                      <a:endParaRPr lang="en-US" sz="1800" dirty="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7041">
                <a:tc>
                  <a:txBody>
                    <a:bodyPr/>
                    <a:lstStyle/>
                    <a:p>
                      <a:pPr fontAlgn="t"/>
                      <a:r>
                        <a:rPr lang="en-US" sz="1800" dirty="0">
                          <a:effectLst/>
                        </a:rPr>
                        <a:t>Rahul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COMPUTER</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3381">
                <a:tc>
                  <a:txBody>
                    <a:bodyPr/>
                    <a:lstStyle/>
                    <a:p>
                      <a:pPr fontAlgn="t"/>
                      <a:r>
                        <a:rPr lang="en-US" sz="1800" dirty="0">
                          <a:effectLst/>
                        </a:rPr>
                        <a:t>Rahul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ELECTRICAL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25651" name="Rectangle 2">
            <a:extLst>
              <a:ext uri="{FF2B5EF4-FFF2-40B4-BE49-F238E27FC236}">
                <a16:creationId xmlns:a16="http://schemas.microsoft.com/office/drawing/2014/main" id="{4CFA9379-C041-46B7-A8B9-F9705133B0D9}"/>
              </a:ext>
            </a:extLst>
          </p:cNvPr>
          <p:cNvSpPr>
            <a:spLocks noChangeArrowheads="1"/>
          </p:cNvSpPr>
          <p:nvPr/>
        </p:nvSpPr>
        <p:spPr bwMode="auto">
          <a:xfrm>
            <a:off x="431800" y="2060575"/>
            <a:ext cx="7056438" cy="7381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400" b="1">
                <a:latin typeface="AvenirLTStd"/>
              </a:rPr>
              <a:t>Name_dept</a:t>
            </a:r>
            <a:r>
              <a:rPr lang="en-US" altLang="en-US" sz="1000" b="1">
                <a:solidFill>
                  <a:srgbClr val="555555"/>
                </a:solidFill>
                <a:latin typeface="AvenirLTStd"/>
              </a:rPr>
              <a:t>                                                                                                                                              </a:t>
            </a:r>
            <a:r>
              <a:rPr lang="en-US" altLang="en-US" sz="1400" b="1">
                <a:latin typeface="AvenirLTStd"/>
              </a:rPr>
              <a:t> No_name</a:t>
            </a:r>
            <a:r>
              <a:rPr lang="en-US" altLang="en-US" sz="1000" b="1">
                <a:solidFill>
                  <a:srgbClr val="555555"/>
                </a:solidFill>
                <a:latin typeface="AvenirLTStd"/>
              </a:rPr>
              <a:t>:</a:t>
            </a:r>
            <a:endParaRPr lang="en-US" altLang="en-US" sz="1000">
              <a:solidFill>
                <a:srgbClr val="555555"/>
              </a:solidFill>
              <a:latin typeface="AvenirLTStd"/>
            </a:endParaRPr>
          </a:p>
          <a:p>
            <a:pPr eaLnBrk="0" hangingPunct="0"/>
            <a:r>
              <a:rPr lang="en-US" altLang="en-US" sz="1000">
                <a:solidFill>
                  <a:srgbClr val="555555"/>
                </a:solidFill>
                <a:latin typeface="AvenirLTStd"/>
              </a:rPr>
              <a:t>    </a:t>
            </a:r>
            <a:br>
              <a:rPr lang="en-US" altLang="en-US" sz="800">
                <a:latin typeface="Arial" panose="020B0604020202020204" pitchFamily="34" charset="0"/>
              </a:rPr>
            </a:br>
            <a:endParaRPr lang="en-US" altLang="en-US">
              <a:latin typeface="Arial" panose="020B0604020202020204" pitchFamily="34" charset="0"/>
            </a:endParaRPr>
          </a:p>
        </p:txBody>
      </p:sp>
      <p:graphicFrame>
        <p:nvGraphicFramePr>
          <p:cNvPr id="24" name="Table 23">
            <a:extLst>
              <a:ext uri="{FF2B5EF4-FFF2-40B4-BE49-F238E27FC236}">
                <a16:creationId xmlns:a16="http://schemas.microsoft.com/office/drawing/2014/main" id="{F78E373C-D5C4-4C91-A714-576C85608ED6}"/>
              </a:ext>
            </a:extLst>
          </p:cNvPr>
          <p:cNvGraphicFramePr>
            <a:graphicFrameLocks noGrp="1"/>
          </p:cNvGraphicFramePr>
          <p:nvPr/>
        </p:nvGraphicFramePr>
        <p:xfrm>
          <a:off x="1331913" y="4292600"/>
          <a:ext cx="6677025" cy="2133600"/>
        </p:xfrm>
        <a:graphic>
          <a:graphicData uri="http://schemas.openxmlformats.org/drawingml/2006/table">
            <a:tbl>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tblGrid>
              <a:tr h="210696">
                <a:tc>
                  <a:txBody>
                    <a:bodyPr/>
                    <a:lstStyle/>
                    <a:p>
                      <a:pPr fontAlgn="t"/>
                      <a:r>
                        <a:rPr lang="en-US" b="1" u="sng">
                          <a:effectLst/>
                        </a:rPr>
                        <a:t>Roll_no</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b="1">
                          <a:effectLst/>
                        </a:rPr>
                        <a:t>Sname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b="1">
                          <a:effectLst/>
                        </a:rPr>
                        <a:t>Dept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0">
                <a:tc>
                  <a:txBody>
                    <a:bodyPr/>
                    <a:lstStyle/>
                    <a:p>
                      <a:pPr fontAlgn="t"/>
                      <a:r>
                        <a:rPr lang="en-US" dirty="0">
                          <a:effectLst/>
                        </a:rPr>
                        <a:t>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Rahul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COMPUTER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dirty="0">
                          <a:effectLst/>
                        </a:rPr>
                        <a:t>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Rahul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ELECTRICAL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dirty="0">
                          <a:effectLst/>
                        </a:rPr>
                        <a:t>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Rahul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COMPUTER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dirty="0">
                          <a:effectLst/>
                        </a:rPr>
                        <a:t>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Rahul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ELECTRICAL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6AB19EDC-F6A5-49D0-8C64-94FE154A0AD0}"/>
              </a:ext>
            </a:extLst>
          </p:cNvPr>
          <p:cNvCxnSpPr/>
          <p:nvPr/>
        </p:nvCxnSpPr>
        <p:spPr>
          <a:xfrm flipV="1">
            <a:off x="2843213" y="1844675"/>
            <a:ext cx="600075" cy="28892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06C72741-14F3-4E9A-927C-9127890C4825}"/>
              </a:ext>
            </a:extLst>
          </p:cNvPr>
          <p:cNvCxnSpPr/>
          <p:nvPr/>
        </p:nvCxnSpPr>
        <p:spPr>
          <a:xfrm>
            <a:off x="5508625" y="1844675"/>
            <a:ext cx="647700" cy="26193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4CCEDAA-D8E9-4EE8-85E6-9F8FB40BDDA5}"/>
              </a:ext>
            </a:extLst>
          </p:cNvPr>
          <p:cNvSpPr/>
          <p:nvPr/>
        </p:nvSpPr>
        <p:spPr>
          <a:xfrm>
            <a:off x="6003925" y="4429125"/>
            <a:ext cx="2584450" cy="611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solidFill>
                <a:srgbClr val="FF0000"/>
              </a:solidFill>
            </a:endParaRPr>
          </a:p>
        </p:txBody>
      </p:sp>
      <p:sp>
        <p:nvSpPr>
          <p:cNvPr id="13" name="Rectangle 12">
            <a:extLst>
              <a:ext uri="{FF2B5EF4-FFF2-40B4-BE49-F238E27FC236}">
                <a16:creationId xmlns:a16="http://schemas.microsoft.com/office/drawing/2014/main" id="{44CFF2A2-1613-48ED-89AF-C91D2D74511B}"/>
              </a:ext>
            </a:extLst>
          </p:cNvPr>
          <p:cNvSpPr/>
          <p:nvPr/>
        </p:nvSpPr>
        <p:spPr>
          <a:xfrm>
            <a:off x="2381250" y="5160963"/>
            <a:ext cx="4065588" cy="61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endParaRPr lang="en-US" sz="2400" b="1" dirty="0">
              <a:solidFill>
                <a:schemeClr val="tx1"/>
              </a:solidFill>
            </a:endParaRPr>
          </a:p>
          <a:p>
            <a:pPr algn="ctr" fontAlgn="auto">
              <a:spcBef>
                <a:spcPts val="0"/>
              </a:spcBef>
              <a:spcAft>
                <a:spcPts val="0"/>
              </a:spcAft>
              <a:defRPr/>
            </a:pPr>
            <a:r>
              <a:rPr lang="en-US" sz="2400" b="1" dirty="0">
                <a:solidFill>
                  <a:schemeClr val="tx1"/>
                </a:solidFill>
              </a:rPr>
              <a:t>Loss-Less JOIN Decomposition</a:t>
            </a:r>
          </a:p>
        </p:txBody>
      </p:sp>
      <p:graphicFrame>
        <p:nvGraphicFramePr>
          <p:cNvPr id="11" name="Table 10">
            <a:extLst>
              <a:ext uri="{FF2B5EF4-FFF2-40B4-BE49-F238E27FC236}">
                <a16:creationId xmlns:a16="http://schemas.microsoft.com/office/drawing/2014/main" id="{AE0A4548-C1DD-469E-97C7-9AB63E25C600}"/>
              </a:ext>
            </a:extLst>
          </p:cNvPr>
          <p:cNvGraphicFramePr>
            <a:graphicFrameLocks noGrp="1"/>
          </p:cNvGraphicFramePr>
          <p:nvPr/>
        </p:nvGraphicFramePr>
        <p:xfrm>
          <a:off x="1331913" y="476250"/>
          <a:ext cx="6677025" cy="1281114"/>
        </p:xfrm>
        <a:graphic>
          <a:graphicData uri="http://schemas.openxmlformats.org/drawingml/2006/table">
            <a:tbl>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tblGrid>
              <a:tr h="427038">
                <a:tc>
                  <a:txBody>
                    <a:bodyPr/>
                    <a:lstStyle/>
                    <a:p>
                      <a:pPr fontAlgn="t"/>
                      <a:r>
                        <a:rPr lang="en-US" sz="1800" b="1" dirty="0" err="1">
                          <a:effectLst/>
                        </a:rPr>
                        <a:t>Roll_no</a:t>
                      </a:r>
                      <a:endParaRPr lang="en-US" sz="1800" dirty="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dirty="0" err="1">
                          <a:effectLst/>
                        </a:rPr>
                        <a:t>Sname</a:t>
                      </a:r>
                      <a:endParaRPr lang="en-US" sz="1800" dirty="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Dept</a:t>
                      </a:r>
                      <a:endParaRPr lang="en-US" sz="1800">
                        <a:effectLst/>
                      </a:endParaRP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7038">
                <a:tc>
                  <a:txBody>
                    <a:bodyPr/>
                    <a:lstStyle/>
                    <a:p>
                      <a:pPr fontAlgn="t"/>
                      <a:r>
                        <a:rPr lang="en-US" sz="1800" dirty="0">
                          <a:effectLst/>
                        </a:rPr>
                        <a:t>01</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COMPUTER</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7038">
                <a:tc>
                  <a:txBody>
                    <a:bodyPr/>
                    <a:lstStyle/>
                    <a:p>
                      <a:pPr fontAlgn="t"/>
                      <a:r>
                        <a:rPr lang="en-US" sz="1800" dirty="0">
                          <a:effectLst/>
                        </a:rPr>
                        <a:t>02</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ELECTRICAL</a:t>
                      </a:r>
                    </a:p>
                  </a:txBody>
                  <a:tcPr marL="76200" marR="76200" marT="76257" marB="762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4" name="Table 13">
            <a:extLst>
              <a:ext uri="{FF2B5EF4-FFF2-40B4-BE49-F238E27FC236}">
                <a16:creationId xmlns:a16="http://schemas.microsoft.com/office/drawing/2014/main" id="{12B27E2C-DB0E-4687-9E38-202AD9487EA1}"/>
              </a:ext>
            </a:extLst>
          </p:cNvPr>
          <p:cNvGraphicFramePr>
            <a:graphicFrameLocks noGrp="1"/>
          </p:cNvGraphicFramePr>
          <p:nvPr/>
        </p:nvGraphicFramePr>
        <p:xfrm>
          <a:off x="53975" y="3125788"/>
          <a:ext cx="2857500" cy="1279932"/>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426508">
                <a:tc>
                  <a:txBody>
                    <a:bodyPr/>
                    <a:lstStyle/>
                    <a:p>
                      <a:pPr fontAlgn="t"/>
                      <a:r>
                        <a:rPr lang="en-US" sz="1800" b="1" dirty="0" err="1">
                          <a:effectLst/>
                        </a:rPr>
                        <a:t>Roll_no</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dirty="0" err="1">
                          <a:effectLst/>
                        </a:rPr>
                        <a:t>Sname</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6508">
                <a:tc>
                  <a:txBody>
                    <a:bodyPr/>
                    <a:lstStyle/>
                    <a:p>
                      <a:pPr fontAlgn="t"/>
                      <a:r>
                        <a:rPr lang="en-US" sz="1800" dirty="0">
                          <a:effectLst/>
                        </a:rPr>
                        <a:t>01</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6508">
                <a:tc>
                  <a:txBody>
                    <a:bodyPr/>
                    <a:lstStyle/>
                    <a:p>
                      <a:pPr fontAlgn="t"/>
                      <a:r>
                        <a:rPr lang="en-US" sz="1800" dirty="0">
                          <a:effectLst/>
                        </a:rPr>
                        <a:t>02</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5" name="Table 14">
            <a:extLst>
              <a:ext uri="{FF2B5EF4-FFF2-40B4-BE49-F238E27FC236}">
                <a16:creationId xmlns:a16="http://schemas.microsoft.com/office/drawing/2014/main" id="{7E1B1BCA-72C9-4A70-BC26-385D3127575D}"/>
              </a:ext>
            </a:extLst>
          </p:cNvPr>
          <p:cNvGraphicFramePr>
            <a:graphicFrameLocks noGrp="1"/>
          </p:cNvGraphicFramePr>
          <p:nvPr/>
        </p:nvGraphicFramePr>
        <p:xfrm>
          <a:off x="5003800" y="3149600"/>
          <a:ext cx="3238500" cy="1279932"/>
        </p:xfrm>
        <a:graphic>
          <a:graphicData uri="http://schemas.openxmlformats.org/drawingml/2006/table">
            <a:tbl>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tblGrid>
              <a:tr h="426508">
                <a:tc>
                  <a:txBody>
                    <a:bodyPr/>
                    <a:lstStyle/>
                    <a:p>
                      <a:pPr fontAlgn="t"/>
                      <a:r>
                        <a:rPr lang="en-US" sz="1800" b="1" dirty="0" err="1">
                          <a:effectLst/>
                        </a:rPr>
                        <a:t>Roll_no</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Dept</a:t>
                      </a:r>
                      <a:endParaRPr lang="en-US" sz="180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6508">
                <a:tc>
                  <a:txBody>
                    <a:bodyPr/>
                    <a:lstStyle/>
                    <a:p>
                      <a:pPr fontAlgn="t"/>
                      <a:r>
                        <a:rPr lang="en-US" sz="1800" dirty="0">
                          <a:effectLst/>
                        </a:rPr>
                        <a:t>01</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COMPUTER</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6508">
                <a:tc>
                  <a:txBody>
                    <a:bodyPr/>
                    <a:lstStyle/>
                    <a:p>
                      <a:pPr fontAlgn="t"/>
                      <a:r>
                        <a:rPr lang="en-US" sz="1800" dirty="0">
                          <a:effectLst/>
                        </a:rPr>
                        <a:t>02</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ELECTRICAL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26676" name="Rectangle 1">
            <a:extLst>
              <a:ext uri="{FF2B5EF4-FFF2-40B4-BE49-F238E27FC236}">
                <a16:creationId xmlns:a16="http://schemas.microsoft.com/office/drawing/2014/main" id="{52F011FD-F880-44DC-A7D4-41AC0EC0D050}"/>
              </a:ext>
            </a:extLst>
          </p:cNvPr>
          <p:cNvSpPr>
            <a:spLocks noChangeArrowheads="1"/>
          </p:cNvSpPr>
          <p:nvPr/>
        </p:nvSpPr>
        <p:spPr bwMode="auto">
          <a:xfrm>
            <a:off x="250825" y="2152650"/>
            <a:ext cx="7770813" cy="492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600" b="1">
                <a:latin typeface="AvenirLTStd"/>
              </a:rPr>
              <a:t>Stu_name:                                                                                        Stu_dept</a:t>
            </a:r>
            <a:r>
              <a:rPr lang="en-US" altLang="en-US" sz="1000" b="1">
                <a:solidFill>
                  <a:srgbClr val="555555"/>
                </a:solidFill>
                <a:latin typeface="AvenirLTStd"/>
              </a:rPr>
              <a:t> :</a:t>
            </a:r>
            <a:endParaRPr lang="en-US" altLang="en-US" sz="1000">
              <a:solidFill>
                <a:srgbClr val="555555"/>
              </a:solidFill>
              <a:latin typeface="AvenirLTStd"/>
            </a:endParaRPr>
          </a:p>
          <a:p>
            <a:pPr eaLnBrk="0" hangingPunct="0"/>
            <a:r>
              <a:rPr lang="en-US" altLang="en-US" sz="1000">
                <a:solidFill>
                  <a:srgbClr val="555555"/>
                </a:solidFill>
                <a:latin typeface="AvenirLTStd"/>
              </a:rPr>
              <a:t> </a:t>
            </a:r>
            <a:r>
              <a:rPr lang="en-US" altLang="en-US" sz="800">
                <a:latin typeface="Arial" panose="020B0604020202020204" pitchFamily="34" charset="0"/>
              </a:rPr>
              <a:t> </a:t>
            </a:r>
            <a:endParaRPr lang="en-US" altLang="en-US">
              <a:latin typeface="Arial" panose="020B0604020202020204" pitchFamily="34" charset="0"/>
            </a:endParaRPr>
          </a:p>
        </p:txBody>
      </p:sp>
      <p:graphicFrame>
        <p:nvGraphicFramePr>
          <p:cNvPr id="18" name="Table 17">
            <a:extLst>
              <a:ext uri="{FF2B5EF4-FFF2-40B4-BE49-F238E27FC236}">
                <a16:creationId xmlns:a16="http://schemas.microsoft.com/office/drawing/2014/main" id="{1E358099-CE6F-4E07-A15D-BB9BF5D71799}"/>
              </a:ext>
            </a:extLst>
          </p:cNvPr>
          <p:cNvGraphicFramePr>
            <a:graphicFrameLocks noGrp="1"/>
          </p:cNvGraphicFramePr>
          <p:nvPr/>
        </p:nvGraphicFramePr>
        <p:xfrm>
          <a:off x="1547813" y="5133975"/>
          <a:ext cx="6677025" cy="1279932"/>
        </p:xfrm>
        <a:graphic>
          <a:graphicData uri="http://schemas.openxmlformats.org/drawingml/2006/table">
            <a:tbl>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tblGrid>
              <a:tr h="426508">
                <a:tc>
                  <a:txBody>
                    <a:bodyPr/>
                    <a:lstStyle/>
                    <a:p>
                      <a:pPr fontAlgn="t"/>
                      <a:r>
                        <a:rPr lang="en-US" sz="1800" b="1" dirty="0" err="1">
                          <a:effectLst/>
                        </a:rPr>
                        <a:t>Roll_no</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dirty="0" err="1">
                          <a:effectLst/>
                        </a:rPr>
                        <a:t>Sname</a:t>
                      </a:r>
                      <a:endParaRPr lang="en-US" sz="1800" dirty="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fontAlgn="t"/>
                      <a:r>
                        <a:rPr lang="en-US" sz="1800" b="1">
                          <a:effectLst/>
                        </a:rPr>
                        <a:t>Dept</a:t>
                      </a:r>
                      <a:endParaRPr lang="en-US" sz="1800">
                        <a:effectLst/>
                      </a:endParaRP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000"/>
                  </a:ext>
                </a:extLst>
              </a:tr>
              <a:tr h="426508">
                <a:tc>
                  <a:txBody>
                    <a:bodyPr/>
                    <a:lstStyle/>
                    <a:p>
                      <a:pPr fontAlgn="t"/>
                      <a:r>
                        <a:rPr lang="en-US" sz="1800" dirty="0">
                          <a:effectLst/>
                        </a:rPr>
                        <a:t>01</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COMPUTER</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6508">
                <a:tc>
                  <a:txBody>
                    <a:bodyPr/>
                    <a:lstStyle/>
                    <a:p>
                      <a:pPr fontAlgn="t"/>
                      <a:r>
                        <a:rPr lang="en-US" sz="1800" dirty="0">
                          <a:effectLst/>
                        </a:rPr>
                        <a:t>02</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Rahul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ELECTRICAL</a:t>
                      </a:r>
                    </a:p>
                  </a:txBody>
                  <a:tcPr marL="76200" marR="76200" marT="76162" marB="761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cxnSp>
        <p:nvCxnSpPr>
          <p:cNvPr id="19" name="Straight Arrow Connector 18">
            <a:extLst>
              <a:ext uri="{FF2B5EF4-FFF2-40B4-BE49-F238E27FC236}">
                <a16:creationId xmlns:a16="http://schemas.microsoft.com/office/drawing/2014/main" id="{A1001E63-2CCF-4C6F-87A8-BCEF6FE38059}"/>
              </a:ext>
            </a:extLst>
          </p:cNvPr>
          <p:cNvCxnSpPr/>
          <p:nvPr/>
        </p:nvCxnSpPr>
        <p:spPr>
          <a:xfrm flipH="1" flipV="1">
            <a:off x="2381250" y="4476750"/>
            <a:ext cx="461963" cy="5635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CB6EE843-01A5-4CEE-B0D5-92B51D3EABCC}"/>
              </a:ext>
            </a:extLst>
          </p:cNvPr>
          <p:cNvCxnSpPr/>
          <p:nvPr/>
        </p:nvCxnSpPr>
        <p:spPr>
          <a:xfrm flipV="1">
            <a:off x="6156325" y="4476750"/>
            <a:ext cx="431800" cy="42545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US" dirty="0"/>
              <a:t>Normal Forms</a:t>
            </a:r>
            <a:endParaRPr lang="en-IN" dirty="0"/>
          </a:p>
        </p:txBody>
      </p:sp>
      <p:sp>
        <p:nvSpPr>
          <p:cNvPr id="3" name="Content Placeholder 2"/>
          <p:cNvSpPr>
            <a:spLocks noGrp="1"/>
          </p:cNvSpPr>
          <p:nvPr>
            <p:ph idx="1"/>
          </p:nvPr>
        </p:nvSpPr>
        <p:spPr>
          <a:xfrm>
            <a:off x="323528" y="908720"/>
            <a:ext cx="8363272" cy="5400600"/>
          </a:xfrm>
        </p:spPr>
        <p:txBody>
          <a:bodyPr>
            <a:normAutofit fontScale="25000" lnSpcReduction="20000"/>
          </a:bodyPr>
          <a:lstStyle/>
          <a:p>
            <a:pPr algn="just"/>
            <a:r>
              <a:rPr lang="en-IN" sz="8000" dirty="0"/>
              <a:t>The </a:t>
            </a:r>
            <a:r>
              <a:rPr lang="en-IN" sz="8000" b="1" dirty="0"/>
              <a:t>normal forms</a:t>
            </a:r>
            <a:r>
              <a:rPr lang="en-IN" sz="8000" dirty="0"/>
              <a:t> (abbrev. </a:t>
            </a:r>
            <a:r>
              <a:rPr lang="en-IN" sz="8000" b="1" dirty="0"/>
              <a:t>NF</a:t>
            </a:r>
            <a:r>
              <a:rPr lang="en-IN" sz="8000" dirty="0"/>
              <a:t>) of relational database theory provide criteria for determining a table's degree of vulnerability to logical inconsistencies and anomalies. The higher the normal form applicable to a table, the less vulnerable it is to inconsistencies and anomalies. Each table has a "</a:t>
            </a:r>
            <a:r>
              <a:rPr lang="en-IN" sz="8000" b="1" dirty="0"/>
              <a:t>highest normal form</a:t>
            </a:r>
            <a:r>
              <a:rPr lang="en-IN" sz="8000" dirty="0"/>
              <a:t>" (</a:t>
            </a:r>
            <a:r>
              <a:rPr lang="en-IN" sz="8000" b="1" dirty="0"/>
              <a:t>HNF</a:t>
            </a:r>
            <a:r>
              <a:rPr lang="en-IN" sz="8000" dirty="0"/>
              <a:t>): by definition, a table always meets the requirements of its HNF and of all normal forms lower than its HNF; also by definition, a table fails to meet the requirements of any normal form higher than its HNF.</a:t>
            </a:r>
          </a:p>
          <a:p>
            <a:pPr algn="just"/>
            <a:r>
              <a:rPr lang="en-IN" sz="8000" dirty="0"/>
              <a:t>The normal forms are applicable to individual tables; to say that an entire database is in normal form </a:t>
            </a:r>
            <a:r>
              <a:rPr lang="en-IN" sz="8000" i="1" dirty="0"/>
              <a:t>n</a:t>
            </a:r>
            <a:r>
              <a:rPr lang="en-IN" sz="8000" dirty="0"/>
              <a:t> is to say that all of its tables are in normal form </a:t>
            </a:r>
            <a:r>
              <a:rPr lang="en-IN" sz="8000" i="1" dirty="0"/>
              <a:t>n</a:t>
            </a:r>
            <a:r>
              <a:rPr lang="en-IN" sz="8000" dirty="0"/>
              <a:t>.</a:t>
            </a:r>
          </a:p>
          <a:p>
            <a:pPr algn="just"/>
            <a:r>
              <a:rPr lang="en-IN" sz="8000" dirty="0"/>
              <a:t>Newcomers to database design sometimes suppose that normalization proceeds in an iterative fashion, i.e. a 1NF design is first normalized to 2NF, then to 3NF, and so on. This is not an accurate description of how normalization typically works. A sensibly designed table is likely to be in 3NF on the first attempt; furthermore, if it is 3NF, it is overwhelmingly likely to have an HNF of 5NF. Achieving the "higher" normal forms (above 3NF) does not usually require an extra expenditure of effort on the part of the designer, because 3NF tables usually need no modification to meet the requirements of these higher normal forms.</a:t>
            </a:r>
          </a:p>
          <a:p>
            <a:pPr marL="0" indent="0">
              <a:buNone/>
            </a:pPr>
            <a:endParaRPr lang="en-IN" dirty="0"/>
          </a:p>
        </p:txBody>
      </p:sp>
    </p:spTree>
    <p:extLst>
      <p:ext uri="{BB962C8B-B14F-4D97-AF65-F5344CB8AC3E}">
        <p14:creationId xmlns:p14="http://schemas.microsoft.com/office/powerpoint/2010/main" val="17316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a:t>1NF</a:t>
            </a:r>
            <a:endParaRPr lang="en-IN" dirty="0"/>
          </a:p>
        </p:txBody>
      </p:sp>
      <p:sp>
        <p:nvSpPr>
          <p:cNvPr id="3" name="Content Placeholder 2"/>
          <p:cNvSpPr>
            <a:spLocks noGrp="1"/>
          </p:cNvSpPr>
          <p:nvPr>
            <p:ph idx="1"/>
          </p:nvPr>
        </p:nvSpPr>
        <p:spPr>
          <a:xfrm>
            <a:off x="457200" y="1268760"/>
            <a:ext cx="8229600" cy="4857403"/>
          </a:xfrm>
        </p:spPr>
        <p:txBody>
          <a:bodyPr>
            <a:normAutofit fontScale="85000" lnSpcReduction="10000"/>
          </a:bodyPr>
          <a:lstStyle/>
          <a:p>
            <a:pPr algn="just"/>
            <a:r>
              <a:rPr lang="en-IN" dirty="0"/>
              <a:t>First normal form (1NF) is a relation that has a primary key and in which there are no repeating groups.</a:t>
            </a:r>
          </a:p>
          <a:p>
            <a:pPr algn="just"/>
            <a:r>
              <a:rPr lang="en-IN" dirty="0"/>
              <a:t>It is the process of </a:t>
            </a:r>
            <a:r>
              <a:rPr lang="en-IN" b="1" u="sng" dirty="0"/>
              <a:t>eliminating duplicate forms </a:t>
            </a:r>
            <a:r>
              <a:rPr lang="en-IN" dirty="0"/>
              <a:t>from same data and </a:t>
            </a:r>
            <a:r>
              <a:rPr lang="en-IN" b="1" u="sng" dirty="0"/>
              <a:t>creating the separate tables for each group</a:t>
            </a:r>
            <a:r>
              <a:rPr lang="en-IN" dirty="0"/>
              <a:t> of related data and also to identify each row with a unique column or set of columns.</a:t>
            </a:r>
          </a:p>
          <a:p>
            <a:pPr algn="just"/>
            <a:r>
              <a:rPr lang="en-IN" dirty="0"/>
              <a:t>The only thing that is required for a table to be in 1NF is to contain </a:t>
            </a:r>
            <a:r>
              <a:rPr lang="en-IN" b="1" u="sng" dirty="0"/>
              <a:t>only atomic values</a:t>
            </a:r>
            <a:r>
              <a:rPr lang="en-IN" dirty="0"/>
              <a:t> (intersection of each row and column should contain one and only one value).this is sometimes referred to as : Eliminate Repeating groups. </a:t>
            </a:r>
          </a:p>
        </p:txBody>
      </p:sp>
    </p:spTree>
    <p:extLst>
      <p:ext uri="{BB962C8B-B14F-4D97-AF65-F5344CB8AC3E}">
        <p14:creationId xmlns:p14="http://schemas.microsoft.com/office/powerpoint/2010/main" val="103691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32" y="116632"/>
            <a:ext cx="8229600" cy="490066"/>
          </a:xfrm>
        </p:spPr>
        <p:txBody>
          <a:bodyPr>
            <a:normAutofit fontScale="90000"/>
          </a:bodyPr>
          <a:lstStyle/>
          <a:p>
            <a:r>
              <a:rPr lang="en-US" dirty="0"/>
              <a:t>Example</a:t>
            </a:r>
            <a:endParaRPr lang="en-IN" dirty="0"/>
          </a:p>
        </p:txBody>
      </p:sp>
      <p:sp>
        <p:nvSpPr>
          <p:cNvPr id="3" name="Content Placeholder 2"/>
          <p:cNvSpPr>
            <a:spLocks noGrp="1"/>
          </p:cNvSpPr>
          <p:nvPr>
            <p:ph idx="1"/>
          </p:nvPr>
        </p:nvSpPr>
        <p:spPr>
          <a:xfrm>
            <a:off x="331920" y="620689"/>
            <a:ext cx="8363272" cy="2952328"/>
          </a:xfrm>
        </p:spPr>
        <p:txBody>
          <a:bodyPr/>
          <a:lstStyle/>
          <a:p>
            <a:r>
              <a:rPr lang="en-IN" sz="1600" dirty="0"/>
              <a:t>Suppose a designer wishes to record the names and telephone numbers of customers. He defines a customer table which looks like this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04261036"/>
              </p:ext>
            </p:extLst>
          </p:nvPr>
        </p:nvGraphicFramePr>
        <p:xfrm>
          <a:off x="439932" y="1504985"/>
          <a:ext cx="8229600" cy="1463040"/>
        </p:xfrm>
        <a:graphic>
          <a:graphicData uri="http://schemas.openxmlformats.org/drawingml/2006/table">
            <a:tbl>
              <a:tblPr>
                <a:tableStyleId>{35758FB7-9AC5-4552-8A53-C91805E547FA}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r>
                        <a:rPr lang="en-IN" dirty="0"/>
                        <a:t>Customer ID</a:t>
                      </a:r>
                    </a:p>
                  </a:txBody>
                  <a:tcPr anchor="ctr"/>
                </a:tc>
                <a:tc>
                  <a:txBody>
                    <a:bodyPr/>
                    <a:lstStyle/>
                    <a:p>
                      <a:r>
                        <a:rPr lang="en-IN" dirty="0"/>
                        <a:t>First Name</a:t>
                      </a:r>
                    </a:p>
                  </a:txBody>
                  <a:tcPr anchor="ctr"/>
                </a:tc>
                <a:tc>
                  <a:txBody>
                    <a:bodyPr/>
                    <a:lstStyle/>
                    <a:p>
                      <a:r>
                        <a:rPr lang="en-IN"/>
                        <a:t>Surname</a:t>
                      </a:r>
                    </a:p>
                  </a:txBody>
                  <a:tcPr anchor="ctr"/>
                </a:tc>
                <a:tc>
                  <a:txBody>
                    <a:bodyPr/>
                    <a:lstStyle/>
                    <a:p>
                      <a:r>
                        <a:rPr lang="en-IN"/>
                        <a:t>Telephone Number</a:t>
                      </a:r>
                    </a:p>
                  </a:txBody>
                  <a:tcPr anchor="ctr"/>
                </a:tc>
                <a:extLst>
                  <a:ext uri="{0D108BD9-81ED-4DB2-BD59-A6C34878D82A}">
                    <a16:rowId xmlns:a16="http://schemas.microsoft.com/office/drawing/2014/main" val="10000"/>
                  </a:ext>
                </a:extLst>
              </a:tr>
              <a:tr h="0">
                <a:tc>
                  <a:txBody>
                    <a:bodyPr/>
                    <a:lstStyle/>
                    <a:p>
                      <a:r>
                        <a:rPr lang="en-IN"/>
                        <a:t>123</a:t>
                      </a:r>
                    </a:p>
                  </a:txBody>
                  <a:tcPr anchor="ctr"/>
                </a:tc>
                <a:tc>
                  <a:txBody>
                    <a:bodyPr/>
                    <a:lstStyle/>
                    <a:p>
                      <a:r>
                        <a:rPr lang="en-IN"/>
                        <a:t>Robert</a:t>
                      </a:r>
                    </a:p>
                  </a:txBody>
                  <a:tcPr anchor="ctr"/>
                </a:tc>
                <a:tc>
                  <a:txBody>
                    <a:bodyPr/>
                    <a:lstStyle/>
                    <a:p>
                      <a:r>
                        <a:rPr lang="en-IN"/>
                        <a:t>Ingram</a:t>
                      </a:r>
                    </a:p>
                  </a:txBody>
                  <a:tcPr anchor="ctr"/>
                </a:tc>
                <a:tc>
                  <a:txBody>
                    <a:bodyPr/>
                    <a:lstStyle/>
                    <a:p>
                      <a:r>
                        <a:rPr lang="en-IN"/>
                        <a:t>555-861-2025</a:t>
                      </a:r>
                    </a:p>
                  </a:txBody>
                  <a:tcPr anchor="ctr"/>
                </a:tc>
                <a:extLst>
                  <a:ext uri="{0D108BD9-81ED-4DB2-BD59-A6C34878D82A}">
                    <a16:rowId xmlns:a16="http://schemas.microsoft.com/office/drawing/2014/main" val="10001"/>
                  </a:ext>
                </a:extLst>
              </a:tr>
              <a:tr h="0">
                <a:tc>
                  <a:txBody>
                    <a:bodyPr/>
                    <a:lstStyle/>
                    <a:p>
                      <a:r>
                        <a:rPr lang="en-IN" dirty="0"/>
                        <a:t>456</a:t>
                      </a:r>
                    </a:p>
                  </a:txBody>
                  <a:tcPr anchor="ctr"/>
                </a:tc>
                <a:tc>
                  <a:txBody>
                    <a:bodyPr/>
                    <a:lstStyle/>
                    <a:p>
                      <a:r>
                        <a:rPr lang="en-IN" dirty="0"/>
                        <a:t>Jane</a:t>
                      </a:r>
                    </a:p>
                  </a:txBody>
                  <a:tcPr anchor="ctr"/>
                </a:tc>
                <a:tc>
                  <a:txBody>
                    <a:bodyPr/>
                    <a:lstStyle/>
                    <a:p>
                      <a:r>
                        <a:rPr lang="en-IN"/>
                        <a:t>Wright</a:t>
                      </a:r>
                    </a:p>
                  </a:txBody>
                  <a:tcPr anchor="ctr"/>
                </a:tc>
                <a:tc>
                  <a:txBody>
                    <a:bodyPr/>
                    <a:lstStyle/>
                    <a:p>
                      <a:r>
                        <a:rPr lang="en-IN"/>
                        <a:t>555-403-1659</a:t>
                      </a:r>
                    </a:p>
                  </a:txBody>
                  <a:tcPr anchor="ctr"/>
                </a:tc>
                <a:extLst>
                  <a:ext uri="{0D108BD9-81ED-4DB2-BD59-A6C34878D82A}">
                    <a16:rowId xmlns:a16="http://schemas.microsoft.com/office/drawing/2014/main" val="10002"/>
                  </a:ext>
                </a:extLst>
              </a:tr>
              <a:tr h="0">
                <a:tc>
                  <a:txBody>
                    <a:bodyPr/>
                    <a:lstStyle/>
                    <a:p>
                      <a:r>
                        <a:rPr lang="en-IN" dirty="0"/>
                        <a:t>789</a:t>
                      </a:r>
                    </a:p>
                  </a:txBody>
                  <a:tcPr anchor="ctr"/>
                </a:tc>
                <a:tc>
                  <a:txBody>
                    <a:bodyPr/>
                    <a:lstStyle/>
                    <a:p>
                      <a:r>
                        <a:rPr lang="en-IN"/>
                        <a:t>Maria</a:t>
                      </a:r>
                    </a:p>
                  </a:txBody>
                  <a:tcPr anchor="ctr"/>
                </a:tc>
                <a:tc>
                  <a:txBody>
                    <a:bodyPr/>
                    <a:lstStyle/>
                    <a:p>
                      <a:r>
                        <a:rPr lang="en-IN"/>
                        <a:t>Fernandez</a:t>
                      </a:r>
                    </a:p>
                  </a:txBody>
                  <a:tcPr anchor="ctr"/>
                </a:tc>
                <a:tc>
                  <a:txBody>
                    <a:bodyPr/>
                    <a:lstStyle/>
                    <a:p>
                      <a:r>
                        <a:rPr lang="en-IN" dirty="0"/>
                        <a:t>555-808-9633</a:t>
                      </a:r>
                    </a:p>
                  </a:txBody>
                  <a:tcPr anchor="ct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635895" y="834122"/>
            <a:ext cx="18376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                                                             Customer </a:t>
            </a:r>
          </a:p>
        </p:txBody>
      </p:sp>
      <p:sp>
        <p:nvSpPr>
          <p:cNvPr id="6" name="Rectangle 5"/>
          <p:cNvSpPr/>
          <p:nvPr/>
        </p:nvSpPr>
        <p:spPr>
          <a:xfrm>
            <a:off x="414272" y="3128367"/>
            <a:ext cx="8280920" cy="923330"/>
          </a:xfrm>
          <a:prstGeom prst="rect">
            <a:avLst/>
          </a:prstGeom>
        </p:spPr>
        <p:txBody>
          <a:bodyPr wrap="square">
            <a:spAutoFit/>
          </a:bodyPr>
          <a:lstStyle/>
          <a:p>
            <a:r>
              <a:rPr lang="en-IN" dirty="0"/>
              <a:t>The designer then becomes aware of a requirement to record </a:t>
            </a:r>
            <a:r>
              <a:rPr lang="en-IN" b="1" dirty="0"/>
              <a:t>multiple</a:t>
            </a:r>
            <a:r>
              <a:rPr lang="en-IN" dirty="0"/>
              <a:t> telephone numbers for some customers. He reasons that the simplest way of doing this is to allow the "Telephone Number" field in any given record to contain more than one value</a:t>
            </a:r>
          </a:p>
        </p:txBody>
      </p:sp>
      <p:sp>
        <p:nvSpPr>
          <p:cNvPr id="9" name="Rectangle 1"/>
          <p:cNvSpPr>
            <a:spLocks noChangeArrowheads="1"/>
          </p:cNvSpPr>
          <p:nvPr/>
        </p:nvSpPr>
        <p:spPr bwMode="auto">
          <a:xfrm>
            <a:off x="3627139" y="3850014"/>
            <a:ext cx="18376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                                                             Customer </a:t>
            </a:r>
          </a:p>
        </p:txBody>
      </p:sp>
      <p:graphicFrame>
        <p:nvGraphicFramePr>
          <p:cNvPr id="10" name="Table 9"/>
          <p:cNvGraphicFramePr>
            <a:graphicFrameLocks noGrp="1"/>
          </p:cNvGraphicFramePr>
          <p:nvPr>
            <p:extLst>
              <p:ext uri="{D42A27DB-BD31-4B8C-83A1-F6EECF244321}">
                <p14:modId xmlns:p14="http://schemas.microsoft.com/office/powerpoint/2010/main" val="3050601252"/>
              </p:ext>
            </p:extLst>
          </p:nvPr>
        </p:nvGraphicFramePr>
        <p:xfrm>
          <a:off x="414272" y="4522613"/>
          <a:ext cx="8229600" cy="1737360"/>
        </p:xfrm>
        <a:graphic>
          <a:graphicData uri="http://schemas.openxmlformats.org/drawingml/2006/table">
            <a:tbl>
              <a:tblPr>
                <a:tableStyleId>{775DCB02-9BB8-47FD-8907-85C794F793BA}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r>
                        <a:rPr lang="en-IN" dirty="0"/>
                        <a:t>Customer ID</a:t>
                      </a:r>
                    </a:p>
                  </a:txBody>
                  <a:tcPr anchor="ctr"/>
                </a:tc>
                <a:tc>
                  <a:txBody>
                    <a:bodyPr/>
                    <a:lstStyle/>
                    <a:p>
                      <a:r>
                        <a:rPr lang="en-IN" dirty="0"/>
                        <a:t>First Name</a:t>
                      </a:r>
                    </a:p>
                  </a:txBody>
                  <a:tcPr anchor="ctr"/>
                </a:tc>
                <a:tc>
                  <a:txBody>
                    <a:bodyPr/>
                    <a:lstStyle/>
                    <a:p>
                      <a:r>
                        <a:rPr lang="en-IN"/>
                        <a:t>Surname</a:t>
                      </a:r>
                    </a:p>
                  </a:txBody>
                  <a:tcPr anchor="ctr"/>
                </a:tc>
                <a:tc>
                  <a:txBody>
                    <a:bodyPr/>
                    <a:lstStyle/>
                    <a:p>
                      <a:r>
                        <a:rPr lang="en-IN"/>
                        <a:t>Telephone Number</a:t>
                      </a:r>
                    </a:p>
                  </a:txBody>
                  <a:tcPr anchor="ctr"/>
                </a:tc>
                <a:extLst>
                  <a:ext uri="{0D108BD9-81ED-4DB2-BD59-A6C34878D82A}">
                    <a16:rowId xmlns:a16="http://schemas.microsoft.com/office/drawing/2014/main" val="10000"/>
                  </a:ext>
                </a:extLst>
              </a:tr>
              <a:tr h="0">
                <a:tc>
                  <a:txBody>
                    <a:bodyPr/>
                    <a:lstStyle/>
                    <a:p>
                      <a:r>
                        <a:rPr lang="en-IN"/>
                        <a:t>123</a:t>
                      </a:r>
                    </a:p>
                  </a:txBody>
                  <a:tcPr anchor="ctr"/>
                </a:tc>
                <a:tc>
                  <a:txBody>
                    <a:bodyPr/>
                    <a:lstStyle/>
                    <a:p>
                      <a:r>
                        <a:rPr lang="en-IN"/>
                        <a:t>Robert</a:t>
                      </a:r>
                    </a:p>
                  </a:txBody>
                  <a:tcPr anchor="ctr"/>
                </a:tc>
                <a:tc>
                  <a:txBody>
                    <a:bodyPr/>
                    <a:lstStyle/>
                    <a:p>
                      <a:r>
                        <a:rPr lang="en-IN"/>
                        <a:t>Ingram</a:t>
                      </a:r>
                    </a:p>
                  </a:txBody>
                  <a:tcPr anchor="ctr"/>
                </a:tc>
                <a:tc>
                  <a:txBody>
                    <a:bodyPr/>
                    <a:lstStyle/>
                    <a:p>
                      <a:r>
                        <a:rPr lang="en-IN"/>
                        <a:t>555-861-2025</a:t>
                      </a:r>
                    </a:p>
                  </a:txBody>
                  <a:tcPr anchor="ctr"/>
                </a:tc>
                <a:extLst>
                  <a:ext uri="{0D108BD9-81ED-4DB2-BD59-A6C34878D82A}">
                    <a16:rowId xmlns:a16="http://schemas.microsoft.com/office/drawing/2014/main" val="10001"/>
                  </a:ext>
                </a:extLst>
              </a:tr>
              <a:tr h="0">
                <a:tc>
                  <a:txBody>
                    <a:bodyPr/>
                    <a:lstStyle/>
                    <a:p>
                      <a:r>
                        <a:rPr lang="en-IN"/>
                        <a:t>456</a:t>
                      </a:r>
                    </a:p>
                  </a:txBody>
                  <a:tcPr anchor="ctr"/>
                </a:tc>
                <a:tc>
                  <a:txBody>
                    <a:bodyPr/>
                    <a:lstStyle/>
                    <a:p>
                      <a:r>
                        <a:rPr lang="en-IN"/>
                        <a:t>Jane</a:t>
                      </a:r>
                    </a:p>
                  </a:txBody>
                  <a:tcPr anchor="ctr"/>
                </a:tc>
                <a:tc>
                  <a:txBody>
                    <a:bodyPr/>
                    <a:lstStyle/>
                    <a:p>
                      <a:r>
                        <a:rPr lang="en-IN"/>
                        <a:t>Wright</a:t>
                      </a:r>
                    </a:p>
                  </a:txBody>
                  <a:tcPr anchor="ctr"/>
                </a:tc>
                <a:tc>
                  <a:txBody>
                    <a:bodyPr/>
                    <a:lstStyle/>
                    <a:p>
                      <a:r>
                        <a:rPr lang="en-IN"/>
                        <a:t>555-403-1659</a:t>
                      </a:r>
                      <a:br>
                        <a:rPr lang="en-IN"/>
                      </a:br>
                      <a:r>
                        <a:rPr lang="en-IN"/>
                        <a:t>555-776-4100</a:t>
                      </a:r>
                    </a:p>
                  </a:txBody>
                  <a:tcPr anchor="ctr"/>
                </a:tc>
                <a:extLst>
                  <a:ext uri="{0D108BD9-81ED-4DB2-BD59-A6C34878D82A}">
                    <a16:rowId xmlns:a16="http://schemas.microsoft.com/office/drawing/2014/main" val="10002"/>
                  </a:ext>
                </a:extLst>
              </a:tr>
              <a:tr h="0">
                <a:tc>
                  <a:txBody>
                    <a:bodyPr/>
                    <a:lstStyle/>
                    <a:p>
                      <a:r>
                        <a:rPr lang="en-IN"/>
                        <a:t>789</a:t>
                      </a:r>
                    </a:p>
                  </a:txBody>
                  <a:tcPr anchor="ctr"/>
                </a:tc>
                <a:tc>
                  <a:txBody>
                    <a:bodyPr/>
                    <a:lstStyle/>
                    <a:p>
                      <a:r>
                        <a:rPr lang="en-IN"/>
                        <a:t>Maria</a:t>
                      </a:r>
                    </a:p>
                  </a:txBody>
                  <a:tcPr anchor="ctr"/>
                </a:tc>
                <a:tc>
                  <a:txBody>
                    <a:bodyPr/>
                    <a:lstStyle/>
                    <a:p>
                      <a:r>
                        <a:rPr lang="en-IN"/>
                        <a:t>Fernandez</a:t>
                      </a:r>
                    </a:p>
                  </a:txBody>
                  <a:tcPr anchor="ctr"/>
                </a:tc>
                <a:tc>
                  <a:txBody>
                    <a:bodyPr/>
                    <a:lstStyle/>
                    <a:p>
                      <a:r>
                        <a:rPr lang="en-IN" dirty="0"/>
                        <a:t>555-808-9633</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3798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2520280"/>
          </a:xfrm>
        </p:spPr>
        <p:txBody>
          <a:bodyPr>
            <a:normAutofit fontScale="90000"/>
          </a:bodyPr>
          <a:lstStyle/>
          <a:p>
            <a:pPr algn="l"/>
            <a:r>
              <a:rPr lang="en-IN" sz="2200" dirty="0"/>
              <a:t>Assuming, however, that the Telephone Number column is defined on some Telephone Number-like domain , the representation above is not in 1NF. </a:t>
            </a:r>
            <a:br>
              <a:rPr lang="en-IN" sz="2200" dirty="0"/>
            </a:br>
            <a:r>
              <a:rPr lang="en-IN" sz="2200" b="1" dirty="0"/>
              <a:t>1NF prevents a single field from containing more than one value from its column's domain</a:t>
            </a:r>
            <a:r>
              <a:rPr lang="en-IN" sz="2200" dirty="0"/>
              <a:t>.</a:t>
            </a:r>
            <a:br>
              <a:rPr lang="en-IN" sz="2200" dirty="0"/>
            </a:br>
            <a:r>
              <a:rPr lang="en-IN" sz="2200" dirty="0"/>
              <a:t>                                           </a:t>
            </a:r>
            <a:r>
              <a:rPr lang="en-IN" sz="2200" b="1" dirty="0"/>
              <a:t>Repeating groups across columns</a:t>
            </a:r>
            <a:br>
              <a:rPr lang="en-IN" sz="2200" b="1" dirty="0"/>
            </a:br>
            <a:r>
              <a:rPr lang="en-IN" sz="2200" dirty="0"/>
              <a:t>The designer might attempt to get around this restriction by defining multiple Telephone Number columns:</a:t>
            </a:r>
            <a:br>
              <a:rPr lang="en-IN" sz="1300" dirty="0"/>
            </a:br>
            <a:endParaRPr lang="en-IN" sz="13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1167373"/>
              </p:ext>
            </p:extLst>
          </p:nvPr>
        </p:nvGraphicFramePr>
        <p:xfrm>
          <a:off x="611560" y="3284984"/>
          <a:ext cx="8229600" cy="2286000"/>
        </p:xfrm>
        <a:graphic>
          <a:graphicData uri="http://schemas.openxmlformats.org/drawingml/2006/table">
            <a:tbl>
              <a:tblPr>
                <a:tableStyleId>{284E427A-3D55-4303-BF80-6455036E1DE7}</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r>
                        <a:rPr lang="en-IN" dirty="0"/>
                        <a:t>Customer ID</a:t>
                      </a:r>
                    </a:p>
                  </a:txBody>
                  <a:tcPr anchor="ctr"/>
                </a:tc>
                <a:tc>
                  <a:txBody>
                    <a:bodyPr/>
                    <a:lstStyle/>
                    <a:p>
                      <a:r>
                        <a:rPr lang="en-IN" dirty="0"/>
                        <a:t>First Name</a:t>
                      </a:r>
                    </a:p>
                  </a:txBody>
                  <a:tcPr anchor="ctr"/>
                </a:tc>
                <a:tc>
                  <a:txBody>
                    <a:bodyPr/>
                    <a:lstStyle/>
                    <a:p>
                      <a:r>
                        <a:rPr lang="en-IN"/>
                        <a:t>Surname</a:t>
                      </a:r>
                    </a:p>
                  </a:txBody>
                  <a:tcPr anchor="ctr"/>
                </a:tc>
                <a:tc>
                  <a:txBody>
                    <a:bodyPr/>
                    <a:lstStyle/>
                    <a:p>
                      <a:r>
                        <a:rPr lang="en-IN"/>
                        <a:t>Tel. No. 1</a:t>
                      </a:r>
                    </a:p>
                  </a:txBody>
                  <a:tcPr anchor="ctr"/>
                </a:tc>
                <a:tc>
                  <a:txBody>
                    <a:bodyPr/>
                    <a:lstStyle/>
                    <a:p>
                      <a:r>
                        <a:rPr lang="en-IN"/>
                        <a:t>Tel. No. 2</a:t>
                      </a:r>
                    </a:p>
                  </a:txBody>
                  <a:tcPr anchor="ctr"/>
                </a:tc>
                <a:tc>
                  <a:txBody>
                    <a:bodyPr/>
                    <a:lstStyle/>
                    <a:p>
                      <a:r>
                        <a:rPr lang="en-IN"/>
                        <a:t>Tel. No. 3</a:t>
                      </a:r>
                    </a:p>
                  </a:txBody>
                  <a:tcPr anchor="ctr"/>
                </a:tc>
                <a:extLst>
                  <a:ext uri="{0D108BD9-81ED-4DB2-BD59-A6C34878D82A}">
                    <a16:rowId xmlns:a16="http://schemas.microsoft.com/office/drawing/2014/main" val="10000"/>
                  </a:ext>
                </a:extLst>
              </a:tr>
              <a:tr h="0">
                <a:tc>
                  <a:txBody>
                    <a:bodyPr/>
                    <a:lstStyle/>
                    <a:p>
                      <a:r>
                        <a:rPr lang="en-IN" dirty="0"/>
                        <a:t>123</a:t>
                      </a:r>
                    </a:p>
                  </a:txBody>
                  <a:tcPr anchor="ctr"/>
                </a:tc>
                <a:tc>
                  <a:txBody>
                    <a:bodyPr/>
                    <a:lstStyle/>
                    <a:p>
                      <a:r>
                        <a:rPr lang="en-IN" dirty="0"/>
                        <a:t>Robert</a:t>
                      </a:r>
                    </a:p>
                  </a:txBody>
                  <a:tcPr anchor="ctr"/>
                </a:tc>
                <a:tc>
                  <a:txBody>
                    <a:bodyPr/>
                    <a:lstStyle/>
                    <a:p>
                      <a:r>
                        <a:rPr lang="en-IN" dirty="0"/>
                        <a:t>Ingram</a:t>
                      </a:r>
                    </a:p>
                  </a:txBody>
                  <a:tcPr anchor="ctr"/>
                </a:tc>
                <a:tc>
                  <a:txBody>
                    <a:bodyPr/>
                    <a:lstStyle/>
                    <a:p>
                      <a:r>
                        <a:rPr lang="en-IN"/>
                        <a:t>555-861-2025</a:t>
                      </a:r>
                    </a:p>
                  </a:txBody>
                  <a:tcPr anchor="ctr"/>
                </a:tc>
                <a:tc>
                  <a:txBody>
                    <a:bodyPr/>
                    <a:lstStyle/>
                    <a:p>
                      <a:endParaRPr lang="en-IN"/>
                    </a:p>
                  </a:txBody>
                  <a:tcPr anchor="ctr"/>
                </a:tc>
                <a:tc>
                  <a:txBody>
                    <a:bodyPr/>
                    <a:lstStyle/>
                    <a:p>
                      <a:endParaRPr lang="en-IN"/>
                    </a:p>
                  </a:txBody>
                  <a:tcPr anchor="ctr"/>
                </a:tc>
                <a:extLst>
                  <a:ext uri="{0D108BD9-81ED-4DB2-BD59-A6C34878D82A}">
                    <a16:rowId xmlns:a16="http://schemas.microsoft.com/office/drawing/2014/main" val="10001"/>
                  </a:ext>
                </a:extLst>
              </a:tr>
              <a:tr h="0">
                <a:tc>
                  <a:txBody>
                    <a:bodyPr/>
                    <a:lstStyle/>
                    <a:p>
                      <a:r>
                        <a:rPr lang="en-IN"/>
                        <a:t>456</a:t>
                      </a:r>
                    </a:p>
                  </a:txBody>
                  <a:tcPr anchor="ctr"/>
                </a:tc>
                <a:tc>
                  <a:txBody>
                    <a:bodyPr/>
                    <a:lstStyle/>
                    <a:p>
                      <a:r>
                        <a:rPr lang="en-IN"/>
                        <a:t>Jane</a:t>
                      </a:r>
                    </a:p>
                  </a:txBody>
                  <a:tcPr anchor="ctr"/>
                </a:tc>
                <a:tc>
                  <a:txBody>
                    <a:bodyPr/>
                    <a:lstStyle/>
                    <a:p>
                      <a:r>
                        <a:rPr lang="en-IN"/>
                        <a:t>Wright</a:t>
                      </a:r>
                    </a:p>
                  </a:txBody>
                  <a:tcPr anchor="ctr"/>
                </a:tc>
                <a:tc>
                  <a:txBody>
                    <a:bodyPr/>
                    <a:lstStyle/>
                    <a:p>
                      <a:r>
                        <a:rPr lang="en-IN"/>
                        <a:t>555-403-1659</a:t>
                      </a:r>
                    </a:p>
                  </a:txBody>
                  <a:tcPr anchor="ctr"/>
                </a:tc>
                <a:tc>
                  <a:txBody>
                    <a:bodyPr/>
                    <a:lstStyle/>
                    <a:p>
                      <a:r>
                        <a:rPr lang="en-IN"/>
                        <a:t>555-776-4100</a:t>
                      </a:r>
                    </a:p>
                  </a:txBody>
                  <a:tcPr anchor="ctr"/>
                </a:tc>
                <a:tc>
                  <a:txBody>
                    <a:bodyPr/>
                    <a:lstStyle/>
                    <a:p>
                      <a:r>
                        <a:rPr lang="en-IN"/>
                        <a:t>555-403-1659</a:t>
                      </a:r>
                    </a:p>
                  </a:txBody>
                  <a:tcPr anchor="ctr"/>
                </a:tc>
                <a:extLst>
                  <a:ext uri="{0D108BD9-81ED-4DB2-BD59-A6C34878D82A}">
                    <a16:rowId xmlns:a16="http://schemas.microsoft.com/office/drawing/2014/main" val="10002"/>
                  </a:ext>
                </a:extLst>
              </a:tr>
              <a:tr h="0">
                <a:tc>
                  <a:txBody>
                    <a:bodyPr/>
                    <a:lstStyle/>
                    <a:p>
                      <a:r>
                        <a:rPr lang="en-IN"/>
                        <a:t>789</a:t>
                      </a:r>
                    </a:p>
                  </a:txBody>
                  <a:tcPr anchor="ctr"/>
                </a:tc>
                <a:tc>
                  <a:txBody>
                    <a:bodyPr/>
                    <a:lstStyle/>
                    <a:p>
                      <a:r>
                        <a:rPr lang="en-IN" dirty="0"/>
                        <a:t>Maria</a:t>
                      </a:r>
                    </a:p>
                  </a:txBody>
                  <a:tcPr anchor="ctr"/>
                </a:tc>
                <a:tc>
                  <a:txBody>
                    <a:bodyPr/>
                    <a:lstStyle/>
                    <a:p>
                      <a:r>
                        <a:rPr lang="en-IN"/>
                        <a:t>Fernandez</a:t>
                      </a:r>
                    </a:p>
                  </a:txBody>
                  <a:tcPr anchor="ctr"/>
                </a:tc>
                <a:tc>
                  <a:txBody>
                    <a:bodyPr/>
                    <a:lstStyle/>
                    <a:p>
                      <a:r>
                        <a:rPr lang="en-IN"/>
                        <a:t>555-808-9633</a:t>
                      </a:r>
                    </a:p>
                  </a:txBody>
                  <a:tcPr anchor="ctr"/>
                </a:tc>
                <a:tc>
                  <a:txBody>
                    <a:bodyPr/>
                    <a:lstStyle/>
                    <a:p>
                      <a:endParaRPr lang="en-IN"/>
                    </a:p>
                  </a:txBody>
                  <a:tcPr anchor="ctr"/>
                </a:tc>
                <a:tc>
                  <a:txBody>
                    <a:bodyPr/>
                    <a:lstStyle/>
                    <a:p>
                      <a:endParaRPr lang="en-IN" dirty="0"/>
                    </a:p>
                  </a:txBody>
                  <a:tcPr anchor="ct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3923928" y="2780928"/>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Customer </a:t>
            </a:r>
          </a:p>
        </p:txBody>
      </p:sp>
    </p:spTree>
    <p:extLst>
      <p:ext uri="{BB962C8B-B14F-4D97-AF65-F5344CB8AC3E}">
        <p14:creationId xmlns:p14="http://schemas.microsoft.com/office/powerpoint/2010/main" val="257962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640960" cy="5909310"/>
          </a:xfrm>
          <a:prstGeom prst="rect">
            <a:avLst/>
          </a:prstGeom>
        </p:spPr>
        <p:txBody>
          <a:bodyPr wrap="square">
            <a:spAutoFit/>
          </a:bodyPr>
          <a:lstStyle/>
          <a:p>
            <a:endParaRPr lang="en-IN" dirty="0"/>
          </a:p>
          <a:p>
            <a:r>
              <a:rPr lang="en-IN" sz="2000" dirty="0"/>
              <a:t>This representation, however, makes use of </a:t>
            </a:r>
            <a:r>
              <a:rPr lang="en-IN" sz="2000" dirty="0" err="1"/>
              <a:t>nullable</a:t>
            </a:r>
            <a:r>
              <a:rPr lang="en-IN" sz="2000" dirty="0"/>
              <a:t> columns, and therefore does not conform to definition of 1NF . Tel. No. 1, Tel. No. 2., and Tel. No. 3. share exactly the same domain and exactly the same meaning; the splitting of Telephone Number into three headings is artificial and causes logical problems. These problems include:</a:t>
            </a:r>
          </a:p>
          <a:p>
            <a:endParaRPr lang="en-US" sz="2000" dirty="0"/>
          </a:p>
          <a:p>
            <a:endParaRPr lang="en-IN" sz="2000" dirty="0"/>
          </a:p>
          <a:p>
            <a:pPr marL="285750" indent="-285750">
              <a:buFont typeface="Arial" pitchFamily="34" charset="0"/>
              <a:buChar char="•"/>
            </a:pPr>
            <a:r>
              <a:rPr lang="en-IN" sz="2000" dirty="0"/>
              <a:t>Difficulty in querying the table. Answering such questions as "Which customers have telephone number </a:t>
            </a:r>
            <a:r>
              <a:rPr lang="en-IN" sz="2000" i="1" dirty="0"/>
              <a:t>X</a:t>
            </a:r>
            <a:r>
              <a:rPr lang="en-IN" sz="2000" dirty="0"/>
              <a:t>?" and "Which pairs of customers share a telephone number?" is awkward.</a:t>
            </a:r>
          </a:p>
          <a:p>
            <a:pPr marL="285750" indent="-285750">
              <a:buFont typeface="Arial" pitchFamily="34" charset="0"/>
              <a:buChar char="•"/>
            </a:pPr>
            <a:r>
              <a:rPr lang="en-IN" sz="2000" dirty="0"/>
              <a:t>Inability to enforce uniqueness of Customer-to-Telephone Number links through the RDBMS. Customer 789 might mistakenly be given a Tel. No. 2 value that is exactly the same as her Tel. No. 1 value.</a:t>
            </a:r>
          </a:p>
          <a:p>
            <a:pPr marL="285750" indent="-285750">
              <a:buFont typeface="Arial" pitchFamily="34" charset="0"/>
              <a:buChar char="•"/>
            </a:pPr>
            <a:r>
              <a:rPr lang="en-IN" sz="2000" dirty="0"/>
              <a:t>Restriction of the number of telephone numbers per customer to three. If a customer with four telephone numbers comes along, we are constrained to record only three and leave the fourth unrecorded. This means that the database design is imposing constraints on the business process, rather than (as should ideally be the case) vice-versa.</a:t>
            </a:r>
          </a:p>
        </p:txBody>
      </p:sp>
    </p:spTree>
    <p:extLst>
      <p:ext uri="{BB962C8B-B14F-4D97-AF65-F5344CB8AC3E}">
        <p14:creationId xmlns:p14="http://schemas.microsoft.com/office/powerpoint/2010/main" val="324691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600" b="1" dirty="0"/>
              <a:t>                                                                        A design that complies with 1NF</a:t>
            </a:r>
            <a:br>
              <a:rPr lang="en-IN" sz="1600" b="1" dirty="0"/>
            </a:br>
            <a:r>
              <a:rPr lang="en-IN" sz="1600" dirty="0"/>
              <a:t>A design that is unambiguously in 1NF makes use of two tables: a Customer Name table and a Customer Telephone Number table.</a:t>
            </a:r>
            <a:br>
              <a:rPr lang="en-IN" sz="1400" dirty="0"/>
            </a:br>
            <a:endParaRPr lang="en-IN" sz="1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8059354"/>
              </p:ext>
            </p:extLst>
          </p:nvPr>
        </p:nvGraphicFramePr>
        <p:xfrm>
          <a:off x="179512" y="1772816"/>
          <a:ext cx="4325169" cy="1719720"/>
        </p:xfrm>
        <a:graphic>
          <a:graphicData uri="http://schemas.openxmlformats.org/drawingml/2006/table">
            <a:tbl>
              <a:tblPr>
                <a:tableStyleId>{08FB837D-C827-4EFA-A057-4D05807E0F7C}</a:tableStyleId>
              </a:tblPr>
              <a:tblGrid>
                <a:gridCol w="1441723">
                  <a:extLst>
                    <a:ext uri="{9D8B030D-6E8A-4147-A177-3AD203B41FA5}">
                      <a16:colId xmlns:a16="http://schemas.microsoft.com/office/drawing/2014/main" val="20000"/>
                    </a:ext>
                  </a:extLst>
                </a:gridCol>
                <a:gridCol w="1441723">
                  <a:extLst>
                    <a:ext uri="{9D8B030D-6E8A-4147-A177-3AD203B41FA5}">
                      <a16:colId xmlns:a16="http://schemas.microsoft.com/office/drawing/2014/main" val="20001"/>
                    </a:ext>
                  </a:extLst>
                </a:gridCol>
                <a:gridCol w="1441723">
                  <a:extLst>
                    <a:ext uri="{9D8B030D-6E8A-4147-A177-3AD203B41FA5}">
                      <a16:colId xmlns:a16="http://schemas.microsoft.com/office/drawing/2014/main" val="20002"/>
                    </a:ext>
                  </a:extLst>
                </a:gridCol>
              </a:tblGrid>
              <a:tr h="495587">
                <a:tc>
                  <a:txBody>
                    <a:bodyPr/>
                    <a:lstStyle/>
                    <a:p>
                      <a:r>
                        <a:rPr lang="en-IN" u="sng" dirty="0"/>
                        <a:t>Customer ID</a:t>
                      </a:r>
                      <a:endParaRPr lang="en-IN" dirty="0"/>
                    </a:p>
                  </a:txBody>
                  <a:tcPr anchor="ctr"/>
                </a:tc>
                <a:tc>
                  <a:txBody>
                    <a:bodyPr/>
                    <a:lstStyle/>
                    <a:p>
                      <a:r>
                        <a:rPr lang="en-IN"/>
                        <a:t>First Name</a:t>
                      </a:r>
                    </a:p>
                  </a:txBody>
                  <a:tcPr anchor="ctr"/>
                </a:tc>
                <a:tc>
                  <a:txBody>
                    <a:bodyPr/>
                    <a:lstStyle/>
                    <a:p>
                      <a:r>
                        <a:rPr lang="en-IN" dirty="0"/>
                        <a:t>Surname</a:t>
                      </a:r>
                    </a:p>
                  </a:txBody>
                  <a:tcPr anchor="ctr"/>
                </a:tc>
                <a:extLst>
                  <a:ext uri="{0D108BD9-81ED-4DB2-BD59-A6C34878D82A}">
                    <a16:rowId xmlns:a16="http://schemas.microsoft.com/office/drawing/2014/main" val="10000"/>
                  </a:ext>
                </a:extLst>
              </a:tr>
              <a:tr h="329345">
                <a:tc>
                  <a:txBody>
                    <a:bodyPr/>
                    <a:lstStyle/>
                    <a:p>
                      <a:r>
                        <a:rPr lang="en-IN" dirty="0"/>
                        <a:t>123</a:t>
                      </a:r>
                    </a:p>
                  </a:txBody>
                  <a:tcPr anchor="ctr"/>
                </a:tc>
                <a:tc>
                  <a:txBody>
                    <a:bodyPr/>
                    <a:lstStyle/>
                    <a:p>
                      <a:r>
                        <a:rPr lang="en-IN"/>
                        <a:t>Robert</a:t>
                      </a:r>
                    </a:p>
                  </a:txBody>
                  <a:tcPr anchor="ctr"/>
                </a:tc>
                <a:tc>
                  <a:txBody>
                    <a:bodyPr/>
                    <a:lstStyle/>
                    <a:p>
                      <a:r>
                        <a:rPr lang="en-IN"/>
                        <a:t>Ingram</a:t>
                      </a:r>
                    </a:p>
                  </a:txBody>
                  <a:tcPr anchor="ctr"/>
                </a:tc>
                <a:extLst>
                  <a:ext uri="{0D108BD9-81ED-4DB2-BD59-A6C34878D82A}">
                    <a16:rowId xmlns:a16="http://schemas.microsoft.com/office/drawing/2014/main" val="10001"/>
                  </a:ext>
                </a:extLst>
              </a:tr>
              <a:tr h="329345">
                <a:tc>
                  <a:txBody>
                    <a:bodyPr/>
                    <a:lstStyle/>
                    <a:p>
                      <a:r>
                        <a:rPr lang="en-IN"/>
                        <a:t>456</a:t>
                      </a:r>
                    </a:p>
                  </a:txBody>
                  <a:tcPr anchor="ctr"/>
                </a:tc>
                <a:tc>
                  <a:txBody>
                    <a:bodyPr/>
                    <a:lstStyle/>
                    <a:p>
                      <a:r>
                        <a:rPr lang="en-IN" dirty="0"/>
                        <a:t>Jane</a:t>
                      </a:r>
                    </a:p>
                  </a:txBody>
                  <a:tcPr anchor="ctr"/>
                </a:tc>
                <a:tc>
                  <a:txBody>
                    <a:bodyPr/>
                    <a:lstStyle/>
                    <a:p>
                      <a:r>
                        <a:rPr lang="en-IN"/>
                        <a:t>Wright</a:t>
                      </a:r>
                    </a:p>
                  </a:txBody>
                  <a:tcPr anchor="ctr"/>
                </a:tc>
                <a:extLst>
                  <a:ext uri="{0D108BD9-81ED-4DB2-BD59-A6C34878D82A}">
                    <a16:rowId xmlns:a16="http://schemas.microsoft.com/office/drawing/2014/main" val="10002"/>
                  </a:ext>
                </a:extLst>
              </a:tr>
              <a:tr h="492613">
                <a:tc>
                  <a:txBody>
                    <a:bodyPr/>
                    <a:lstStyle/>
                    <a:p>
                      <a:r>
                        <a:rPr lang="en-IN"/>
                        <a:t>789</a:t>
                      </a:r>
                    </a:p>
                  </a:txBody>
                  <a:tcPr anchor="ctr"/>
                </a:tc>
                <a:tc>
                  <a:txBody>
                    <a:bodyPr/>
                    <a:lstStyle/>
                    <a:p>
                      <a:r>
                        <a:rPr lang="en-IN"/>
                        <a:t>Maria</a:t>
                      </a:r>
                    </a:p>
                  </a:txBody>
                  <a:tcPr anchor="ctr"/>
                </a:tc>
                <a:tc>
                  <a:txBody>
                    <a:bodyPr/>
                    <a:lstStyle/>
                    <a:p>
                      <a:r>
                        <a:rPr lang="en-IN" dirty="0"/>
                        <a:t>Fernandez</a:t>
                      </a:r>
                    </a:p>
                  </a:txBody>
                  <a:tcPr anchor="ctr"/>
                </a:tc>
                <a:extLst>
                  <a:ext uri="{0D108BD9-81ED-4DB2-BD59-A6C34878D82A}">
                    <a16:rowId xmlns:a16="http://schemas.microsoft.com/office/drawing/2014/main" val="10003"/>
                  </a:ext>
                </a:extLst>
              </a:tr>
            </a:tbl>
          </a:graphicData>
        </a:graphic>
      </p:graphicFrame>
      <p:sp>
        <p:nvSpPr>
          <p:cNvPr id="8" name="Rectangle 2"/>
          <p:cNvSpPr>
            <a:spLocks noChangeArrowheads="1"/>
          </p:cNvSpPr>
          <p:nvPr/>
        </p:nvSpPr>
        <p:spPr bwMode="auto">
          <a:xfrm>
            <a:off x="539551" y="1228110"/>
            <a:ext cx="19287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Customer Name </a:t>
            </a:r>
          </a:p>
        </p:txBody>
      </p:sp>
      <p:graphicFrame>
        <p:nvGraphicFramePr>
          <p:cNvPr id="9" name="Table 8"/>
          <p:cNvGraphicFramePr>
            <a:graphicFrameLocks noGrp="1"/>
          </p:cNvGraphicFramePr>
          <p:nvPr>
            <p:extLst>
              <p:ext uri="{D42A27DB-BD31-4B8C-83A1-F6EECF244321}">
                <p14:modId xmlns:p14="http://schemas.microsoft.com/office/powerpoint/2010/main" val="3269677582"/>
              </p:ext>
            </p:extLst>
          </p:nvPr>
        </p:nvGraphicFramePr>
        <p:xfrm>
          <a:off x="4937052" y="1772816"/>
          <a:ext cx="3600400" cy="1828800"/>
        </p:xfrm>
        <a:graphic>
          <a:graphicData uri="http://schemas.openxmlformats.org/drawingml/2006/table">
            <a:tbl>
              <a:tblPr>
                <a:tableStyleId>{35758FB7-9AC5-4552-8A53-C91805E547FA}</a:tableStyleId>
              </a:tblPr>
              <a:tblGrid>
                <a:gridCol w="1414443">
                  <a:extLst>
                    <a:ext uri="{9D8B030D-6E8A-4147-A177-3AD203B41FA5}">
                      <a16:colId xmlns:a16="http://schemas.microsoft.com/office/drawing/2014/main" val="20000"/>
                    </a:ext>
                  </a:extLst>
                </a:gridCol>
                <a:gridCol w="2185957">
                  <a:extLst>
                    <a:ext uri="{9D8B030D-6E8A-4147-A177-3AD203B41FA5}">
                      <a16:colId xmlns:a16="http://schemas.microsoft.com/office/drawing/2014/main" val="20001"/>
                    </a:ext>
                  </a:extLst>
                </a:gridCol>
              </a:tblGrid>
              <a:tr h="0">
                <a:tc>
                  <a:txBody>
                    <a:bodyPr/>
                    <a:lstStyle/>
                    <a:p>
                      <a:r>
                        <a:rPr lang="en-IN" dirty="0"/>
                        <a:t>Customer ID</a:t>
                      </a:r>
                    </a:p>
                  </a:txBody>
                  <a:tcPr anchor="ctr"/>
                </a:tc>
                <a:tc>
                  <a:txBody>
                    <a:bodyPr/>
                    <a:lstStyle/>
                    <a:p>
                      <a:r>
                        <a:rPr lang="en-IN" u="sng"/>
                        <a:t>Telephone Number</a:t>
                      </a:r>
                      <a:endParaRPr lang="en-IN"/>
                    </a:p>
                  </a:txBody>
                  <a:tcPr anchor="ctr"/>
                </a:tc>
                <a:extLst>
                  <a:ext uri="{0D108BD9-81ED-4DB2-BD59-A6C34878D82A}">
                    <a16:rowId xmlns:a16="http://schemas.microsoft.com/office/drawing/2014/main" val="10000"/>
                  </a:ext>
                </a:extLst>
              </a:tr>
              <a:tr h="0">
                <a:tc>
                  <a:txBody>
                    <a:bodyPr/>
                    <a:lstStyle/>
                    <a:p>
                      <a:r>
                        <a:rPr lang="en-IN"/>
                        <a:t>123</a:t>
                      </a:r>
                    </a:p>
                  </a:txBody>
                  <a:tcPr anchor="ctr"/>
                </a:tc>
                <a:tc>
                  <a:txBody>
                    <a:bodyPr/>
                    <a:lstStyle/>
                    <a:p>
                      <a:r>
                        <a:rPr lang="en-IN"/>
                        <a:t>555-861-2025</a:t>
                      </a:r>
                    </a:p>
                  </a:txBody>
                  <a:tcPr anchor="ctr"/>
                </a:tc>
                <a:extLst>
                  <a:ext uri="{0D108BD9-81ED-4DB2-BD59-A6C34878D82A}">
                    <a16:rowId xmlns:a16="http://schemas.microsoft.com/office/drawing/2014/main" val="10001"/>
                  </a:ext>
                </a:extLst>
              </a:tr>
              <a:tr h="0">
                <a:tc>
                  <a:txBody>
                    <a:bodyPr/>
                    <a:lstStyle/>
                    <a:p>
                      <a:r>
                        <a:rPr lang="en-IN" dirty="0"/>
                        <a:t>456</a:t>
                      </a:r>
                    </a:p>
                  </a:txBody>
                  <a:tcPr anchor="ctr"/>
                </a:tc>
                <a:tc>
                  <a:txBody>
                    <a:bodyPr/>
                    <a:lstStyle/>
                    <a:p>
                      <a:r>
                        <a:rPr lang="en-IN"/>
                        <a:t>555-403-1659</a:t>
                      </a:r>
                    </a:p>
                  </a:txBody>
                  <a:tcPr anchor="ctr"/>
                </a:tc>
                <a:extLst>
                  <a:ext uri="{0D108BD9-81ED-4DB2-BD59-A6C34878D82A}">
                    <a16:rowId xmlns:a16="http://schemas.microsoft.com/office/drawing/2014/main" val="10002"/>
                  </a:ext>
                </a:extLst>
              </a:tr>
              <a:tr h="0">
                <a:tc>
                  <a:txBody>
                    <a:bodyPr/>
                    <a:lstStyle/>
                    <a:p>
                      <a:r>
                        <a:rPr lang="en-IN"/>
                        <a:t>456</a:t>
                      </a:r>
                    </a:p>
                  </a:txBody>
                  <a:tcPr anchor="ctr"/>
                </a:tc>
                <a:tc>
                  <a:txBody>
                    <a:bodyPr/>
                    <a:lstStyle/>
                    <a:p>
                      <a:r>
                        <a:rPr lang="en-IN"/>
                        <a:t>555-776-4100</a:t>
                      </a:r>
                    </a:p>
                  </a:txBody>
                  <a:tcPr anchor="ctr"/>
                </a:tc>
                <a:extLst>
                  <a:ext uri="{0D108BD9-81ED-4DB2-BD59-A6C34878D82A}">
                    <a16:rowId xmlns:a16="http://schemas.microsoft.com/office/drawing/2014/main" val="10003"/>
                  </a:ext>
                </a:extLst>
              </a:tr>
              <a:tr h="0">
                <a:tc>
                  <a:txBody>
                    <a:bodyPr/>
                    <a:lstStyle/>
                    <a:p>
                      <a:r>
                        <a:rPr lang="en-IN"/>
                        <a:t>789</a:t>
                      </a:r>
                    </a:p>
                  </a:txBody>
                  <a:tcPr anchor="ctr"/>
                </a:tc>
                <a:tc>
                  <a:txBody>
                    <a:bodyPr/>
                    <a:lstStyle/>
                    <a:p>
                      <a:r>
                        <a:rPr lang="en-IN" dirty="0"/>
                        <a:t>555-808-9633</a:t>
                      </a:r>
                    </a:p>
                  </a:txBody>
                  <a:tcPr anchor="ctr"/>
                </a:tc>
                <a:extLst>
                  <a:ext uri="{0D108BD9-81ED-4DB2-BD59-A6C34878D82A}">
                    <a16:rowId xmlns:a16="http://schemas.microsoft.com/office/drawing/2014/main" val="10004"/>
                  </a:ext>
                </a:extLst>
              </a:tr>
            </a:tbl>
          </a:graphicData>
        </a:graphic>
      </p:graphicFrame>
      <p:sp>
        <p:nvSpPr>
          <p:cNvPr id="10" name="Rectangle 3"/>
          <p:cNvSpPr>
            <a:spLocks noChangeArrowheads="1"/>
          </p:cNvSpPr>
          <p:nvPr/>
        </p:nvSpPr>
        <p:spPr bwMode="auto">
          <a:xfrm>
            <a:off x="5292080" y="1231156"/>
            <a:ext cx="32583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Customer Telephone Number </a:t>
            </a:r>
          </a:p>
        </p:txBody>
      </p:sp>
      <p:sp>
        <p:nvSpPr>
          <p:cNvPr id="11" name="Rectangle 10"/>
          <p:cNvSpPr/>
          <p:nvPr/>
        </p:nvSpPr>
        <p:spPr>
          <a:xfrm>
            <a:off x="277044" y="4153148"/>
            <a:ext cx="8496944" cy="2308324"/>
          </a:xfrm>
          <a:prstGeom prst="rect">
            <a:avLst/>
          </a:prstGeom>
        </p:spPr>
        <p:txBody>
          <a:bodyPr wrap="square">
            <a:spAutoFit/>
          </a:bodyPr>
          <a:lstStyle/>
          <a:p>
            <a:pPr algn="just"/>
            <a:r>
              <a:rPr lang="en-IN" b="1" dirty="0"/>
              <a:t>Repeating groups of telephone numbers do not occur in this design</a:t>
            </a:r>
            <a:r>
              <a:rPr lang="en-IN" dirty="0"/>
              <a:t>. Instead, each Customer-to-Telephone Number link appears on its own record. With Customer ID as key fields, a "parent-child" or one-to-many (1:M) relationship exists between the two tables, since a customer record (in the "parent" table, Customer Name) can have many telephone number records (in the "child" table, Customer Telephone Number), but each telephone number usually has one, and only one customer. In the case where several customers could share the same telephone number, an additional column is needed in the Customer Telephone Number table to represent a unique key</a:t>
            </a:r>
          </a:p>
        </p:txBody>
      </p:sp>
    </p:spTree>
    <p:extLst>
      <p:ext uri="{BB962C8B-B14F-4D97-AF65-F5344CB8AC3E}">
        <p14:creationId xmlns:p14="http://schemas.microsoft.com/office/powerpoint/2010/main" val="4205021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648072"/>
          </a:xfrm>
        </p:spPr>
        <p:txBody>
          <a:bodyPr>
            <a:normAutofit fontScale="90000"/>
          </a:bodyPr>
          <a:lstStyle/>
          <a:p>
            <a:r>
              <a:rPr lang="en-US" dirty="0"/>
              <a:t>2NF</a:t>
            </a:r>
            <a:endParaRPr lang="en-IN" dirty="0"/>
          </a:p>
        </p:txBody>
      </p:sp>
      <p:sp>
        <p:nvSpPr>
          <p:cNvPr id="3" name="Content Placeholder 2"/>
          <p:cNvSpPr>
            <a:spLocks noGrp="1"/>
          </p:cNvSpPr>
          <p:nvPr>
            <p:ph idx="1"/>
          </p:nvPr>
        </p:nvSpPr>
        <p:spPr>
          <a:xfrm>
            <a:off x="457200" y="1124744"/>
            <a:ext cx="8229600" cy="5001419"/>
          </a:xfrm>
        </p:spPr>
        <p:txBody>
          <a:bodyPr>
            <a:normAutofit fontScale="92500"/>
          </a:bodyPr>
          <a:lstStyle/>
          <a:p>
            <a:pPr algn="just"/>
            <a:r>
              <a:rPr lang="en-IN" dirty="0"/>
              <a:t>Second normal form (2NF) a relation in first normal form in which every non key attribute is fully functionally dependent on the primary key.</a:t>
            </a:r>
          </a:p>
          <a:p>
            <a:pPr algn="just"/>
            <a:r>
              <a:rPr lang="en-IN" dirty="0"/>
              <a:t>Meet all requirement of 1NF &amp; removing subset of data that apply to multiple rows of tables and place them in separate tables.</a:t>
            </a:r>
          </a:p>
          <a:p>
            <a:pPr algn="just"/>
            <a:r>
              <a:rPr lang="en-IN" dirty="0"/>
              <a:t>A Table is said to be in 2NF if it is in 1NF and there are </a:t>
            </a:r>
            <a:r>
              <a:rPr lang="en-IN" b="1" u="sng" dirty="0"/>
              <a:t>no partial dependencies </a:t>
            </a:r>
            <a:r>
              <a:rPr lang="en-IN" dirty="0"/>
              <a:t>i.e. every non primary key attribute of the Table is fully functionally dependent on the primary key. </a:t>
            </a:r>
          </a:p>
        </p:txBody>
      </p:sp>
    </p:spTree>
    <p:extLst>
      <p:ext uri="{BB962C8B-B14F-4D97-AF65-F5344CB8AC3E}">
        <p14:creationId xmlns:p14="http://schemas.microsoft.com/office/powerpoint/2010/main" val="18714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1143000" y="533400"/>
            <a:ext cx="6781800" cy="990600"/>
          </a:xfrm>
        </p:spPr>
        <p:txBody>
          <a:bodyPr/>
          <a:lstStyle/>
          <a:p>
            <a:pPr eaLnBrk="1" hangingPunct="1"/>
            <a:r>
              <a:rPr lang="en-US"/>
              <a:t>What is anomalies ?</a:t>
            </a:r>
          </a:p>
        </p:txBody>
      </p:sp>
      <p:sp>
        <p:nvSpPr>
          <p:cNvPr id="2051" name="Rectangle 5"/>
          <p:cNvSpPr>
            <a:spLocks noGrp="1" noChangeArrowheads="1"/>
          </p:cNvSpPr>
          <p:nvPr>
            <p:ph type="subTitle" idx="1"/>
          </p:nvPr>
        </p:nvSpPr>
        <p:spPr>
          <a:xfrm>
            <a:off x="683568" y="1484784"/>
            <a:ext cx="7992888" cy="4680520"/>
          </a:xfrm>
        </p:spPr>
        <p:txBody>
          <a:bodyPr>
            <a:normAutofit/>
          </a:bodyPr>
          <a:lstStyle/>
          <a:p>
            <a:pPr algn="just" eaLnBrk="1" hangingPunct="1">
              <a:lnSpc>
                <a:spcPct val="80000"/>
              </a:lnSpc>
            </a:pPr>
            <a:r>
              <a:rPr lang="en-US" sz="2700" dirty="0">
                <a:solidFill>
                  <a:schemeClr val="tx1"/>
                </a:solidFill>
              </a:rPr>
              <a:t>Database anomalies are the problems in relations that occur due to redundancy in the relations. </a:t>
            </a:r>
          </a:p>
          <a:p>
            <a:pPr algn="just" eaLnBrk="1" hangingPunct="1">
              <a:lnSpc>
                <a:spcPct val="80000"/>
              </a:lnSpc>
            </a:pPr>
            <a:r>
              <a:rPr lang="en-US" sz="2700" dirty="0">
                <a:solidFill>
                  <a:schemeClr val="tx1"/>
                </a:solidFill>
              </a:rPr>
              <a:t>These anomalies affect the process of inserting, deleting and modifying data in the relations. Some important data may be lost if a Relation is updated that contains database anomalies. </a:t>
            </a:r>
          </a:p>
          <a:p>
            <a:pPr algn="just" eaLnBrk="1" hangingPunct="1">
              <a:lnSpc>
                <a:spcPct val="80000"/>
              </a:lnSpc>
            </a:pPr>
            <a:r>
              <a:rPr lang="en-US" sz="2700" dirty="0">
                <a:solidFill>
                  <a:schemeClr val="tx1"/>
                </a:solidFill>
              </a:rPr>
              <a:t>It is important to remove these anomalies in order to perform different processing on the relations without any problem. </a:t>
            </a:r>
          </a:p>
        </p:txBody>
      </p:sp>
    </p:spTree>
    <p:extLst>
      <p:ext uri="{BB962C8B-B14F-4D97-AF65-F5344CB8AC3E}">
        <p14:creationId xmlns:p14="http://schemas.microsoft.com/office/powerpoint/2010/main" val="2292037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90662"/>
            <a:ext cx="8229600" cy="634082"/>
          </a:xfrm>
        </p:spPr>
        <p:txBody>
          <a:bodyPr>
            <a:normAutofit/>
          </a:bodyPr>
          <a:lstStyle/>
          <a:p>
            <a:r>
              <a:rPr lang="en-IN" sz="2400" dirty="0"/>
              <a:t>Example: Consider a table describing employees'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6213244"/>
              </p:ext>
            </p:extLst>
          </p:nvPr>
        </p:nvGraphicFramePr>
        <p:xfrm>
          <a:off x="467544" y="1943080"/>
          <a:ext cx="8229600" cy="2926080"/>
        </p:xfrm>
        <a:graphic>
          <a:graphicData uri="http://schemas.openxmlformats.org/drawingml/2006/table">
            <a:tbl>
              <a:tblPr>
                <a:tableStyleId>{69C7853C-536D-4A76-A0AE-DD22124D55A5}</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18162">
                <a:tc>
                  <a:txBody>
                    <a:bodyPr/>
                    <a:lstStyle/>
                    <a:p>
                      <a:r>
                        <a:rPr lang="en-IN" u="sng" dirty="0"/>
                        <a:t>Employee</a:t>
                      </a:r>
                      <a:endParaRPr lang="en-IN" dirty="0"/>
                    </a:p>
                  </a:txBody>
                  <a:tcPr anchor="ctr"/>
                </a:tc>
                <a:tc>
                  <a:txBody>
                    <a:bodyPr/>
                    <a:lstStyle/>
                    <a:p>
                      <a:r>
                        <a:rPr lang="en-IN" u="sng"/>
                        <a:t>Skill</a:t>
                      </a:r>
                      <a:endParaRPr lang="en-IN"/>
                    </a:p>
                  </a:txBody>
                  <a:tcPr anchor="ctr"/>
                </a:tc>
                <a:tc>
                  <a:txBody>
                    <a:bodyPr/>
                    <a:lstStyle/>
                    <a:p>
                      <a:r>
                        <a:rPr lang="en-IN"/>
                        <a:t>Current Work Location</a:t>
                      </a:r>
                    </a:p>
                  </a:txBody>
                  <a:tcPr anchor="ctr"/>
                </a:tc>
                <a:extLst>
                  <a:ext uri="{0D108BD9-81ED-4DB2-BD59-A6C34878D82A}">
                    <a16:rowId xmlns:a16="http://schemas.microsoft.com/office/drawing/2014/main" val="10000"/>
                  </a:ext>
                </a:extLst>
              </a:tr>
              <a:tr h="318162">
                <a:tc>
                  <a:txBody>
                    <a:bodyPr/>
                    <a:lstStyle/>
                    <a:p>
                      <a:r>
                        <a:rPr lang="en-IN"/>
                        <a:t>Jones</a:t>
                      </a:r>
                    </a:p>
                  </a:txBody>
                  <a:tcPr anchor="ctr"/>
                </a:tc>
                <a:tc>
                  <a:txBody>
                    <a:bodyPr/>
                    <a:lstStyle/>
                    <a:p>
                      <a:r>
                        <a:rPr lang="en-IN" dirty="0"/>
                        <a:t>Typing</a:t>
                      </a:r>
                    </a:p>
                  </a:txBody>
                  <a:tcPr anchor="ctr"/>
                </a:tc>
                <a:tc>
                  <a:txBody>
                    <a:bodyPr/>
                    <a:lstStyle/>
                    <a:p>
                      <a:r>
                        <a:rPr lang="en-IN"/>
                        <a:t>114 Main Street</a:t>
                      </a:r>
                    </a:p>
                  </a:txBody>
                  <a:tcPr anchor="ctr"/>
                </a:tc>
                <a:extLst>
                  <a:ext uri="{0D108BD9-81ED-4DB2-BD59-A6C34878D82A}">
                    <a16:rowId xmlns:a16="http://schemas.microsoft.com/office/drawing/2014/main" val="10001"/>
                  </a:ext>
                </a:extLst>
              </a:tr>
              <a:tr h="318162">
                <a:tc>
                  <a:txBody>
                    <a:bodyPr/>
                    <a:lstStyle/>
                    <a:p>
                      <a:r>
                        <a:rPr lang="en-IN"/>
                        <a:t>Jones</a:t>
                      </a:r>
                    </a:p>
                  </a:txBody>
                  <a:tcPr anchor="ctr"/>
                </a:tc>
                <a:tc>
                  <a:txBody>
                    <a:bodyPr/>
                    <a:lstStyle/>
                    <a:p>
                      <a:r>
                        <a:rPr lang="en-IN" dirty="0"/>
                        <a:t>Shorthand</a:t>
                      </a:r>
                    </a:p>
                  </a:txBody>
                  <a:tcPr anchor="ctr"/>
                </a:tc>
                <a:tc>
                  <a:txBody>
                    <a:bodyPr/>
                    <a:lstStyle/>
                    <a:p>
                      <a:r>
                        <a:rPr lang="en-IN"/>
                        <a:t>114 Main Street</a:t>
                      </a:r>
                    </a:p>
                  </a:txBody>
                  <a:tcPr anchor="ctr"/>
                </a:tc>
                <a:extLst>
                  <a:ext uri="{0D108BD9-81ED-4DB2-BD59-A6C34878D82A}">
                    <a16:rowId xmlns:a16="http://schemas.microsoft.com/office/drawing/2014/main" val="10002"/>
                  </a:ext>
                </a:extLst>
              </a:tr>
              <a:tr h="318162">
                <a:tc>
                  <a:txBody>
                    <a:bodyPr/>
                    <a:lstStyle/>
                    <a:p>
                      <a:r>
                        <a:rPr lang="en-IN"/>
                        <a:t>Jones</a:t>
                      </a:r>
                    </a:p>
                  </a:txBody>
                  <a:tcPr anchor="ctr"/>
                </a:tc>
                <a:tc>
                  <a:txBody>
                    <a:bodyPr/>
                    <a:lstStyle/>
                    <a:p>
                      <a:r>
                        <a:rPr lang="en-IN"/>
                        <a:t>Whittling</a:t>
                      </a:r>
                    </a:p>
                  </a:txBody>
                  <a:tcPr anchor="ctr"/>
                </a:tc>
                <a:tc>
                  <a:txBody>
                    <a:bodyPr/>
                    <a:lstStyle/>
                    <a:p>
                      <a:r>
                        <a:rPr lang="en-IN"/>
                        <a:t>114 Main Street</a:t>
                      </a:r>
                    </a:p>
                  </a:txBody>
                  <a:tcPr anchor="ctr"/>
                </a:tc>
                <a:extLst>
                  <a:ext uri="{0D108BD9-81ED-4DB2-BD59-A6C34878D82A}">
                    <a16:rowId xmlns:a16="http://schemas.microsoft.com/office/drawing/2014/main" val="10003"/>
                  </a:ext>
                </a:extLst>
              </a:tr>
              <a:tr h="318162">
                <a:tc>
                  <a:txBody>
                    <a:bodyPr/>
                    <a:lstStyle/>
                    <a:p>
                      <a:r>
                        <a:rPr lang="en-IN"/>
                        <a:t>Bravo</a:t>
                      </a:r>
                    </a:p>
                  </a:txBody>
                  <a:tcPr anchor="ctr"/>
                </a:tc>
                <a:tc>
                  <a:txBody>
                    <a:bodyPr/>
                    <a:lstStyle/>
                    <a:p>
                      <a:r>
                        <a:rPr lang="en-IN"/>
                        <a:t>Light Cleaning</a:t>
                      </a:r>
                    </a:p>
                  </a:txBody>
                  <a:tcPr anchor="ctr"/>
                </a:tc>
                <a:tc>
                  <a:txBody>
                    <a:bodyPr/>
                    <a:lstStyle/>
                    <a:p>
                      <a:r>
                        <a:rPr lang="en-IN"/>
                        <a:t>73 Industrial Way</a:t>
                      </a:r>
                    </a:p>
                  </a:txBody>
                  <a:tcPr anchor="ctr"/>
                </a:tc>
                <a:extLst>
                  <a:ext uri="{0D108BD9-81ED-4DB2-BD59-A6C34878D82A}">
                    <a16:rowId xmlns:a16="http://schemas.microsoft.com/office/drawing/2014/main" val="10004"/>
                  </a:ext>
                </a:extLst>
              </a:tr>
              <a:tr h="318162">
                <a:tc>
                  <a:txBody>
                    <a:bodyPr/>
                    <a:lstStyle/>
                    <a:p>
                      <a:r>
                        <a:rPr lang="en-IN"/>
                        <a:t>Ellis</a:t>
                      </a:r>
                    </a:p>
                  </a:txBody>
                  <a:tcPr anchor="ctr"/>
                </a:tc>
                <a:tc>
                  <a:txBody>
                    <a:bodyPr/>
                    <a:lstStyle/>
                    <a:p>
                      <a:r>
                        <a:rPr lang="en-IN"/>
                        <a:t>Alchemy</a:t>
                      </a:r>
                    </a:p>
                  </a:txBody>
                  <a:tcPr anchor="ctr"/>
                </a:tc>
                <a:tc>
                  <a:txBody>
                    <a:bodyPr/>
                    <a:lstStyle/>
                    <a:p>
                      <a:r>
                        <a:rPr lang="en-IN"/>
                        <a:t>73 Industrial Way</a:t>
                      </a:r>
                    </a:p>
                  </a:txBody>
                  <a:tcPr anchor="ctr"/>
                </a:tc>
                <a:extLst>
                  <a:ext uri="{0D108BD9-81ED-4DB2-BD59-A6C34878D82A}">
                    <a16:rowId xmlns:a16="http://schemas.microsoft.com/office/drawing/2014/main" val="10005"/>
                  </a:ext>
                </a:extLst>
              </a:tr>
              <a:tr h="318162">
                <a:tc>
                  <a:txBody>
                    <a:bodyPr/>
                    <a:lstStyle/>
                    <a:p>
                      <a:r>
                        <a:rPr lang="en-IN"/>
                        <a:t>Ellis</a:t>
                      </a:r>
                    </a:p>
                  </a:txBody>
                  <a:tcPr anchor="ctr"/>
                </a:tc>
                <a:tc>
                  <a:txBody>
                    <a:bodyPr/>
                    <a:lstStyle/>
                    <a:p>
                      <a:r>
                        <a:rPr lang="en-IN"/>
                        <a:t>Flying</a:t>
                      </a:r>
                    </a:p>
                  </a:txBody>
                  <a:tcPr anchor="ctr"/>
                </a:tc>
                <a:tc>
                  <a:txBody>
                    <a:bodyPr/>
                    <a:lstStyle/>
                    <a:p>
                      <a:r>
                        <a:rPr lang="en-IN"/>
                        <a:t>73 Industrial Way</a:t>
                      </a:r>
                    </a:p>
                  </a:txBody>
                  <a:tcPr anchor="ctr"/>
                </a:tc>
                <a:extLst>
                  <a:ext uri="{0D108BD9-81ED-4DB2-BD59-A6C34878D82A}">
                    <a16:rowId xmlns:a16="http://schemas.microsoft.com/office/drawing/2014/main" val="10006"/>
                  </a:ext>
                </a:extLst>
              </a:tr>
              <a:tr h="318162">
                <a:tc>
                  <a:txBody>
                    <a:bodyPr/>
                    <a:lstStyle/>
                    <a:p>
                      <a:r>
                        <a:rPr lang="en-IN"/>
                        <a:t>Harrison</a:t>
                      </a:r>
                    </a:p>
                  </a:txBody>
                  <a:tcPr anchor="ctr"/>
                </a:tc>
                <a:tc>
                  <a:txBody>
                    <a:bodyPr/>
                    <a:lstStyle/>
                    <a:p>
                      <a:r>
                        <a:rPr lang="en-IN"/>
                        <a:t>Light Cleaning</a:t>
                      </a:r>
                    </a:p>
                  </a:txBody>
                  <a:tcPr anchor="ctr"/>
                </a:tc>
                <a:tc>
                  <a:txBody>
                    <a:bodyPr/>
                    <a:lstStyle/>
                    <a:p>
                      <a:r>
                        <a:rPr lang="en-IN" dirty="0"/>
                        <a:t>73 Industrial Way</a:t>
                      </a:r>
                    </a:p>
                  </a:txBody>
                  <a:tcPr anchor="ct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3203848" y="1403484"/>
            <a:ext cx="20361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Employees' Skills </a:t>
            </a:r>
          </a:p>
        </p:txBody>
      </p:sp>
    </p:spTree>
    <p:extLst>
      <p:ext uri="{BB962C8B-B14F-4D97-AF65-F5344CB8AC3E}">
        <p14:creationId xmlns:p14="http://schemas.microsoft.com/office/powerpoint/2010/main" val="608691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480720"/>
          </a:xfrm>
        </p:spPr>
        <p:txBody>
          <a:bodyPr>
            <a:normAutofit fontScale="62500" lnSpcReduction="20000"/>
          </a:bodyPr>
          <a:lstStyle/>
          <a:p>
            <a:pPr algn="just"/>
            <a:r>
              <a:rPr lang="en-IN" sz="3800" dirty="0"/>
              <a:t>Neither {Employee} nor {Skill} is a candidate key for the table. This is because a given Employee might need to appear more than once (he might have multiple Skills), and a given Skill might need to appear more than once (it might be possessed by multiple Employees). Only the composite key {Employee, Skill} qualifies as a candidate key for the table.</a:t>
            </a:r>
          </a:p>
          <a:p>
            <a:pPr algn="just"/>
            <a:r>
              <a:rPr lang="en-IN" sz="3800" dirty="0"/>
              <a:t>The remaining attribute, Current Work Location, is dependent on only part of the candidate key, namely Employee. Therefore the table is not in 2NF. </a:t>
            </a:r>
          </a:p>
          <a:p>
            <a:pPr algn="just"/>
            <a:r>
              <a:rPr lang="en-IN" sz="3800" dirty="0"/>
              <a:t>Note the redundancy in the way Current Work Locations are represented: we are told three times that Jones works at 114 Main Street, and twice that Ellis works at 73 Industrial Way. </a:t>
            </a:r>
          </a:p>
          <a:p>
            <a:pPr algn="just"/>
            <a:r>
              <a:rPr lang="en-IN" sz="3800" dirty="0"/>
              <a:t>This redundancy makes the table vulnerable to update anomalies: it is, for example, possible to update Jones' work location on his "</a:t>
            </a:r>
            <a:r>
              <a:rPr lang="en-IN" sz="3800" b="1" dirty="0"/>
              <a:t>Typing</a:t>
            </a:r>
            <a:r>
              <a:rPr lang="en-IN" sz="3800" dirty="0"/>
              <a:t>" and "</a:t>
            </a:r>
            <a:r>
              <a:rPr lang="en-IN" sz="3800" b="1" dirty="0"/>
              <a:t>Shorthand</a:t>
            </a:r>
            <a:r>
              <a:rPr lang="en-IN" sz="3800" dirty="0"/>
              <a:t>" records and not update his "</a:t>
            </a:r>
            <a:r>
              <a:rPr lang="en-IN" sz="3800" b="1" dirty="0"/>
              <a:t>Whittling</a:t>
            </a:r>
            <a:r>
              <a:rPr lang="en-IN" sz="3800" dirty="0"/>
              <a:t>" record. The resulting data would imply contradictory answers to the question "What is Jones' current work location?"</a:t>
            </a:r>
          </a:p>
          <a:p>
            <a:endParaRPr lang="en-IN" dirty="0"/>
          </a:p>
        </p:txBody>
      </p:sp>
    </p:spTree>
    <p:extLst>
      <p:ext uri="{BB962C8B-B14F-4D97-AF65-F5344CB8AC3E}">
        <p14:creationId xmlns:p14="http://schemas.microsoft.com/office/powerpoint/2010/main" val="86681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A 2NF alternative to this design would represent the same information in two tables: an "Employees" table with candidate key {Employee}, and an "Employees' Skills" table with candidate key {Employee, Skill}: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7642530"/>
              </p:ext>
            </p:extLst>
          </p:nvPr>
        </p:nvGraphicFramePr>
        <p:xfrm>
          <a:off x="179512" y="1786052"/>
          <a:ext cx="3898776" cy="1828800"/>
        </p:xfrm>
        <a:graphic>
          <a:graphicData uri="http://schemas.openxmlformats.org/drawingml/2006/table">
            <a:tbl>
              <a:tblPr>
                <a:tableStyleId>{35758FB7-9AC5-4552-8A53-C91805E547FA}</a:tableStyleId>
              </a:tblPr>
              <a:tblGrid>
                <a:gridCol w="1450504">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0">
                <a:tc>
                  <a:txBody>
                    <a:bodyPr/>
                    <a:lstStyle/>
                    <a:p>
                      <a:r>
                        <a:rPr lang="en-IN" u="sng" dirty="0"/>
                        <a:t>Employee</a:t>
                      </a:r>
                      <a:endParaRPr lang="en-IN" dirty="0"/>
                    </a:p>
                  </a:txBody>
                  <a:tcPr anchor="ctr"/>
                </a:tc>
                <a:tc>
                  <a:txBody>
                    <a:bodyPr/>
                    <a:lstStyle/>
                    <a:p>
                      <a:r>
                        <a:rPr lang="en-IN"/>
                        <a:t>Current Work Location</a:t>
                      </a:r>
                    </a:p>
                  </a:txBody>
                  <a:tcPr anchor="ctr"/>
                </a:tc>
                <a:extLst>
                  <a:ext uri="{0D108BD9-81ED-4DB2-BD59-A6C34878D82A}">
                    <a16:rowId xmlns:a16="http://schemas.microsoft.com/office/drawing/2014/main" val="10000"/>
                  </a:ext>
                </a:extLst>
              </a:tr>
              <a:tr h="0">
                <a:tc>
                  <a:txBody>
                    <a:bodyPr/>
                    <a:lstStyle/>
                    <a:p>
                      <a:r>
                        <a:rPr lang="en-IN"/>
                        <a:t>Jones</a:t>
                      </a:r>
                    </a:p>
                  </a:txBody>
                  <a:tcPr anchor="ctr"/>
                </a:tc>
                <a:tc>
                  <a:txBody>
                    <a:bodyPr/>
                    <a:lstStyle/>
                    <a:p>
                      <a:r>
                        <a:rPr lang="en-IN"/>
                        <a:t>114 Main Street</a:t>
                      </a:r>
                    </a:p>
                  </a:txBody>
                  <a:tcPr anchor="ctr"/>
                </a:tc>
                <a:extLst>
                  <a:ext uri="{0D108BD9-81ED-4DB2-BD59-A6C34878D82A}">
                    <a16:rowId xmlns:a16="http://schemas.microsoft.com/office/drawing/2014/main" val="10001"/>
                  </a:ext>
                </a:extLst>
              </a:tr>
              <a:tr h="0">
                <a:tc>
                  <a:txBody>
                    <a:bodyPr/>
                    <a:lstStyle/>
                    <a:p>
                      <a:r>
                        <a:rPr lang="en-IN" dirty="0"/>
                        <a:t>Bravo</a:t>
                      </a:r>
                    </a:p>
                  </a:txBody>
                  <a:tcPr anchor="ctr"/>
                </a:tc>
                <a:tc>
                  <a:txBody>
                    <a:bodyPr/>
                    <a:lstStyle/>
                    <a:p>
                      <a:r>
                        <a:rPr lang="en-IN"/>
                        <a:t>73 Industrial Way</a:t>
                      </a:r>
                    </a:p>
                  </a:txBody>
                  <a:tcPr anchor="ctr"/>
                </a:tc>
                <a:extLst>
                  <a:ext uri="{0D108BD9-81ED-4DB2-BD59-A6C34878D82A}">
                    <a16:rowId xmlns:a16="http://schemas.microsoft.com/office/drawing/2014/main" val="10002"/>
                  </a:ext>
                </a:extLst>
              </a:tr>
              <a:tr h="0">
                <a:tc>
                  <a:txBody>
                    <a:bodyPr/>
                    <a:lstStyle/>
                    <a:p>
                      <a:r>
                        <a:rPr lang="en-IN"/>
                        <a:t>Ellis</a:t>
                      </a:r>
                    </a:p>
                  </a:txBody>
                  <a:tcPr anchor="ctr"/>
                </a:tc>
                <a:tc>
                  <a:txBody>
                    <a:bodyPr/>
                    <a:lstStyle/>
                    <a:p>
                      <a:r>
                        <a:rPr lang="en-IN"/>
                        <a:t>73 Industrial Way</a:t>
                      </a:r>
                    </a:p>
                  </a:txBody>
                  <a:tcPr anchor="ctr"/>
                </a:tc>
                <a:extLst>
                  <a:ext uri="{0D108BD9-81ED-4DB2-BD59-A6C34878D82A}">
                    <a16:rowId xmlns:a16="http://schemas.microsoft.com/office/drawing/2014/main" val="10003"/>
                  </a:ext>
                </a:extLst>
              </a:tr>
              <a:tr h="0">
                <a:tc>
                  <a:txBody>
                    <a:bodyPr/>
                    <a:lstStyle/>
                    <a:p>
                      <a:r>
                        <a:rPr lang="en-IN"/>
                        <a:t>Harrison</a:t>
                      </a:r>
                    </a:p>
                  </a:txBody>
                  <a:tcPr anchor="ctr"/>
                </a:tc>
                <a:tc>
                  <a:txBody>
                    <a:bodyPr/>
                    <a:lstStyle/>
                    <a:p>
                      <a:r>
                        <a:rPr lang="en-IN" dirty="0"/>
                        <a:t>73 Industrial Way</a:t>
                      </a:r>
                    </a:p>
                  </a:txBody>
                  <a:tcPr anchor="ct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95536" y="1412776"/>
            <a:ext cx="1390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Employees </a:t>
            </a:r>
          </a:p>
        </p:txBody>
      </p:sp>
      <p:graphicFrame>
        <p:nvGraphicFramePr>
          <p:cNvPr id="6" name="Table 5"/>
          <p:cNvGraphicFramePr>
            <a:graphicFrameLocks noGrp="1"/>
          </p:cNvGraphicFramePr>
          <p:nvPr>
            <p:extLst>
              <p:ext uri="{D42A27DB-BD31-4B8C-83A1-F6EECF244321}">
                <p14:modId xmlns:p14="http://schemas.microsoft.com/office/powerpoint/2010/main" val="1460920759"/>
              </p:ext>
            </p:extLst>
          </p:nvPr>
        </p:nvGraphicFramePr>
        <p:xfrm>
          <a:off x="4788024" y="1807508"/>
          <a:ext cx="3240360" cy="2926080"/>
        </p:xfrm>
        <a:graphic>
          <a:graphicData uri="http://schemas.openxmlformats.org/drawingml/2006/table">
            <a:tbl>
              <a:tblPr>
                <a:tableStyleId>{284E427A-3D55-4303-BF80-6455036E1DE7}</a:tableStyleId>
              </a:tblPr>
              <a:tblGrid>
                <a:gridCol w="1320147">
                  <a:extLst>
                    <a:ext uri="{9D8B030D-6E8A-4147-A177-3AD203B41FA5}">
                      <a16:colId xmlns:a16="http://schemas.microsoft.com/office/drawing/2014/main" val="20000"/>
                    </a:ext>
                  </a:extLst>
                </a:gridCol>
                <a:gridCol w="1920213">
                  <a:extLst>
                    <a:ext uri="{9D8B030D-6E8A-4147-A177-3AD203B41FA5}">
                      <a16:colId xmlns:a16="http://schemas.microsoft.com/office/drawing/2014/main" val="20001"/>
                    </a:ext>
                  </a:extLst>
                </a:gridCol>
              </a:tblGrid>
              <a:tr h="0">
                <a:tc>
                  <a:txBody>
                    <a:bodyPr/>
                    <a:lstStyle/>
                    <a:p>
                      <a:r>
                        <a:rPr lang="en-IN" u="sng" dirty="0"/>
                        <a:t>Employee</a:t>
                      </a:r>
                      <a:endParaRPr lang="en-IN" dirty="0"/>
                    </a:p>
                  </a:txBody>
                  <a:tcPr anchor="ctr"/>
                </a:tc>
                <a:tc>
                  <a:txBody>
                    <a:bodyPr/>
                    <a:lstStyle/>
                    <a:p>
                      <a:r>
                        <a:rPr lang="en-IN" u="sng"/>
                        <a:t>Skill</a:t>
                      </a:r>
                      <a:endParaRPr lang="en-IN"/>
                    </a:p>
                  </a:txBody>
                  <a:tcPr anchor="ctr"/>
                </a:tc>
                <a:extLst>
                  <a:ext uri="{0D108BD9-81ED-4DB2-BD59-A6C34878D82A}">
                    <a16:rowId xmlns:a16="http://schemas.microsoft.com/office/drawing/2014/main" val="10000"/>
                  </a:ext>
                </a:extLst>
              </a:tr>
              <a:tr h="0">
                <a:tc>
                  <a:txBody>
                    <a:bodyPr/>
                    <a:lstStyle/>
                    <a:p>
                      <a:r>
                        <a:rPr lang="en-IN" dirty="0"/>
                        <a:t>Jones</a:t>
                      </a:r>
                    </a:p>
                  </a:txBody>
                  <a:tcPr anchor="ctr"/>
                </a:tc>
                <a:tc>
                  <a:txBody>
                    <a:bodyPr/>
                    <a:lstStyle/>
                    <a:p>
                      <a:r>
                        <a:rPr lang="en-IN"/>
                        <a:t>Typing</a:t>
                      </a:r>
                    </a:p>
                  </a:txBody>
                  <a:tcPr anchor="ctr"/>
                </a:tc>
                <a:extLst>
                  <a:ext uri="{0D108BD9-81ED-4DB2-BD59-A6C34878D82A}">
                    <a16:rowId xmlns:a16="http://schemas.microsoft.com/office/drawing/2014/main" val="10001"/>
                  </a:ext>
                </a:extLst>
              </a:tr>
              <a:tr h="0">
                <a:tc>
                  <a:txBody>
                    <a:bodyPr/>
                    <a:lstStyle/>
                    <a:p>
                      <a:r>
                        <a:rPr lang="en-IN"/>
                        <a:t>Jones</a:t>
                      </a:r>
                    </a:p>
                  </a:txBody>
                  <a:tcPr anchor="ctr"/>
                </a:tc>
                <a:tc>
                  <a:txBody>
                    <a:bodyPr/>
                    <a:lstStyle/>
                    <a:p>
                      <a:r>
                        <a:rPr lang="en-IN"/>
                        <a:t>Shorthand</a:t>
                      </a:r>
                    </a:p>
                  </a:txBody>
                  <a:tcPr anchor="ctr"/>
                </a:tc>
                <a:extLst>
                  <a:ext uri="{0D108BD9-81ED-4DB2-BD59-A6C34878D82A}">
                    <a16:rowId xmlns:a16="http://schemas.microsoft.com/office/drawing/2014/main" val="10002"/>
                  </a:ext>
                </a:extLst>
              </a:tr>
              <a:tr h="0">
                <a:tc>
                  <a:txBody>
                    <a:bodyPr/>
                    <a:lstStyle/>
                    <a:p>
                      <a:r>
                        <a:rPr lang="en-IN"/>
                        <a:t>Jones</a:t>
                      </a:r>
                    </a:p>
                  </a:txBody>
                  <a:tcPr anchor="ctr"/>
                </a:tc>
                <a:tc>
                  <a:txBody>
                    <a:bodyPr/>
                    <a:lstStyle/>
                    <a:p>
                      <a:r>
                        <a:rPr lang="en-IN"/>
                        <a:t>Whittling</a:t>
                      </a:r>
                    </a:p>
                  </a:txBody>
                  <a:tcPr anchor="ctr"/>
                </a:tc>
                <a:extLst>
                  <a:ext uri="{0D108BD9-81ED-4DB2-BD59-A6C34878D82A}">
                    <a16:rowId xmlns:a16="http://schemas.microsoft.com/office/drawing/2014/main" val="10003"/>
                  </a:ext>
                </a:extLst>
              </a:tr>
              <a:tr h="0">
                <a:tc>
                  <a:txBody>
                    <a:bodyPr/>
                    <a:lstStyle/>
                    <a:p>
                      <a:r>
                        <a:rPr lang="en-IN"/>
                        <a:t>Bravo</a:t>
                      </a:r>
                    </a:p>
                  </a:txBody>
                  <a:tcPr anchor="ctr"/>
                </a:tc>
                <a:tc>
                  <a:txBody>
                    <a:bodyPr/>
                    <a:lstStyle/>
                    <a:p>
                      <a:r>
                        <a:rPr lang="en-IN"/>
                        <a:t>Light Cleaning</a:t>
                      </a:r>
                    </a:p>
                  </a:txBody>
                  <a:tcPr anchor="ctr"/>
                </a:tc>
                <a:extLst>
                  <a:ext uri="{0D108BD9-81ED-4DB2-BD59-A6C34878D82A}">
                    <a16:rowId xmlns:a16="http://schemas.microsoft.com/office/drawing/2014/main" val="10004"/>
                  </a:ext>
                </a:extLst>
              </a:tr>
              <a:tr h="0">
                <a:tc>
                  <a:txBody>
                    <a:bodyPr/>
                    <a:lstStyle/>
                    <a:p>
                      <a:r>
                        <a:rPr lang="en-IN"/>
                        <a:t>Ellis</a:t>
                      </a:r>
                    </a:p>
                  </a:txBody>
                  <a:tcPr anchor="ctr"/>
                </a:tc>
                <a:tc>
                  <a:txBody>
                    <a:bodyPr/>
                    <a:lstStyle/>
                    <a:p>
                      <a:r>
                        <a:rPr lang="en-IN"/>
                        <a:t>Alchemy</a:t>
                      </a:r>
                    </a:p>
                  </a:txBody>
                  <a:tcPr anchor="ctr"/>
                </a:tc>
                <a:extLst>
                  <a:ext uri="{0D108BD9-81ED-4DB2-BD59-A6C34878D82A}">
                    <a16:rowId xmlns:a16="http://schemas.microsoft.com/office/drawing/2014/main" val="10005"/>
                  </a:ext>
                </a:extLst>
              </a:tr>
              <a:tr h="0">
                <a:tc>
                  <a:txBody>
                    <a:bodyPr/>
                    <a:lstStyle/>
                    <a:p>
                      <a:r>
                        <a:rPr lang="en-IN"/>
                        <a:t>Ellis</a:t>
                      </a:r>
                    </a:p>
                  </a:txBody>
                  <a:tcPr anchor="ctr"/>
                </a:tc>
                <a:tc>
                  <a:txBody>
                    <a:bodyPr/>
                    <a:lstStyle/>
                    <a:p>
                      <a:r>
                        <a:rPr lang="en-IN"/>
                        <a:t>Flying</a:t>
                      </a:r>
                    </a:p>
                  </a:txBody>
                  <a:tcPr anchor="ctr"/>
                </a:tc>
                <a:extLst>
                  <a:ext uri="{0D108BD9-81ED-4DB2-BD59-A6C34878D82A}">
                    <a16:rowId xmlns:a16="http://schemas.microsoft.com/office/drawing/2014/main" val="10006"/>
                  </a:ext>
                </a:extLst>
              </a:tr>
              <a:tr h="0">
                <a:tc>
                  <a:txBody>
                    <a:bodyPr/>
                    <a:lstStyle/>
                    <a:p>
                      <a:r>
                        <a:rPr lang="en-IN"/>
                        <a:t>Harrison</a:t>
                      </a:r>
                    </a:p>
                  </a:txBody>
                  <a:tcPr anchor="ctr"/>
                </a:tc>
                <a:tc>
                  <a:txBody>
                    <a:bodyPr/>
                    <a:lstStyle/>
                    <a:p>
                      <a:r>
                        <a:rPr lang="en-IN" dirty="0"/>
                        <a:t>Light Cleaning</a:t>
                      </a:r>
                    </a:p>
                  </a:txBody>
                  <a:tcPr anchor="ctr"/>
                </a:tc>
                <a:extLst>
                  <a:ext uri="{0D108BD9-81ED-4DB2-BD59-A6C34878D82A}">
                    <a16:rowId xmlns:a16="http://schemas.microsoft.com/office/drawing/2014/main" val="10007"/>
                  </a:ext>
                </a:extLst>
              </a:tr>
            </a:tbl>
          </a:graphicData>
        </a:graphic>
      </p:graphicFrame>
      <p:sp>
        <p:nvSpPr>
          <p:cNvPr id="7" name="Rectangle 2"/>
          <p:cNvSpPr>
            <a:spLocks noChangeArrowheads="1"/>
          </p:cNvSpPr>
          <p:nvPr/>
        </p:nvSpPr>
        <p:spPr bwMode="auto">
          <a:xfrm>
            <a:off x="5364088" y="1412776"/>
            <a:ext cx="20361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Employees' Skills </a:t>
            </a:r>
          </a:p>
        </p:txBody>
      </p:sp>
      <p:sp>
        <p:nvSpPr>
          <p:cNvPr id="8" name="Rectangle 7"/>
          <p:cNvSpPr/>
          <p:nvPr/>
        </p:nvSpPr>
        <p:spPr>
          <a:xfrm>
            <a:off x="378272" y="5408349"/>
            <a:ext cx="8357492" cy="646331"/>
          </a:xfrm>
          <a:prstGeom prst="rect">
            <a:avLst/>
          </a:prstGeom>
        </p:spPr>
        <p:txBody>
          <a:bodyPr wrap="square">
            <a:spAutoFit/>
          </a:bodyPr>
          <a:lstStyle/>
          <a:p>
            <a:r>
              <a:rPr lang="en-IN" dirty="0"/>
              <a:t>Neither of these tables can suffer from update anomalies. Not all 2NF tables are free from update anomalies</a:t>
            </a:r>
          </a:p>
        </p:txBody>
      </p:sp>
    </p:spTree>
    <p:extLst>
      <p:ext uri="{BB962C8B-B14F-4D97-AF65-F5344CB8AC3E}">
        <p14:creationId xmlns:p14="http://schemas.microsoft.com/office/powerpoint/2010/main" val="3182838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a:t>3NF</a:t>
            </a:r>
            <a:endParaRPr lang="en-IN" dirty="0"/>
          </a:p>
        </p:txBody>
      </p:sp>
      <p:sp>
        <p:nvSpPr>
          <p:cNvPr id="3" name="Content Placeholder 2"/>
          <p:cNvSpPr>
            <a:spLocks noGrp="1"/>
          </p:cNvSpPr>
          <p:nvPr>
            <p:ph idx="1"/>
          </p:nvPr>
        </p:nvSpPr>
        <p:spPr>
          <a:xfrm>
            <a:off x="395536" y="1196752"/>
            <a:ext cx="8229600" cy="4896544"/>
          </a:xfrm>
        </p:spPr>
        <p:txBody>
          <a:bodyPr/>
          <a:lstStyle/>
          <a:p>
            <a:pPr algn="just"/>
            <a:r>
              <a:rPr lang="en-IN" dirty="0"/>
              <a:t>Third normal form (</a:t>
            </a:r>
            <a:r>
              <a:rPr lang="en-IN" dirty="0">
                <a:hlinkClick r:id="rId2"/>
              </a:rPr>
              <a:t>3NF</a:t>
            </a:r>
            <a:r>
              <a:rPr lang="en-IN" dirty="0"/>
              <a:t>)a relation that is in second normal form and has </a:t>
            </a:r>
            <a:r>
              <a:rPr lang="en-IN" b="1" u="sng" dirty="0"/>
              <a:t>no transitive dependencies.</a:t>
            </a:r>
          </a:p>
          <a:p>
            <a:pPr algn="just"/>
            <a:r>
              <a:rPr lang="en-IN" dirty="0"/>
              <a:t>Meeting both above forms and removing duplicate data.</a:t>
            </a:r>
          </a:p>
          <a:p>
            <a:pPr algn="just"/>
            <a:r>
              <a:rPr lang="en-IN" dirty="0"/>
              <a:t>A Table that is in 1NF and 2NF and in which no non primary key attribute is transitively dependent on primary key. </a:t>
            </a:r>
          </a:p>
        </p:txBody>
      </p:sp>
    </p:spTree>
    <p:extLst>
      <p:ext uri="{BB962C8B-B14F-4D97-AF65-F5344CB8AC3E}">
        <p14:creationId xmlns:p14="http://schemas.microsoft.com/office/powerpoint/2010/main" val="1607185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332656"/>
            <a:ext cx="8579296" cy="6525344"/>
          </a:xfrm>
        </p:spPr>
        <p:txBody>
          <a:bodyPr>
            <a:normAutofit/>
          </a:bodyPr>
          <a:lstStyle/>
          <a:p>
            <a:pPr algn="just"/>
            <a:r>
              <a:rPr lang="en-IN" sz="1800" b="1" dirty="0"/>
              <a:t>Third Normal form</a:t>
            </a:r>
            <a:r>
              <a:rPr lang="en-IN" sz="1800" dirty="0"/>
              <a:t> applies that every non-prime attribute of table must be dependent on primary key, or we can say that, there should not be the case that a non-prime attribute is determined by another non-prime attribute. So this </a:t>
            </a:r>
            <a:r>
              <a:rPr lang="en-IN" sz="1800" i="1" dirty="0"/>
              <a:t>transitive functional dependency</a:t>
            </a:r>
            <a:r>
              <a:rPr lang="en-IN" sz="1800" dirty="0"/>
              <a:t> should be removed from the table and also the table must be in </a:t>
            </a:r>
            <a:r>
              <a:rPr lang="en-IN" sz="1800" b="1" dirty="0"/>
              <a:t>Second Normal form</a:t>
            </a:r>
            <a:r>
              <a:rPr lang="en-IN" sz="1800" dirty="0"/>
              <a:t>. For example, consider a table with following fields.</a:t>
            </a:r>
          </a:p>
          <a:p>
            <a:r>
              <a:rPr lang="en-IN" sz="1800" b="1" dirty="0" err="1"/>
              <a:t>Student_Detail</a:t>
            </a:r>
            <a:r>
              <a:rPr lang="en-IN" sz="1800" b="1" dirty="0"/>
              <a:t> Table </a:t>
            </a:r>
          </a:p>
          <a:p>
            <a:endParaRPr lang="en-US" sz="1800" b="1" dirty="0"/>
          </a:p>
          <a:p>
            <a:endParaRPr lang="en-US" sz="1800" b="1" dirty="0"/>
          </a:p>
          <a:p>
            <a:endParaRPr lang="en-US" sz="1800" b="1" dirty="0"/>
          </a:p>
          <a:p>
            <a:endParaRPr lang="en-US" sz="1800" b="1" dirty="0"/>
          </a:p>
          <a:p>
            <a:r>
              <a:rPr lang="en-IN" sz="1800" dirty="0"/>
              <a:t>In this table Student_id is Primary key, but street, city and state depends upon Zip. The dependency between zip and other fields is called </a:t>
            </a:r>
            <a:r>
              <a:rPr lang="en-IN" sz="1800" b="1" dirty="0"/>
              <a:t>transitive dependency</a:t>
            </a:r>
            <a:r>
              <a:rPr lang="en-IN" sz="1800" dirty="0"/>
              <a:t>. Hence to apply </a:t>
            </a:r>
            <a:r>
              <a:rPr lang="en-IN" sz="1800" b="1" dirty="0"/>
              <a:t>3NF</a:t>
            </a:r>
            <a:r>
              <a:rPr lang="en-IN" sz="1800" dirty="0"/>
              <a:t>, we need to move the street, city and state to new table, with </a:t>
            </a:r>
            <a:r>
              <a:rPr lang="en-IN" sz="1800" b="1" dirty="0"/>
              <a:t>Zip</a:t>
            </a:r>
            <a:r>
              <a:rPr lang="en-IN" sz="1800" dirty="0"/>
              <a:t> as primary key.</a:t>
            </a:r>
          </a:p>
          <a:p>
            <a:r>
              <a:rPr lang="en-IN" sz="1800" b="1" dirty="0"/>
              <a:t>New </a:t>
            </a:r>
            <a:r>
              <a:rPr lang="en-IN" sz="1800" b="1" dirty="0" err="1"/>
              <a:t>Student_Detail</a:t>
            </a:r>
            <a:r>
              <a:rPr lang="en-IN" sz="1800" b="1" dirty="0"/>
              <a:t> Table :</a:t>
            </a:r>
          </a:p>
          <a:p>
            <a:endParaRPr lang="en-US" sz="1800" b="1" dirty="0"/>
          </a:p>
          <a:p>
            <a:endParaRPr lang="en-IN" sz="1800" b="1" dirty="0"/>
          </a:p>
          <a:p>
            <a:r>
              <a:rPr lang="en-IN" sz="1800" b="1" dirty="0"/>
              <a:t>Address Table :</a:t>
            </a:r>
            <a:endParaRPr lang="en-IN" sz="1800" dirty="0"/>
          </a:p>
          <a:p>
            <a:endParaRPr lang="en-IN" sz="1800" dirty="0"/>
          </a:p>
        </p:txBody>
      </p:sp>
      <p:graphicFrame>
        <p:nvGraphicFramePr>
          <p:cNvPr id="10" name="Table 9"/>
          <p:cNvGraphicFramePr>
            <a:graphicFrameLocks noGrp="1"/>
          </p:cNvGraphicFramePr>
          <p:nvPr>
            <p:extLst>
              <p:ext uri="{D42A27DB-BD31-4B8C-83A1-F6EECF244321}">
                <p14:modId xmlns:p14="http://schemas.microsoft.com/office/powerpoint/2010/main" val="866136045"/>
              </p:ext>
            </p:extLst>
          </p:nvPr>
        </p:nvGraphicFramePr>
        <p:xfrm>
          <a:off x="611560" y="2204864"/>
          <a:ext cx="7920880" cy="79756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642469">
                  <a:extLst>
                    <a:ext uri="{9D8B030D-6E8A-4147-A177-3AD203B41FA5}">
                      <a16:colId xmlns:a16="http://schemas.microsoft.com/office/drawing/2014/main" val="20001"/>
                    </a:ext>
                  </a:extLst>
                </a:gridCol>
                <a:gridCol w="678932">
                  <a:extLst>
                    <a:ext uri="{9D8B030D-6E8A-4147-A177-3AD203B41FA5}">
                      <a16:colId xmlns:a16="http://schemas.microsoft.com/office/drawing/2014/main" val="20002"/>
                    </a:ext>
                  </a:extLst>
                </a:gridCol>
                <a:gridCol w="905243">
                  <a:extLst>
                    <a:ext uri="{9D8B030D-6E8A-4147-A177-3AD203B41FA5}">
                      <a16:colId xmlns:a16="http://schemas.microsoft.com/office/drawing/2014/main" val="20003"/>
                    </a:ext>
                  </a:extLst>
                </a:gridCol>
                <a:gridCol w="678932">
                  <a:extLst>
                    <a:ext uri="{9D8B030D-6E8A-4147-A177-3AD203B41FA5}">
                      <a16:colId xmlns:a16="http://schemas.microsoft.com/office/drawing/2014/main" val="20004"/>
                    </a:ext>
                  </a:extLst>
                </a:gridCol>
                <a:gridCol w="810948">
                  <a:extLst>
                    <a:ext uri="{9D8B030D-6E8A-4147-A177-3AD203B41FA5}">
                      <a16:colId xmlns:a16="http://schemas.microsoft.com/office/drawing/2014/main" val="20005"/>
                    </a:ext>
                  </a:extLst>
                </a:gridCol>
                <a:gridCol w="622355">
                  <a:extLst>
                    <a:ext uri="{9D8B030D-6E8A-4147-A177-3AD203B41FA5}">
                      <a16:colId xmlns:a16="http://schemas.microsoft.com/office/drawing/2014/main" val="20006"/>
                    </a:ext>
                  </a:extLst>
                </a:gridCol>
                <a:gridCol w="1357865">
                  <a:extLst>
                    <a:ext uri="{9D8B030D-6E8A-4147-A177-3AD203B41FA5}">
                      <a16:colId xmlns:a16="http://schemas.microsoft.com/office/drawing/2014/main" val="20007"/>
                    </a:ext>
                  </a:extLst>
                </a:gridCol>
              </a:tblGrid>
              <a:tr h="413008">
                <a:tc>
                  <a:txBody>
                    <a:bodyPr/>
                    <a:lstStyle/>
                    <a:p>
                      <a:pPr algn="l" fontAlgn="t"/>
                      <a:r>
                        <a:rPr lang="en-IN" b="1" dirty="0">
                          <a:effectLst/>
                        </a:rPr>
                        <a:t>Student_id</a:t>
                      </a:r>
                    </a:p>
                  </a:txBody>
                  <a:tcPr marL="76200" marR="76200" marT="76200" marB="76200"/>
                </a:tc>
                <a:tc>
                  <a:txBody>
                    <a:bodyPr/>
                    <a:lstStyle/>
                    <a:p>
                      <a:pPr algn="l" fontAlgn="t"/>
                      <a:r>
                        <a:rPr lang="en-IN" b="1" dirty="0" err="1">
                          <a:effectLst/>
                        </a:rPr>
                        <a:t>Student_name</a:t>
                      </a:r>
                      <a:endParaRPr lang="en-IN" b="1" dirty="0">
                        <a:effectLst/>
                      </a:endParaRPr>
                    </a:p>
                  </a:txBody>
                  <a:tcPr marL="76200" marR="76200" marT="76200" marB="76200"/>
                </a:tc>
                <a:tc>
                  <a:txBody>
                    <a:bodyPr/>
                    <a:lstStyle/>
                    <a:p>
                      <a:pPr algn="l" fontAlgn="t"/>
                      <a:r>
                        <a:rPr lang="en-IN" b="1">
                          <a:effectLst/>
                        </a:rPr>
                        <a:t>DOB</a:t>
                      </a:r>
                    </a:p>
                  </a:txBody>
                  <a:tcPr marL="76200" marR="76200" marT="76200" marB="76200"/>
                </a:tc>
                <a:tc>
                  <a:txBody>
                    <a:bodyPr/>
                    <a:lstStyle/>
                    <a:p>
                      <a:pPr algn="l" fontAlgn="t"/>
                      <a:r>
                        <a:rPr lang="en-IN" b="1">
                          <a:effectLst/>
                        </a:rPr>
                        <a:t>Street</a:t>
                      </a:r>
                    </a:p>
                  </a:txBody>
                  <a:tcPr marL="76200" marR="76200" marT="76200" marB="76200"/>
                </a:tc>
                <a:tc>
                  <a:txBody>
                    <a:bodyPr/>
                    <a:lstStyle/>
                    <a:p>
                      <a:pPr algn="l" fontAlgn="t"/>
                      <a:r>
                        <a:rPr lang="en-IN" b="1">
                          <a:effectLst/>
                        </a:rPr>
                        <a:t>city</a:t>
                      </a:r>
                    </a:p>
                  </a:txBody>
                  <a:tcPr marL="76200" marR="76200" marT="76200" marB="76200"/>
                </a:tc>
                <a:tc>
                  <a:txBody>
                    <a:bodyPr/>
                    <a:lstStyle/>
                    <a:p>
                      <a:pPr algn="l" fontAlgn="t"/>
                      <a:r>
                        <a:rPr lang="en-IN" b="1">
                          <a:effectLst/>
                        </a:rPr>
                        <a:t>State</a:t>
                      </a:r>
                    </a:p>
                  </a:txBody>
                  <a:tcPr marL="76200" marR="76200" marT="76200" marB="76200"/>
                </a:tc>
                <a:tc>
                  <a:txBody>
                    <a:bodyPr/>
                    <a:lstStyle/>
                    <a:p>
                      <a:pPr algn="l" fontAlgn="t"/>
                      <a:r>
                        <a:rPr lang="en-IN" b="1">
                          <a:effectLst/>
                        </a:rPr>
                        <a:t>Zip</a:t>
                      </a:r>
                    </a:p>
                  </a:txBody>
                  <a:tcPr marL="76200" marR="76200" marT="76200" marB="76200"/>
                </a:tc>
                <a:tc>
                  <a:txBody>
                    <a:bodyPr/>
                    <a:lstStyle/>
                    <a:p>
                      <a:pPr algn="l" fontAlgn="t"/>
                      <a:r>
                        <a:rPr lang="en-IN" b="1" dirty="0">
                          <a:effectLst/>
                        </a:rPr>
                        <a:t>Student_id</a:t>
                      </a:r>
                    </a:p>
                  </a:txBody>
                  <a:tcPr marL="76200" marR="76200" marT="76200" marB="76200"/>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7529815"/>
              </p:ext>
            </p:extLst>
          </p:nvPr>
        </p:nvGraphicFramePr>
        <p:xfrm>
          <a:off x="899592" y="4953868"/>
          <a:ext cx="7560840" cy="498728"/>
        </p:xfrm>
        <a:graphic>
          <a:graphicData uri="http://schemas.openxmlformats.org/drawingml/2006/table">
            <a:tbl>
              <a:tblPr firstRow="1" bandRow="1">
                <a:tableStyleId>{5C22544A-7EE6-4342-B048-85BDC9FD1C3A}</a:tableStyleId>
              </a:tblPr>
              <a:tblGrid>
                <a:gridCol w="1890210">
                  <a:extLst>
                    <a:ext uri="{9D8B030D-6E8A-4147-A177-3AD203B41FA5}">
                      <a16:colId xmlns:a16="http://schemas.microsoft.com/office/drawing/2014/main" val="20000"/>
                    </a:ext>
                  </a:extLst>
                </a:gridCol>
                <a:gridCol w="1890210">
                  <a:extLst>
                    <a:ext uri="{9D8B030D-6E8A-4147-A177-3AD203B41FA5}">
                      <a16:colId xmlns:a16="http://schemas.microsoft.com/office/drawing/2014/main" val="20001"/>
                    </a:ext>
                  </a:extLst>
                </a:gridCol>
                <a:gridCol w="1890210">
                  <a:extLst>
                    <a:ext uri="{9D8B030D-6E8A-4147-A177-3AD203B41FA5}">
                      <a16:colId xmlns:a16="http://schemas.microsoft.com/office/drawing/2014/main" val="20002"/>
                    </a:ext>
                  </a:extLst>
                </a:gridCol>
                <a:gridCol w="1890210">
                  <a:extLst>
                    <a:ext uri="{9D8B030D-6E8A-4147-A177-3AD203B41FA5}">
                      <a16:colId xmlns:a16="http://schemas.microsoft.com/office/drawing/2014/main" val="20003"/>
                    </a:ext>
                  </a:extLst>
                </a:gridCol>
              </a:tblGrid>
              <a:tr h="498728">
                <a:tc>
                  <a:txBody>
                    <a:bodyPr/>
                    <a:lstStyle/>
                    <a:p>
                      <a:pPr algn="ctr" fontAlgn="t"/>
                      <a:r>
                        <a:rPr lang="en-IN" b="1" dirty="0">
                          <a:effectLst/>
                        </a:rPr>
                        <a:t>Student_id</a:t>
                      </a:r>
                    </a:p>
                  </a:txBody>
                  <a:tcPr marL="76200" marR="76200" marT="76200" marB="76200"/>
                </a:tc>
                <a:tc>
                  <a:txBody>
                    <a:bodyPr/>
                    <a:lstStyle/>
                    <a:p>
                      <a:pPr algn="ctr" fontAlgn="t"/>
                      <a:r>
                        <a:rPr lang="en-IN" b="1">
                          <a:effectLst/>
                        </a:rPr>
                        <a:t>Student_name</a:t>
                      </a:r>
                    </a:p>
                  </a:txBody>
                  <a:tcPr marL="76200" marR="76200" marT="76200" marB="76200"/>
                </a:tc>
                <a:tc>
                  <a:txBody>
                    <a:bodyPr/>
                    <a:lstStyle/>
                    <a:p>
                      <a:pPr algn="ctr" fontAlgn="t"/>
                      <a:r>
                        <a:rPr lang="en-IN" b="1">
                          <a:effectLst/>
                        </a:rPr>
                        <a:t>DOB</a:t>
                      </a:r>
                    </a:p>
                  </a:txBody>
                  <a:tcPr marL="76200" marR="76200" marT="76200" marB="76200"/>
                </a:tc>
                <a:tc>
                  <a:txBody>
                    <a:bodyPr/>
                    <a:lstStyle/>
                    <a:p>
                      <a:pPr algn="ctr" fontAlgn="t"/>
                      <a:r>
                        <a:rPr lang="en-IN" b="1" dirty="0">
                          <a:effectLst/>
                        </a:rPr>
                        <a:t>Zip</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65264012"/>
              </p:ext>
            </p:extLst>
          </p:nvPr>
        </p:nvGraphicFramePr>
        <p:xfrm>
          <a:off x="899592" y="5983188"/>
          <a:ext cx="7560840" cy="426720"/>
        </p:xfrm>
        <a:graphic>
          <a:graphicData uri="http://schemas.openxmlformats.org/drawingml/2006/table">
            <a:tbl>
              <a:tblPr firstRow="1" bandRow="1">
                <a:tableStyleId>{5C22544A-7EE6-4342-B048-85BDC9FD1C3A}</a:tableStyleId>
              </a:tblPr>
              <a:tblGrid>
                <a:gridCol w="1890210">
                  <a:extLst>
                    <a:ext uri="{9D8B030D-6E8A-4147-A177-3AD203B41FA5}">
                      <a16:colId xmlns:a16="http://schemas.microsoft.com/office/drawing/2014/main" val="20000"/>
                    </a:ext>
                  </a:extLst>
                </a:gridCol>
                <a:gridCol w="1890210">
                  <a:extLst>
                    <a:ext uri="{9D8B030D-6E8A-4147-A177-3AD203B41FA5}">
                      <a16:colId xmlns:a16="http://schemas.microsoft.com/office/drawing/2014/main" val="20001"/>
                    </a:ext>
                  </a:extLst>
                </a:gridCol>
                <a:gridCol w="1890210">
                  <a:extLst>
                    <a:ext uri="{9D8B030D-6E8A-4147-A177-3AD203B41FA5}">
                      <a16:colId xmlns:a16="http://schemas.microsoft.com/office/drawing/2014/main" val="20002"/>
                    </a:ext>
                  </a:extLst>
                </a:gridCol>
                <a:gridCol w="1890210">
                  <a:extLst>
                    <a:ext uri="{9D8B030D-6E8A-4147-A177-3AD203B41FA5}">
                      <a16:colId xmlns:a16="http://schemas.microsoft.com/office/drawing/2014/main" val="20003"/>
                    </a:ext>
                  </a:extLst>
                </a:gridCol>
              </a:tblGrid>
              <a:tr h="370840">
                <a:tc>
                  <a:txBody>
                    <a:bodyPr/>
                    <a:lstStyle/>
                    <a:p>
                      <a:pPr algn="ctr" fontAlgn="t"/>
                      <a:r>
                        <a:rPr lang="en-IN" b="1" dirty="0">
                          <a:effectLst/>
                        </a:rPr>
                        <a:t>Zip</a:t>
                      </a:r>
                    </a:p>
                  </a:txBody>
                  <a:tcPr marL="76200" marR="76200" marT="76200" marB="76200"/>
                </a:tc>
                <a:tc>
                  <a:txBody>
                    <a:bodyPr/>
                    <a:lstStyle/>
                    <a:p>
                      <a:pPr algn="ctr" fontAlgn="t"/>
                      <a:r>
                        <a:rPr lang="en-IN" b="1" dirty="0">
                          <a:effectLst/>
                        </a:rPr>
                        <a:t>Street</a:t>
                      </a:r>
                    </a:p>
                  </a:txBody>
                  <a:tcPr marL="76200" marR="76200" marT="76200" marB="76200"/>
                </a:tc>
                <a:tc>
                  <a:txBody>
                    <a:bodyPr/>
                    <a:lstStyle/>
                    <a:p>
                      <a:pPr algn="ctr" fontAlgn="t"/>
                      <a:r>
                        <a:rPr lang="en-IN" b="1">
                          <a:effectLst/>
                        </a:rPr>
                        <a:t>city</a:t>
                      </a:r>
                    </a:p>
                  </a:txBody>
                  <a:tcPr marL="76200" marR="76200" marT="76200" marB="76200"/>
                </a:tc>
                <a:tc>
                  <a:txBody>
                    <a:bodyPr/>
                    <a:lstStyle/>
                    <a:p>
                      <a:pPr algn="ctr" fontAlgn="t"/>
                      <a:r>
                        <a:rPr lang="en-IN" b="1" dirty="0">
                          <a:effectLst/>
                        </a:rPr>
                        <a:t>state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5539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908720"/>
            <a:ext cx="6591245" cy="20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9804" y="3068960"/>
            <a:ext cx="7848872" cy="923330"/>
          </a:xfrm>
          <a:prstGeom prst="rect">
            <a:avLst/>
          </a:prstGeom>
        </p:spPr>
        <p:txBody>
          <a:bodyPr wrap="square">
            <a:spAutoFit/>
          </a:bodyPr>
          <a:lstStyle/>
          <a:p>
            <a:r>
              <a:rPr lang="en-IN" dirty="0"/>
              <a:t>Now it should be obvious that </a:t>
            </a:r>
            <a:r>
              <a:rPr lang="en-IN" dirty="0" err="1"/>
              <a:t>TeacherName</a:t>
            </a:r>
            <a:r>
              <a:rPr lang="en-IN" dirty="0"/>
              <a:t> is dependent on </a:t>
            </a:r>
            <a:r>
              <a:rPr lang="en-IN" dirty="0" err="1"/>
              <a:t>TeacherID</a:t>
            </a:r>
            <a:r>
              <a:rPr lang="en-IN" dirty="0"/>
              <a:t> - so this is </a:t>
            </a:r>
            <a:r>
              <a:rPr lang="en-IN" b="1" dirty="0"/>
              <a:t>not in 3NF</a:t>
            </a:r>
            <a:r>
              <a:rPr lang="en-IN" dirty="0"/>
              <a:t>. To fix this, we do much the same as we did in 2NF - take </a:t>
            </a:r>
            <a:r>
              <a:rPr lang="en-IN" dirty="0" err="1"/>
              <a:t>TeacherName</a:t>
            </a:r>
            <a:r>
              <a:rPr lang="en-IN" dirty="0"/>
              <a:t> out of this table, and put it in its own, which has </a:t>
            </a:r>
            <a:r>
              <a:rPr lang="en-IN" dirty="0" err="1"/>
              <a:t>TeacherID</a:t>
            </a:r>
            <a:r>
              <a:rPr lang="en-IN" dirty="0"/>
              <a:t> as the key.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976142"/>
            <a:ext cx="3456384"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0634" y="5445224"/>
            <a:ext cx="8568952" cy="1200329"/>
          </a:xfrm>
          <a:prstGeom prst="rect">
            <a:avLst/>
          </a:prstGeom>
        </p:spPr>
        <p:txBody>
          <a:bodyPr wrap="square">
            <a:spAutoFit/>
          </a:bodyPr>
          <a:lstStyle/>
          <a:p>
            <a:pPr algn="ctr"/>
            <a:r>
              <a:rPr lang="en-IN" dirty="0"/>
              <a:t>No redundancy!!</a:t>
            </a:r>
          </a:p>
          <a:p>
            <a:r>
              <a:rPr lang="en-IN" dirty="0"/>
              <a:t>One important thing to remember is that if something is not in 1NF, it is not in 2NF or 3NF either. So each additional Normal Form requires </a:t>
            </a:r>
            <a:r>
              <a:rPr lang="en-IN" i="1" dirty="0"/>
              <a:t>everything</a:t>
            </a:r>
            <a:r>
              <a:rPr lang="en-IN" dirty="0"/>
              <a:t> that the lower ones had, plus some extra conditions, which must </a:t>
            </a:r>
            <a:r>
              <a:rPr lang="en-IN" i="1" dirty="0"/>
              <a:t>all</a:t>
            </a:r>
            <a:r>
              <a:rPr lang="en-IN" dirty="0"/>
              <a:t> be fulfilled.</a:t>
            </a:r>
          </a:p>
        </p:txBody>
      </p:sp>
    </p:spTree>
    <p:extLst>
      <p:ext uri="{BB962C8B-B14F-4D97-AF65-F5344CB8AC3E}">
        <p14:creationId xmlns:p14="http://schemas.microsoft.com/office/powerpoint/2010/main" val="3575717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BCNF</a:t>
            </a:r>
            <a:endParaRPr lang="en-IN" dirty="0"/>
          </a:p>
        </p:txBody>
      </p:sp>
      <p:sp>
        <p:nvSpPr>
          <p:cNvPr id="3" name="Content Placeholder 2"/>
          <p:cNvSpPr>
            <a:spLocks noGrp="1"/>
          </p:cNvSpPr>
          <p:nvPr>
            <p:ph idx="1"/>
          </p:nvPr>
        </p:nvSpPr>
        <p:spPr>
          <a:xfrm>
            <a:off x="251520" y="980728"/>
            <a:ext cx="8640960" cy="5328592"/>
          </a:xfrm>
        </p:spPr>
        <p:txBody>
          <a:bodyPr>
            <a:normAutofit fontScale="92500" lnSpcReduction="20000"/>
          </a:bodyPr>
          <a:lstStyle/>
          <a:p>
            <a:pPr lvl="0" algn="just"/>
            <a:r>
              <a:rPr lang="en-IN" b="1" dirty="0"/>
              <a:t>Boyce-</a:t>
            </a:r>
            <a:r>
              <a:rPr lang="en-IN" b="1" dirty="0" err="1"/>
              <a:t>codd</a:t>
            </a:r>
            <a:r>
              <a:rPr lang="en-IN" b="1" dirty="0"/>
              <a:t> Normal Form (BCNF)</a:t>
            </a:r>
            <a:r>
              <a:rPr lang="en-IN" dirty="0"/>
              <a:t>   A Table is in BCNF if and only if every determinant is a candidate key. </a:t>
            </a:r>
          </a:p>
          <a:p>
            <a:pPr lvl="0" algn="just"/>
            <a:r>
              <a:rPr lang="en-IN" dirty="0"/>
              <a:t>BCNF is a stronger form of 3NF. </a:t>
            </a:r>
            <a:br>
              <a:rPr lang="en-IN" dirty="0"/>
            </a:br>
            <a:r>
              <a:rPr lang="en-IN" dirty="0"/>
              <a:t>The difference between 3NF and BCNF is that for a Functional dependency </a:t>
            </a:r>
            <a:r>
              <a:rPr lang="en-IN" b="1" dirty="0"/>
              <a:t>A---&gt;B</a:t>
            </a:r>
            <a:r>
              <a:rPr lang="en-IN" dirty="0"/>
              <a:t>, 3NF allows this dependency in a table if attribute </a:t>
            </a:r>
            <a:r>
              <a:rPr lang="en-IN" b="1" dirty="0"/>
              <a:t>B</a:t>
            </a:r>
            <a:r>
              <a:rPr lang="en-IN" dirty="0"/>
              <a:t> is a primary key attribute and attribute </a:t>
            </a:r>
            <a:r>
              <a:rPr lang="en-IN" b="1" dirty="0"/>
              <a:t>A</a:t>
            </a:r>
            <a:r>
              <a:rPr lang="en-IN" dirty="0"/>
              <a:t> is not a </a:t>
            </a:r>
            <a:r>
              <a:rPr lang="en-IN" b="1" dirty="0"/>
              <a:t>candidate key</a:t>
            </a:r>
            <a:r>
              <a:rPr lang="en-IN" dirty="0"/>
              <a:t>, where as </a:t>
            </a:r>
            <a:r>
              <a:rPr lang="en-IN" b="1" dirty="0"/>
              <a:t>BCNF</a:t>
            </a:r>
            <a:r>
              <a:rPr lang="en-IN" dirty="0"/>
              <a:t> insists that for this dependency to remain in a table, attribute </a:t>
            </a:r>
            <a:r>
              <a:rPr lang="en-IN" b="1" dirty="0"/>
              <a:t>A</a:t>
            </a:r>
            <a:r>
              <a:rPr lang="en-IN" dirty="0"/>
              <a:t> must be a candidate key. </a:t>
            </a:r>
          </a:p>
          <a:p>
            <a:pPr marL="0" lvl="0" indent="0" algn="just">
              <a:buNone/>
            </a:pPr>
            <a:endParaRPr lang="en-IN" dirty="0"/>
          </a:p>
          <a:p>
            <a:pPr lvl="0" algn="just"/>
            <a:r>
              <a:rPr lang="en-US" sz="2400" dirty="0"/>
              <a:t>Note:- Determinant -</a:t>
            </a:r>
            <a:r>
              <a:rPr lang="en-IN" sz="2400" dirty="0"/>
              <a:t> it is an attribute or a group of attributes on which some other attribute is fully functionally dependent</a:t>
            </a:r>
          </a:p>
          <a:p>
            <a:endParaRPr lang="en-IN" dirty="0"/>
          </a:p>
        </p:txBody>
      </p:sp>
    </p:spTree>
    <p:extLst>
      <p:ext uri="{BB962C8B-B14F-4D97-AF65-F5344CB8AC3E}">
        <p14:creationId xmlns:p14="http://schemas.microsoft.com/office/powerpoint/2010/main" val="109337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lstStyle/>
          <a:p>
            <a:r>
              <a:rPr lang="en-IN" sz="1800" b="1" dirty="0"/>
              <a:t>Boyce and </a:t>
            </a:r>
            <a:r>
              <a:rPr lang="en-IN" sz="1800" b="1" dirty="0" err="1"/>
              <a:t>Codd</a:t>
            </a:r>
            <a:r>
              <a:rPr lang="en-IN" sz="1800" b="1" dirty="0"/>
              <a:t> Normal Form</a:t>
            </a:r>
            <a:r>
              <a:rPr lang="en-IN" sz="1800" dirty="0"/>
              <a:t> is a higher version of the Third Normal form. This form deals with certain type of anomaly that is not handled by 3NF. A 3NF table which does not have multiple overlapping candidate keys is said to be in BCNF. For a table to be in BCNF, following conditions must be satisfied:</a:t>
            </a:r>
          </a:p>
          <a:p>
            <a:r>
              <a:rPr lang="en-IN" sz="1800" dirty="0"/>
              <a:t>R must be in 3rd Normal Form</a:t>
            </a:r>
          </a:p>
          <a:p>
            <a:r>
              <a:rPr lang="en-IN" sz="1800" dirty="0"/>
              <a:t>and, for each functional dependency ( X -&gt; Y ), X should be a super Key.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276" y="2060848"/>
            <a:ext cx="6689332" cy="4727128"/>
          </a:xfrm>
          <a:prstGeom prst="rect">
            <a:avLst/>
          </a:prstGeom>
        </p:spPr>
      </p:pic>
    </p:spTree>
    <p:extLst>
      <p:ext uri="{BB962C8B-B14F-4D97-AF65-F5344CB8AC3E}">
        <p14:creationId xmlns:p14="http://schemas.microsoft.com/office/powerpoint/2010/main" val="3787076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4NF</a:t>
            </a:r>
            <a:endParaRPr lang="en-IN" dirty="0"/>
          </a:p>
        </p:txBody>
      </p:sp>
      <p:sp>
        <p:nvSpPr>
          <p:cNvPr id="3" name="Content Placeholder 2"/>
          <p:cNvSpPr>
            <a:spLocks noGrp="1"/>
          </p:cNvSpPr>
          <p:nvPr>
            <p:ph idx="1"/>
          </p:nvPr>
        </p:nvSpPr>
        <p:spPr>
          <a:xfrm>
            <a:off x="323528" y="1484784"/>
            <a:ext cx="8568952" cy="4641379"/>
          </a:xfrm>
        </p:spPr>
        <p:txBody>
          <a:bodyPr/>
          <a:lstStyle/>
          <a:p>
            <a:pPr lvl="0" algn="just"/>
            <a:r>
              <a:rPr lang="en-IN" sz="2800" b="1" dirty="0"/>
              <a:t>Fourth Normal Form (4NF)</a:t>
            </a:r>
            <a:r>
              <a:rPr lang="en-IN" sz="2800" dirty="0"/>
              <a:t>   4NF is a stronger normal form than BCNF as it prevents Tables from containing nontrivial Multi-Valued Dependencies (MVDs) and hence data redundancy. </a:t>
            </a:r>
          </a:p>
          <a:p>
            <a:pPr marL="0" lvl="0" indent="0" algn="just">
              <a:buNone/>
            </a:pPr>
            <a:endParaRPr lang="en-IN" sz="2800" dirty="0"/>
          </a:p>
          <a:p>
            <a:pPr lvl="0" algn="just"/>
            <a:r>
              <a:rPr lang="en-IN" sz="2800" dirty="0"/>
              <a:t>The Normalization of BCNF Tables to 4NF involves the removal of MVDs from the Table by placing the attribute(s) in a new Table along with the copy of the determinant(s). </a:t>
            </a:r>
          </a:p>
          <a:p>
            <a:endParaRPr lang="en-IN" dirty="0"/>
          </a:p>
        </p:txBody>
      </p:sp>
    </p:spTree>
    <p:extLst>
      <p:ext uri="{BB962C8B-B14F-4D97-AF65-F5344CB8AC3E}">
        <p14:creationId xmlns:p14="http://schemas.microsoft.com/office/powerpoint/2010/main" val="1853815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fontScale="90000"/>
          </a:bodyPr>
          <a:lstStyle/>
          <a:p>
            <a:r>
              <a:rPr lang="en-US" b="1">
                <a:latin typeface="Times" pitchFamily="18" charset="0"/>
                <a:cs typeface="Times New Roman" pitchFamily="18" charset="0"/>
              </a:rPr>
              <a:t>Fourth Normal Form (4NF) - MVD</a:t>
            </a:r>
            <a:endParaRPr lang="en-GB" b="1">
              <a:latin typeface="Times" pitchFamily="18" charset="0"/>
              <a:cs typeface="Times New Roman" pitchFamily="18" charset="0"/>
            </a:endParaRPr>
          </a:p>
        </p:txBody>
      </p:sp>
      <p:sp>
        <p:nvSpPr>
          <p:cNvPr id="553987" name="Rectangle 3"/>
          <p:cNvSpPr>
            <a:spLocks noGrp="1" noChangeArrowheads="1"/>
          </p:cNvSpPr>
          <p:nvPr>
            <p:ph type="body" idx="1"/>
          </p:nvPr>
        </p:nvSpPr>
        <p:spPr>
          <a:xfrm>
            <a:off x="457200" y="1600200"/>
            <a:ext cx="8075240" cy="4114800"/>
          </a:xfrm>
        </p:spPr>
        <p:txBody>
          <a:bodyPr>
            <a:normAutofit fontScale="92500" lnSpcReduction="10000"/>
          </a:bodyPr>
          <a:lstStyle/>
          <a:p>
            <a:r>
              <a:rPr lang="en-US" b="1" dirty="0">
                <a:latin typeface="Times" pitchFamily="18" charset="0"/>
                <a:cs typeface="Times New Roman" pitchFamily="18" charset="0"/>
              </a:rPr>
              <a:t>Dependency between attributes (for example, A, B, and C) in a relation, such that for each value of A there is a set of values for B and a set of values for C. However, set of values for B and C are independent of each other.</a:t>
            </a:r>
            <a:r>
              <a:rPr lang="en-GB" b="1" dirty="0">
                <a:latin typeface="Times" pitchFamily="18" charset="0"/>
                <a:cs typeface="Times New Roman" pitchFamily="18" charset="0"/>
              </a:rPr>
              <a:t> </a:t>
            </a:r>
          </a:p>
          <a:p>
            <a:pPr algn="just"/>
            <a:r>
              <a:rPr lang="en-US" b="1" dirty="0">
                <a:latin typeface="Times" pitchFamily="18" charset="0"/>
                <a:cs typeface="Times New Roman" pitchFamily="18" charset="0"/>
              </a:rPr>
              <a:t>MVD between attributes A, B, and C in a relation using the following notation:</a:t>
            </a:r>
          </a:p>
          <a:p>
            <a:pPr lvl="1" algn="just">
              <a:buFontTx/>
              <a:buNone/>
            </a:pPr>
            <a:r>
              <a:rPr lang="en-US" b="1" dirty="0">
                <a:latin typeface="Times" pitchFamily="18" charset="0"/>
                <a:cs typeface="Times New Roman" pitchFamily="18" charset="0"/>
              </a:rPr>
              <a:t>	A  </a:t>
            </a:r>
            <a:r>
              <a:rPr lang="en-US" b="1" dirty="0">
                <a:latin typeface="Symbol" pitchFamily="18" charset="2"/>
                <a:cs typeface="Times New Roman" pitchFamily="18" charset="0"/>
              </a:rPr>
              <a:t>¾¾</a:t>
            </a:r>
            <a:r>
              <a:rPr lang="en-US" b="1" dirty="0">
                <a:latin typeface="Wingdings" pitchFamily="2" charset="2"/>
                <a:cs typeface="Times New Roman" pitchFamily="18" charset="0"/>
              </a:rPr>
              <a:t>ØØ</a:t>
            </a:r>
            <a:r>
              <a:rPr lang="en-US" b="1" dirty="0">
                <a:latin typeface="Times" pitchFamily="18" charset="0"/>
                <a:cs typeface="Times New Roman" pitchFamily="18" charset="0"/>
              </a:rPr>
              <a:t>  B </a:t>
            </a:r>
          </a:p>
          <a:p>
            <a:pPr lvl="1">
              <a:buFontTx/>
              <a:buNone/>
            </a:pPr>
            <a:r>
              <a:rPr lang="en-US" b="1" dirty="0">
                <a:latin typeface="Times" pitchFamily="18" charset="0"/>
                <a:cs typeface="Times New Roman" pitchFamily="18" charset="0"/>
              </a:rPr>
              <a:t>	A  </a:t>
            </a:r>
            <a:r>
              <a:rPr lang="en-US" b="1" dirty="0">
                <a:latin typeface="Symbol" pitchFamily="18" charset="2"/>
                <a:cs typeface="Times New Roman" pitchFamily="18" charset="0"/>
              </a:rPr>
              <a:t>¾¾</a:t>
            </a:r>
            <a:r>
              <a:rPr lang="en-US" b="1" dirty="0">
                <a:latin typeface="Wingdings" pitchFamily="2" charset="2"/>
                <a:cs typeface="Times New Roman" pitchFamily="18" charset="0"/>
              </a:rPr>
              <a:t>ØØ</a:t>
            </a:r>
            <a:r>
              <a:rPr lang="en-US" b="1" dirty="0">
                <a:latin typeface="Times" pitchFamily="18" charset="0"/>
                <a:cs typeface="Times New Roman" pitchFamily="18" charset="0"/>
              </a:rPr>
              <a:t>  C</a:t>
            </a:r>
            <a:r>
              <a:rPr lang="en-GB" b="1" dirty="0"/>
              <a:t> </a:t>
            </a:r>
          </a:p>
          <a:p>
            <a:endParaRPr lang="en-GB" b="1" dirty="0">
              <a:latin typeface="Times" pitchFamily="18" charset="0"/>
              <a:cs typeface="Times New Roman" pitchFamily="18" charset="0"/>
            </a:endParaRPr>
          </a:p>
          <a:p>
            <a:pPr lvl="1"/>
            <a:endParaRPr lang="en-GB" b="1" dirty="0">
              <a:latin typeface="Times" pitchFamily="18" charset="0"/>
              <a:cs typeface="Times New Roman" pitchFamily="18" charset="0"/>
            </a:endParaRPr>
          </a:p>
          <a:p>
            <a:pPr lvl="1"/>
            <a:endParaRPr lang="en-GB" b="1" dirty="0">
              <a:latin typeface="Times" pitchFamily="18" charset="0"/>
              <a:cs typeface="Times New Roman" pitchFamily="18" charset="0"/>
            </a:endParaRPr>
          </a:p>
        </p:txBody>
      </p:sp>
    </p:spTree>
    <p:extLst>
      <p:ext uri="{BB962C8B-B14F-4D97-AF65-F5344CB8AC3E}">
        <p14:creationId xmlns:p14="http://schemas.microsoft.com/office/powerpoint/2010/main" val="35073471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t>Types of Anomalies.</a:t>
            </a:r>
          </a:p>
        </p:txBody>
      </p:sp>
      <p:sp>
        <p:nvSpPr>
          <p:cNvPr id="3075" name="Rectangle 3"/>
          <p:cNvSpPr>
            <a:spLocks noGrp="1" noChangeArrowheads="1"/>
          </p:cNvSpPr>
          <p:nvPr>
            <p:ph type="body" idx="1"/>
          </p:nvPr>
        </p:nvSpPr>
        <p:spPr/>
        <p:txBody>
          <a:bodyPr/>
          <a:lstStyle/>
          <a:p>
            <a:pPr eaLnBrk="1" hangingPunct="1">
              <a:lnSpc>
                <a:spcPct val="90000"/>
              </a:lnSpc>
            </a:pPr>
            <a:r>
              <a:rPr lang="en-US" sz="2400" dirty="0"/>
              <a:t>Redundancy</a:t>
            </a:r>
          </a:p>
          <a:p>
            <a:pPr lvl="1" eaLnBrk="1" hangingPunct="1">
              <a:lnSpc>
                <a:spcPct val="90000"/>
              </a:lnSpc>
            </a:pPr>
            <a:r>
              <a:rPr lang="en-US" sz="2000" dirty="0"/>
              <a:t>Repeat info unnecessarily in several tuples</a:t>
            </a:r>
          </a:p>
          <a:p>
            <a:pPr eaLnBrk="1" hangingPunct="1">
              <a:lnSpc>
                <a:spcPct val="90000"/>
              </a:lnSpc>
            </a:pPr>
            <a:endParaRPr lang="en-US" sz="2400" dirty="0"/>
          </a:p>
          <a:p>
            <a:pPr eaLnBrk="1" hangingPunct="1">
              <a:lnSpc>
                <a:spcPct val="90000"/>
              </a:lnSpc>
            </a:pPr>
            <a:r>
              <a:rPr lang="en-US" sz="2400" dirty="0"/>
              <a:t>Update anomalies:</a:t>
            </a:r>
          </a:p>
          <a:p>
            <a:pPr lvl="1" eaLnBrk="1" hangingPunct="1">
              <a:lnSpc>
                <a:spcPct val="90000"/>
              </a:lnSpc>
            </a:pPr>
            <a:r>
              <a:rPr lang="en-US" sz="2000" dirty="0"/>
              <a:t>Change info in one tuple but not in another.</a:t>
            </a:r>
          </a:p>
          <a:p>
            <a:pPr eaLnBrk="1" hangingPunct="1">
              <a:lnSpc>
                <a:spcPct val="90000"/>
              </a:lnSpc>
            </a:pPr>
            <a:endParaRPr lang="en-US" sz="2400" dirty="0"/>
          </a:p>
          <a:p>
            <a:pPr eaLnBrk="1" hangingPunct="1">
              <a:lnSpc>
                <a:spcPct val="90000"/>
              </a:lnSpc>
            </a:pPr>
            <a:r>
              <a:rPr lang="en-US" sz="2400" dirty="0"/>
              <a:t>Deletion anomalies:</a:t>
            </a:r>
          </a:p>
          <a:p>
            <a:pPr lvl="1" eaLnBrk="1" hangingPunct="1">
              <a:lnSpc>
                <a:spcPct val="90000"/>
              </a:lnSpc>
            </a:pPr>
            <a:r>
              <a:rPr lang="en-US" sz="2000" dirty="0"/>
              <a:t>Delete some values &amp; lose other values too.</a:t>
            </a:r>
          </a:p>
          <a:p>
            <a:pPr eaLnBrk="1" hangingPunct="1">
              <a:lnSpc>
                <a:spcPct val="90000"/>
              </a:lnSpc>
            </a:pPr>
            <a:endParaRPr lang="en-US" sz="2400" dirty="0"/>
          </a:p>
          <a:p>
            <a:pPr eaLnBrk="1" hangingPunct="1">
              <a:lnSpc>
                <a:spcPct val="90000"/>
              </a:lnSpc>
            </a:pPr>
            <a:r>
              <a:rPr lang="en-US" sz="2400" dirty="0"/>
              <a:t>Insert anomalies:</a:t>
            </a:r>
          </a:p>
          <a:p>
            <a:pPr lvl="1" eaLnBrk="1" hangingPunct="1">
              <a:lnSpc>
                <a:spcPct val="90000"/>
              </a:lnSpc>
            </a:pPr>
            <a:r>
              <a:rPr lang="en-US" sz="2000" dirty="0"/>
              <a:t>Inserting row means having to insert other, separate info.</a:t>
            </a:r>
          </a:p>
          <a:p>
            <a:pPr eaLnBrk="1" hangingPunct="1">
              <a:lnSpc>
                <a:spcPct val="90000"/>
              </a:lnSpc>
            </a:pPr>
            <a:endParaRPr lang="en-US" sz="2400" dirty="0"/>
          </a:p>
        </p:txBody>
      </p:sp>
    </p:spTree>
    <p:extLst>
      <p:ext uri="{BB962C8B-B14F-4D97-AF65-F5344CB8AC3E}">
        <p14:creationId xmlns:p14="http://schemas.microsoft.com/office/powerpoint/2010/main" val="2177017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274638"/>
            <a:ext cx="8229600" cy="634082"/>
          </a:xfrm>
        </p:spPr>
        <p:txBody>
          <a:bodyPr>
            <a:normAutofit fontScale="90000"/>
          </a:bodyPr>
          <a:lstStyle/>
          <a:p>
            <a:r>
              <a:rPr lang="en-US" b="1" dirty="0">
                <a:latin typeface="Times" pitchFamily="18" charset="0"/>
                <a:cs typeface="Times New Roman" pitchFamily="18" charset="0"/>
              </a:rPr>
              <a:t>Fourth Normal Form (4NF)</a:t>
            </a:r>
            <a:endParaRPr lang="en-GB" b="1" dirty="0">
              <a:latin typeface="Times" pitchFamily="18" charset="0"/>
              <a:cs typeface="Times New Roman" pitchFamily="18" charset="0"/>
            </a:endParaRPr>
          </a:p>
        </p:txBody>
      </p:sp>
      <p:sp>
        <p:nvSpPr>
          <p:cNvPr id="556035" name="Rectangle 3"/>
          <p:cNvSpPr>
            <a:spLocks noGrp="1" noChangeArrowheads="1"/>
          </p:cNvSpPr>
          <p:nvPr>
            <p:ph type="body" idx="1"/>
          </p:nvPr>
        </p:nvSpPr>
        <p:spPr>
          <a:xfrm>
            <a:off x="609600" y="1268760"/>
            <a:ext cx="7727950" cy="4968552"/>
          </a:xfrm>
        </p:spPr>
        <p:txBody>
          <a:bodyPr>
            <a:normAutofit/>
          </a:bodyPr>
          <a:lstStyle/>
          <a:p>
            <a:pPr marL="0" indent="0" algn="just">
              <a:lnSpc>
                <a:spcPct val="90000"/>
              </a:lnSpc>
              <a:buNone/>
            </a:pPr>
            <a:r>
              <a:rPr lang="en-US" sz="2800" b="1" dirty="0">
                <a:latin typeface="Times" pitchFamily="18" charset="0"/>
                <a:cs typeface="Times New Roman" pitchFamily="18" charset="0"/>
              </a:rPr>
              <a:t>MVD can be further defined as being trivial or nontrivial.  </a:t>
            </a:r>
          </a:p>
          <a:p>
            <a:pPr marL="0" indent="0" algn="just">
              <a:lnSpc>
                <a:spcPct val="90000"/>
              </a:lnSpc>
              <a:buClr>
                <a:schemeClr val="tx1"/>
              </a:buClr>
              <a:buNone/>
            </a:pPr>
            <a:r>
              <a:rPr lang="en-US" sz="2800" b="1" dirty="0">
                <a:latin typeface="Times" pitchFamily="18" charset="0"/>
                <a:cs typeface="Times New Roman" pitchFamily="18" charset="0"/>
              </a:rPr>
              <a:t>MVD  A  </a:t>
            </a:r>
            <a:r>
              <a:rPr lang="en-US" sz="2800" b="1" dirty="0">
                <a:latin typeface="Symbol" pitchFamily="18" charset="2"/>
                <a:cs typeface="Times New Roman" pitchFamily="18" charset="0"/>
              </a:rPr>
              <a:t>¾¾</a:t>
            </a:r>
            <a:r>
              <a:rPr lang="en-US" sz="2800" b="1" dirty="0">
                <a:latin typeface="Wingdings" pitchFamily="2" charset="2"/>
                <a:cs typeface="Times New Roman" pitchFamily="18" charset="0"/>
              </a:rPr>
              <a:t>ØØ</a:t>
            </a:r>
            <a:r>
              <a:rPr lang="en-US" sz="2800" b="1" dirty="0">
                <a:latin typeface="Times" pitchFamily="18" charset="0"/>
                <a:cs typeface="Times New Roman" pitchFamily="18" charset="0"/>
              </a:rPr>
              <a:t>  B  in relation R is defined as being trivial if </a:t>
            </a:r>
          </a:p>
          <a:p>
            <a:pPr marL="0" indent="0" algn="just">
              <a:lnSpc>
                <a:spcPct val="90000"/>
              </a:lnSpc>
              <a:buClr>
                <a:schemeClr val="tx1"/>
              </a:buClr>
              <a:buNone/>
            </a:pPr>
            <a:r>
              <a:rPr lang="en-US" sz="2800" b="1" dirty="0">
                <a:latin typeface="Times" pitchFamily="18" charset="0"/>
                <a:cs typeface="Times New Roman" pitchFamily="18" charset="0"/>
              </a:rPr>
              <a:t>(a) B is a subset of A </a:t>
            </a:r>
            <a:r>
              <a:rPr lang="en-US" sz="2800" b="1" i="1" dirty="0">
                <a:latin typeface="Times" pitchFamily="18" charset="0"/>
                <a:cs typeface="Times New Roman" pitchFamily="18" charset="0"/>
              </a:rPr>
              <a:t>or</a:t>
            </a:r>
            <a:r>
              <a:rPr lang="en-US" sz="2800" b="1" dirty="0">
                <a:latin typeface="Times" pitchFamily="18" charset="0"/>
                <a:cs typeface="Times New Roman" pitchFamily="18" charset="0"/>
              </a:rPr>
              <a:t> </a:t>
            </a:r>
          </a:p>
          <a:p>
            <a:pPr marL="0" indent="0" algn="just">
              <a:lnSpc>
                <a:spcPct val="90000"/>
              </a:lnSpc>
              <a:buClr>
                <a:schemeClr val="tx1"/>
              </a:buClr>
              <a:buNone/>
            </a:pPr>
            <a:r>
              <a:rPr lang="en-US" sz="2800" b="1" dirty="0">
                <a:latin typeface="Times" pitchFamily="18" charset="0"/>
                <a:cs typeface="Times New Roman" pitchFamily="18" charset="0"/>
              </a:rPr>
              <a:t>(b) A </a:t>
            </a:r>
            <a:r>
              <a:rPr lang="en-US" sz="2800" b="1" dirty="0">
                <a:latin typeface="Times" pitchFamily="18" charset="0"/>
                <a:cs typeface="Times New Roman" pitchFamily="18" charset="0"/>
                <a:sym typeface="Symbol" pitchFamily="18" charset="2"/>
              </a:rPr>
              <a:t></a:t>
            </a:r>
            <a:r>
              <a:rPr lang="en-US" sz="2800" b="1" dirty="0">
                <a:latin typeface="Times" pitchFamily="18" charset="0"/>
                <a:cs typeface="Times New Roman" pitchFamily="18" charset="0"/>
              </a:rPr>
              <a:t> B = R.  </a:t>
            </a:r>
          </a:p>
          <a:p>
            <a:pPr marL="0" indent="0" algn="just">
              <a:lnSpc>
                <a:spcPct val="90000"/>
              </a:lnSpc>
              <a:buClr>
                <a:schemeClr val="tx1"/>
              </a:buClr>
              <a:buNone/>
            </a:pPr>
            <a:r>
              <a:rPr lang="en-US" sz="2800" b="1" dirty="0">
                <a:latin typeface="Times" pitchFamily="18" charset="0"/>
                <a:cs typeface="Times New Roman" pitchFamily="18" charset="0"/>
              </a:rPr>
              <a:t>MVD is defined as being nontrivial if </a:t>
            </a:r>
          </a:p>
          <a:p>
            <a:pPr marL="0" indent="0" algn="just">
              <a:lnSpc>
                <a:spcPct val="90000"/>
              </a:lnSpc>
              <a:buClr>
                <a:schemeClr val="tx1"/>
              </a:buClr>
              <a:buNone/>
            </a:pPr>
            <a:r>
              <a:rPr lang="en-US" sz="2800" b="1" dirty="0">
                <a:latin typeface="Times" pitchFamily="18" charset="0"/>
                <a:cs typeface="Times New Roman" pitchFamily="18" charset="0"/>
              </a:rPr>
              <a:t>neither (a) nor (b) are satisfied. </a:t>
            </a:r>
          </a:p>
          <a:p>
            <a:pPr marL="0" indent="0" algn="just">
              <a:lnSpc>
                <a:spcPct val="90000"/>
              </a:lnSpc>
              <a:buClr>
                <a:schemeClr val="tx1"/>
              </a:buClr>
              <a:buNone/>
            </a:pPr>
            <a:r>
              <a:rPr lang="en-US" sz="2800" b="1" dirty="0">
                <a:latin typeface="Times" pitchFamily="18" charset="0"/>
                <a:cs typeface="Times New Roman" pitchFamily="18" charset="0"/>
              </a:rPr>
              <a:t>Trivial MVD does not specify a constraint on a relation, while a nontrivial MVD does specify a constraint.</a:t>
            </a:r>
            <a:r>
              <a:rPr lang="en-US" sz="2800" dirty="0">
                <a:latin typeface="Times" pitchFamily="18" charset="0"/>
                <a:cs typeface="Times New Roman" pitchFamily="18" charset="0"/>
              </a:rPr>
              <a:t> </a:t>
            </a:r>
            <a:endParaRPr lang="en-GB" sz="2800" dirty="0"/>
          </a:p>
        </p:txBody>
      </p:sp>
    </p:spTree>
    <p:extLst>
      <p:ext uri="{BB962C8B-B14F-4D97-AF65-F5344CB8AC3E}">
        <p14:creationId xmlns:p14="http://schemas.microsoft.com/office/powerpoint/2010/main" val="295503846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6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6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6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6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6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60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56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2075147"/>
              </p:ext>
            </p:extLst>
          </p:nvPr>
        </p:nvGraphicFramePr>
        <p:xfrm>
          <a:off x="655302" y="1600200"/>
          <a:ext cx="7833396" cy="4525963"/>
        </p:xfrm>
        <a:graphic>
          <a:graphicData uri="http://schemas.openxmlformats.org/drawingml/2006/table">
            <a:tbl>
              <a:tblPr>
                <a:tableStyleId>{284E427A-3D55-4303-BF80-6455036E1DE7}</a:tableStyleId>
              </a:tblPr>
              <a:tblGrid>
                <a:gridCol w="2611132">
                  <a:extLst>
                    <a:ext uri="{9D8B030D-6E8A-4147-A177-3AD203B41FA5}">
                      <a16:colId xmlns:a16="http://schemas.microsoft.com/office/drawing/2014/main" val="20000"/>
                    </a:ext>
                  </a:extLst>
                </a:gridCol>
                <a:gridCol w="2611132">
                  <a:extLst>
                    <a:ext uri="{9D8B030D-6E8A-4147-A177-3AD203B41FA5}">
                      <a16:colId xmlns:a16="http://schemas.microsoft.com/office/drawing/2014/main" val="20001"/>
                    </a:ext>
                  </a:extLst>
                </a:gridCol>
                <a:gridCol w="2611132">
                  <a:extLst>
                    <a:ext uri="{9D8B030D-6E8A-4147-A177-3AD203B41FA5}">
                      <a16:colId xmlns:a16="http://schemas.microsoft.com/office/drawing/2014/main" val="20002"/>
                    </a:ext>
                  </a:extLst>
                </a:gridCol>
              </a:tblGrid>
              <a:tr h="348151">
                <a:tc>
                  <a:txBody>
                    <a:bodyPr/>
                    <a:lstStyle/>
                    <a:p>
                      <a:r>
                        <a:rPr lang="en-IN" sz="1700" u="sng" dirty="0"/>
                        <a:t>Restaurant</a:t>
                      </a:r>
                      <a:endParaRPr lang="en-IN" sz="1700" dirty="0"/>
                    </a:p>
                  </a:txBody>
                  <a:tcPr marL="87038" marR="87038" marT="43519" marB="43519" anchor="ctr"/>
                </a:tc>
                <a:tc>
                  <a:txBody>
                    <a:bodyPr/>
                    <a:lstStyle/>
                    <a:p>
                      <a:r>
                        <a:rPr lang="en-IN" sz="1700" u="sng"/>
                        <a:t>Pizza Variety</a:t>
                      </a:r>
                      <a:endParaRPr lang="en-IN" sz="1700"/>
                    </a:p>
                  </a:txBody>
                  <a:tcPr marL="87038" marR="87038" marT="43519" marB="43519" anchor="ctr"/>
                </a:tc>
                <a:tc>
                  <a:txBody>
                    <a:bodyPr/>
                    <a:lstStyle/>
                    <a:p>
                      <a:r>
                        <a:rPr lang="en-IN" sz="1700" u="sng"/>
                        <a:t>Delivery Area</a:t>
                      </a:r>
                      <a:endParaRPr lang="en-IN" sz="1700"/>
                    </a:p>
                  </a:txBody>
                  <a:tcPr marL="87038" marR="87038" marT="43519" marB="43519" anchor="ctr"/>
                </a:tc>
                <a:extLst>
                  <a:ext uri="{0D108BD9-81ED-4DB2-BD59-A6C34878D82A}">
                    <a16:rowId xmlns:a16="http://schemas.microsoft.com/office/drawing/2014/main" val="10000"/>
                  </a:ext>
                </a:extLst>
              </a:tr>
              <a:tr h="348151">
                <a:tc>
                  <a:txBody>
                    <a:bodyPr/>
                    <a:lstStyle/>
                    <a:p>
                      <a:r>
                        <a:rPr lang="en-IN" sz="1700" dirty="0"/>
                        <a:t>A1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Springfield</a:t>
                      </a:r>
                    </a:p>
                  </a:txBody>
                  <a:tcPr marL="87038" marR="87038" marT="43519" marB="43519" anchor="ctr"/>
                </a:tc>
                <a:extLst>
                  <a:ext uri="{0D108BD9-81ED-4DB2-BD59-A6C34878D82A}">
                    <a16:rowId xmlns:a16="http://schemas.microsoft.com/office/drawing/2014/main" val="10001"/>
                  </a:ext>
                </a:extLst>
              </a:tr>
              <a:tr h="348151">
                <a:tc>
                  <a:txBody>
                    <a:bodyPr/>
                    <a:lstStyle/>
                    <a:p>
                      <a:r>
                        <a:rPr lang="en-IN" sz="1700"/>
                        <a:t>A1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Shelbyville</a:t>
                      </a:r>
                    </a:p>
                  </a:txBody>
                  <a:tcPr marL="87038" marR="87038" marT="43519" marB="43519" anchor="ctr"/>
                </a:tc>
                <a:extLst>
                  <a:ext uri="{0D108BD9-81ED-4DB2-BD59-A6C34878D82A}">
                    <a16:rowId xmlns:a16="http://schemas.microsoft.com/office/drawing/2014/main" val="10002"/>
                  </a:ext>
                </a:extLst>
              </a:tr>
              <a:tr h="348151">
                <a:tc>
                  <a:txBody>
                    <a:bodyPr/>
                    <a:lstStyle/>
                    <a:p>
                      <a:r>
                        <a:rPr lang="en-IN" sz="1700"/>
                        <a:t>A1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Capital City</a:t>
                      </a:r>
                    </a:p>
                  </a:txBody>
                  <a:tcPr marL="87038" marR="87038" marT="43519" marB="43519" anchor="ctr"/>
                </a:tc>
                <a:extLst>
                  <a:ext uri="{0D108BD9-81ED-4DB2-BD59-A6C34878D82A}">
                    <a16:rowId xmlns:a16="http://schemas.microsoft.com/office/drawing/2014/main" val="10003"/>
                  </a:ext>
                </a:extLst>
              </a:tr>
              <a:tr h="348151">
                <a:tc>
                  <a:txBody>
                    <a:bodyPr/>
                    <a:lstStyle/>
                    <a:p>
                      <a:r>
                        <a:rPr lang="en-IN" sz="1700"/>
                        <a:t>A1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Springfield</a:t>
                      </a:r>
                    </a:p>
                  </a:txBody>
                  <a:tcPr marL="87038" marR="87038" marT="43519" marB="43519" anchor="ctr"/>
                </a:tc>
                <a:extLst>
                  <a:ext uri="{0D108BD9-81ED-4DB2-BD59-A6C34878D82A}">
                    <a16:rowId xmlns:a16="http://schemas.microsoft.com/office/drawing/2014/main" val="10004"/>
                  </a:ext>
                </a:extLst>
              </a:tr>
              <a:tr h="348151">
                <a:tc>
                  <a:txBody>
                    <a:bodyPr/>
                    <a:lstStyle/>
                    <a:p>
                      <a:r>
                        <a:rPr lang="en-IN" sz="1700"/>
                        <a:t>A1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Shelbyville</a:t>
                      </a:r>
                    </a:p>
                  </a:txBody>
                  <a:tcPr marL="87038" marR="87038" marT="43519" marB="43519" anchor="ctr"/>
                </a:tc>
                <a:extLst>
                  <a:ext uri="{0D108BD9-81ED-4DB2-BD59-A6C34878D82A}">
                    <a16:rowId xmlns:a16="http://schemas.microsoft.com/office/drawing/2014/main" val="10005"/>
                  </a:ext>
                </a:extLst>
              </a:tr>
              <a:tr h="348151">
                <a:tc>
                  <a:txBody>
                    <a:bodyPr/>
                    <a:lstStyle/>
                    <a:p>
                      <a:r>
                        <a:rPr lang="en-IN" sz="1700"/>
                        <a:t>A1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Capital City</a:t>
                      </a:r>
                    </a:p>
                  </a:txBody>
                  <a:tcPr marL="87038" marR="87038" marT="43519" marB="43519" anchor="ctr"/>
                </a:tc>
                <a:extLst>
                  <a:ext uri="{0D108BD9-81ED-4DB2-BD59-A6C34878D82A}">
                    <a16:rowId xmlns:a16="http://schemas.microsoft.com/office/drawing/2014/main" val="10006"/>
                  </a:ext>
                </a:extLst>
              </a:tr>
              <a:tr h="348151">
                <a:tc>
                  <a:txBody>
                    <a:bodyPr/>
                    <a:lstStyle/>
                    <a:p>
                      <a:r>
                        <a:rPr lang="en-IN" sz="1700"/>
                        <a:t>Elite Pizza</a:t>
                      </a:r>
                    </a:p>
                  </a:txBody>
                  <a:tcPr marL="87038" marR="87038" marT="43519" marB="43519" anchor="ctr"/>
                </a:tc>
                <a:tc>
                  <a:txBody>
                    <a:bodyPr/>
                    <a:lstStyle/>
                    <a:p>
                      <a:r>
                        <a:rPr lang="en-IN" sz="1700"/>
                        <a:t>Thin Crust</a:t>
                      </a:r>
                    </a:p>
                  </a:txBody>
                  <a:tcPr marL="87038" marR="87038" marT="43519" marB="43519" anchor="ctr"/>
                </a:tc>
                <a:tc>
                  <a:txBody>
                    <a:bodyPr/>
                    <a:lstStyle/>
                    <a:p>
                      <a:r>
                        <a:rPr lang="en-IN" sz="1700"/>
                        <a:t>Capital City</a:t>
                      </a:r>
                    </a:p>
                  </a:txBody>
                  <a:tcPr marL="87038" marR="87038" marT="43519" marB="43519" anchor="ctr"/>
                </a:tc>
                <a:extLst>
                  <a:ext uri="{0D108BD9-81ED-4DB2-BD59-A6C34878D82A}">
                    <a16:rowId xmlns:a16="http://schemas.microsoft.com/office/drawing/2014/main" val="10007"/>
                  </a:ext>
                </a:extLst>
              </a:tr>
              <a:tr h="348151">
                <a:tc>
                  <a:txBody>
                    <a:bodyPr/>
                    <a:lstStyle/>
                    <a:p>
                      <a:r>
                        <a:rPr lang="en-IN" sz="1700"/>
                        <a:t>Elite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Capital City</a:t>
                      </a:r>
                    </a:p>
                  </a:txBody>
                  <a:tcPr marL="87038" marR="87038" marT="43519" marB="43519" anchor="ctr"/>
                </a:tc>
                <a:extLst>
                  <a:ext uri="{0D108BD9-81ED-4DB2-BD59-A6C34878D82A}">
                    <a16:rowId xmlns:a16="http://schemas.microsoft.com/office/drawing/2014/main" val="10008"/>
                  </a:ext>
                </a:extLst>
              </a:tr>
              <a:tr h="348151">
                <a:tc>
                  <a:txBody>
                    <a:bodyPr/>
                    <a:lstStyle/>
                    <a:p>
                      <a:r>
                        <a:rPr lang="en-IN" sz="1700"/>
                        <a:t>Vincenzo's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Springfield</a:t>
                      </a:r>
                    </a:p>
                  </a:txBody>
                  <a:tcPr marL="87038" marR="87038" marT="43519" marB="43519" anchor="ctr"/>
                </a:tc>
                <a:extLst>
                  <a:ext uri="{0D108BD9-81ED-4DB2-BD59-A6C34878D82A}">
                    <a16:rowId xmlns:a16="http://schemas.microsoft.com/office/drawing/2014/main" val="10009"/>
                  </a:ext>
                </a:extLst>
              </a:tr>
              <a:tr h="348151">
                <a:tc>
                  <a:txBody>
                    <a:bodyPr/>
                    <a:lstStyle/>
                    <a:p>
                      <a:r>
                        <a:rPr lang="en-IN" sz="1700"/>
                        <a:t>Vincenzo's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Shelbyville</a:t>
                      </a:r>
                    </a:p>
                  </a:txBody>
                  <a:tcPr marL="87038" marR="87038" marT="43519" marB="43519" anchor="ctr"/>
                </a:tc>
                <a:extLst>
                  <a:ext uri="{0D108BD9-81ED-4DB2-BD59-A6C34878D82A}">
                    <a16:rowId xmlns:a16="http://schemas.microsoft.com/office/drawing/2014/main" val="10010"/>
                  </a:ext>
                </a:extLst>
              </a:tr>
              <a:tr h="348151">
                <a:tc>
                  <a:txBody>
                    <a:bodyPr/>
                    <a:lstStyle/>
                    <a:p>
                      <a:r>
                        <a:rPr lang="en-IN" sz="1700"/>
                        <a:t>Vincenzo's Pizza</a:t>
                      </a:r>
                    </a:p>
                  </a:txBody>
                  <a:tcPr marL="87038" marR="87038" marT="43519" marB="43519" anchor="ctr"/>
                </a:tc>
                <a:tc>
                  <a:txBody>
                    <a:bodyPr/>
                    <a:lstStyle/>
                    <a:p>
                      <a:r>
                        <a:rPr lang="en-IN" sz="1700"/>
                        <a:t>Thin Crust</a:t>
                      </a:r>
                    </a:p>
                  </a:txBody>
                  <a:tcPr marL="87038" marR="87038" marT="43519" marB="43519" anchor="ctr"/>
                </a:tc>
                <a:tc>
                  <a:txBody>
                    <a:bodyPr/>
                    <a:lstStyle/>
                    <a:p>
                      <a:r>
                        <a:rPr lang="en-IN" sz="1700"/>
                        <a:t>Springfield</a:t>
                      </a:r>
                    </a:p>
                  </a:txBody>
                  <a:tcPr marL="87038" marR="87038" marT="43519" marB="43519" anchor="ctr"/>
                </a:tc>
                <a:extLst>
                  <a:ext uri="{0D108BD9-81ED-4DB2-BD59-A6C34878D82A}">
                    <a16:rowId xmlns:a16="http://schemas.microsoft.com/office/drawing/2014/main" val="10011"/>
                  </a:ext>
                </a:extLst>
              </a:tr>
              <a:tr h="348151">
                <a:tc>
                  <a:txBody>
                    <a:bodyPr/>
                    <a:lstStyle/>
                    <a:p>
                      <a:r>
                        <a:rPr lang="en-IN" sz="1700"/>
                        <a:t>Vincenzo's Pizza</a:t>
                      </a:r>
                    </a:p>
                  </a:txBody>
                  <a:tcPr marL="87038" marR="87038" marT="43519" marB="43519" anchor="ctr"/>
                </a:tc>
                <a:tc>
                  <a:txBody>
                    <a:bodyPr/>
                    <a:lstStyle/>
                    <a:p>
                      <a:r>
                        <a:rPr lang="en-IN" sz="1700"/>
                        <a:t>Thin Crust</a:t>
                      </a:r>
                    </a:p>
                  </a:txBody>
                  <a:tcPr marL="87038" marR="87038" marT="43519" marB="43519" anchor="ctr"/>
                </a:tc>
                <a:tc>
                  <a:txBody>
                    <a:bodyPr/>
                    <a:lstStyle/>
                    <a:p>
                      <a:r>
                        <a:rPr lang="en-IN" sz="1700" dirty="0"/>
                        <a:t>Shelbyville</a:t>
                      </a:r>
                    </a:p>
                  </a:txBody>
                  <a:tcPr marL="87038" marR="87038" marT="43519" marB="43519" anchor="ct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2987824" y="836712"/>
            <a:ext cx="31341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Pizza Delivery Permutations </a:t>
            </a:r>
          </a:p>
        </p:txBody>
      </p:sp>
    </p:spTree>
    <p:extLst>
      <p:ext uri="{BB962C8B-B14F-4D97-AF65-F5344CB8AC3E}">
        <p14:creationId xmlns:p14="http://schemas.microsoft.com/office/powerpoint/2010/main" val="2514111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6264696"/>
          </a:xfrm>
        </p:spPr>
        <p:txBody>
          <a:bodyPr>
            <a:normAutofit fontScale="62500" lnSpcReduction="20000"/>
          </a:bodyPr>
          <a:lstStyle/>
          <a:p>
            <a:pPr algn="just"/>
            <a:r>
              <a:rPr lang="en-IN" dirty="0"/>
              <a:t>Each row indicates that a given restaurant can deliver a given variety of pizza to a given area.</a:t>
            </a:r>
          </a:p>
          <a:p>
            <a:pPr algn="just"/>
            <a:r>
              <a:rPr lang="en-IN" dirty="0"/>
              <a:t>The table has no non-key attributes because its only key is {Restaurant, Pizza Variety, Delivery Area}. Therefore it meets all normal forms up to BCNF. If we assume, however, that pizza varieties offered by a restaurant are not affected by delivery area, then it does not meet 4NF. The problem is that the table features two non-trivial multivalued dependencies on the {Restaurant} attribute (which is not a super key). The dependencies are:</a:t>
            </a:r>
          </a:p>
          <a:p>
            <a:pPr algn="just"/>
            <a:endParaRPr lang="en-IN" dirty="0"/>
          </a:p>
          <a:p>
            <a:pPr algn="just"/>
            <a:r>
              <a:rPr lang="en-IN" dirty="0"/>
              <a:t>{Restaurant} {Pizza Variety}</a:t>
            </a:r>
          </a:p>
          <a:p>
            <a:pPr algn="just"/>
            <a:r>
              <a:rPr lang="en-IN" dirty="0"/>
              <a:t>{Restaurant} {Delivery Area}</a:t>
            </a:r>
          </a:p>
          <a:p>
            <a:pPr algn="just"/>
            <a:endParaRPr lang="en-IN" dirty="0"/>
          </a:p>
          <a:p>
            <a:pPr algn="just"/>
            <a:r>
              <a:rPr lang="en-IN" dirty="0"/>
              <a:t>These non-trivial multivalued dependencies on a non-super key reflect the fact that the varieties of pizza a restaurant offers are independent from the areas to which the restaurant delivers. This state of affairs leads to redundancy in the table: </a:t>
            </a:r>
          </a:p>
          <a:p>
            <a:pPr algn="just"/>
            <a:r>
              <a:rPr lang="en-IN" dirty="0"/>
              <a:t>for example, we are told three times that A1 Pizza offers Stuffed Crust, and if A1 Pizza starts producing Cheese Crust pizzas then we will need to add multiple rows, one for each of A1 Pizza's delivery areas. There is, moreover, nothing to prevent us from doing this incorrectly: we might add Cheese Crust rows for all but one of A1 Pizza's delivery areas, thereby failing to respect the multivalued dependency {Restaurant} {Pizza Variety}.</a:t>
            </a:r>
          </a:p>
          <a:p>
            <a:endParaRPr lang="en-IN" dirty="0"/>
          </a:p>
        </p:txBody>
      </p:sp>
    </p:spTree>
    <p:extLst>
      <p:ext uri="{BB962C8B-B14F-4D97-AF65-F5344CB8AC3E}">
        <p14:creationId xmlns:p14="http://schemas.microsoft.com/office/powerpoint/2010/main" val="1028801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1600" dirty="0"/>
              <a:t>To eliminate the possibility of these anomalies, we must place the facts about varieties offered into a different table from the facts about delivery areas, yielding two tables that are both in 4NF.</a:t>
            </a:r>
          </a:p>
          <a:p>
            <a:pPr marL="0" indent="0" algn="just">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2043424194"/>
              </p:ext>
            </p:extLst>
          </p:nvPr>
        </p:nvGraphicFramePr>
        <p:xfrm>
          <a:off x="251520" y="2132856"/>
          <a:ext cx="3600400" cy="2664298"/>
        </p:xfrm>
        <a:graphic>
          <a:graphicData uri="http://schemas.openxmlformats.org/drawingml/2006/table">
            <a:tbl>
              <a:tblPr>
                <a:tableStyleId>{775DCB02-9BB8-47FD-8907-85C794F793BA}</a:tableStyleId>
              </a:tblPr>
              <a:tblGrid>
                <a:gridCol w="180020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380614">
                <a:tc>
                  <a:txBody>
                    <a:bodyPr/>
                    <a:lstStyle/>
                    <a:p>
                      <a:r>
                        <a:rPr lang="en-IN" u="sng" dirty="0"/>
                        <a:t>Restaurant</a:t>
                      </a:r>
                      <a:endParaRPr lang="en-IN" dirty="0"/>
                    </a:p>
                  </a:txBody>
                  <a:tcPr anchor="ctr"/>
                </a:tc>
                <a:tc>
                  <a:txBody>
                    <a:bodyPr/>
                    <a:lstStyle/>
                    <a:p>
                      <a:r>
                        <a:rPr lang="en-IN" u="sng"/>
                        <a:t>Pizza Variety</a:t>
                      </a:r>
                      <a:endParaRPr lang="en-IN"/>
                    </a:p>
                  </a:txBody>
                  <a:tcPr anchor="ctr"/>
                </a:tc>
                <a:extLst>
                  <a:ext uri="{0D108BD9-81ED-4DB2-BD59-A6C34878D82A}">
                    <a16:rowId xmlns:a16="http://schemas.microsoft.com/office/drawing/2014/main" val="10000"/>
                  </a:ext>
                </a:extLst>
              </a:tr>
              <a:tr h="380614">
                <a:tc>
                  <a:txBody>
                    <a:bodyPr/>
                    <a:lstStyle/>
                    <a:p>
                      <a:r>
                        <a:rPr lang="en-IN"/>
                        <a:t>A1 Pizza</a:t>
                      </a:r>
                    </a:p>
                  </a:txBody>
                  <a:tcPr anchor="ctr"/>
                </a:tc>
                <a:tc>
                  <a:txBody>
                    <a:bodyPr/>
                    <a:lstStyle/>
                    <a:p>
                      <a:r>
                        <a:rPr lang="en-IN"/>
                        <a:t>Thick Crust</a:t>
                      </a:r>
                    </a:p>
                  </a:txBody>
                  <a:tcPr anchor="ctr"/>
                </a:tc>
                <a:extLst>
                  <a:ext uri="{0D108BD9-81ED-4DB2-BD59-A6C34878D82A}">
                    <a16:rowId xmlns:a16="http://schemas.microsoft.com/office/drawing/2014/main" val="10001"/>
                  </a:ext>
                </a:extLst>
              </a:tr>
              <a:tr h="380614">
                <a:tc>
                  <a:txBody>
                    <a:bodyPr/>
                    <a:lstStyle/>
                    <a:p>
                      <a:r>
                        <a:rPr lang="en-IN" dirty="0"/>
                        <a:t>A1 Pizza</a:t>
                      </a:r>
                    </a:p>
                  </a:txBody>
                  <a:tcPr anchor="ctr"/>
                </a:tc>
                <a:tc>
                  <a:txBody>
                    <a:bodyPr/>
                    <a:lstStyle/>
                    <a:p>
                      <a:r>
                        <a:rPr lang="en-IN"/>
                        <a:t>Stuffed Crust</a:t>
                      </a:r>
                    </a:p>
                  </a:txBody>
                  <a:tcPr anchor="ctr"/>
                </a:tc>
                <a:extLst>
                  <a:ext uri="{0D108BD9-81ED-4DB2-BD59-A6C34878D82A}">
                    <a16:rowId xmlns:a16="http://schemas.microsoft.com/office/drawing/2014/main" val="10002"/>
                  </a:ext>
                </a:extLst>
              </a:tr>
              <a:tr h="380614">
                <a:tc>
                  <a:txBody>
                    <a:bodyPr/>
                    <a:lstStyle/>
                    <a:p>
                      <a:r>
                        <a:rPr lang="en-IN"/>
                        <a:t>Elite Pizza</a:t>
                      </a:r>
                    </a:p>
                  </a:txBody>
                  <a:tcPr anchor="ctr"/>
                </a:tc>
                <a:tc>
                  <a:txBody>
                    <a:bodyPr/>
                    <a:lstStyle/>
                    <a:p>
                      <a:r>
                        <a:rPr lang="en-IN"/>
                        <a:t>Thin Crust</a:t>
                      </a:r>
                    </a:p>
                  </a:txBody>
                  <a:tcPr anchor="ctr"/>
                </a:tc>
                <a:extLst>
                  <a:ext uri="{0D108BD9-81ED-4DB2-BD59-A6C34878D82A}">
                    <a16:rowId xmlns:a16="http://schemas.microsoft.com/office/drawing/2014/main" val="10003"/>
                  </a:ext>
                </a:extLst>
              </a:tr>
              <a:tr h="380614">
                <a:tc>
                  <a:txBody>
                    <a:bodyPr/>
                    <a:lstStyle/>
                    <a:p>
                      <a:r>
                        <a:rPr lang="en-IN"/>
                        <a:t>Elite Pizza</a:t>
                      </a:r>
                    </a:p>
                  </a:txBody>
                  <a:tcPr anchor="ctr"/>
                </a:tc>
                <a:tc>
                  <a:txBody>
                    <a:bodyPr/>
                    <a:lstStyle/>
                    <a:p>
                      <a:r>
                        <a:rPr lang="en-IN"/>
                        <a:t>Stuffed Crust</a:t>
                      </a:r>
                    </a:p>
                  </a:txBody>
                  <a:tcPr anchor="ctr"/>
                </a:tc>
                <a:extLst>
                  <a:ext uri="{0D108BD9-81ED-4DB2-BD59-A6C34878D82A}">
                    <a16:rowId xmlns:a16="http://schemas.microsoft.com/office/drawing/2014/main" val="10004"/>
                  </a:ext>
                </a:extLst>
              </a:tr>
              <a:tr h="380614">
                <a:tc>
                  <a:txBody>
                    <a:bodyPr/>
                    <a:lstStyle/>
                    <a:p>
                      <a:r>
                        <a:rPr lang="en-IN"/>
                        <a:t>Vincenzo's Pizza</a:t>
                      </a:r>
                    </a:p>
                  </a:txBody>
                  <a:tcPr anchor="ctr"/>
                </a:tc>
                <a:tc>
                  <a:txBody>
                    <a:bodyPr/>
                    <a:lstStyle/>
                    <a:p>
                      <a:r>
                        <a:rPr lang="en-IN"/>
                        <a:t>Thick Crust</a:t>
                      </a:r>
                    </a:p>
                  </a:txBody>
                  <a:tcPr anchor="ctr"/>
                </a:tc>
                <a:extLst>
                  <a:ext uri="{0D108BD9-81ED-4DB2-BD59-A6C34878D82A}">
                    <a16:rowId xmlns:a16="http://schemas.microsoft.com/office/drawing/2014/main" val="10005"/>
                  </a:ext>
                </a:extLst>
              </a:tr>
              <a:tr h="380614">
                <a:tc>
                  <a:txBody>
                    <a:bodyPr/>
                    <a:lstStyle/>
                    <a:p>
                      <a:r>
                        <a:rPr lang="en-IN"/>
                        <a:t>Vincenzo's Pizza</a:t>
                      </a:r>
                    </a:p>
                  </a:txBody>
                  <a:tcPr anchor="ctr"/>
                </a:tc>
                <a:tc>
                  <a:txBody>
                    <a:bodyPr/>
                    <a:lstStyle/>
                    <a:p>
                      <a:r>
                        <a:rPr lang="en-IN" dirty="0"/>
                        <a:t>Thin Crust</a:t>
                      </a:r>
                    </a:p>
                  </a:txBody>
                  <a:tcPr anchor="ct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539552" y="1556792"/>
            <a:ext cx="26554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Varieties By Restaurant </a:t>
            </a:r>
          </a:p>
        </p:txBody>
      </p:sp>
      <p:graphicFrame>
        <p:nvGraphicFramePr>
          <p:cNvPr id="6" name="Table 5"/>
          <p:cNvGraphicFramePr>
            <a:graphicFrameLocks noGrp="1"/>
          </p:cNvGraphicFramePr>
          <p:nvPr>
            <p:extLst>
              <p:ext uri="{D42A27DB-BD31-4B8C-83A1-F6EECF244321}">
                <p14:modId xmlns:p14="http://schemas.microsoft.com/office/powerpoint/2010/main" val="256666254"/>
              </p:ext>
            </p:extLst>
          </p:nvPr>
        </p:nvGraphicFramePr>
        <p:xfrm>
          <a:off x="4424999" y="2132856"/>
          <a:ext cx="3622536" cy="2736307"/>
        </p:xfrm>
        <a:graphic>
          <a:graphicData uri="http://schemas.openxmlformats.org/drawingml/2006/table">
            <a:tbl>
              <a:tblPr>
                <a:tableStyleId>{69C7853C-536D-4A76-A0AE-DD22124D55A5}</a:tableStyleId>
              </a:tblPr>
              <a:tblGrid>
                <a:gridCol w="1811268">
                  <a:extLst>
                    <a:ext uri="{9D8B030D-6E8A-4147-A177-3AD203B41FA5}">
                      <a16:colId xmlns:a16="http://schemas.microsoft.com/office/drawing/2014/main" val="20000"/>
                    </a:ext>
                  </a:extLst>
                </a:gridCol>
                <a:gridCol w="1811268">
                  <a:extLst>
                    <a:ext uri="{9D8B030D-6E8A-4147-A177-3AD203B41FA5}">
                      <a16:colId xmlns:a16="http://schemas.microsoft.com/office/drawing/2014/main" val="20001"/>
                    </a:ext>
                  </a:extLst>
                </a:gridCol>
              </a:tblGrid>
              <a:tr h="390901">
                <a:tc>
                  <a:txBody>
                    <a:bodyPr/>
                    <a:lstStyle/>
                    <a:p>
                      <a:r>
                        <a:rPr lang="en-IN" u="sng"/>
                        <a:t>Restaurant</a:t>
                      </a:r>
                      <a:endParaRPr lang="en-IN"/>
                    </a:p>
                  </a:txBody>
                  <a:tcPr anchor="ctr"/>
                </a:tc>
                <a:tc>
                  <a:txBody>
                    <a:bodyPr/>
                    <a:lstStyle/>
                    <a:p>
                      <a:r>
                        <a:rPr lang="en-IN" u="sng"/>
                        <a:t>Delivery Area</a:t>
                      </a:r>
                      <a:endParaRPr lang="en-IN"/>
                    </a:p>
                  </a:txBody>
                  <a:tcPr anchor="ctr"/>
                </a:tc>
                <a:extLst>
                  <a:ext uri="{0D108BD9-81ED-4DB2-BD59-A6C34878D82A}">
                    <a16:rowId xmlns:a16="http://schemas.microsoft.com/office/drawing/2014/main" val="10000"/>
                  </a:ext>
                </a:extLst>
              </a:tr>
              <a:tr h="390901">
                <a:tc>
                  <a:txBody>
                    <a:bodyPr/>
                    <a:lstStyle/>
                    <a:p>
                      <a:r>
                        <a:rPr lang="en-IN"/>
                        <a:t>A1 Pizza</a:t>
                      </a:r>
                    </a:p>
                  </a:txBody>
                  <a:tcPr anchor="ctr"/>
                </a:tc>
                <a:tc>
                  <a:txBody>
                    <a:bodyPr/>
                    <a:lstStyle/>
                    <a:p>
                      <a:r>
                        <a:rPr lang="en-IN"/>
                        <a:t>Springfield</a:t>
                      </a:r>
                    </a:p>
                  </a:txBody>
                  <a:tcPr anchor="ctr"/>
                </a:tc>
                <a:extLst>
                  <a:ext uri="{0D108BD9-81ED-4DB2-BD59-A6C34878D82A}">
                    <a16:rowId xmlns:a16="http://schemas.microsoft.com/office/drawing/2014/main" val="10001"/>
                  </a:ext>
                </a:extLst>
              </a:tr>
              <a:tr h="390901">
                <a:tc>
                  <a:txBody>
                    <a:bodyPr/>
                    <a:lstStyle/>
                    <a:p>
                      <a:r>
                        <a:rPr lang="en-IN"/>
                        <a:t>A1 Pizza</a:t>
                      </a:r>
                    </a:p>
                  </a:txBody>
                  <a:tcPr anchor="ctr"/>
                </a:tc>
                <a:tc>
                  <a:txBody>
                    <a:bodyPr/>
                    <a:lstStyle/>
                    <a:p>
                      <a:r>
                        <a:rPr lang="en-IN"/>
                        <a:t>Shelbyville</a:t>
                      </a:r>
                    </a:p>
                  </a:txBody>
                  <a:tcPr anchor="ctr"/>
                </a:tc>
                <a:extLst>
                  <a:ext uri="{0D108BD9-81ED-4DB2-BD59-A6C34878D82A}">
                    <a16:rowId xmlns:a16="http://schemas.microsoft.com/office/drawing/2014/main" val="10002"/>
                  </a:ext>
                </a:extLst>
              </a:tr>
              <a:tr h="390901">
                <a:tc>
                  <a:txBody>
                    <a:bodyPr/>
                    <a:lstStyle/>
                    <a:p>
                      <a:r>
                        <a:rPr lang="en-IN"/>
                        <a:t>A1 Pizza</a:t>
                      </a:r>
                    </a:p>
                  </a:txBody>
                  <a:tcPr anchor="ctr"/>
                </a:tc>
                <a:tc>
                  <a:txBody>
                    <a:bodyPr/>
                    <a:lstStyle/>
                    <a:p>
                      <a:r>
                        <a:rPr lang="en-IN"/>
                        <a:t>Capital City</a:t>
                      </a:r>
                    </a:p>
                  </a:txBody>
                  <a:tcPr anchor="ctr"/>
                </a:tc>
                <a:extLst>
                  <a:ext uri="{0D108BD9-81ED-4DB2-BD59-A6C34878D82A}">
                    <a16:rowId xmlns:a16="http://schemas.microsoft.com/office/drawing/2014/main" val="10003"/>
                  </a:ext>
                </a:extLst>
              </a:tr>
              <a:tr h="390901">
                <a:tc>
                  <a:txBody>
                    <a:bodyPr/>
                    <a:lstStyle/>
                    <a:p>
                      <a:r>
                        <a:rPr lang="en-IN"/>
                        <a:t>Elite Pizza</a:t>
                      </a:r>
                    </a:p>
                  </a:txBody>
                  <a:tcPr anchor="ctr"/>
                </a:tc>
                <a:tc>
                  <a:txBody>
                    <a:bodyPr/>
                    <a:lstStyle/>
                    <a:p>
                      <a:r>
                        <a:rPr lang="en-IN"/>
                        <a:t>Capital City</a:t>
                      </a:r>
                    </a:p>
                  </a:txBody>
                  <a:tcPr anchor="ctr"/>
                </a:tc>
                <a:extLst>
                  <a:ext uri="{0D108BD9-81ED-4DB2-BD59-A6C34878D82A}">
                    <a16:rowId xmlns:a16="http://schemas.microsoft.com/office/drawing/2014/main" val="10004"/>
                  </a:ext>
                </a:extLst>
              </a:tr>
              <a:tr h="390901">
                <a:tc>
                  <a:txBody>
                    <a:bodyPr/>
                    <a:lstStyle/>
                    <a:p>
                      <a:r>
                        <a:rPr lang="en-IN"/>
                        <a:t>Vincenzo's Pizza</a:t>
                      </a:r>
                    </a:p>
                  </a:txBody>
                  <a:tcPr anchor="ctr"/>
                </a:tc>
                <a:tc>
                  <a:txBody>
                    <a:bodyPr/>
                    <a:lstStyle/>
                    <a:p>
                      <a:r>
                        <a:rPr lang="en-IN"/>
                        <a:t>Springfield</a:t>
                      </a:r>
                    </a:p>
                  </a:txBody>
                  <a:tcPr anchor="ctr"/>
                </a:tc>
                <a:extLst>
                  <a:ext uri="{0D108BD9-81ED-4DB2-BD59-A6C34878D82A}">
                    <a16:rowId xmlns:a16="http://schemas.microsoft.com/office/drawing/2014/main" val="10005"/>
                  </a:ext>
                </a:extLst>
              </a:tr>
              <a:tr h="390901">
                <a:tc>
                  <a:txBody>
                    <a:bodyPr/>
                    <a:lstStyle/>
                    <a:p>
                      <a:r>
                        <a:rPr lang="en-IN"/>
                        <a:t>Vincenzo's Pizza</a:t>
                      </a:r>
                    </a:p>
                  </a:txBody>
                  <a:tcPr anchor="ctr"/>
                </a:tc>
                <a:tc>
                  <a:txBody>
                    <a:bodyPr/>
                    <a:lstStyle/>
                    <a:p>
                      <a:r>
                        <a:rPr lang="en-IN" dirty="0"/>
                        <a:t>Shelbyville</a:t>
                      </a:r>
                    </a:p>
                  </a:txBody>
                  <a:tcPr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4355976" y="1556792"/>
            <a:ext cx="32624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Delivery Areas By Restaurant </a:t>
            </a:r>
          </a:p>
        </p:txBody>
      </p:sp>
    </p:spTree>
    <p:extLst>
      <p:ext uri="{BB962C8B-B14F-4D97-AF65-F5344CB8AC3E}">
        <p14:creationId xmlns:p14="http://schemas.microsoft.com/office/powerpoint/2010/main" val="2021169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5NF</a:t>
            </a:r>
            <a:endParaRPr lang="en-IN" dirty="0"/>
          </a:p>
        </p:txBody>
      </p:sp>
      <p:sp>
        <p:nvSpPr>
          <p:cNvPr id="3" name="Content Placeholder 2"/>
          <p:cNvSpPr>
            <a:spLocks noGrp="1"/>
          </p:cNvSpPr>
          <p:nvPr>
            <p:ph idx="1"/>
          </p:nvPr>
        </p:nvSpPr>
        <p:spPr>
          <a:xfrm>
            <a:off x="457200" y="980728"/>
            <a:ext cx="8229600" cy="5145435"/>
          </a:xfrm>
        </p:spPr>
        <p:txBody>
          <a:bodyPr>
            <a:normAutofit fontScale="85000" lnSpcReduction="20000"/>
          </a:bodyPr>
          <a:lstStyle/>
          <a:p>
            <a:pPr lvl="0" algn="just"/>
            <a:r>
              <a:rPr lang="en-IN" b="1" dirty="0"/>
              <a:t>Fifth Normal Form(5NF)</a:t>
            </a:r>
            <a:r>
              <a:rPr lang="en-IN" dirty="0"/>
              <a:t>   5NF is also called </a:t>
            </a:r>
            <a:r>
              <a:rPr lang="en-IN" b="1" dirty="0"/>
              <a:t>Project-Join Normal Form(PJRF)</a:t>
            </a:r>
            <a:r>
              <a:rPr lang="en-IN" dirty="0"/>
              <a:t> and specifies that a 5NF Table has no </a:t>
            </a:r>
            <a:r>
              <a:rPr lang="en-IN" b="1" dirty="0"/>
              <a:t>Join dependency</a:t>
            </a:r>
            <a:r>
              <a:rPr lang="en-IN" dirty="0"/>
              <a:t>. </a:t>
            </a:r>
          </a:p>
          <a:p>
            <a:pPr algn="just"/>
            <a:r>
              <a:rPr lang="en-IN" dirty="0"/>
              <a:t>A table is said to be in the 5NF if and only if every join dependency in it is implied by the candidate keys.</a:t>
            </a:r>
          </a:p>
          <a:p>
            <a:pPr algn="just"/>
            <a:r>
              <a:rPr lang="en-IN" dirty="0"/>
              <a:t>A join dependency *{A, B, … Z} on R is implied by the candidate key(s) of R if and only if each of A, B, …, Z is a superkey for R.</a:t>
            </a:r>
          </a:p>
          <a:p>
            <a:pPr algn="just"/>
            <a:r>
              <a:rPr lang="en-US" dirty="0"/>
              <a:t>Super key(Combinational Primary Key or Compound Primary Key):- If two or more attributes are combined to form a primary key, then that Primary key is called SUPER Key. A simple Primary Key is also called minimal super key.</a:t>
            </a:r>
            <a:endParaRPr lang="en-IN" dirty="0"/>
          </a:p>
          <a:p>
            <a:pPr algn="just"/>
            <a:endParaRPr lang="en-IN" dirty="0"/>
          </a:p>
          <a:p>
            <a:pPr lvl="0" algn="just"/>
            <a:endParaRPr lang="en-IN" dirty="0"/>
          </a:p>
          <a:p>
            <a:endParaRPr lang="en-IN" dirty="0"/>
          </a:p>
        </p:txBody>
      </p:sp>
    </p:spTree>
    <p:extLst>
      <p:ext uri="{BB962C8B-B14F-4D97-AF65-F5344CB8AC3E}">
        <p14:creationId xmlns:p14="http://schemas.microsoft.com/office/powerpoint/2010/main" val="3106914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712120"/>
              </p:ext>
            </p:extLst>
          </p:nvPr>
        </p:nvGraphicFramePr>
        <p:xfrm>
          <a:off x="1331640" y="1484784"/>
          <a:ext cx="6408712" cy="4389120"/>
        </p:xfrm>
        <a:graphic>
          <a:graphicData uri="http://schemas.openxmlformats.org/drawingml/2006/table">
            <a:tbl>
              <a:tblPr>
                <a:tableStyleId>{35758FB7-9AC5-4552-8A53-C91805E547FA}</a:tableStyleId>
              </a:tblPr>
              <a:tblGrid>
                <a:gridCol w="2595736">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285069">
                <a:tc>
                  <a:txBody>
                    <a:bodyPr/>
                    <a:lstStyle/>
                    <a:p>
                      <a:pPr algn="l"/>
                      <a:r>
                        <a:rPr lang="en-IN" b="1" dirty="0"/>
                        <a:t>Travelling Salesman</a:t>
                      </a:r>
                    </a:p>
                  </a:txBody>
                  <a:tcPr anchor="ctr"/>
                </a:tc>
                <a:tc>
                  <a:txBody>
                    <a:bodyPr/>
                    <a:lstStyle/>
                    <a:p>
                      <a:pPr algn="l"/>
                      <a:r>
                        <a:rPr lang="en-IN" b="1" dirty="0"/>
                        <a:t>Brand</a:t>
                      </a:r>
                    </a:p>
                  </a:txBody>
                  <a:tcPr anchor="ctr"/>
                </a:tc>
                <a:tc>
                  <a:txBody>
                    <a:bodyPr/>
                    <a:lstStyle/>
                    <a:p>
                      <a:pPr algn="l"/>
                      <a:r>
                        <a:rPr lang="en-IN" b="1" dirty="0"/>
                        <a:t>Product Type</a:t>
                      </a:r>
                    </a:p>
                  </a:txBody>
                  <a:tcPr anchor="ctr"/>
                </a:tc>
                <a:extLst>
                  <a:ext uri="{0D108BD9-81ED-4DB2-BD59-A6C34878D82A}">
                    <a16:rowId xmlns:a16="http://schemas.microsoft.com/office/drawing/2014/main" val="10000"/>
                  </a:ext>
                </a:extLst>
              </a:tr>
              <a:tr h="285069">
                <a:tc>
                  <a:txBody>
                    <a:bodyPr/>
                    <a:lstStyle/>
                    <a:p>
                      <a:pPr algn="l"/>
                      <a:r>
                        <a:rPr lang="en-IN"/>
                        <a:t>Jack Schneider</a:t>
                      </a:r>
                    </a:p>
                  </a:txBody>
                  <a:tcPr anchor="ctr"/>
                </a:tc>
                <a:tc>
                  <a:txBody>
                    <a:bodyPr/>
                    <a:lstStyle/>
                    <a:p>
                      <a:pPr algn="l"/>
                      <a:r>
                        <a:rPr lang="en-IN" dirty="0"/>
                        <a:t>Acme</a:t>
                      </a:r>
                    </a:p>
                  </a:txBody>
                  <a:tcPr anchor="ctr"/>
                </a:tc>
                <a:tc>
                  <a:txBody>
                    <a:bodyPr/>
                    <a:lstStyle/>
                    <a:p>
                      <a:pPr algn="l"/>
                      <a:r>
                        <a:rPr lang="en-IN"/>
                        <a:t>Vacuum Cleaner</a:t>
                      </a:r>
                    </a:p>
                  </a:txBody>
                  <a:tcPr anchor="ctr"/>
                </a:tc>
                <a:extLst>
                  <a:ext uri="{0D108BD9-81ED-4DB2-BD59-A6C34878D82A}">
                    <a16:rowId xmlns:a16="http://schemas.microsoft.com/office/drawing/2014/main" val="10001"/>
                  </a:ext>
                </a:extLst>
              </a:tr>
              <a:tr h="285069">
                <a:tc>
                  <a:txBody>
                    <a:bodyPr/>
                    <a:lstStyle/>
                    <a:p>
                      <a:pPr algn="l"/>
                      <a:r>
                        <a:rPr lang="en-IN" dirty="0"/>
                        <a:t>Jack Schneider</a:t>
                      </a:r>
                    </a:p>
                  </a:txBody>
                  <a:tcPr anchor="ctr"/>
                </a:tc>
                <a:tc>
                  <a:txBody>
                    <a:bodyPr/>
                    <a:lstStyle/>
                    <a:p>
                      <a:pPr algn="l"/>
                      <a:r>
                        <a:rPr lang="en-IN" dirty="0"/>
                        <a:t>Acme</a:t>
                      </a:r>
                    </a:p>
                  </a:txBody>
                  <a:tcPr anchor="ctr"/>
                </a:tc>
                <a:tc>
                  <a:txBody>
                    <a:bodyPr/>
                    <a:lstStyle/>
                    <a:p>
                      <a:pPr algn="l"/>
                      <a:r>
                        <a:rPr lang="en-IN"/>
                        <a:t>Breadbox</a:t>
                      </a:r>
                    </a:p>
                  </a:txBody>
                  <a:tcPr anchor="ctr"/>
                </a:tc>
                <a:extLst>
                  <a:ext uri="{0D108BD9-81ED-4DB2-BD59-A6C34878D82A}">
                    <a16:rowId xmlns:a16="http://schemas.microsoft.com/office/drawing/2014/main" val="10002"/>
                  </a:ext>
                </a:extLst>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Pruning Shears</a:t>
                      </a:r>
                    </a:p>
                  </a:txBody>
                  <a:tcPr anchor="ctr"/>
                </a:tc>
                <a:extLst>
                  <a:ext uri="{0D108BD9-81ED-4DB2-BD59-A6C34878D82A}">
                    <a16:rowId xmlns:a16="http://schemas.microsoft.com/office/drawing/2014/main" val="10003"/>
                  </a:ext>
                </a:extLst>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Vacuum Cleaner</a:t>
                      </a:r>
                    </a:p>
                  </a:txBody>
                  <a:tcPr anchor="ctr"/>
                </a:tc>
                <a:extLst>
                  <a:ext uri="{0D108BD9-81ED-4DB2-BD59-A6C34878D82A}">
                    <a16:rowId xmlns:a16="http://schemas.microsoft.com/office/drawing/2014/main" val="10004"/>
                  </a:ext>
                </a:extLst>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Breadbox</a:t>
                      </a:r>
                    </a:p>
                  </a:txBody>
                  <a:tcPr anchor="ctr"/>
                </a:tc>
                <a:extLst>
                  <a:ext uri="{0D108BD9-81ED-4DB2-BD59-A6C34878D82A}">
                    <a16:rowId xmlns:a16="http://schemas.microsoft.com/office/drawing/2014/main" val="10005"/>
                  </a:ext>
                </a:extLst>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Umbrella Stand</a:t>
                      </a:r>
                    </a:p>
                  </a:txBody>
                  <a:tcPr anchor="ctr"/>
                </a:tc>
                <a:extLst>
                  <a:ext uri="{0D108BD9-81ED-4DB2-BD59-A6C34878D82A}">
                    <a16:rowId xmlns:a16="http://schemas.microsoft.com/office/drawing/2014/main" val="10006"/>
                  </a:ext>
                </a:extLst>
              </a:tr>
              <a:tr h="285069">
                <a:tc>
                  <a:txBody>
                    <a:bodyPr/>
                    <a:lstStyle/>
                    <a:p>
                      <a:pPr algn="l"/>
                      <a:r>
                        <a:rPr lang="en-IN"/>
                        <a:t>Louis Ferguson</a:t>
                      </a:r>
                    </a:p>
                  </a:txBody>
                  <a:tcPr anchor="ctr"/>
                </a:tc>
                <a:tc>
                  <a:txBody>
                    <a:bodyPr/>
                    <a:lstStyle/>
                    <a:p>
                      <a:pPr algn="l"/>
                      <a:r>
                        <a:rPr lang="en-IN"/>
                        <a:t>Robusto</a:t>
                      </a:r>
                    </a:p>
                  </a:txBody>
                  <a:tcPr anchor="ctr"/>
                </a:tc>
                <a:tc>
                  <a:txBody>
                    <a:bodyPr/>
                    <a:lstStyle/>
                    <a:p>
                      <a:pPr algn="l"/>
                      <a:r>
                        <a:rPr lang="en-IN"/>
                        <a:t>Vacuum Cleaner</a:t>
                      </a:r>
                    </a:p>
                  </a:txBody>
                  <a:tcPr anchor="ctr"/>
                </a:tc>
                <a:extLst>
                  <a:ext uri="{0D108BD9-81ED-4DB2-BD59-A6C34878D82A}">
                    <a16:rowId xmlns:a16="http://schemas.microsoft.com/office/drawing/2014/main" val="10007"/>
                  </a:ext>
                </a:extLst>
              </a:tr>
              <a:tr h="285069">
                <a:tc>
                  <a:txBody>
                    <a:bodyPr/>
                    <a:lstStyle/>
                    <a:p>
                      <a:pPr algn="l"/>
                      <a:r>
                        <a:rPr lang="en-IN"/>
                        <a:t>Louis Ferguson</a:t>
                      </a:r>
                    </a:p>
                  </a:txBody>
                  <a:tcPr anchor="ctr"/>
                </a:tc>
                <a:tc>
                  <a:txBody>
                    <a:bodyPr/>
                    <a:lstStyle/>
                    <a:p>
                      <a:pPr algn="l"/>
                      <a:r>
                        <a:rPr lang="en-IN"/>
                        <a:t>Robusto</a:t>
                      </a:r>
                    </a:p>
                  </a:txBody>
                  <a:tcPr anchor="ctr"/>
                </a:tc>
                <a:tc>
                  <a:txBody>
                    <a:bodyPr/>
                    <a:lstStyle/>
                    <a:p>
                      <a:pPr algn="l"/>
                      <a:r>
                        <a:rPr lang="en-IN"/>
                        <a:t>Telescope</a:t>
                      </a:r>
                    </a:p>
                  </a:txBody>
                  <a:tcPr anchor="ctr"/>
                </a:tc>
                <a:extLst>
                  <a:ext uri="{0D108BD9-81ED-4DB2-BD59-A6C34878D82A}">
                    <a16:rowId xmlns:a16="http://schemas.microsoft.com/office/drawing/2014/main" val="10008"/>
                  </a:ext>
                </a:extLst>
              </a:tr>
              <a:tr h="285069">
                <a:tc>
                  <a:txBody>
                    <a:bodyPr/>
                    <a:lstStyle/>
                    <a:p>
                      <a:pPr algn="l"/>
                      <a:r>
                        <a:rPr lang="en-IN"/>
                        <a:t>Louis Ferguson</a:t>
                      </a:r>
                    </a:p>
                  </a:txBody>
                  <a:tcPr anchor="ctr"/>
                </a:tc>
                <a:tc>
                  <a:txBody>
                    <a:bodyPr/>
                    <a:lstStyle/>
                    <a:p>
                      <a:pPr algn="l"/>
                      <a:r>
                        <a:rPr lang="en-IN"/>
                        <a:t>Acme</a:t>
                      </a:r>
                    </a:p>
                  </a:txBody>
                  <a:tcPr anchor="ctr"/>
                </a:tc>
                <a:tc>
                  <a:txBody>
                    <a:bodyPr/>
                    <a:lstStyle/>
                    <a:p>
                      <a:pPr algn="l"/>
                      <a:r>
                        <a:rPr lang="en-IN"/>
                        <a:t>Vacuum Cleaner</a:t>
                      </a:r>
                    </a:p>
                  </a:txBody>
                  <a:tcPr anchor="ctr"/>
                </a:tc>
                <a:extLst>
                  <a:ext uri="{0D108BD9-81ED-4DB2-BD59-A6C34878D82A}">
                    <a16:rowId xmlns:a16="http://schemas.microsoft.com/office/drawing/2014/main" val="10009"/>
                  </a:ext>
                </a:extLst>
              </a:tr>
              <a:tr h="285069">
                <a:tc>
                  <a:txBody>
                    <a:bodyPr/>
                    <a:lstStyle/>
                    <a:p>
                      <a:pPr algn="l"/>
                      <a:r>
                        <a:rPr lang="en-IN"/>
                        <a:t>Louis Ferguson</a:t>
                      </a:r>
                    </a:p>
                  </a:txBody>
                  <a:tcPr anchor="ctr"/>
                </a:tc>
                <a:tc>
                  <a:txBody>
                    <a:bodyPr/>
                    <a:lstStyle/>
                    <a:p>
                      <a:pPr algn="l"/>
                      <a:r>
                        <a:rPr lang="en-IN"/>
                        <a:t>Acme</a:t>
                      </a:r>
                    </a:p>
                  </a:txBody>
                  <a:tcPr anchor="ctr"/>
                </a:tc>
                <a:tc>
                  <a:txBody>
                    <a:bodyPr/>
                    <a:lstStyle/>
                    <a:p>
                      <a:pPr algn="l"/>
                      <a:r>
                        <a:rPr lang="en-IN"/>
                        <a:t>Lava Lamp</a:t>
                      </a:r>
                    </a:p>
                  </a:txBody>
                  <a:tcPr anchor="ctr"/>
                </a:tc>
                <a:extLst>
                  <a:ext uri="{0D108BD9-81ED-4DB2-BD59-A6C34878D82A}">
                    <a16:rowId xmlns:a16="http://schemas.microsoft.com/office/drawing/2014/main" val="10010"/>
                  </a:ext>
                </a:extLst>
              </a:tr>
              <a:tr h="285069">
                <a:tc>
                  <a:txBody>
                    <a:bodyPr/>
                    <a:lstStyle/>
                    <a:p>
                      <a:pPr algn="l"/>
                      <a:r>
                        <a:rPr lang="en-IN"/>
                        <a:t>Louis Ferguson</a:t>
                      </a:r>
                    </a:p>
                  </a:txBody>
                  <a:tcPr anchor="ctr"/>
                </a:tc>
                <a:tc>
                  <a:txBody>
                    <a:bodyPr/>
                    <a:lstStyle/>
                    <a:p>
                      <a:pPr algn="l"/>
                      <a:r>
                        <a:rPr lang="en-IN" dirty="0"/>
                        <a:t>Nimbus</a:t>
                      </a:r>
                    </a:p>
                  </a:txBody>
                  <a:tcPr anchor="ctr"/>
                </a:tc>
                <a:tc>
                  <a:txBody>
                    <a:bodyPr/>
                    <a:lstStyle/>
                    <a:p>
                      <a:pPr algn="l"/>
                      <a:r>
                        <a:rPr lang="en-IN" dirty="0"/>
                        <a:t>Tie Rack</a:t>
                      </a:r>
                    </a:p>
                  </a:txBody>
                  <a:tcPr anchor="ctr"/>
                </a:tc>
                <a:extLst>
                  <a:ext uri="{0D108BD9-81ED-4DB2-BD59-A6C34878D82A}">
                    <a16:rowId xmlns:a16="http://schemas.microsoft.com/office/drawing/2014/main" val="10011"/>
                  </a:ext>
                </a:extLst>
              </a:tr>
            </a:tbl>
          </a:graphicData>
        </a:graphic>
      </p:graphicFrame>
      <p:sp>
        <p:nvSpPr>
          <p:cNvPr id="5" name="Rectangle 1"/>
          <p:cNvSpPr>
            <a:spLocks noChangeArrowheads="1"/>
          </p:cNvSpPr>
          <p:nvPr/>
        </p:nvSpPr>
        <p:spPr bwMode="auto">
          <a:xfrm>
            <a:off x="1814240" y="908720"/>
            <a:ext cx="5340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cs typeface="Arial" charset="0"/>
              </a:rPr>
              <a:t>Travelling Salesman Product Availability By Brand </a:t>
            </a:r>
          </a:p>
        </p:txBody>
      </p:sp>
    </p:spTree>
    <p:extLst>
      <p:ext uri="{BB962C8B-B14F-4D97-AF65-F5344CB8AC3E}">
        <p14:creationId xmlns:p14="http://schemas.microsoft.com/office/powerpoint/2010/main" val="2498532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pPr algn="just"/>
            <a:r>
              <a:rPr lang="en-IN" dirty="0"/>
              <a:t>The table's predicate is: Products of the type designated by </a:t>
            </a:r>
            <a:r>
              <a:rPr lang="en-IN" i="1" dirty="0"/>
              <a:t>Product Type</a:t>
            </a:r>
            <a:r>
              <a:rPr lang="en-IN" dirty="0"/>
              <a:t>, made by the brand designated by </a:t>
            </a:r>
            <a:r>
              <a:rPr lang="en-IN" i="1" dirty="0"/>
              <a:t>Brand</a:t>
            </a:r>
            <a:r>
              <a:rPr lang="en-IN" dirty="0"/>
              <a:t>, are available from the travelling salesman designated by </a:t>
            </a:r>
            <a:r>
              <a:rPr lang="en-IN" i="1" dirty="0"/>
              <a:t>Travelling Salesman</a:t>
            </a:r>
            <a:r>
              <a:rPr lang="en-IN" dirty="0"/>
              <a:t>.</a:t>
            </a:r>
          </a:p>
          <a:p>
            <a:pPr algn="just"/>
            <a:r>
              <a:rPr lang="en-IN" dirty="0"/>
              <a:t>In the absence of any rules restricting the valid possible combinations of Travelling Salesman, Brand, and Product Type, the three-attribute table above is necessary in order to model the situation correctly.</a:t>
            </a:r>
          </a:p>
          <a:p>
            <a:pPr algn="just"/>
            <a:r>
              <a:rPr lang="en-IN" dirty="0"/>
              <a:t>Suppose, however, that the following rule applies: </a:t>
            </a:r>
          </a:p>
          <a:p>
            <a:pPr marL="0" indent="0" algn="just">
              <a:buNone/>
            </a:pPr>
            <a:r>
              <a:rPr lang="en-IN" i="1" dirty="0"/>
              <a:t>    A Travelling Salesman has certain Brands and certain   </a:t>
            </a:r>
          </a:p>
          <a:p>
            <a:pPr marL="0" indent="0" algn="just">
              <a:buNone/>
            </a:pPr>
            <a:r>
              <a:rPr lang="en-IN" i="1" dirty="0"/>
              <a:t>    Product Types in his list. </a:t>
            </a:r>
          </a:p>
          <a:p>
            <a:pPr marL="0" indent="0" algn="just">
              <a:buNone/>
            </a:pPr>
            <a:r>
              <a:rPr lang="en-IN" i="1" dirty="0"/>
              <a:t>    If Brand B is in his list, and Product Type P is in his list,     </a:t>
            </a:r>
          </a:p>
          <a:p>
            <a:pPr marL="0" indent="0" algn="just">
              <a:buNone/>
            </a:pPr>
            <a:r>
              <a:rPr lang="en-IN" i="1" dirty="0"/>
              <a:t>    then (assuming Brand B makes Product Type P), the </a:t>
            </a:r>
          </a:p>
          <a:p>
            <a:pPr marL="0" indent="0" algn="just">
              <a:buNone/>
            </a:pPr>
            <a:r>
              <a:rPr lang="en-IN" i="1" dirty="0"/>
              <a:t>    Travelling Salesman must offer products of Product   </a:t>
            </a:r>
          </a:p>
          <a:p>
            <a:pPr marL="0" indent="0" algn="just">
              <a:buNone/>
            </a:pPr>
            <a:r>
              <a:rPr lang="en-IN" i="1" dirty="0"/>
              <a:t>    Type P made by Brand B.</a:t>
            </a:r>
            <a:endParaRPr lang="en-IN" dirty="0"/>
          </a:p>
          <a:p>
            <a:endParaRPr lang="en-IN" dirty="0"/>
          </a:p>
        </p:txBody>
      </p:sp>
    </p:spTree>
    <p:extLst>
      <p:ext uri="{BB962C8B-B14F-4D97-AF65-F5344CB8AC3E}">
        <p14:creationId xmlns:p14="http://schemas.microsoft.com/office/powerpoint/2010/main" val="3583334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8" y="116632"/>
            <a:ext cx="4834880" cy="288032"/>
          </a:xfrm>
        </p:spPr>
        <p:txBody>
          <a:bodyPr>
            <a:normAutofit fontScale="90000"/>
          </a:bodyPr>
          <a:lstStyle/>
          <a:p>
            <a:r>
              <a:rPr lang="en-IN" sz="1800" dirty="0"/>
              <a:t>In that case, it is possible to split the table into three: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9929287"/>
              </p:ext>
            </p:extLst>
          </p:nvPr>
        </p:nvGraphicFramePr>
        <p:xfrm>
          <a:off x="179512" y="954255"/>
          <a:ext cx="3682752" cy="4778080"/>
        </p:xfrm>
        <a:graphic>
          <a:graphicData uri="http://schemas.openxmlformats.org/drawingml/2006/table">
            <a:tbl>
              <a:tblPr>
                <a:tableStyleId>{775DCB02-9BB8-47FD-8907-85C794F793BA}</a:tableStyleId>
              </a:tblPr>
              <a:tblGrid>
                <a:gridCol w="1775916">
                  <a:extLst>
                    <a:ext uri="{9D8B030D-6E8A-4147-A177-3AD203B41FA5}">
                      <a16:colId xmlns:a16="http://schemas.microsoft.com/office/drawing/2014/main" val="20000"/>
                    </a:ext>
                  </a:extLst>
                </a:gridCol>
                <a:gridCol w="1906836">
                  <a:extLst>
                    <a:ext uri="{9D8B030D-6E8A-4147-A177-3AD203B41FA5}">
                      <a16:colId xmlns:a16="http://schemas.microsoft.com/office/drawing/2014/main" val="20001"/>
                    </a:ext>
                  </a:extLst>
                </a:gridCol>
              </a:tblGrid>
              <a:tr h="413800">
                <a:tc>
                  <a:txBody>
                    <a:bodyPr/>
                    <a:lstStyle/>
                    <a:p>
                      <a:r>
                        <a:rPr lang="en-IN" dirty="0"/>
                        <a:t>Travelling Salesman</a:t>
                      </a:r>
                    </a:p>
                  </a:txBody>
                  <a:tcPr anchor="ctr"/>
                </a:tc>
                <a:tc>
                  <a:txBody>
                    <a:bodyPr/>
                    <a:lstStyle/>
                    <a:p>
                      <a:r>
                        <a:rPr lang="en-IN"/>
                        <a:t>Product Type</a:t>
                      </a:r>
                    </a:p>
                  </a:txBody>
                  <a:tcPr anchor="ctr"/>
                </a:tc>
                <a:extLst>
                  <a:ext uri="{0D108BD9-81ED-4DB2-BD59-A6C34878D82A}">
                    <a16:rowId xmlns:a16="http://schemas.microsoft.com/office/drawing/2014/main" val="10000"/>
                  </a:ext>
                </a:extLst>
              </a:tr>
              <a:tr h="413800">
                <a:tc>
                  <a:txBody>
                    <a:bodyPr/>
                    <a:lstStyle/>
                    <a:p>
                      <a:r>
                        <a:rPr lang="en-IN"/>
                        <a:t>Jack Schneider</a:t>
                      </a:r>
                    </a:p>
                  </a:txBody>
                  <a:tcPr anchor="ctr"/>
                </a:tc>
                <a:tc>
                  <a:txBody>
                    <a:bodyPr/>
                    <a:lstStyle/>
                    <a:p>
                      <a:r>
                        <a:rPr lang="en-IN" dirty="0"/>
                        <a:t>Vacuum Cleaner</a:t>
                      </a:r>
                    </a:p>
                  </a:txBody>
                  <a:tcPr anchor="ctr"/>
                </a:tc>
                <a:extLst>
                  <a:ext uri="{0D108BD9-81ED-4DB2-BD59-A6C34878D82A}">
                    <a16:rowId xmlns:a16="http://schemas.microsoft.com/office/drawing/2014/main" val="10001"/>
                  </a:ext>
                </a:extLst>
              </a:tr>
              <a:tr h="413800">
                <a:tc>
                  <a:txBody>
                    <a:bodyPr/>
                    <a:lstStyle/>
                    <a:p>
                      <a:r>
                        <a:rPr lang="en-IN"/>
                        <a:t>Jack Schneider</a:t>
                      </a:r>
                    </a:p>
                  </a:txBody>
                  <a:tcPr anchor="ctr"/>
                </a:tc>
                <a:tc>
                  <a:txBody>
                    <a:bodyPr/>
                    <a:lstStyle/>
                    <a:p>
                      <a:r>
                        <a:rPr lang="en-IN"/>
                        <a:t>Breadbox</a:t>
                      </a:r>
                    </a:p>
                  </a:txBody>
                  <a:tcPr anchor="ctr"/>
                </a:tc>
                <a:extLst>
                  <a:ext uri="{0D108BD9-81ED-4DB2-BD59-A6C34878D82A}">
                    <a16:rowId xmlns:a16="http://schemas.microsoft.com/office/drawing/2014/main" val="10002"/>
                  </a:ext>
                </a:extLst>
              </a:tr>
              <a:tr h="413800">
                <a:tc>
                  <a:txBody>
                    <a:bodyPr/>
                    <a:lstStyle/>
                    <a:p>
                      <a:r>
                        <a:rPr lang="en-IN"/>
                        <a:t>Willy Loman</a:t>
                      </a:r>
                    </a:p>
                  </a:txBody>
                  <a:tcPr anchor="ctr"/>
                </a:tc>
                <a:tc>
                  <a:txBody>
                    <a:bodyPr/>
                    <a:lstStyle/>
                    <a:p>
                      <a:r>
                        <a:rPr lang="en-IN"/>
                        <a:t>Pruning Shears</a:t>
                      </a:r>
                    </a:p>
                  </a:txBody>
                  <a:tcPr anchor="ctr"/>
                </a:tc>
                <a:extLst>
                  <a:ext uri="{0D108BD9-81ED-4DB2-BD59-A6C34878D82A}">
                    <a16:rowId xmlns:a16="http://schemas.microsoft.com/office/drawing/2014/main" val="10003"/>
                  </a:ext>
                </a:extLst>
              </a:tr>
              <a:tr h="413800">
                <a:tc>
                  <a:txBody>
                    <a:bodyPr/>
                    <a:lstStyle/>
                    <a:p>
                      <a:r>
                        <a:rPr lang="en-IN"/>
                        <a:t>Willy Loman</a:t>
                      </a:r>
                    </a:p>
                  </a:txBody>
                  <a:tcPr anchor="ctr"/>
                </a:tc>
                <a:tc>
                  <a:txBody>
                    <a:bodyPr/>
                    <a:lstStyle/>
                    <a:p>
                      <a:r>
                        <a:rPr lang="en-IN"/>
                        <a:t>Vacuum Cleaner</a:t>
                      </a:r>
                    </a:p>
                  </a:txBody>
                  <a:tcPr anchor="ctr"/>
                </a:tc>
                <a:extLst>
                  <a:ext uri="{0D108BD9-81ED-4DB2-BD59-A6C34878D82A}">
                    <a16:rowId xmlns:a16="http://schemas.microsoft.com/office/drawing/2014/main" val="10004"/>
                  </a:ext>
                </a:extLst>
              </a:tr>
              <a:tr h="413800">
                <a:tc>
                  <a:txBody>
                    <a:bodyPr/>
                    <a:lstStyle/>
                    <a:p>
                      <a:r>
                        <a:rPr lang="en-IN"/>
                        <a:t>Willy Loman</a:t>
                      </a:r>
                    </a:p>
                  </a:txBody>
                  <a:tcPr anchor="ctr"/>
                </a:tc>
                <a:tc>
                  <a:txBody>
                    <a:bodyPr/>
                    <a:lstStyle/>
                    <a:p>
                      <a:r>
                        <a:rPr lang="en-IN"/>
                        <a:t>Breadbox</a:t>
                      </a:r>
                    </a:p>
                  </a:txBody>
                  <a:tcPr anchor="ctr"/>
                </a:tc>
                <a:extLst>
                  <a:ext uri="{0D108BD9-81ED-4DB2-BD59-A6C34878D82A}">
                    <a16:rowId xmlns:a16="http://schemas.microsoft.com/office/drawing/2014/main" val="10005"/>
                  </a:ext>
                </a:extLst>
              </a:tr>
              <a:tr h="413800">
                <a:tc>
                  <a:txBody>
                    <a:bodyPr/>
                    <a:lstStyle/>
                    <a:p>
                      <a:r>
                        <a:rPr lang="en-IN"/>
                        <a:t>Willy Loman</a:t>
                      </a:r>
                    </a:p>
                  </a:txBody>
                  <a:tcPr anchor="ctr"/>
                </a:tc>
                <a:tc>
                  <a:txBody>
                    <a:bodyPr/>
                    <a:lstStyle/>
                    <a:p>
                      <a:r>
                        <a:rPr lang="en-IN"/>
                        <a:t>Umbrella Stand</a:t>
                      </a:r>
                    </a:p>
                  </a:txBody>
                  <a:tcPr anchor="ctr"/>
                </a:tc>
                <a:extLst>
                  <a:ext uri="{0D108BD9-81ED-4DB2-BD59-A6C34878D82A}">
                    <a16:rowId xmlns:a16="http://schemas.microsoft.com/office/drawing/2014/main" val="10006"/>
                  </a:ext>
                </a:extLst>
              </a:tr>
              <a:tr h="413800">
                <a:tc>
                  <a:txBody>
                    <a:bodyPr/>
                    <a:lstStyle/>
                    <a:p>
                      <a:r>
                        <a:rPr lang="en-IN"/>
                        <a:t>Louis Ferguson</a:t>
                      </a:r>
                    </a:p>
                  </a:txBody>
                  <a:tcPr anchor="ctr"/>
                </a:tc>
                <a:tc>
                  <a:txBody>
                    <a:bodyPr/>
                    <a:lstStyle/>
                    <a:p>
                      <a:r>
                        <a:rPr lang="en-IN"/>
                        <a:t>Telescope</a:t>
                      </a:r>
                    </a:p>
                  </a:txBody>
                  <a:tcPr anchor="ctr"/>
                </a:tc>
                <a:extLst>
                  <a:ext uri="{0D108BD9-81ED-4DB2-BD59-A6C34878D82A}">
                    <a16:rowId xmlns:a16="http://schemas.microsoft.com/office/drawing/2014/main" val="10007"/>
                  </a:ext>
                </a:extLst>
              </a:tr>
              <a:tr h="413800">
                <a:tc>
                  <a:txBody>
                    <a:bodyPr/>
                    <a:lstStyle/>
                    <a:p>
                      <a:r>
                        <a:rPr lang="en-IN"/>
                        <a:t>Louis Ferguson</a:t>
                      </a:r>
                    </a:p>
                  </a:txBody>
                  <a:tcPr anchor="ctr"/>
                </a:tc>
                <a:tc>
                  <a:txBody>
                    <a:bodyPr/>
                    <a:lstStyle/>
                    <a:p>
                      <a:r>
                        <a:rPr lang="en-IN"/>
                        <a:t>Vacuum Cleaner</a:t>
                      </a:r>
                    </a:p>
                  </a:txBody>
                  <a:tcPr anchor="ctr"/>
                </a:tc>
                <a:extLst>
                  <a:ext uri="{0D108BD9-81ED-4DB2-BD59-A6C34878D82A}">
                    <a16:rowId xmlns:a16="http://schemas.microsoft.com/office/drawing/2014/main" val="10008"/>
                  </a:ext>
                </a:extLst>
              </a:tr>
              <a:tr h="413800">
                <a:tc>
                  <a:txBody>
                    <a:bodyPr/>
                    <a:lstStyle/>
                    <a:p>
                      <a:r>
                        <a:rPr lang="en-IN"/>
                        <a:t>Louis Ferguson</a:t>
                      </a:r>
                    </a:p>
                  </a:txBody>
                  <a:tcPr anchor="ctr"/>
                </a:tc>
                <a:tc>
                  <a:txBody>
                    <a:bodyPr/>
                    <a:lstStyle/>
                    <a:p>
                      <a:r>
                        <a:rPr lang="en-IN"/>
                        <a:t>Lava Lamp</a:t>
                      </a:r>
                    </a:p>
                  </a:txBody>
                  <a:tcPr anchor="ctr"/>
                </a:tc>
                <a:extLst>
                  <a:ext uri="{0D108BD9-81ED-4DB2-BD59-A6C34878D82A}">
                    <a16:rowId xmlns:a16="http://schemas.microsoft.com/office/drawing/2014/main" val="10009"/>
                  </a:ext>
                </a:extLst>
              </a:tr>
              <a:tr h="413800">
                <a:tc>
                  <a:txBody>
                    <a:bodyPr/>
                    <a:lstStyle/>
                    <a:p>
                      <a:r>
                        <a:rPr lang="en-IN"/>
                        <a:t>Louis Ferguson</a:t>
                      </a:r>
                    </a:p>
                  </a:txBody>
                  <a:tcPr anchor="ctr"/>
                </a:tc>
                <a:tc>
                  <a:txBody>
                    <a:bodyPr/>
                    <a:lstStyle/>
                    <a:p>
                      <a:r>
                        <a:rPr lang="en-IN" dirty="0"/>
                        <a:t>Tie Rack</a:t>
                      </a:r>
                    </a:p>
                  </a:txBody>
                  <a:tcPr anchor="ctr"/>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82626" y="587225"/>
            <a:ext cx="30469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a:ln>
                  <a:noFill/>
                </a:ln>
                <a:solidFill>
                  <a:schemeClr val="tx1"/>
                </a:solidFill>
                <a:effectLst/>
                <a:latin typeface="Arial" charset="0"/>
                <a:cs typeface="Arial" charset="0"/>
              </a:rPr>
              <a:t>Product Types By Travelling Salesman </a:t>
            </a:r>
          </a:p>
        </p:txBody>
      </p:sp>
      <p:graphicFrame>
        <p:nvGraphicFramePr>
          <p:cNvPr id="6" name="Table 5"/>
          <p:cNvGraphicFramePr>
            <a:graphicFrameLocks noGrp="1"/>
          </p:cNvGraphicFramePr>
          <p:nvPr>
            <p:extLst>
              <p:ext uri="{D42A27DB-BD31-4B8C-83A1-F6EECF244321}">
                <p14:modId xmlns:p14="http://schemas.microsoft.com/office/powerpoint/2010/main" val="1639877386"/>
              </p:ext>
            </p:extLst>
          </p:nvPr>
        </p:nvGraphicFramePr>
        <p:xfrm>
          <a:off x="4419229" y="404664"/>
          <a:ext cx="3826768" cy="2463300"/>
        </p:xfrm>
        <a:graphic>
          <a:graphicData uri="http://schemas.openxmlformats.org/drawingml/2006/table">
            <a:tbl>
              <a:tblPr>
                <a:tableStyleId>{284E427A-3D55-4303-BF80-6455036E1DE7}</a:tableStyleId>
              </a:tblPr>
              <a:tblGrid>
                <a:gridCol w="2385019">
                  <a:extLst>
                    <a:ext uri="{9D8B030D-6E8A-4147-A177-3AD203B41FA5}">
                      <a16:colId xmlns:a16="http://schemas.microsoft.com/office/drawing/2014/main" val="20000"/>
                    </a:ext>
                  </a:extLst>
                </a:gridCol>
                <a:gridCol w="1441749">
                  <a:extLst>
                    <a:ext uri="{9D8B030D-6E8A-4147-A177-3AD203B41FA5}">
                      <a16:colId xmlns:a16="http://schemas.microsoft.com/office/drawing/2014/main" val="20001"/>
                    </a:ext>
                  </a:extLst>
                </a:gridCol>
              </a:tblGrid>
              <a:tr h="410550">
                <a:tc>
                  <a:txBody>
                    <a:bodyPr/>
                    <a:lstStyle/>
                    <a:p>
                      <a:r>
                        <a:rPr lang="en-IN" dirty="0"/>
                        <a:t>Travelling Salesman</a:t>
                      </a:r>
                    </a:p>
                  </a:txBody>
                  <a:tcPr anchor="ctr"/>
                </a:tc>
                <a:tc>
                  <a:txBody>
                    <a:bodyPr/>
                    <a:lstStyle/>
                    <a:p>
                      <a:r>
                        <a:rPr lang="en-IN" dirty="0"/>
                        <a:t>Brand</a:t>
                      </a:r>
                    </a:p>
                  </a:txBody>
                  <a:tcPr anchor="ctr"/>
                </a:tc>
                <a:extLst>
                  <a:ext uri="{0D108BD9-81ED-4DB2-BD59-A6C34878D82A}">
                    <a16:rowId xmlns:a16="http://schemas.microsoft.com/office/drawing/2014/main" val="10000"/>
                  </a:ext>
                </a:extLst>
              </a:tr>
              <a:tr h="410550">
                <a:tc>
                  <a:txBody>
                    <a:bodyPr/>
                    <a:lstStyle/>
                    <a:p>
                      <a:r>
                        <a:rPr lang="en-IN" dirty="0"/>
                        <a:t>Jack Schneider</a:t>
                      </a:r>
                    </a:p>
                  </a:txBody>
                  <a:tcPr anchor="ctr"/>
                </a:tc>
                <a:tc>
                  <a:txBody>
                    <a:bodyPr/>
                    <a:lstStyle/>
                    <a:p>
                      <a:r>
                        <a:rPr lang="en-IN"/>
                        <a:t>Acme</a:t>
                      </a:r>
                    </a:p>
                  </a:txBody>
                  <a:tcPr anchor="ctr"/>
                </a:tc>
                <a:extLst>
                  <a:ext uri="{0D108BD9-81ED-4DB2-BD59-A6C34878D82A}">
                    <a16:rowId xmlns:a16="http://schemas.microsoft.com/office/drawing/2014/main" val="10001"/>
                  </a:ext>
                </a:extLst>
              </a:tr>
              <a:tr h="410550">
                <a:tc>
                  <a:txBody>
                    <a:bodyPr/>
                    <a:lstStyle/>
                    <a:p>
                      <a:r>
                        <a:rPr lang="en-IN" dirty="0"/>
                        <a:t>Willy </a:t>
                      </a:r>
                      <a:r>
                        <a:rPr lang="en-IN" dirty="0" err="1"/>
                        <a:t>Loman</a:t>
                      </a:r>
                      <a:endParaRPr lang="en-IN" dirty="0"/>
                    </a:p>
                  </a:txBody>
                  <a:tcPr anchor="ctr"/>
                </a:tc>
                <a:tc>
                  <a:txBody>
                    <a:bodyPr/>
                    <a:lstStyle/>
                    <a:p>
                      <a:r>
                        <a:rPr lang="en-IN"/>
                        <a:t>Robusto</a:t>
                      </a:r>
                    </a:p>
                  </a:txBody>
                  <a:tcPr anchor="ctr"/>
                </a:tc>
                <a:extLst>
                  <a:ext uri="{0D108BD9-81ED-4DB2-BD59-A6C34878D82A}">
                    <a16:rowId xmlns:a16="http://schemas.microsoft.com/office/drawing/2014/main" val="10002"/>
                  </a:ext>
                </a:extLst>
              </a:tr>
              <a:tr h="410550">
                <a:tc>
                  <a:txBody>
                    <a:bodyPr/>
                    <a:lstStyle/>
                    <a:p>
                      <a:r>
                        <a:rPr lang="en-IN"/>
                        <a:t>Louis Ferguson</a:t>
                      </a:r>
                    </a:p>
                  </a:txBody>
                  <a:tcPr anchor="ctr"/>
                </a:tc>
                <a:tc>
                  <a:txBody>
                    <a:bodyPr/>
                    <a:lstStyle/>
                    <a:p>
                      <a:r>
                        <a:rPr lang="en-IN"/>
                        <a:t>Robusto</a:t>
                      </a:r>
                    </a:p>
                  </a:txBody>
                  <a:tcPr anchor="ctr"/>
                </a:tc>
                <a:extLst>
                  <a:ext uri="{0D108BD9-81ED-4DB2-BD59-A6C34878D82A}">
                    <a16:rowId xmlns:a16="http://schemas.microsoft.com/office/drawing/2014/main" val="10003"/>
                  </a:ext>
                </a:extLst>
              </a:tr>
              <a:tr h="410550">
                <a:tc>
                  <a:txBody>
                    <a:bodyPr/>
                    <a:lstStyle/>
                    <a:p>
                      <a:r>
                        <a:rPr lang="en-IN"/>
                        <a:t>Louis Ferguson</a:t>
                      </a:r>
                    </a:p>
                  </a:txBody>
                  <a:tcPr anchor="ctr"/>
                </a:tc>
                <a:tc>
                  <a:txBody>
                    <a:bodyPr/>
                    <a:lstStyle/>
                    <a:p>
                      <a:r>
                        <a:rPr lang="en-IN"/>
                        <a:t>Acme</a:t>
                      </a:r>
                    </a:p>
                  </a:txBody>
                  <a:tcPr anchor="ctr"/>
                </a:tc>
                <a:extLst>
                  <a:ext uri="{0D108BD9-81ED-4DB2-BD59-A6C34878D82A}">
                    <a16:rowId xmlns:a16="http://schemas.microsoft.com/office/drawing/2014/main" val="10004"/>
                  </a:ext>
                </a:extLst>
              </a:tr>
              <a:tr h="410550">
                <a:tc>
                  <a:txBody>
                    <a:bodyPr/>
                    <a:lstStyle/>
                    <a:p>
                      <a:r>
                        <a:rPr lang="en-IN"/>
                        <a:t>Louis Ferguson</a:t>
                      </a:r>
                    </a:p>
                  </a:txBody>
                  <a:tcPr anchor="ctr"/>
                </a:tc>
                <a:tc>
                  <a:txBody>
                    <a:bodyPr/>
                    <a:lstStyle/>
                    <a:p>
                      <a:r>
                        <a:rPr lang="en-IN" dirty="0"/>
                        <a:t>Nimbus</a:t>
                      </a:r>
                    </a:p>
                  </a:txBody>
                  <a:tcPr anchor="ct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4683829" y="28425"/>
            <a:ext cx="3297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Arial" charset="0"/>
                <a:cs typeface="Arial" charset="0"/>
              </a:rPr>
              <a:t>Brands By Travelling Salesman </a:t>
            </a:r>
          </a:p>
        </p:txBody>
      </p:sp>
      <p:graphicFrame>
        <p:nvGraphicFramePr>
          <p:cNvPr id="8" name="Table 7"/>
          <p:cNvGraphicFramePr>
            <a:graphicFrameLocks noGrp="1"/>
          </p:cNvGraphicFramePr>
          <p:nvPr>
            <p:extLst>
              <p:ext uri="{D42A27DB-BD31-4B8C-83A1-F6EECF244321}">
                <p14:modId xmlns:p14="http://schemas.microsoft.com/office/powerpoint/2010/main" val="79122676"/>
              </p:ext>
            </p:extLst>
          </p:nvPr>
        </p:nvGraphicFramePr>
        <p:xfrm>
          <a:off x="4427984" y="3068960"/>
          <a:ext cx="4072252" cy="3657600"/>
        </p:xfrm>
        <a:graphic>
          <a:graphicData uri="http://schemas.openxmlformats.org/drawingml/2006/table">
            <a:tbl>
              <a:tblPr>
                <a:tableStyleId>{69C7853C-536D-4A76-A0AE-DD22124D55A5}</a:tableStyleId>
              </a:tblPr>
              <a:tblGrid>
                <a:gridCol w="2036126">
                  <a:extLst>
                    <a:ext uri="{9D8B030D-6E8A-4147-A177-3AD203B41FA5}">
                      <a16:colId xmlns:a16="http://schemas.microsoft.com/office/drawing/2014/main" val="20000"/>
                    </a:ext>
                  </a:extLst>
                </a:gridCol>
                <a:gridCol w="2036126">
                  <a:extLst>
                    <a:ext uri="{9D8B030D-6E8A-4147-A177-3AD203B41FA5}">
                      <a16:colId xmlns:a16="http://schemas.microsoft.com/office/drawing/2014/main" val="20001"/>
                    </a:ext>
                  </a:extLst>
                </a:gridCol>
              </a:tblGrid>
              <a:tr h="293752">
                <a:tc>
                  <a:txBody>
                    <a:bodyPr/>
                    <a:lstStyle/>
                    <a:p>
                      <a:r>
                        <a:rPr lang="en-IN" dirty="0"/>
                        <a:t>Brand</a:t>
                      </a:r>
                    </a:p>
                  </a:txBody>
                  <a:tcPr anchor="ctr"/>
                </a:tc>
                <a:tc>
                  <a:txBody>
                    <a:bodyPr/>
                    <a:lstStyle/>
                    <a:p>
                      <a:r>
                        <a:rPr lang="en-IN" dirty="0"/>
                        <a:t>Product Type</a:t>
                      </a:r>
                    </a:p>
                  </a:txBody>
                  <a:tcPr anchor="ctr"/>
                </a:tc>
                <a:extLst>
                  <a:ext uri="{0D108BD9-81ED-4DB2-BD59-A6C34878D82A}">
                    <a16:rowId xmlns:a16="http://schemas.microsoft.com/office/drawing/2014/main" val="10000"/>
                  </a:ext>
                </a:extLst>
              </a:tr>
              <a:tr h="293752">
                <a:tc>
                  <a:txBody>
                    <a:bodyPr/>
                    <a:lstStyle/>
                    <a:p>
                      <a:r>
                        <a:rPr lang="en-IN"/>
                        <a:t>Acme</a:t>
                      </a:r>
                    </a:p>
                  </a:txBody>
                  <a:tcPr anchor="ctr"/>
                </a:tc>
                <a:tc>
                  <a:txBody>
                    <a:bodyPr/>
                    <a:lstStyle/>
                    <a:p>
                      <a:r>
                        <a:rPr lang="en-IN"/>
                        <a:t>Vacuum Cleaner</a:t>
                      </a:r>
                    </a:p>
                  </a:txBody>
                  <a:tcPr anchor="ctr"/>
                </a:tc>
                <a:extLst>
                  <a:ext uri="{0D108BD9-81ED-4DB2-BD59-A6C34878D82A}">
                    <a16:rowId xmlns:a16="http://schemas.microsoft.com/office/drawing/2014/main" val="10001"/>
                  </a:ext>
                </a:extLst>
              </a:tr>
              <a:tr h="293752">
                <a:tc>
                  <a:txBody>
                    <a:bodyPr/>
                    <a:lstStyle/>
                    <a:p>
                      <a:r>
                        <a:rPr lang="en-IN" dirty="0"/>
                        <a:t>Acme</a:t>
                      </a:r>
                    </a:p>
                  </a:txBody>
                  <a:tcPr anchor="ctr"/>
                </a:tc>
                <a:tc>
                  <a:txBody>
                    <a:bodyPr/>
                    <a:lstStyle/>
                    <a:p>
                      <a:r>
                        <a:rPr lang="en-IN" dirty="0"/>
                        <a:t>Breadbox</a:t>
                      </a:r>
                    </a:p>
                  </a:txBody>
                  <a:tcPr anchor="ctr"/>
                </a:tc>
                <a:extLst>
                  <a:ext uri="{0D108BD9-81ED-4DB2-BD59-A6C34878D82A}">
                    <a16:rowId xmlns:a16="http://schemas.microsoft.com/office/drawing/2014/main" val="10002"/>
                  </a:ext>
                </a:extLst>
              </a:tr>
              <a:tr h="293752">
                <a:tc>
                  <a:txBody>
                    <a:bodyPr/>
                    <a:lstStyle/>
                    <a:p>
                      <a:r>
                        <a:rPr lang="en-IN"/>
                        <a:t>Acme</a:t>
                      </a:r>
                    </a:p>
                  </a:txBody>
                  <a:tcPr anchor="ctr"/>
                </a:tc>
                <a:tc>
                  <a:txBody>
                    <a:bodyPr/>
                    <a:lstStyle/>
                    <a:p>
                      <a:r>
                        <a:rPr lang="en-IN" dirty="0"/>
                        <a:t>Lava Lamp</a:t>
                      </a:r>
                    </a:p>
                  </a:txBody>
                  <a:tcPr anchor="ctr"/>
                </a:tc>
                <a:extLst>
                  <a:ext uri="{0D108BD9-81ED-4DB2-BD59-A6C34878D82A}">
                    <a16:rowId xmlns:a16="http://schemas.microsoft.com/office/drawing/2014/main" val="10003"/>
                  </a:ext>
                </a:extLst>
              </a:tr>
              <a:tr h="293752">
                <a:tc>
                  <a:txBody>
                    <a:bodyPr/>
                    <a:lstStyle/>
                    <a:p>
                      <a:r>
                        <a:rPr lang="en-IN" dirty="0" err="1"/>
                        <a:t>Robusto</a:t>
                      </a:r>
                      <a:endParaRPr lang="en-IN" dirty="0"/>
                    </a:p>
                  </a:txBody>
                  <a:tcPr anchor="ctr"/>
                </a:tc>
                <a:tc>
                  <a:txBody>
                    <a:bodyPr/>
                    <a:lstStyle/>
                    <a:p>
                      <a:r>
                        <a:rPr lang="en-IN"/>
                        <a:t>Pruning Shears</a:t>
                      </a:r>
                    </a:p>
                  </a:txBody>
                  <a:tcPr anchor="ctr"/>
                </a:tc>
                <a:extLst>
                  <a:ext uri="{0D108BD9-81ED-4DB2-BD59-A6C34878D82A}">
                    <a16:rowId xmlns:a16="http://schemas.microsoft.com/office/drawing/2014/main" val="10004"/>
                  </a:ext>
                </a:extLst>
              </a:tr>
              <a:tr h="293752">
                <a:tc>
                  <a:txBody>
                    <a:bodyPr/>
                    <a:lstStyle/>
                    <a:p>
                      <a:r>
                        <a:rPr lang="en-IN"/>
                        <a:t>Robusto</a:t>
                      </a:r>
                    </a:p>
                  </a:txBody>
                  <a:tcPr anchor="ctr"/>
                </a:tc>
                <a:tc>
                  <a:txBody>
                    <a:bodyPr/>
                    <a:lstStyle/>
                    <a:p>
                      <a:r>
                        <a:rPr lang="en-IN"/>
                        <a:t>Vacuum Cleaner</a:t>
                      </a:r>
                    </a:p>
                  </a:txBody>
                  <a:tcPr anchor="ctr"/>
                </a:tc>
                <a:extLst>
                  <a:ext uri="{0D108BD9-81ED-4DB2-BD59-A6C34878D82A}">
                    <a16:rowId xmlns:a16="http://schemas.microsoft.com/office/drawing/2014/main" val="10005"/>
                  </a:ext>
                </a:extLst>
              </a:tr>
              <a:tr h="293752">
                <a:tc>
                  <a:txBody>
                    <a:bodyPr/>
                    <a:lstStyle/>
                    <a:p>
                      <a:r>
                        <a:rPr lang="en-IN"/>
                        <a:t>Robusto</a:t>
                      </a:r>
                    </a:p>
                  </a:txBody>
                  <a:tcPr anchor="ctr"/>
                </a:tc>
                <a:tc>
                  <a:txBody>
                    <a:bodyPr/>
                    <a:lstStyle/>
                    <a:p>
                      <a:r>
                        <a:rPr lang="en-IN"/>
                        <a:t>Breadbox</a:t>
                      </a:r>
                    </a:p>
                  </a:txBody>
                  <a:tcPr anchor="ctr"/>
                </a:tc>
                <a:extLst>
                  <a:ext uri="{0D108BD9-81ED-4DB2-BD59-A6C34878D82A}">
                    <a16:rowId xmlns:a16="http://schemas.microsoft.com/office/drawing/2014/main" val="10006"/>
                  </a:ext>
                </a:extLst>
              </a:tr>
              <a:tr h="293752">
                <a:tc>
                  <a:txBody>
                    <a:bodyPr/>
                    <a:lstStyle/>
                    <a:p>
                      <a:r>
                        <a:rPr lang="en-IN"/>
                        <a:t>Robusto</a:t>
                      </a:r>
                    </a:p>
                  </a:txBody>
                  <a:tcPr anchor="ctr"/>
                </a:tc>
                <a:tc>
                  <a:txBody>
                    <a:bodyPr/>
                    <a:lstStyle/>
                    <a:p>
                      <a:r>
                        <a:rPr lang="en-IN"/>
                        <a:t>Umbrella Stand</a:t>
                      </a:r>
                    </a:p>
                  </a:txBody>
                  <a:tcPr anchor="ctr"/>
                </a:tc>
                <a:extLst>
                  <a:ext uri="{0D108BD9-81ED-4DB2-BD59-A6C34878D82A}">
                    <a16:rowId xmlns:a16="http://schemas.microsoft.com/office/drawing/2014/main" val="10007"/>
                  </a:ext>
                </a:extLst>
              </a:tr>
              <a:tr h="293752">
                <a:tc>
                  <a:txBody>
                    <a:bodyPr/>
                    <a:lstStyle/>
                    <a:p>
                      <a:r>
                        <a:rPr lang="en-IN"/>
                        <a:t>Robusto</a:t>
                      </a:r>
                    </a:p>
                  </a:txBody>
                  <a:tcPr anchor="ctr"/>
                </a:tc>
                <a:tc>
                  <a:txBody>
                    <a:bodyPr/>
                    <a:lstStyle/>
                    <a:p>
                      <a:r>
                        <a:rPr lang="en-IN"/>
                        <a:t>Telescope</a:t>
                      </a:r>
                    </a:p>
                  </a:txBody>
                  <a:tcPr anchor="ctr"/>
                </a:tc>
                <a:extLst>
                  <a:ext uri="{0D108BD9-81ED-4DB2-BD59-A6C34878D82A}">
                    <a16:rowId xmlns:a16="http://schemas.microsoft.com/office/drawing/2014/main" val="10008"/>
                  </a:ext>
                </a:extLst>
              </a:tr>
              <a:tr h="293752">
                <a:tc>
                  <a:txBody>
                    <a:bodyPr/>
                    <a:lstStyle/>
                    <a:p>
                      <a:r>
                        <a:rPr lang="en-IN"/>
                        <a:t>Nimbus</a:t>
                      </a:r>
                    </a:p>
                  </a:txBody>
                  <a:tcPr anchor="ctr"/>
                </a:tc>
                <a:tc>
                  <a:txBody>
                    <a:bodyPr/>
                    <a:lstStyle/>
                    <a:p>
                      <a:r>
                        <a:rPr lang="en-IN" dirty="0"/>
                        <a:t>Tie Rack</a:t>
                      </a:r>
                    </a:p>
                  </a:txBody>
                  <a:tcPr anchor="ctr"/>
                </a:tc>
                <a:extLst>
                  <a:ext uri="{0D108BD9-81ED-4DB2-BD59-A6C34878D82A}">
                    <a16:rowId xmlns:a16="http://schemas.microsoft.com/office/drawing/2014/main" val="10009"/>
                  </a:ext>
                </a:extLst>
              </a:tr>
            </a:tbl>
          </a:graphicData>
        </a:graphic>
      </p:graphicFrame>
      <p:sp>
        <p:nvSpPr>
          <p:cNvPr id="9" name="Rectangle 3"/>
          <p:cNvSpPr>
            <a:spLocks noChangeArrowheads="1"/>
          </p:cNvSpPr>
          <p:nvPr/>
        </p:nvSpPr>
        <p:spPr bwMode="auto">
          <a:xfrm>
            <a:off x="1762054" y="6165304"/>
            <a:ext cx="23097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chemeClr val="tx1"/>
                </a:solidFill>
                <a:effectLst/>
                <a:latin typeface="Arial" charset="0"/>
                <a:cs typeface="Arial" charset="0"/>
              </a:rPr>
              <a:t>Product Types By Brand </a:t>
            </a:r>
          </a:p>
        </p:txBody>
      </p:sp>
    </p:spTree>
    <p:extLst>
      <p:ext uri="{BB962C8B-B14F-4D97-AF65-F5344CB8AC3E}">
        <p14:creationId xmlns:p14="http://schemas.microsoft.com/office/powerpoint/2010/main" val="1404419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endParaRPr lang="en-IN" sz="2800" dirty="0"/>
          </a:p>
          <a:p>
            <a:pPr marL="0" indent="0" algn="just">
              <a:buNone/>
            </a:pPr>
            <a:r>
              <a:rPr lang="en-IN" sz="2800" dirty="0"/>
              <a:t>Note how this setup helps to remove redundancy. Suppose that Jack Schneider starts selling </a:t>
            </a:r>
            <a:r>
              <a:rPr lang="en-IN" sz="2800" dirty="0" err="1"/>
              <a:t>Robusto's</a:t>
            </a:r>
            <a:r>
              <a:rPr lang="en-IN" sz="2800" dirty="0"/>
              <a:t> products. In the previous setup we would have to add two new entries since Jack Schneider is able to sell two Product Types covered by </a:t>
            </a:r>
            <a:r>
              <a:rPr lang="en-IN" sz="2800" dirty="0" err="1"/>
              <a:t>Robusto</a:t>
            </a:r>
            <a:r>
              <a:rPr lang="en-IN" sz="2800" dirty="0"/>
              <a:t>: Breadboxes and Vacuum Cleaners. With the new setup we need only add a single entry (in Brands By Travelling Salesman).</a:t>
            </a:r>
          </a:p>
        </p:txBody>
      </p:sp>
    </p:spTree>
    <p:extLst>
      <p:ext uri="{BB962C8B-B14F-4D97-AF65-F5344CB8AC3E}">
        <p14:creationId xmlns:p14="http://schemas.microsoft.com/office/powerpoint/2010/main" val="3812460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rmalization diagram"/>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24935" cy="6192688"/>
          </a:xfrm>
          <a:prstGeom prst="rect">
            <a:avLst/>
          </a:prstGeom>
          <a:noFill/>
          <a:ln>
            <a:noFill/>
          </a:ln>
        </p:spPr>
      </p:pic>
    </p:spTree>
    <p:extLst>
      <p:ext uri="{BB962C8B-B14F-4D97-AF65-F5344CB8AC3E}">
        <p14:creationId xmlns:p14="http://schemas.microsoft.com/office/powerpoint/2010/main" val="38752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Data Redundancy</a:t>
            </a:r>
          </a:p>
        </p:txBody>
      </p:sp>
      <p:sp>
        <p:nvSpPr>
          <p:cNvPr id="4099" name="Rectangle 3"/>
          <p:cNvSpPr>
            <a:spLocks noGrp="1" noChangeArrowheads="1"/>
          </p:cNvSpPr>
          <p:nvPr>
            <p:ph type="body" idx="1"/>
          </p:nvPr>
        </p:nvSpPr>
        <p:spPr/>
        <p:txBody>
          <a:bodyPr>
            <a:normAutofit/>
          </a:bodyPr>
          <a:lstStyle/>
          <a:p>
            <a:pPr algn="just" eaLnBrk="1" hangingPunct="1">
              <a:buFontTx/>
              <a:buNone/>
            </a:pPr>
            <a:r>
              <a:rPr lang="en-US" sz="2800" dirty="0"/>
              <a:t>    Data redundancies is nothing, it is </a:t>
            </a:r>
            <a:r>
              <a:rPr lang="en-US" sz="2800" dirty="0" err="1"/>
              <a:t>duplicacy</a:t>
            </a:r>
            <a:r>
              <a:rPr lang="en-US" sz="2800" dirty="0"/>
              <a:t> of data that means, the same data is stored in different location in a data base, or if you getting some problem to extract the data from the file due to </a:t>
            </a:r>
            <a:r>
              <a:rPr lang="en-US" sz="2800" dirty="0" err="1"/>
              <a:t>duplicacy</a:t>
            </a:r>
            <a:r>
              <a:rPr lang="en-US" sz="2800" dirty="0"/>
              <a:t> of data then this cause is called as redundancies.</a:t>
            </a:r>
          </a:p>
        </p:txBody>
      </p:sp>
    </p:spTree>
    <p:extLst>
      <p:ext uri="{BB962C8B-B14F-4D97-AF65-F5344CB8AC3E}">
        <p14:creationId xmlns:p14="http://schemas.microsoft.com/office/powerpoint/2010/main" val="337416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533400" y="609601"/>
            <a:ext cx="7772400" cy="875184"/>
          </a:xfrm>
        </p:spPr>
        <p:txBody>
          <a:bodyPr/>
          <a:lstStyle/>
          <a:p>
            <a:pPr eaLnBrk="1" hangingPunct="1"/>
            <a:r>
              <a:rPr lang="en-US" dirty="0"/>
              <a:t>Update Anomalies</a:t>
            </a:r>
          </a:p>
        </p:txBody>
      </p:sp>
      <p:sp>
        <p:nvSpPr>
          <p:cNvPr id="5123" name="Rectangle 5"/>
          <p:cNvSpPr>
            <a:spLocks noGrp="1" noChangeArrowheads="1"/>
          </p:cNvSpPr>
          <p:nvPr>
            <p:ph type="subTitle" idx="1"/>
          </p:nvPr>
        </p:nvSpPr>
        <p:spPr>
          <a:xfrm>
            <a:off x="395536" y="1700808"/>
            <a:ext cx="8424936" cy="4464496"/>
          </a:xfrm>
        </p:spPr>
        <p:txBody>
          <a:bodyPr>
            <a:noAutofit/>
          </a:bodyPr>
          <a:lstStyle/>
          <a:p>
            <a:pPr algn="just" eaLnBrk="1" hangingPunct="1">
              <a:lnSpc>
                <a:spcPct val="80000"/>
              </a:lnSpc>
            </a:pPr>
            <a:r>
              <a:rPr lang="en-US" sz="3600" dirty="0">
                <a:solidFill>
                  <a:schemeClr val="tx1"/>
                </a:solidFill>
              </a:rPr>
              <a:t>An update anomaly occurs when we have a lot of redundancy in our data. Due to redundancy, data updating becomes cumbersome. If we have to update one attribute value, which is occurring a number of times, we have to search for every occurrence of that value and then change it. </a:t>
            </a:r>
          </a:p>
        </p:txBody>
      </p:sp>
    </p:spTree>
    <p:extLst>
      <p:ext uri="{BB962C8B-B14F-4D97-AF65-F5344CB8AC3E}">
        <p14:creationId xmlns:p14="http://schemas.microsoft.com/office/powerpoint/2010/main" val="238859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06" name="Group 738"/>
          <p:cNvGraphicFramePr>
            <a:graphicFrameLocks noGrp="1"/>
          </p:cNvGraphicFramePr>
          <p:nvPr>
            <p:ph sz="half" idx="1"/>
          </p:nvPr>
        </p:nvGraphicFramePr>
        <p:xfrm>
          <a:off x="152400" y="533400"/>
          <a:ext cx="4114800" cy="1828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Stu_No</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Stu_Name</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Address</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1001</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Amit</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Jalandhar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1002</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Vikash</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Chandighar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1003</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Sumit</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ludhiana</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1004</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Rahul</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Jammu</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1005</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Vijay</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Chandighar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3503" name="Group 735"/>
          <p:cNvGraphicFramePr>
            <a:graphicFrameLocks noGrp="1"/>
          </p:cNvGraphicFramePr>
          <p:nvPr>
            <p:ph sz="quarter" idx="3"/>
          </p:nvPr>
        </p:nvGraphicFramePr>
        <p:xfrm>
          <a:off x="152400" y="3200400"/>
          <a:ext cx="8763000" cy="3200402"/>
        </p:xfrm>
        <a:graphic>
          <a:graphicData uri="http://schemas.openxmlformats.org/drawingml/2006/table">
            <a:tbl>
              <a:tblPr/>
              <a:tblGrid>
                <a:gridCol w="1090613">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195387">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2238375">
                  <a:extLst>
                    <a:ext uri="{9D8B030D-6E8A-4147-A177-3AD203B41FA5}">
                      <a16:colId xmlns:a16="http://schemas.microsoft.com/office/drawing/2014/main" val="20004"/>
                    </a:ext>
                  </a:extLst>
                </a:gridCol>
                <a:gridCol w="1952625">
                  <a:extLst>
                    <a:ext uri="{9D8B030D-6E8A-4147-A177-3AD203B41FA5}">
                      <a16:colId xmlns:a16="http://schemas.microsoft.com/office/drawing/2014/main" val="20005"/>
                    </a:ext>
                  </a:extLst>
                </a:gridCol>
              </a:tblGrid>
              <a:tr h="723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Stu_No</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Stu_Name</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Address</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Course_Name</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Instructor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1001</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Amit</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Jalandhar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Operating_System</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Jasleen</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1002</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Vikash</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Chandighar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1003</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Sumit</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ludhiana</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1004</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Rahul</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Jammu</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1005</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Vijay</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Chandighar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3505" name="Group 737"/>
          <p:cNvGraphicFramePr>
            <a:graphicFrameLocks noGrp="1"/>
          </p:cNvGraphicFramePr>
          <p:nvPr>
            <p:ph sz="quarter" idx="2"/>
          </p:nvPr>
        </p:nvGraphicFramePr>
        <p:xfrm>
          <a:off x="4572000" y="533400"/>
          <a:ext cx="4038600" cy="16510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064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Course_Name</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Instructor</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03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Operating_System</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Jasleen</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56" name="WordArt 739"/>
          <p:cNvSpPr>
            <a:spLocks noChangeArrowheads="1" noChangeShapeType="1" noTextEdit="1"/>
          </p:cNvSpPr>
          <p:nvPr/>
        </p:nvSpPr>
        <p:spPr bwMode="auto">
          <a:xfrm>
            <a:off x="457200" y="228600"/>
            <a:ext cx="1295400" cy="2286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student</a:t>
            </a:r>
          </a:p>
        </p:txBody>
      </p:sp>
      <p:sp>
        <p:nvSpPr>
          <p:cNvPr id="6257" name="WordArt 740"/>
          <p:cNvSpPr>
            <a:spLocks noChangeArrowheads="1" noChangeShapeType="1" noTextEdit="1"/>
          </p:cNvSpPr>
          <p:nvPr/>
        </p:nvSpPr>
        <p:spPr bwMode="auto">
          <a:xfrm>
            <a:off x="4749800" y="266700"/>
            <a:ext cx="1219200" cy="1905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course</a:t>
            </a:r>
          </a:p>
        </p:txBody>
      </p:sp>
      <p:sp>
        <p:nvSpPr>
          <p:cNvPr id="6258" name="WordArt 741"/>
          <p:cNvSpPr>
            <a:spLocks noChangeArrowheads="1" noChangeShapeType="1" noTextEdit="1"/>
          </p:cNvSpPr>
          <p:nvPr/>
        </p:nvSpPr>
        <p:spPr bwMode="auto">
          <a:xfrm>
            <a:off x="381000" y="2743200"/>
            <a:ext cx="1752600" cy="2286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stu_detail</a:t>
            </a:r>
          </a:p>
        </p:txBody>
      </p:sp>
      <p:graphicFrame>
        <p:nvGraphicFramePr>
          <p:cNvPr id="33510" name="Group 742"/>
          <p:cNvGraphicFramePr>
            <a:graphicFrameLocks noGrp="1"/>
          </p:cNvGraphicFramePr>
          <p:nvPr/>
        </p:nvGraphicFramePr>
        <p:xfrm>
          <a:off x="4572000" y="533400"/>
          <a:ext cx="4038600" cy="16510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064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Course_Name</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Instructor</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03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Operating_System</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Jasleen</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81" name="WordArt 764"/>
          <p:cNvSpPr>
            <a:spLocks noChangeArrowheads="1" noChangeShapeType="1" noTextEdit="1"/>
          </p:cNvSpPr>
          <p:nvPr/>
        </p:nvSpPr>
        <p:spPr bwMode="auto">
          <a:xfrm>
            <a:off x="4749800" y="266700"/>
            <a:ext cx="1219200" cy="1905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course</a:t>
            </a:r>
          </a:p>
        </p:txBody>
      </p:sp>
    </p:spTree>
    <p:extLst>
      <p:ext uri="{BB962C8B-B14F-4D97-AF65-F5344CB8AC3E}">
        <p14:creationId xmlns:p14="http://schemas.microsoft.com/office/powerpoint/2010/main" val="418376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subTitle" idx="1"/>
          </p:nvPr>
        </p:nvSpPr>
        <p:spPr>
          <a:xfrm>
            <a:off x="323528" y="4221088"/>
            <a:ext cx="8424936" cy="1872208"/>
          </a:xfrm>
        </p:spPr>
        <p:txBody>
          <a:bodyPr>
            <a:normAutofit/>
          </a:bodyPr>
          <a:lstStyle/>
          <a:p>
            <a:pPr algn="just">
              <a:lnSpc>
                <a:spcPct val="80000"/>
              </a:lnSpc>
            </a:pPr>
            <a:r>
              <a:rPr lang="en-IN" altLang="zh-TW" sz="2000" dirty="0">
                <a:latin typeface="Arial" pitchFamily="34" charset="0"/>
                <a:ea typeface="新細明體" charset="-120"/>
                <a:cs typeface="Arial" pitchFamily="34" charset="0"/>
              </a:rPr>
              <a:t>An Update Anomaly exists when one or more instances of duplicated data is updated, but not all </a:t>
            </a:r>
            <a:r>
              <a:rPr lang="en-IN" altLang="zh-TW" sz="2000" dirty="0" err="1">
                <a:latin typeface="Arial" pitchFamily="34" charset="0"/>
                <a:ea typeface="新細明體" charset="-120"/>
                <a:cs typeface="Arial" pitchFamily="34" charset="0"/>
              </a:rPr>
              <a:t>i.e</a:t>
            </a:r>
            <a:r>
              <a:rPr lang="en-IN" altLang="zh-TW" sz="2000" dirty="0">
                <a:latin typeface="Arial" pitchFamily="34" charset="0"/>
                <a:ea typeface="新細明體" charset="-120"/>
                <a:cs typeface="Arial" pitchFamily="34" charset="0"/>
              </a:rPr>
              <a:t> Change info in one tuple but not in another. In STU_DETAIL, if we want to change the name of Instructor of </a:t>
            </a:r>
            <a:r>
              <a:rPr lang="en-IN" altLang="zh-TW" sz="2000" dirty="0" err="1">
                <a:latin typeface="Arial" pitchFamily="34" charset="0"/>
                <a:ea typeface="新細明體" charset="-120"/>
                <a:cs typeface="Arial" pitchFamily="34" charset="0"/>
              </a:rPr>
              <a:t>Cource_ID</a:t>
            </a:r>
            <a:r>
              <a:rPr lang="en-IN" altLang="zh-TW" sz="2000" dirty="0">
                <a:latin typeface="Arial" pitchFamily="34" charset="0"/>
                <a:ea typeface="新細明體" charset="-120"/>
                <a:cs typeface="Arial" pitchFamily="34" charset="0"/>
              </a:rPr>
              <a:t> cap301 then it will update all the tuples in the table, but some reason all the tuples are not updated, we might have a database that gives two names of instructor for subject cap301. </a:t>
            </a:r>
          </a:p>
          <a:p>
            <a:pPr eaLnBrk="1" hangingPunct="1">
              <a:lnSpc>
                <a:spcPct val="80000"/>
              </a:lnSpc>
            </a:pPr>
            <a:endParaRPr lang="en-US" altLang="zh-TW" sz="2000" dirty="0">
              <a:ea typeface="新細明體" charset="-120"/>
            </a:endParaRPr>
          </a:p>
        </p:txBody>
      </p:sp>
      <p:graphicFrame>
        <p:nvGraphicFramePr>
          <p:cNvPr id="30237" name="Group 541"/>
          <p:cNvGraphicFramePr>
            <a:graphicFrameLocks noGrp="1"/>
          </p:cNvGraphicFramePr>
          <p:nvPr>
            <p:extLst>
              <p:ext uri="{D42A27DB-BD31-4B8C-83A1-F6EECF244321}">
                <p14:modId xmlns:p14="http://schemas.microsoft.com/office/powerpoint/2010/main" val="885150780"/>
              </p:ext>
            </p:extLst>
          </p:nvPr>
        </p:nvGraphicFramePr>
        <p:xfrm>
          <a:off x="228600" y="609600"/>
          <a:ext cx="8610600" cy="3352802"/>
        </p:xfrm>
        <a:graphic>
          <a:graphicData uri="http://schemas.openxmlformats.org/drawingml/2006/table">
            <a:tbl>
              <a:tblPr/>
              <a:tblGrid>
                <a:gridCol w="901700">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gridCol w="1268412">
                  <a:extLst>
                    <a:ext uri="{9D8B030D-6E8A-4147-A177-3AD203B41FA5}">
                      <a16:colId xmlns:a16="http://schemas.microsoft.com/office/drawing/2014/main" val="20002"/>
                    </a:ext>
                  </a:extLst>
                </a:gridCol>
                <a:gridCol w="1173163">
                  <a:extLst>
                    <a:ext uri="{9D8B030D-6E8A-4147-A177-3AD203B41FA5}">
                      <a16:colId xmlns:a16="http://schemas.microsoft.com/office/drawing/2014/main" val="20003"/>
                    </a:ext>
                  </a:extLst>
                </a:gridCol>
                <a:gridCol w="2200275">
                  <a:extLst>
                    <a:ext uri="{9D8B030D-6E8A-4147-A177-3AD203B41FA5}">
                      <a16:colId xmlns:a16="http://schemas.microsoft.com/office/drawing/2014/main" val="20004"/>
                    </a:ext>
                  </a:extLst>
                </a:gridCol>
                <a:gridCol w="1919287">
                  <a:extLst>
                    <a:ext uri="{9D8B030D-6E8A-4147-A177-3AD203B41FA5}">
                      <a16:colId xmlns:a16="http://schemas.microsoft.com/office/drawing/2014/main" val="20005"/>
                    </a:ext>
                  </a:extLst>
                </a:gridCol>
              </a:tblGrid>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Stu_No</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Stu_Name</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Address</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Course_ID</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Course_Name</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Instructor</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1001</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Amit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Jalandhar</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Cap302</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Operating_System</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Mrs. Jasleen</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1002</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Vikash</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Chandighar</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Mr.Sartaj Singh</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1003</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Sumit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ludhiana</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Mrs.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Manpreet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Kaur</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1004</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Rahul</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Jammu</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Cap301</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Data_base</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Mr.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Navdeep</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Kumar</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1005</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Vijay</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Chandighar</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Cap303</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Financial_Management</a:t>
                      </a:r>
                      <a:endParaRPr kumimoji="0" lang="en-US" sz="24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Mrs.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Manpreet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Kaur</a:t>
                      </a: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222" name="WordArt 542"/>
          <p:cNvSpPr>
            <a:spLocks noChangeArrowheads="1" noChangeShapeType="1" noTextEdit="1"/>
          </p:cNvSpPr>
          <p:nvPr/>
        </p:nvSpPr>
        <p:spPr bwMode="auto">
          <a:xfrm>
            <a:off x="685800" y="228600"/>
            <a:ext cx="1752600" cy="2286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stu_detail</a:t>
            </a:r>
          </a:p>
        </p:txBody>
      </p:sp>
    </p:spTree>
    <p:extLst>
      <p:ext uri="{BB962C8B-B14F-4D97-AF65-F5344CB8AC3E}">
        <p14:creationId xmlns:p14="http://schemas.microsoft.com/office/powerpoint/2010/main" val="316807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ctrTitle"/>
          </p:nvPr>
        </p:nvSpPr>
        <p:spPr>
          <a:xfrm>
            <a:off x="533400" y="457200"/>
            <a:ext cx="7772400" cy="1165225"/>
          </a:xfrm>
        </p:spPr>
        <p:txBody>
          <a:bodyPr/>
          <a:lstStyle/>
          <a:p>
            <a:pPr eaLnBrk="1" hangingPunct="1"/>
            <a:r>
              <a:rPr lang="en-US"/>
              <a:t>Insert Anomalies</a:t>
            </a:r>
          </a:p>
        </p:txBody>
      </p:sp>
      <p:sp>
        <p:nvSpPr>
          <p:cNvPr id="8195" name="Rectangle 9"/>
          <p:cNvSpPr>
            <a:spLocks noGrp="1" noChangeArrowheads="1"/>
          </p:cNvSpPr>
          <p:nvPr>
            <p:ph type="subTitle" idx="1"/>
          </p:nvPr>
        </p:nvSpPr>
        <p:spPr>
          <a:xfrm>
            <a:off x="914400" y="1600200"/>
            <a:ext cx="7543800" cy="4648200"/>
          </a:xfrm>
        </p:spPr>
        <p:txBody>
          <a:bodyPr>
            <a:normAutofit/>
          </a:bodyPr>
          <a:lstStyle/>
          <a:p>
            <a:pPr algn="just" eaLnBrk="1" hangingPunct="1">
              <a:lnSpc>
                <a:spcPct val="80000"/>
              </a:lnSpc>
            </a:pPr>
            <a:r>
              <a:rPr lang="en-US" dirty="0">
                <a:solidFill>
                  <a:schemeClr val="tx1"/>
                </a:solidFill>
              </a:rPr>
              <a:t>An insertion anomaly occurs when we are unable to insert a tuple into a table. Such a situation can arise when the value of primary key is not known. As per the entity integrity rule, the primary key cannot have null value. Therefore, the value/s corresponding to primary key attribute/s of the tuple must be assigned before inserting the tuple. If these values are unknown, the tuple cannot be inserted into the table.</a:t>
            </a:r>
          </a:p>
        </p:txBody>
      </p:sp>
    </p:spTree>
    <p:extLst>
      <p:ext uri="{BB962C8B-B14F-4D97-AF65-F5344CB8AC3E}">
        <p14:creationId xmlns:p14="http://schemas.microsoft.com/office/powerpoint/2010/main" val="31623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4001</Words>
  <Application>Microsoft Office PowerPoint</Application>
  <PresentationFormat>On-screen Show (4:3)</PresentationFormat>
  <Paragraphs>721</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AvenirLTStd</vt:lpstr>
      <vt:lpstr>Calibri</vt:lpstr>
      <vt:lpstr>Symbol</vt:lpstr>
      <vt:lpstr>Times</vt:lpstr>
      <vt:lpstr>Times New Roman</vt:lpstr>
      <vt:lpstr>Wingdings</vt:lpstr>
      <vt:lpstr>Wingdings 2</vt:lpstr>
      <vt:lpstr>Office Theme</vt:lpstr>
      <vt:lpstr>Normalization</vt:lpstr>
      <vt:lpstr>Definition</vt:lpstr>
      <vt:lpstr>What is anomalies ?</vt:lpstr>
      <vt:lpstr>Types of Anomalies.</vt:lpstr>
      <vt:lpstr>Data Redundancy</vt:lpstr>
      <vt:lpstr>Update Anomalies</vt:lpstr>
      <vt:lpstr>PowerPoint Presentation</vt:lpstr>
      <vt:lpstr>PowerPoint Presentation</vt:lpstr>
      <vt:lpstr>Insert Anomalies</vt:lpstr>
      <vt:lpstr>Delete Anomalies</vt:lpstr>
      <vt:lpstr>Dependency</vt:lpstr>
      <vt:lpstr>Types of Dependency</vt:lpstr>
      <vt:lpstr>Functional Dependency </vt:lpstr>
      <vt:lpstr>Course_Name and Instructors are dependent on Course_ID</vt:lpstr>
      <vt:lpstr>Fully Functional Dependency</vt:lpstr>
      <vt:lpstr>Partial Functional Dependency</vt:lpstr>
      <vt:lpstr>Transitive Dependency</vt:lpstr>
      <vt:lpstr>Multi-valued Dependency</vt:lpstr>
      <vt:lpstr> Join Dependency </vt:lpstr>
      <vt:lpstr>Decomposition???</vt:lpstr>
      <vt:lpstr>PowerPoint Presentation</vt:lpstr>
      <vt:lpstr>PowerPoint Presentation</vt:lpstr>
      <vt:lpstr>Normal Forms</vt:lpstr>
      <vt:lpstr>1NF</vt:lpstr>
      <vt:lpstr>Example</vt:lpstr>
      <vt:lpstr>Assuming, however, that the Telephone Number column is defined on some Telephone Number-like domain , the representation above is not in 1NF.  1NF prevents a single field from containing more than one value from its column's domain.                                            Repeating groups across columns The designer might attempt to get around this restriction by defining multiple Telephone Number columns: </vt:lpstr>
      <vt:lpstr>PowerPoint Presentation</vt:lpstr>
      <vt:lpstr>                                                                        A design that complies with 1NF A design that is unambiguously in 1NF makes use of two tables: a Customer Name table and a Customer Telephone Number table. </vt:lpstr>
      <vt:lpstr>2NF</vt:lpstr>
      <vt:lpstr>Example: Consider a table describing employees' skills:</vt:lpstr>
      <vt:lpstr>PowerPoint Presentation</vt:lpstr>
      <vt:lpstr>A 2NF alternative to this design would represent the same information in two tables: an "Employees" table with candidate key {Employee}, and an "Employees' Skills" table with candidate key {Employee, Skill}:</vt:lpstr>
      <vt:lpstr>3NF</vt:lpstr>
      <vt:lpstr>PowerPoint Presentation</vt:lpstr>
      <vt:lpstr>PowerPoint Presentation</vt:lpstr>
      <vt:lpstr>BCNF</vt:lpstr>
      <vt:lpstr>PowerPoint Presentation</vt:lpstr>
      <vt:lpstr>4NF</vt:lpstr>
      <vt:lpstr>Fourth Normal Form (4NF) - MVD</vt:lpstr>
      <vt:lpstr>Fourth Normal Form (4NF)</vt:lpstr>
      <vt:lpstr>PowerPoint Presentation</vt:lpstr>
      <vt:lpstr>PowerPoint Presentation</vt:lpstr>
      <vt:lpstr>PowerPoint Presentation</vt:lpstr>
      <vt:lpstr>5NF</vt:lpstr>
      <vt:lpstr>PowerPoint Presentation</vt:lpstr>
      <vt:lpstr>PowerPoint Presentation</vt:lpstr>
      <vt:lpstr>In that case, it is possible to split the table into three: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Sartaj</dc:creator>
  <cp:lastModifiedBy>Sartaj Singh</cp:lastModifiedBy>
  <cp:revision>85</cp:revision>
  <dcterms:created xsi:type="dcterms:W3CDTF">2012-02-08T02:54:16Z</dcterms:created>
  <dcterms:modified xsi:type="dcterms:W3CDTF">2022-02-21T09:34:33Z</dcterms:modified>
</cp:coreProperties>
</file>