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06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  <p:sldId id="290" r:id="rId71"/>
    <p:sldId id="291" r:id="rId72"/>
    <p:sldId id="292" r:id="rId73"/>
    <p:sldId id="29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B246-3EA5-4567-8E16-AF4B7B01E922}" type="datetimeFigureOut">
              <a:rPr lang="en-US" smtClean="0"/>
              <a:pPr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CC303-D19E-4978-8ED9-C0AF13BEF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PEP CLASSES </a:t>
            </a:r>
            <a:br>
              <a:rPr lang="en-IN" dirty="0" smtClean="0"/>
            </a:br>
            <a:r>
              <a:rPr lang="en-IN" dirty="0" smtClean="0"/>
              <a:t>DBMS lect2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the oldest database model?</a:t>
            </a:r>
          </a:p>
          <a:p>
            <a:r>
              <a:rPr lang="en-US" dirty="0" smtClean="0"/>
              <a:t>Relational</a:t>
            </a:r>
          </a:p>
          <a:p>
            <a:r>
              <a:rPr lang="en-US" dirty="0" smtClean="0"/>
              <a:t>Hierarchical</a:t>
            </a:r>
          </a:p>
          <a:p>
            <a:r>
              <a:rPr lang="en-US" dirty="0" smtClean="0"/>
              <a:t>Physical</a:t>
            </a:r>
          </a:p>
          <a:p>
            <a:r>
              <a:rPr lang="en-US" dirty="0" smtClean="0"/>
              <a:t>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indicates the maximum number of entities </a:t>
            </a:r>
          </a:p>
          <a:p>
            <a:r>
              <a:rPr lang="en-US" dirty="0" smtClean="0"/>
              <a:t>that can be involved in a relationship?</a:t>
            </a:r>
          </a:p>
          <a:p>
            <a:r>
              <a:rPr lang="en-US" dirty="0" smtClean="0"/>
              <a:t>Minimum cardinality</a:t>
            </a:r>
          </a:p>
          <a:p>
            <a:r>
              <a:rPr lang="en-US" dirty="0" smtClean="0"/>
              <a:t>Maximum cardinality</a:t>
            </a:r>
          </a:p>
          <a:p>
            <a:r>
              <a:rPr lang="en-US" dirty="0" smtClean="0"/>
              <a:t>ERD</a:t>
            </a:r>
          </a:p>
          <a:p>
            <a:r>
              <a:rPr lang="en-US" dirty="0" smtClean="0"/>
              <a:t>Greater Entity Count (GEC)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Generalization follows </a:t>
            </a:r>
            <a:endParaRPr lang="en-US" dirty="0" smtClean="0"/>
          </a:p>
          <a:p>
            <a:r>
              <a:rPr lang="en-IN" dirty="0" smtClean="0"/>
              <a:t>Top Down Approach </a:t>
            </a:r>
            <a:endParaRPr lang="en-US" dirty="0" smtClean="0"/>
          </a:p>
          <a:p>
            <a:r>
              <a:rPr lang="en-IN" dirty="0" smtClean="0"/>
              <a:t>Bottom up approach</a:t>
            </a:r>
            <a:endParaRPr lang="en-US" dirty="0" smtClean="0"/>
          </a:p>
          <a:p>
            <a:r>
              <a:rPr lang="en-IN" dirty="0" smtClean="0"/>
              <a:t>None of the above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of the following is an example of DBMS </a:t>
            </a:r>
            <a:endParaRPr lang="en-US" dirty="0" smtClean="0"/>
          </a:p>
          <a:p>
            <a:r>
              <a:rPr lang="en-IN" dirty="0" err="1" smtClean="0"/>
              <a:t>POstgreSQL</a:t>
            </a:r>
            <a:endParaRPr lang="en-US" dirty="0" smtClean="0"/>
          </a:p>
          <a:p>
            <a:r>
              <a:rPr lang="en-IN" dirty="0" smtClean="0"/>
              <a:t>IBMDB2</a:t>
            </a:r>
            <a:endParaRPr lang="en-US" dirty="0" smtClean="0"/>
          </a:p>
          <a:p>
            <a:r>
              <a:rPr lang="en-IN" dirty="0" smtClean="0"/>
              <a:t>Oracle</a:t>
            </a:r>
            <a:endParaRPr lang="en-US" dirty="0" smtClean="0"/>
          </a:p>
          <a:p>
            <a:r>
              <a:rPr lang="en-IN" dirty="0" smtClean="0"/>
              <a:t>All of the above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clause in SQL is used to specify the number of </a:t>
            </a:r>
            <a:r>
              <a:rPr lang="en-IN" dirty="0" err="1" smtClean="0"/>
              <a:t>tuples</a:t>
            </a:r>
            <a:r>
              <a:rPr lang="en-IN" dirty="0" smtClean="0"/>
              <a:t> present in a database table?</a:t>
            </a:r>
            <a:endParaRPr lang="en-US" dirty="0" smtClean="0"/>
          </a:p>
          <a:p>
            <a:r>
              <a:rPr lang="en-IN" dirty="0" smtClean="0"/>
              <a:t>Number of </a:t>
            </a:r>
            <a:r>
              <a:rPr lang="en-IN" dirty="0" err="1" smtClean="0"/>
              <a:t>Tuples</a:t>
            </a:r>
            <a:r>
              <a:rPr lang="en-IN" dirty="0" smtClean="0"/>
              <a:t> </a:t>
            </a:r>
            <a:endParaRPr lang="en-US" dirty="0" smtClean="0"/>
          </a:p>
          <a:p>
            <a:r>
              <a:rPr lang="en-IN" dirty="0" err="1" smtClean="0"/>
              <a:t>TupleNum</a:t>
            </a:r>
            <a:endParaRPr lang="en-US" dirty="0" smtClean="0"/>
          </a:p>
          <a:p>
            <a:r>
              <a:rPr lang="en-IN" dirty="0" err="1" smtClean="0"/>
              <a:t>numRow</a:t>
            </a:r>
            <a:endParaRPr lang="en-US" dirty="0" smtClean="0"/>
          </a:p>
          <a:p>
            <a:r>
              <a:rPr lang="en-IN" dirty="0" err="1" smtClean="0"/>
              <a:t>rownum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dynamic web application over the internet uses :</a:t>
            </a:r>
            <a:endParaRPr lang="en-US" dirty="0" smtClean="0"/>
          </a:p>
          <a:p>
            <a:r>
              <a:rPr lang="en-IN" dirty="0" smtClean="0"/>
              <a:t>One tier architecture </a:t>
            </a:r>
            <a:endParaRPr lang="en-US" dirty="0" smtClean="0"/>
          </a:p>
          <a:p>
            <a:r>
              <a:rPr lang="en-IN" dirty="0" smtClean="0"/>
              <a:t>Two tier architecture </a:t>
            </a:r>
            <a:endParaRPr lang="en-US" dirty="0" smtClean="0"/>
          </a:p>
          <a:p>
            <a:r>
              <a:rPr lang="en-IN" dirty="0" smtClean="0"/>
              <a:t>Three tier architecture </a:t>
            </a:r>
            <a:endParaRPr lang="en-US" dirty="0" smtClean="0"/>
          </a:p>
          <a:p>
            <a:r>
              <a:rPr lang="en-IN" dirty="0" smtClean="0"/>
              <a:t>n-tier architecture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do we represent derived attributes in ER Diagrams?</a:t>
            </a:r>
            <a:endParaRPr lang="en-US" dirty="0" smtClean="0"/>
          </a:p>
          <a:p>
            <a:r>
              <a:rPr lang="en-IN" dirty="0" smtClean="0"/>
              <a:t>Double horizontal oval</a:t>
            </a:r>
            <a:endParaRPr lang="en-US" dirty="0" smtClean="0"/>
          </a:p>
          <a:p>
            <a:r>
              <a:rPr lang="en-IN" dirty="0" smtClean="0"/>
              <a:t>Oval with the attribute name underlined inside the oval</a:t>
            </a:r>
            <a:endParaRPr lang="en-US" dirty="0" smtClean="0"/>
          </a:p>
          <a:p>
            <a:r>
              <a:rPr lang="en-IN" b="1" dirty="0" err="1" smtClean="0"/>
              <a:t>Horizojntal</a:t>
            </a:r>
            <a:r>
              <a:rPr lang="en-IN" b="1" dirty="0" smtClean="0"/>
              <a:t> dashed oval</a:t>
            </a:r>
            <a:endParaRPr lang="en-US" dirty="0" smtClean="0"/>
          </a:p>
          <a:p>
            <a:r>
              <a:rPr lang="en-IN" dirty="0" smtClean="0"/>
              <a:t>None of the above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one of the following is not a DBMS Models </a:t>
            </a:r>
            <a:endParaRPr lang="en-US" dirty="0" smtClean="0"/>
          </a:p>
          <a:p>
            <a:r>
              <a:rPr lang="en-IN" dirty="0" smtClean="0"/>
              <a:t>Operational</a:t>
            </a:r>
            <a:endParaRPr lang="en-US" dirty="0" smtClean="0"/>
          </a:p>
          <a:p>
            <a:r>
              <a:rPr lang="en-IN" dirty="0" smtClean="0"/>
              <a:t>Relational</a:t>
            </a:r>
            <a:endParaRPr lang="en-US" dirty="0" smtClean="0"/>
          </a:p>
          <a:p>
            <a:r>
              <a:rPr lang="en-IN" dirty="0" smtClean="0"/>
              <a:t>Flat File </a:t>
            </a:r>
            <a:endParaRPr lang="en-US" dirty="0" smtClean="0"/>
          </a:p>
          <a:p>
            <a:r>
              <a:rPr lang="en-IN" dirty="0" smtClean="0"/>
              <a:t>Network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data model uses many to many relationship</a:t>
            </a:r>
            <a:endParaRPr lang="en-US" dirty="0" smtClean="0"/>
          </a:p>
          <a:p>
            <a:r>
              <a:rPr lang="en-IN" dirty="0" smtClean="0"/>
              <a:t>Hierarchal</a:t>
            </a:r>
            <a:endParaRPr lang="en-US" dirty="0" smtClean="0"/>
          </a:p>
          <a:p>
            <a:r>
              <a:rPr lang="en-IN" dirty="0" smtClean="0"/>
              <a:t>Network </a:t>
            </a:r>
            <a:endParaRPr lang="en-US" dirty="0" smtClean="0"/>
          </a:p>
          <a:p>
            <a:r>
              <a:rPr lang="en-IN" dirty="0" smtClean="0"/>
              <a:t>Both a &amp; B </a:t>
            </a:r>
            <a:endParaRPr lang="en-US" dirty="0" smtClean="0"/>
          </a:p>
          <a:p>
            <a:r>
              <a:rPr lang="en-IN" dirty="0" smtClean="0"/>
              <a:t>Neither A nor 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 level of data abstraction?</a:t>
            </a:r>
          </a:p>
          <a:p>
            <a:r>
              <a:rPr lang="en-US" dirty="0" smtClean="0"/>
              <a:t>Physical Level</a:t>
            </a:r>
          </a:p>
          <a:p>
            <a:r>
              <a:rPr lang="en-US" dirty="0" smtClean="0"/>
              <a:t>Critical Level</a:t>
            </a:r>
          </a:p>
          <a:p>
            <a:r>
              <a:rPr lang="en-US" dirty="0" smtClean="0"/>
              <a:t>Logical Level</a:t>
            </a:r>
          </a:p>
          <a:p>
            <a:r>
              <a:rPr lang="en-US" dirty="0" smtClean="0"/>
              <a:t>View Level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Given the evolution of DBMSs, business data is now: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Stored in main memory and stays resident there even after the application that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uses it terminates.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Stored only if it is relevant to business decisions.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Stored indefinitely in case it's needed since storing it is much cheaper now.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None of the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Which of the following is not true of a DBMS?</a:t>
            </a:r>
          </a:p>
          <a:p>
            <a:r>
              <a:rPr lang="en-US" dirty="0" smtClean="0"/>
              <a:t>It provides efficient storage and retrieval of data.</a:t>
            </a:r>
          </a:p>
          <a:p>
            <a:r>
              <a:rPr lang="en-US" dirty="0" smtClean="0"/>
              <a:t>It has evolved over the years into a fairly simple set of tools that are relatively easy to master.</a:t>
            </a:r>
          </a:p>
          <a:p>
            <a:r>
              <a:rPr lang="en-US" dirty="0" smtClean="0"/>
              <a:t>Marketplace demands and product innovation have led to the development of a </a:t>
            </a:r>
          </a:p>
          <a:p>
            <a:r>
              <a:rPr lang="en-US" dirty="0" smtClean="0"/>
              <a:t>broad range of features.</a:t>
            </a:r>
          </a:p>
          <a:p>
            <a:r>
              <a:rPr lang="en-US" dirty="0" smtClean="0"/>
              <a:t>None of the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Nonprocedural access to a database:</a:t>
            </a:r>
          </a:p>
          <a:p>
            <a:r>
              <a:rPr lang="en-US" dirty="0" smtClean="0"/>
              <a:t>Can provide a dramatic improvement in software productivity.</a:t>
            </a:r>
          </a:p>
          <a:p>
            <a:r>
              <a:rPr lang="en-US" dirty="0" smtClean="0"/>
              <a:t>Allows a user to submit queries to a database without having to know how the </a:t>
            </a:r>
          </a:p>
          <a:p>
            <a:r>
              <a:rPr lang="en-US" dirty="0" smtClean="0"/>
              <a:t>data will be retrieved.</a:t>
            </a:r>
          </a:p>
          <a:p>
            <a:r>
              <a:rPr lang="en-US" dirty="0" smtClean="0"/>
              <a:t>Is supported by more than one tool in most DBMSs.</a:t>
            </a:r>
          </a:p>
          <a:p>
            <a:r>
              <a:rPr lang="en-US" dirty="0" smtClean="0"/>
              <a:t>All of the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Which of the following statements is not true of a desktop DBMS?</a:t>
            </a:r>
          </a:p>
          <a:p>
            <a:r>
              <a:rPr lang="en-US" dirty="0" smtClean="0"/>
              <a:t>They usually run on personal computers or small servers.</a:t>
            </a:r>
          </a:p>
          <a:p>
            <a:r>
              <a:rPr lang="en-US" dirty="0" smtClean="0"/>
              <a:t>They have a much lower cost than other DBMSs.</a:t>
            </a:r>
          </a:p>
          <a:p>
            <a:r>
              <a:rPr lang="en-US" dirty="0" smtClean="0"/>
              <a:t>Although useful for processing ad hoc queries, they cannot perform transaction processing.</a:t>
            </a:r>
          </a:p>
          <a:p>
            <a:r>
              <a:rPr lang="en-US" dirty="0" smtClean="0"/>
              <a:t>They usually support databases used by work teams and small businesses.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In the evolution of database technology, second-generation products are </a:t>
            </a:r>
          </a:p>
          <a:p>
            <a:r>
              <a:rPr lang="en-US" dirty="0" smtClean="0"/>
              <a:t>considered to be the first true DBMSs because:</a:t>
            </a:r>
          </a:p>
          <a:p>
            <a:r>
              <a:rPr lang="en-US" dirty="0" smtClean="0"/>
              <a:t>They were "navigational", i.e. the programmer had to write code to navigate through a network of linked records.</a:t>
            </a:r>
          </a:p>
          <a:p>
            <a:r>
              <a:rPr lang="en-US" dirty="0" smtClean="0"/>
              <a:t>Of their foundation on mathematical relations and associated operators.</a:t>
            </a:r>
          </a:p>
          <a:p>
            <a:r>
              <a:rPr lang="en-US" dirty="0" smtClean="0"/>
              <a:t>They supported sequential and random searching.</a:t>
            </a:r>
          </a:p>
          <a:p>
            <a:r>
              <a:rPr lang="en-US" dirty="0" smtClean="0"/>
              <a:t>They could manage multiple entities and relationships.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In the evolution of database technology, </a:t>
            </a:r>
            <a:r>
              <a:rPr lang="en-US" dirty="0" smtClean="0"/>
              <a:t>third generation </a:t>
            </a:r>
            <a:r>
              <a:rPr lang="en-US" dirty="0" smtClean="0"/>
              <a:t>products supplanted second-generation systems because: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Nonprocedural database access was an improvement over navigational access.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IBM supported the CODASYL standard of database definition and manipulation.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Nonprocedural languages were still not very efficient.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All of the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Which statement is not true of the Three Schema Architecture?</a:t>
            </a:r>
          </a:p>
          <a:p>
            <a:r>
              <a:rPr lang="en-US" dirty="0" smtClean="0"/>
              <a:t>It is an official standard of the American Standards Institute (ANSI).</a:t>
            </a:r>
          </a:p>
          <a:p>
            <a:r>
              <a:rPr lang="en-US" dirty="0" smtClean="0"/>
              <a:t>It is an architecture for compartmentalizing database descriptions.</a:t>
            </a:r>
          </a:p>
          <a:p>
            <a:r>
              <a:rPr lang="en-US" dirty="0" smtClean="0"/>
              <a:t>Its details have been widely adopted in third- and fourth-generation DBMSs.</a:t>
            </a:r>
          </a:p>
          <a:p>
            <a:r>
              <a:rPr lang="en-US" dirty="0" smtClean="0"/>
              <a:t>None of the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Which of the following statements is not true of information resource management?</a:t>
            </a:r>
          </a:p>
          <a:p>
            <a:r>
              <a:rPr lang="en-US" dirty="0" smtClean="0"/>
              <a:t>It is very different and much more challenging than managing the other physical resources of an organization.</a:t>
            </a:r>
          </a:p>
          <a:p>
            <a:r>
              <a:rPr lang="en-US" dirty="0" smtClean="0"/>
              <a:t>Its goal is to use information technology as a tool for processing, distributing, and integrating information throughout an organization.</a:t>
            </a:r>
          </a:p>
          <a:p>
            <a:r>
              <a:rPr lang="en-US" dirty="0" smtClean="0"/>
              <a:t>Its emergence has created new management responsibilities.</a:t>
            </a:r>
          </a:p>
          <a:p>
            <a:r>
              <a:rPr lang="en-US" dirty="0" smtClean="0"/>
              <a:t>None of the above.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Database Management System (DBMS) is</a:t>
            </a:r>
          </a:p>
          <a:p>
            <a:r>
              <a:rPr lang="en-US" dirty="0" smtClean="0"/>
              <a:t>Collection of interrelated data</a:t>
            </a:r>
          </a:p>
          <a:p>
            <a:r>
              <a:rPr lang="en-US" dirty="0" smtClean="0"/>
              <a:t>Collection of programs to access data</a:t>
            </a:r>
          </a:p>
          <a:p>
            <a:r>
              <a:rPr lang="en-US" dirty="0" smtClean="0"/>
              <a:t>Collection of data describing one particular enterprise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Manipulation Language enables users to</a:t>
            </a:r>
          </a:p>
          <a:p>
            <a:r>
              <a:rPr lang="en-US" dirty="0" smtClean="0"/>
              <a:t>Retrieval of information stored in database</a:t>
            </a:r>
          </a:p>
          <a:p>
            <a:r>
              <a:rPr lang="en-US" dirty="0" smtClean="0"/>
              <a:t>Insertion of new information into the database</a:t>
            </a:r>
          </a:p>
          <a:p>
            <a:r>
              <a:rPr lang="en-US" dirty="0" smtClean="0"/>
              <a:t>Deletion of information from the database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an Schema?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Physical Schema</a:t>
            </a:r>
          </a:p>
          <a:p>
            <a:r>
              <a:rPr lang="en-US" dirty="0" smtClean="0"/>
              <a:t>Critical Schema</a:t>
            </a:r>
          </a:p>
          <a:p>
            <a:r>
              <a:rPr lang="en-US" dirty="0" smtClean="0"/>
              <a:t>Logical Schema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in not a function of DBA?</a:t>
            </a:r>
          </a:p>
          <a:p>
            <a:r>
              <a:rPr lang="en-US" dirty="0" smtClean="0"/>
              <a:t>Network Maintenance</a:t>
            </a:r>
          </a:p>
          <a:p>
            <a:r>
              <a:rPr lang="en-US" dirty="0" smtClean="0"/>
              <a:t>Routine Maintenance</a:t>
            </a:r>
          </a:p>
          <a:p>
            <a:r>
              <a:rPr lang="en-US" dirty="0" smtClean="0"/>
              <a:t>Schema Definition</a:t>
            </a:r>
          </a:p>
          <a:p>
            <a:r>
              <a:rPr lang="en-US" dirty="0" smtClean="0"/>
              <a:t>Authorization for data access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represents a relationship among a set of values.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 Row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 Table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 Field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A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Column header is refer as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Relation</a:t>
            </a:r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Domain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not Modification of the Database?</a:t>
            </a:r>
          </a:p>
          <a:p>
            <a:r>
              <a:rPr lang="en-US" dirty="0" smtClean="0"/>
              <a:t>Deletion</a:t>
            </a:r>
          </a:p>
          <a:p>
            <a:r>
              <a:rPr lang="en-US" dirty="0" smtClean="0"/>
              <a:t>Insertion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Updating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in true regarding Null Value?</a:t>
            </a:r>
          </a:p>
          <a:p>
            <a:r>
              <a:rPr lang="en-US" dirty="0" smtClean="0"/>
              <a:t>Null = 0</a:t>
            </a:r>
          </a:p>
          <a:p>
            <a:r>
              <a:rPr lang="en-US" dirty="0" smtClean="0"/>
              <a:t>Null &lt; 0</a:t>
            </a:r>
          </a:p>
          <a:p>
            <a:r>
              <a:rPr lang="en-US" dirty="0" smtClean="0"/>
              <a:t>Null &gt; 0</a:t>
            </a:r>
          </a:p>
          <a:p>
            <a:r>
              <a:rPr lang="en-US" dirty="0" smtClean="0"/>
              <a:t>Null &lt;&gt; 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ODBC stands for ______</a:t>
            </a:r>
          </a:p>
          <a:p>
            <a:r>
              <a:rPr lang="en-US" dirty="0" smtClean="0"/>
              <a:t>Offline database connection</a:t>
            </a:r>
          </a:p>
          <a:p>
            <a:r>
              <a:rPr lang="en-US" dirty="0" smtClean="0"/>
              <a:t>Oriented database connection</a:t>
            </a:r>
          </a:p>
          <a:p>
            <a:r>
              <a:rPr lang="en-US" dirty="0" smtClean="0"/>
              <a:t>Open database connection</a:t>
            </a:r>
          </a:p>
          <a:p>
            <a:r>
              <a:rPr lang="en-US" dirty="0" smtClean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 following is Database Language?</a:t>
            </a:r>
          </a:p>
          <a:p>
            <a:r>
              <a:rPr lang="en-US" dirty="0" smtClean="0"/>
              <a:t>Data Definition Language</a:t>
            </a:r>
          </a:p>
          <a:p>
            <a:r>
              <a:rPr lang="en-US" dirty="0" smtClean="0"/>
              <a:t>Data Manipulation Language</a:t>
            </a:r>
          </a:p>
          <a:p>
            <a:r>
              <a:rPr lang="en-US" dirty="0" smtClean="0"/>
              <a:t>Query Language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of the following gives a logical structure of the database graphically?</a:t>
            </a:r>
            <a:br>
              <a:rPr lang="en-IN" dirty="0" smtClean="0"/>
            </a:br>
            <a:r>
              <a:rPr lang="en-IN" dirty="0" smtClean="0"/>
              <a:t>a) Entity-relationship diagram</a:t>
            </a:r>
            <a:br>
              <a:rPr lang="en-IN" dirty="0" smtClean="0"/>
            </a:br>
            <a:r>
              <a:rPr lang="en-IN" dirty="0" smtClean="0"/>
              <a:t>b) Entity diagram</a:t>
            </a:r>
            <a:br>
              <a:rPr lang="en-IN" dirty="0" smtClean="0"/>
            </a:br>
            <a:r>
              <a:rPr lang="en-IN" dirty="0" smtClean="0"/>
              <a:t>c) Database diagram</a:t>
            </a:r>
            <a:br>
              <a:rPr lang="en-IN" dirty="0" smtClean="0"/>
            </a:br>
            <a:r>
              <a:rPr lang="en-IN" dirty="0" smtClean="0"/>
              <a:t>d) Architectural representation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Which of the following symbols represent </a:t>
            </a:r>
            <a:r>
              <a:rPr lang="en-IN" dirty="0" err="1" smtClean="0"/>
              <a:t>relationshipsets</a:t>
            </a:r>
            <a:r>
              <a:rPr lang="en-IN" dirty="0" smtClean="0"/>
              <a:t> in an ER diagram</a:t>
            </a:r>
            <a:endParaRPr lang="en-US" dirty="0" smtClean="0"/>
          </a:p>
          <a:p>
            <a:r>
              <a:rPr lang="en-IN" dirty="0" smtClean="0"/>
              <a:t>a) Divided rectangles</a:t>
            </a:r>
            <a:endParaRPr lang="en-US" dirty="0" smtClean="0"/>
          </a:p>
          <a:p>
            <a:r>
              <a:rPr lang="en-IN" dirty="0" smtClean="0"/>
              <a:t>b) Diamonds</a:t>
            </a:r>
            <a:endParaRPr lang="en-US" dirty="0" smtClean="0"/>
          </a:p>
          <a:p>
            <a:r>
              <a:rPr lang="en-IN" dirty="0" smtClean="0"/>
              <a:t>c) Lines</a:t>
            </a:r>
            <a:endParaRPr lang="en-US" dirty="0" smtClean="0"/>
          </a:p>
          <a:p>
            <a:r>
              <a:rPr lang="en-IN" dirty="0" smtClean="0"/>
              <a:t>d) Undivided rectangles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does a directed line ( → ) from a relationship set to two entity sets mean?</a:t>
            </a:r>
            <a:endParaRPr lang="en-US" dirty="0" smtClean="0"/>
          </a:p>
          <a:p>
            <a:r>
              <a:rPr lang="en-IN" dirty="0" smtClean="0"/>
              <a:t>a) One-one</a:t>
            </a:r>
            <a:endParaRPr lang="en-US" dirty="0" smtClean="0"/>
          </a:p>
          <a:p>
            <a:r>
              <a:rPr lang="en-IN" dirty="0" smtClean="0"/>
              <a:t>b) Many-one</a:t>
            </a:r>
            <a:endParaRPr lang="en-US" dirty="0" smtClean="0"/>
          </a:p>
          <a:p>
            <a:r>
              <a:rPr lang="en-IN" dirty="0" smtClean="0"/>
              <a:t>c) Many-many</a:t>
            </a:r>
            <a:endParaRPr lang="en-US" dirty="0" smtClean="0"/>
          </a:p>
          <a:p>
            <a:r>
              <a:rPr lang="en-IN" dirty="0" smtClean="0"/>
              <a:t>d) One-many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a Data Model?</a:t>
            </a:r>
          </a:p>
          <a:p>
            <a:r>
              <a:rPr lang="en-US" dirty="0" smtClean="0"/>
              <a:t>Entity-Relationship model</a:t>
            </a:r>
          </a:p>
          <a:p>
            <a:r>
              <a:rPr lang="en-US" dirty="0" smtClean="0"/>
              <a:t>Relational data model</a:t>
            </a:r>
          </a:p>
          <a:p>
            <a:r>
              <a:rPr lang="en-US" dirty="0" smtClean="0"/>
              <a:t>Object-Based data model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entity set that has a primary key is called as</a:t>
            </a:r>
            <a:endParaRPr lang="en-US" dirty="0" smtClean="0"/>
          </a:p>
          <a:p>
            <a:r>
              <a:rPr lang="en-IN" dirty="0" smtClean="0"/>
              <a:t>___________</a:t>
            </a:r>
            <a:endParaRPr lang="en-US" dirty="0" smtClean="0"/>
          </a:p>
          <a:p>
            <a:r>
              <a:rPr lang="en-IN" dirty="0" smtClean="0"/>
              <a:t>a) Strong entity set</a:t>
            </a:r>
            <a:endParaRPr lang="en-US" dirty="0" smtClean="0"/>
          </a:p>
          <a:p>
            <a:r>
              <a:rPr lang="en-IN" dirty="0" smtClean="0"/>
              <a:t>b) Weak entity set</a:t>
            </a:r>
            <a:endParaRPr lang="en-US" dirty="0" smtClean="0"/>
          </a:p>
          <a:p>
            <a:r>
              <a:rPr lang="en-IN" dirty="0" smtClean="0"/>
              <a:t>c) Complete entity set</a:t>
            </a:r>
            <a:endParaRPr lang="en-US" dirty="0" smtClean="0"/>
          </a:p>
          <a:p>
            <a:r>
              <a:rPr lang="en-IN" dirty="0" smtClean="0"/>
              <a:t>d) None of the mentioned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Relations bring from an E-R model will usually be in :</a:t>
            </a:r>
            <a:endParaRPr lang="en-US" dirty="0" smtClean="0"/>
          </a:p>
          <a:p>
            <a:r>
              <a:rPr lang="en-IN" dirty="0" smtClean="0"/>
              <a:t>(A). Third normal form</a:t>
            </a:r>
            <a:br>
              <a:rPr lang="en-IN" dirty="0" smtClean="0"/>
            </a:br>
            <a:r>
              <a:rPr lang="en-IN" dirty="0" smtClean="0"/>
              <a:t>(B). Second normal form</a:t>
            </a:r>
            <a:br>
              <a:rPr lang="en-IN" dirty="0" smtClean="0"/>
            </a:br>
            <a:r>
              <a:rPr lang="en-IN" dirty="0" smtClean="0"/>
              <a:t>(C). First normal form</a:t>
            </a:r>
            <a:br>
              <a:rPr lang="en-IN" dirty="0" smtClean="0"/>
            </a:br>
            <a:r>
              <a:rPr lang="en-IN" dirty="0" smtClean="0"/>
              <a:t>(D). Fourth normal form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association of various entities in an Entity-Relation model is known as</a:t>
            </a:r>
            <a:endParaRPr lang="en-US" dirty="0" smtClean="0"/>
          </a:p>
          <a:p>
            <a:r>
              <a:rPr lang="en-IN" dirty="0" smtClean="0"/>
              <a:t>(A). Relationship</a:t>
            </a:r>
            <a:br>
              <a:rPr lang="en-IN" dirty="0" smtClean="0"/>
            </a:br>
            <a:r>
              <a:rPr lang="en-IN" dirty="0" smtClean="0"/>
              <a:t>(B). Record</a:t>
            </a:r>
            <a:br>
              <a:rPr lang="en-IN" dirty="0" smtClean="0"/>
            </a:br>
            <a:r>
              <a:rPr lang="en-IN" dirty="0" smtClean="0"/>
              <a:t>(C). </a:t>
            </a:r>
            <a:r>
              <a:rPr lang="en-IN" dirty="0" err="1" smtClean="0"/>
              <a:t>Tuple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(D). Field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the Every weak entity set can be changed into a strong entity set through?</a:t>
            </a:r>
            <a:endParaRPr lang="en-US" dirty="0" smtClean="0"/>
          </a:p>
          <a:p>
            <a:r>
              <a:rPr lang="en-IN" dirty="0" smtClean="0"/>
              <a:t>(A). using generalization</a:t>
            </a:r>
            <a:br>
              <a:rPr lang="en-IN" dirty="0" smtClean="0"/>
            </a:br>
            <a:r>
              <a:rPr lang="en-IN" dirty="0" smtClean="0"/>
              <a:t>(B). using aggregation</a:t>
            </a:r>
            <a:br>
              <a:rPr lang="en-IN" dirty="0" smtClean="0"/>
            </a:br>
            <a:r>
              <a:rPr lang="en-IN" dirty="0" smtClean="0"/>
              <a:t>(C). adding appropriate attributes</a:t>
            </a:r>
            <a:br>
              <a:rPr lang="en-IN" dirty="0" smtClean="0"/>
            </a:br>
            <a:r>
              <a:rPr lang="en-IN" dirty="0" smtClean="0"/>
              <a:t>(D). none of the above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the E-R </a:t>
            </a:r>
            <a:r>
              <a:rPr lang="en-IN" dirty="0" err="1" smtClean="0"/>
              <a:t>modeling</a:t>
            </a:r>
            <a:r>
              <a:rPr lang="en-IN" dirty="0" smtClean="0"/>
              <a:t> technique is a _____________?</a:t>
            </a:r>
            <a:endParaRPr lang="en-US" dirty="0" smtClean="0"/>
          </a:p>
          <a:p>
            <a:r>
              <a:rPr lang="en-IN" dirty="0" smtClean="0"/>
              <a:t>(A). Left-right approach</a:t>
            </a:r>
            <a:br>
              <a:rPr lang="en-IN" dirty="0" smtClean="0"/>
            </a:br>
            <a:r>
              <a:rPr lang="en-IN" dirty="0" smtClean="0"/>
              <a:t>(B). Bottom-up approach</a:t>
            </a:r>
            <a:br>
              <a:rPr lang="en-IN" dirty="0" smtClean="0"/>
            </a:br>
            <a:r>
              <a:rPr lang="en-IN" dirty="0" smtClean="0"/>
              <a:t>(C). Top-down approach</a:t>
            </a:r>
            <a:br>
              <a:rPr lang="en-IN" dirty="0" smtClean="0"/>
            </a:br>
            <a:r>
              <a:rPr lang="en-IN" dirty="0" smtClean="0"/>
              <a:t>(D). None of the above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process of hiding the details of entities in the ER model is known as?</a:t>
            </a:r>
            <a:endParaRPr lang="en-US" dirty="0" smtClean="0"/>
          </a:p>
          <a:p>
            <a:r>
              <a:rPr lang="en-IN" dirty="0" smtClean="0"/>
              <a:t>(A). generalization</a:t>
            </a:r>
            <a:br>
              <a:rPr lang="en-IN" dirty="0" smtClean="0"/>
            </a:br>
            <a:r>
              <a:rPr lang="en-IN" dirty="0" smtClean="0"/>
              <a:t>(B). abstraction</a:t>
            </a:r>
            <a:br>
              <a:rPr lang="en-IN" dirty="0" smtClean="0"/>
            </a:br>
            <a:r>
              <a:rPr lang="en-IN" dirty="0" smtClean="0"/>
              <a:t>(C). specialization</a:t>
            </a:r>
            <a:br>
              <a:rPr lang="en-IN" dirty="0" smtClean="0"/>
            </a:br>
            <a:r>
              <a:rPr lang="en-IN" dirty="0" smtClean="0"/>
              <a:t>(D). none of these above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attribute AGE is?</a:t>
            </a:r>
            <a:endParaRPr lang="en-US" dirty="0" smtClean="0"/>
          </a:p>
          <a:p>
            <a:r>
              <a:rPr lang="en-IN" dirty="0" smtClean="0"/>
              <a:t>(A). Single valued</a:t>
            </a:r>
            <a:br>
              <a:rPr lang="en-IN" dirty="0" smtClean="0"/>
            </a:br>
            <a:r>
              <a:rPr lang="en-IN" dirty="0" smtClean="0"/>
              <a:t>(B). Derived</a:t>
            </a:r>
            <a:br>
              <a:rPr lang="en-IN" dirty="0" smtClean="0"/>
            </a:br>
            <a:r>
              <a:rPr lang="en-IN" dirty="0" smtClean="0"/>
              <a:t>(C). Composite</a:t>
            </a:r>
            <a:br>
              <a:rPr lang="en-IN" dirty="0" smtClean="0"/>
            </a:br>
            <a:r>
              <a:rPr lang="en-IN" dirty="0" smtClean="0"/>
              <a:t>(D). Multi-valued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Select from the following the multi-valued attribute.</a:t>
            </a:r>
            <a:endParaRPr lang="en-US" dirty="0" smtClean="0"/>
          </a:p>
          <a:p>
            <a:r>
              <a:rPr lang="en-IN" dirty="0" smtClean="0"/>
              <a:t>(A). </a:t>
            </a:r>
            <a:r>
              <a:rPr lang="en-IN" dirty="0" err="1" smtClean="0"/>
              <a:t>Date_of_birth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(B). Name</a:t>
            </a:r>
            <a:br>
              <a:rPr lang="en-IN" dirty="0" smtClean="0"/>
            </a:br>
            <a:r>
              <a:rPr lang="en-IN" dirty="0" smtClean="0"/>
              <a:t>(C). </a:t>
            </a:r>
            <a:r>
              <a:rPr lang="en-IN" dirty="0" err="1" smtClean="0"/>
              <a:t>Phone_number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(D). All of the mentioned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one is a single-valued attribute?</a:t>
            </a:r>
            <a:endParaRPr lang="en-US" dirty="0" smtClean="0"/>
          </a:p>
          <a:p>
            <a:r>
              <a:rPr lang="en-IN" dirty="0" smtClean="0"/>
              <a:t>(A). Reference</a:t>
            </a:r>
            <a:br>
              <a:rPr lang="en-IN" dirty="0" smtClean="0"/>
            </a:br>
            <a:r>
              <a:rPr lang="en-IN" dirty="0" smtClean="0"/>
              <a:t>(B). Address</a:t>
            </a:r>
            <a:br>
              <a:rPr lang="en-IN" dirty="0" smtClean="0"/>
            </a:br>
            <a:r>
              <a:rPr lang="en-IN" dirty="0" smtClean="0"/>
              <a:t>(C). SUBJECT_TAKEN</a:t>
            </a:r>
            <a:br>
              <a:rPr lang="en-IN" dirty="0" smtClean="0"/>
            </a:br>
            <a:r>
              <a:rPr lang="en-IN" dirty="0" smtClean="0"/>
              <a:t>(D). </a:t>
            </a:r>
            <a:r>
              <a:rPr lang="en-IN" dirty="0" err="1" smtClean="0"/>
              <a:t>Register_number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entity set that does not have sufficient attributes to form a primary key is termed a __________</a:t>
            </a:r>
            <a:br>
              <a:rPr lang="en-IN" dirty="0" smtClean="0"/>
            </a:br>
            <a:r>
              <a:rPr lang="en-IN" dirty="0" smtClean="0"/>
              <a:t>a) Strong entity set</a:t>
            </a:r>
            <a:br>
              <a:rPr lang="en-IN" dirty="0" smtClean="0"/>
            </a:br>
            <a:r>
              <a:rPr lang="en-IN" dirty="0" smtClean="0"/>
              <a:t>b) Variant set</a:t>
            </a:r>
            <a:br>
              <a:rPr lang="en-IN" dirty="0" smtClean="0"/>
            </a:br>
            <a:r>
              <a:rPr lang="en-IN" dirty="0" smtClean="0"/>
              <a:t>c) Weak entity set</a:t>
            </a:r>
            <a:br>
              <a:rPr lang="en-IN" dirty="0" smtClean="0"/>
            </a:br>
            <a:r>
              <a:rPr lang="en-IN" dirty="0" smtClean="0"/>
              <a:t>d) Variable set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Logical design of database is called</a:t>
            </a:r>
          </a:p>
          <a:p>
            <a:r>
              <a:rPr lang="en-US" dirty="0" smtClean="0"/>
              <a:t>Database Instance</a:t>
            </a:r>
          </a:p>
          <a:p>
            <a:r>
              <a:rPr lang="en-US" dirty="0" smtClean="0"/>
              <a:t>Database Snapshot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Weak entity set is represented as</a:t>
            </a:r>
            <a:br>
              <a:rPr lang="en-IN" dirty="0" smtClean="0"/>
            </a:br>
            <a:r>
              <a:rPr lang="en-IN" dirty="0" smtClean="0"/>
              <a:t>a) Underline</a:t>
            </a:r>
            <a:br>
              <a:rPr lang="en-IN" dirty="0" smtClean="0"/>
            </a:br>
            <a:r>
              <a:rPr lang="en-IN" dirty="0" smtClean="0"/>
              <a:t>b) Double line</a:t>
            </a:r>
            <a:br>
              <a:rPr lang="en-IN" dirty="0" smtClean="0"/>
            </a:br>
            <a:r>
              <a:rPr lang="en-IN" dirty="0" smtClean="0"/>
              <a:t>c) Double diamond</a:t>
            </a:r>
            <a:br>
              <a:rPr lang="en-IN" dirty="0" smtClean="0"/>
            </a:br>
            <a:r>
              <a:rPr lang="en-IN" dirty="0" smtClean="0"/>
              <a:t>d) Double rectangle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If you were collecting and storing information about your music collection, an album would be considered a(n) _____</a:t>
            </a:r>
            <a:br>
              <a:rPr lang="en-IN" smtClean="0"/>
            </a:br>
            <a:r>
              <a:rPr lang="en-IN" smtClean="0"/>
              <a:t>a) Relation</a:t>
            </a:r>
            <a:br>
              <a:rPr lang="en-IN" smtClean="0"/>
            </a:br>
            <a:r>
              <a:rPr lang="en-IN" smtClean="0"/>
              <a:t>b) Entity</a:t>
            </a:r>
            <a:br>
              <a:rPr lang="en-IN" smtClean="0"/>
            </a:br>
            <a:r>
              <a:rPr lang="en-IN" smtClean="0"/>
              <a:t>c) Instance</a:t>
            </a:r>
            <a:br>
              <a:rPr lang="en-IN" smtClean="0"/>
            </a:br>
            <a:r>
              <a:rPr lang="en-IN" smtClean="0"/>
              <a:t>d) Attribute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Snapshot of the </a:t>
            </a:r>
            <a:r>
              <a:rPr lang="en-US" dirty="0" err="1" smtClean="0"/>
              <a:t>dta</a:t>
            </a:r>
            <a:r>
              <a:rPr lang="en-US" dirty="0" smtClean="0"/>
              <a:t> in the database at a given instant of time is called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Database Instance</a:t>
            </a:r>
          </a:p>
          <a:p>
            <a:r>
              <a:rPr lang="en-US" dirty="0" smtClean="0"/>
              <a:t>Database Snapshot</a:t>
            </a:r>
          </a:p>
          <a:p>
            <a:r>
              <a:rPr lang="en-US" dirty="0" smtClean="0"/>
              <a:t>All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the structure of the Database?</a:t>
            </a:r>
          </a:p>
          <a:p>
            <a:r>
              <a:rPr lang="en-US" dirty="0" smtClean="0"/>
              <a:t>Table</a:t>
            </a:r>
          </a:p>
          <a:p>
            <a:r>
              <a:rPr lang="en-US" dirty="0" smtClean="0"/>
              <a:t>Schema</a:t>
            </a:r>
          </a:p>
          <a:p>
            <a:r>
              <a:rPr lang="en-US" dirty="0" smtClean="0"/>
              <a:t>Relation</a:t>
            </a:r>
          </a:p>
          <a:p>
            <a:r>
              <a:rPr lang="en-US" dirty="0" smtClean="0"/>
              <a:t>None of these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description of some portion of database that is required by a user to perform task is called as</a:t>
            </a:r>
          </a:p>
          <a:p>
            <a:r>
              <a:rPr lang="en-US" dirty="0" smtClean="0"/>
              <a:t>System View</a:t>
            </a:r>
          </a:p>
          <a:p>
            <a:r>
              <a:rPr lang="en-US" dirty="0" smtClean="0"/>
              <a:t>User View</a:t>
            </a:r>
          </a:p>
          <a:p>
            <a:r>
              <a:rPr lang="en-US" dirty="0" smtClean="0"/>
              <a:t>Logical View</a:t>
            </a:r>
          </a:p>
          <a:p>
            <a:r>
              <a:rPr lang="en-US" dirty="0" smtClean="0"/>
              <a:t>Data 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_____________ is a classical approach to database design?</a:t>
            </a:r>
          </a:p>
          <a:p>
            <a:r>
              <a:rPr lang="en-US" dirty="0" smtClean="0"/>
              <a:t>Left – Right approach</a:t>
            </a:r>
          </a:p>
          <a:p>
            <a:r>
              <a:rPr lang="en-US" dirty="0" smtClean="0"/>
              <a:t>Right – Left approach</a:t>
            </a:r>
          </a:p>
          <a:p>
            <a:r>
              <a:rPr lang="en-US" dirty="0" smtClean="0"/>
              <a:t>Top – Down approach</a:t>
            </a:r>
          </a:p>
          <a:p>
            <a:r>
              <a:rPr lang="en-US" dirty="0" smtClean="0"/>
              <a:t>Bottom – Up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1258</Words>
  <Application>Microsoft Office PowerPoint</Application>
  <PresentationFormat>On-screen Show (4:3)</PresentationFormat>
  <Paragraphs>211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PEP CLASSES  DBMS lect2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CLASSES  DBMS</dc:title>
  <dc:creator>PC</dc:creator>
  <cp:lastModifiedBy>PC</cp:lastModifiedBy>
  <cp:revision>29</cp:revision>
  <dcterms:created xsi:type="dcterms:W3CDTF">2022-05-30T04:41:15Z</dcterms:created>
  <dcterms:modified xsi:type="dcterms:W3CDTF">2022-05-31T08:05:57Z</dcterms:modified>
</cp:coreProperties>
</file>