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1BE3FF-90F5-47CD-BF66-A1302C72E80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BE3FF-90F5-47CD-BF66-A1302C72E80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BE3FF-90F5-47CD-BF66-A1302C72E80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BE3FF-90F5-47CD-BF66-A1302C72E80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1BE3FF-90F5-47CD-BF66-A1302C72E80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1BE3FF-90F5-47CD-BF66-A1302C72E80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1BE3FF-90F5-47CD-BF66-A1302C72E80D}"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1BE3FF-90F5-47CD-BF66-A1302C72E80D}"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BE3FF-90F5-47CD-BF66-A1302C72E80D}"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1BE3FF-90F5-47CD-BF66-A1302C72E80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1BE3FF-90F5-47CD-BF66-A1302C72E80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86A11-3BB9-438C-B06B-41F2E7339C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BE3FF-90F5-47CD-BF66-A1302C72E80D}" type="datetimeFigureOut">
              <a:rPr lang="en-US" smtClean="0"/>
              <a:t>6/7/2022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86A11-3BB9-438C-B06B-41F2E7339C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rtoftesting.com/sql-queries-for-interview"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PEP </a:t>
            </a:r>
            <a:r>
              <a:rPr lang="en-IN" dirty="0" err="1" smtClean="0"/>
              <a:t>CLass</a:t>
            </a:r>
            <a:endParaRPr lang="en-US" dirty="0"/>
          </a:p>
        </p:txBody>
      </p:sp>
      <p:sp>
        <p:nvSpPr>
          <p:cNvPr id="3" name="Subtitle 2"/>
          <p:cNvSpPr>
            <a:spLocks noGrp="1"/>
          </p:cNvSpPr>
          <p:nvPr>
            <p:ph type="subTitle" idx="1"/>
          </p:nvPr>
        </p:nvSpPr>
        <p:spPr>
          <a:xfrm>
            <a:off x="1371600" y="3886200"/>
            <a:ext cx="6400800" cy="685808"/>
          </a:xfrm>
        </p:spPr>
        <p:txBody>
          <a:bodyPr/>
          <a:lstStyle/>
          <a:p>
            <a:r>
              <a:rPr lang="en-IN" dirty="0" smtClean="0"/>
              <a:t>JOIN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To specify a normal join, using the keyword inner is?</a:t>
            </a:r>
            <a:br>
              <a:rPr lang="en-US" dirty="0"/>
            </a:br>
            <a:endParaRPr lang="en-US" dirty="0"/>
          </a:p>
          <a:p>
            <a:r>
              <a:rPr lang="en-US" dirty="0"/>
              <a:t>A. Mandatory</a:t>
            </a:r>
            <a:br>
              <a:rPr lang="en-US" dirty="0"/>
            </a:br>
            <a:r>
              <a:rPr lang="en-US" dirty="0"/>
              <a:t>B. Optional</a:t>
            </a:r>
            <a:br>
              <a:rPr lang="en-US" dirty="0"/>
            </a:br>
            <a:r>
              <a:rPr lang="en-US" dirty="0"/>
              <a:t>C. Independent</a:t>
            </a:r>
            <a:br>
              <a:rPr lang="en-US" dirty="0"/>
            </a:br>
            <a:r>
              <a:rPr lang="en-US" dirty="0"/>
              <a:t>D. Free</a:t>
            </a:r>
          </a:p>
          <a:p>
            <a:r>
              <a:rPr lang="en-US" dirty="0" err="1" smtClean="0"/>
              <a:t>Ans</a:t>
            </a:r>
            <a:r>
              <a:rPr lang="en-US" dirty="0" smtClean="0"/>
              <a:t> </a:t>
            </a:r>
            <a:r>
              <a:rPr lang="en-US" dirty="0"/>
              <a:t>: B</a:t>
            </a:r>
            <a:br>
              <a:rPr lang="en-US" dirty="0"/>
            </a:br>
            <a:endParaRPr lang="en-US" dirty="0"/>
          </a:p>
          <a:p>
            <a:r>
              <a:rPr lang="en-US" dirty="0"/>
              <a:t>Explanation: To specify a normal join, using the keyword inner is Optional.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 Left outer join preserves </a:t>
            </a:r>
            <a:r>
              <a:rPr lang="en-US" dirty="0" err="1"/>
              <a:t>tuples</a:t>
            </a:r>
            <a:r>
              <a:rPr lang="en-US" dirty="0"/>
              <a:t> only in the relation named before</a:t>
            </a:r>
            <a:br>
              <a:rPr lang="en-US" dirty="0"/>
            </a:br>
            <a:endParaRPr lang="en-US" dirty="0"/>
          </a:p>
          <a:p>
            <a:r>
              <a:rPr lang="en-US" dirty="0"/>
              <a:t>A. Right outer join operation</a:t>
            </a:r>
            <a:br>
              <a:rPr lang="en-US" dirty="0"/>
            </a:br>
            <a:r>
              <a:rPr lang="en-US" dirty="0"/>
              <a:t>B. Right inner join operation</a:t>
            </a:r>
            <a:br>
              <a:rPr lang="en-US" dirty="0"/>
            </a:br>
            <a:r>
              <a:rPr lang="en-US" dirty="0"/>
              <a:t>C. Left inner join operation</a:t>
            </a:r>
            <a:br>
              <a:rPr lang="en-US" dirty="0"/>
            </a:br>
            <a:r>
              <a:rPr lang="en-US" dirty="0"/>
              <a:t>D. Left outer join operation</a:t>
            </a:r>
          </a:p>
          <a:p>
            <a:r>
              <a:rPr lang="en-US" dirty="0" err="1" smtClean="0"/>
              <a:t>Ans</a:t>
            </a:r>
            <a:r>
              <a:rPr lang="en-US" dirty="0" smtClean="0"/>
              <a:t> </a:t>
            </a:r>
            <a:r>
              <a:rPr lang="en-US" dirty="0"/>
              <a:t>: D</a:t>
            </a:r>
            <a:br>
              <a:rPr lang="en-US" dirty="0"/>
            </a:br>
            <a:endParaRPr lang="en-US" dirty="0"/>
          </a:p>
          <a:p>
            <a:r>
              <a:rPr lang="en-US" dirty="0"/>
              <a:t>Explanation: Left outer join preserves </a:t>
            </a:r>
            <a:r>
              <a:rPr lang="en-US" dirty="0" err="1"/>
              <a:t>tuples</a:t>
            </a:r>
            <a:r>
              <a:rPr lang="en-US" dirty="0"/>
              <a:t> only in the relation named before Left outer join operation.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A_____ is a query that retrieves rows from more than one table or view</a:t>
            </a:r>
            <a:br>
              <a:rPr lang="en-US" dirty="0"/>
            </a:br>
            <a:endParaRPr lang="en-US" dirty="0"/>
          </a:p>
          <a:p>
            <a:r>
              <a:rPr lang="en-US" dirty="0"/>
              <a:t>A. Start</a:t>
            </a:r>
            <a:br>
              <a:rPr lang="en-US" dirty="0"/>
            </a:br>
            <a:r>
              <a:rPr lang="en-US" dirty="0"/>
              <a:t>B. End</a:t>
            </a:r>
            <a:br>
              <a:rPr lang="en-US" dirty="0"/>
            </a:br>
            <a:r>
              <a:rPr lang="en-US" dirty="0"/>
              <a:t>C. Join</a:t>
            </a:r>
            <a:br>
              <a:rPr lang="en-US" dirty="0"/>
            </a:br>
            <a:r>
              <a:rPr lang="en-US" dirty="0"/>
              <a:t>D. All of the above</a:t>
            </a:r>
          </a:p>
          <a:p>
            <a:pPr>
              <a:buNone/>
            </a:pPr>
            <a:endParaRPr lang="en-US" dirty="0"/>
          </a:p>
          <a:p>
            <a:r>
              <a:rPr lang="en-US" dirty="0" err="1"/>
              <a:t>Ans</a:t>
            </a:r>
            <a:r>
              <a:rPr lang="en-US" dirty="0"/>
              <a:t> : C</a:t>
            </a:r>
            <a:br>
              <a:rPr lang="en-US" dirty="0"/>
            </a:br>
            <a:r>
              <a:rPr lang="en-US" dirty="0"/>
              <a:t>Explanation: A Join is a query that retrieves rows from more than one table or view.</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Which view that contains more than one table in the top-level FROM clause of the SELECT statement:</a:t>
            </a:r>
            <a:br>
              <a:rPr lang="en-US" dirty="0"/>
            </a:br>
            <a:endParaRPr lang="en-US" dirty="0"/>
          </a:p>
          <a:p>
            <a:r>
              <a:rPr lang="en-US" dirty="0"/>
              <a:t>A. Join view</a:t>
            </a:r>
            <a:br>
              <a:rPr lang="en-US" dirty="0"/>
            </a:br>
            <a:r>
              <a:rPr lang="en-US" dirty="0"/>
              <a:t>B. Datable join view</a:t>
            </a:r>
            <a:br>
              <a:rPr lang="en-US" dirty="0"/>
            </a:br>
            <a:r>
              <a:rPr lang="en-US" dirty="0"/>
              <a:t>C. Updatable join view</a:t>
            </a:r>
            <a:br>
              <a:rPr lang="en-US" dirty="0"/>
            </a:br>
            <a:r>
              <a:rPr lang="en-US" dirty="0"/>
              <a:t>D. All of the mentioned</a:t>
            </a:r>
          </a:p>
          <a:p>
            <a:endParaRPr lang="en-US" dirty="0" smtClean="0"/>
          </a:p>
          <a:p>
            <a:r>
              <a:rPr lang="en-US" dirty="0" err="1" smtClean="0"/>
              <a:t>Ans</a:t>
            </a:r>
            <a:r>
              <a:rPr lang="en-US" dirty="0" smtClean="0"/>
              <a:t> </a:t>
            </a:r>
            <a:r>
              <a:rPr lang="en-US" dirty="0"/>
              <a:t>: C</a:t>
            </a:r>
            <a:br>
              <a:rPr lang="en-US" dirty="0"/>
            </a:br>
            <a:endParaRPr lang="en-US" dirty="0"/>
          </a:p>
          <a:p>
            <a:r>
              <a:rPr lang="en-US" dirty="0"/>
              <a:t>Explanation: Updatable join view that contains more than one table in the top-level FROM clause of the SELECT statement.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Which of the following statement is TRUE about FULL OUTER JOIN created on two tables Table1 and Table2?</a:t>
            </a:r>
            <a:br>
              <a:rPr lang="en-US" dirty="0"/>
            </a:br>
            <a:endParaRPr lang="en-US" dirty="0"/>
          </a:p>
          <a:p>
            <a:r>
              <a:rPr lang="en-US" dirty="0"/>
              <a:t>A. Retrieves all the unmatched rows of Table1</a:t>
            </a:r>
            <a:br>
              <a:rPr lang="en-US" dirty="0"/>
            </a:br>
            <a:r>
              <a:rPr lang="en-US" dirty="0"/>
              <a:t>B. Retrieves all the unmatched rows of Table2</a:t>
            </a:r>
            <a:br>
              <a:rPr lang="en-US" dirty="0"/>
            </a:br>
            <a:r>
              <a:rPr lang="en-US" dirty="0"/>
              <a:t>C. Retrieves both matched and unmatched rows of Table1 and Table2</a:t>
            </a:r>
            <a:br>
              <a:rPr lang="en-US" dirty="0"/>
            </a:br>
            <a:r>
              <a:rPr lang="en-US" dirty="0"/>
              <a:t>D. Retrieves only matched rows of table1 and Table2</a:t>
            </a:r>
          </a:p>
          <a:p>
            <a:r>
              <a:rPr lang="en-US" dirty="0" err="1" smtClean="0"/>
              <a:t>Ans</a:t>
            </a:r>
            <a:r>
              <a:rPr lang="en-US" dirty="0" smtClean="0"/>
              <a:t> </a:t>
            </a:r>
            <a:r>
              <a:rPr lang="en-US" dirty="0"/>
              <a:t>: C</a:t>
            </a:r>
            <a:br>
              <a:rPr lang="en-US" dirty="0"/>
            </a:br>
            <a:r>
              <a:rPr lang="en-US" dirty="0"/>
              <a:t>Explanation: The statement is TRUE about FULL OUTER JOIN created on two tables Table1 and Table2 is Retrieves both matched and unmatched rows of Table1 and Table2.</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Which of the following statements are true?</a:t>
            </a:r>
            <a:br>
              <a:rPr lang="en-US" dirty="0"/>
            </a:br>
            <a:endParaRPr lang="en-US" dirty="0"/>
          </a:p>
          <a:p>
            <a:r>
              <a:rPr lang="en-US" dirty="0"/>
              <a:t>A. INNER JOIN only retrieves those rows from Cartesian Product that satisfy the JOIN condition</a:t>
            </a:r>
            <a:br>
              <a:rPr lang="en-US" dirty="0"/>
            </a:br>
            <a:r>
              <a:rPr lang="en-US" dirty="0"/>
              <a:t>B. FULL OUTER JOIN is same as CROSS JOIN</a:t>
            </a:r>
            <a:br>
              <a:rPr lang="en-US" dirty="0"/>
            </a:br>
            <a:r>
              <a:rPr lang="en-US" dirty="0"/>
              <a:t>C. SELF JOIN is a special type of OUTER JOIN</a:t>
            </a:r>
            <a:br>
              <a:rPr lang="en-US" dirty="0"/>
            </a:br>
            <a:r>
              <a:rPr lang="en-US" dirty="0"/>
              <a:t>D. Both A and C</a:t>
            </a:r>
          </a:p>
          <a:p>
            <a:endParaRPr lang="en-US" dirty="0" smtClean="0"/>
          </a:p>
          <a:p>
            <a:r>
              <a:rPr lang="en-US" dirty="0" err="1" smtClean="0"/>
              <a:t>Ans</a:t>
            </a:r>
            <a:r>
              <a:rPr lang="en-US" dirty="0" smtClean="0"/>
              <a:t> </a:t>
            </a:r>
            <a:r>
              <a:rPr lang="en-US" dirty="0"/>
              <a:t>: A</a:t>
            </a:r>
            <a:br>
              <a:rPr lang="en-US" dirty="0"/>
            </a:br>
            <a:r>
              <a:rPr lang="en-US" dirty="0" smtClean="0"/>
              <a:t>Explanation</a:t>
            </a:r>
            <a:r>
              <a:rPr lang="en-US" dirty="0"/>
              <a:t>: INNER JOIN only retrieves those rows from Cartesian Product that satisfy the JOIN condition is true.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following SQL is which type of join?</a:t>
            </a:r>
            <a:br>
              <a:rPr lang="en-US" dirty="0"/>
            </a:br>
            <a:r>
              <a:rPr lang="en-US" dirty="0"/>
              <a:t>SELECT CUSTOMER_T. CUSTOMER_ID, ORDER_T. CUSTOMER_ID, NAME, ORDER_ID FROM CUSTOMER_T,ORDER_T WHERE CUSTOMER_T. CUSTOMER_ID = ORDER_T. CUSTOMER_ID</a:t>
            </a:r>
          </a:p>
          <a:p>
            <a:r>
              <a:rPr lang="en-US" dirty="0"/>
              <a:t>A. </a:t>
            </a:r>
            <a:r>
              <a:rPr lang="en-US" dirty="0" err="1"/>
              <a:t>Equi</a:t>
            </a:r>
            <a:r>
              <a:rPr lang="en-US" dirty="0"/>
              <a:t>-join</a:t>
            </a:r>
            <a:br>
              <a:rPr lang="en-US" dirty="0"/>
            </a:br>
            <a:r>
              <a:rPr lang="en-US" dirty="0"/>
              <a:t>B. Natural join</a:t>
            </a:r>
            <a:br>
              <a:rPr lang="en-US" dirty="0"/>
            </a:br>
            <a:r>
              <a:rPr lang="en-US" dirty="0"/>
              <a:t>C. Outer join</a:t>
            </a:r>
            <a:br>
              <a:rPr lang="en-US" dirty="0"/>
            </a:br>
            <a:r>
              <a:rPr lang="en-US" dirty="0"/>
              <a:t>D. Cartesian join</a:t>
            </a:r>
          </a:p>
          <a:p>
            <a:endParaRPr lang="en-US" dirty="0" smtClean="0"/>
          </a:p>
          <a:p>
            <a:pPr>
              <a:buNone/>
            </a:pPr>
            <a:r>
              <a:rPr lang="en-US" dirty="0" err="1" smtClean="0"/>
              <a:t>Ans</a:t>
            </a:r>
            <a:r>
              <a:rPr lang="en-US" dirty="0" smtClean="0"/>
              <a:t> </a:t>
            </a:r>
            <a:r>
              <a:rPr lang="en-US" dirty="0"/>
              <a:t>: A</a:t>
            </a:r>
            <a:br>
              <a:rPr lang="en-US" dirty="0"/>
            </a:br>
            <a:endParaRPr lang="en-US" dirty="0"/>
          </a:p>
          <a:p>
            <a:pPr>
              <a:buNone/>
            </a:pPr>
            <a:r>
              <a:rPr lang="en-US" dirty="0"/>
              <a:t>Explanation: </a:t>
            </a:r>
            <a:r>
              <a:rPr lang="en-US" dirty="0" err="1"/>
              <a:t>Equi</a:t>
            </a:r>
            <a:r>
              <a:rPr lang="en-US" dirty="0"/>
              <a:t>-join joins only same data entry field. For example, one table contains department id and another table should contain department id.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following SQL is which type of join?</a:t>
            </a:r>
            <a:br>
              <a:rPr lang="en-US" dirty="0"/>
            </a:br>
            <a:r>
              <a:rPr lang="en-US" dirty="0"/>
              <a:t>SELECT CUSTOMER_T. CUSTOMER_ID, ORDER_T. CUSTOMER_ID, NAME, ORDER_ID FROM CUSTOMER_T,ORDER_T</a:t>
            </a:r>
          </a:p>
          <a:p>
            <a:r>
              <a:rPr lang="en-US" dirty="0"/>
              <a:t>A. </a:t>
            </a:r>
            <a:r>
              <a:rPr lang="en-US" dirty="0" err="1"/>
              <a:t>Equi</a:t>
            </a:r>
            <a:r>
              <a:rPr lang="en-US" dirty="0"/>
              <a:t>-join</a:t>
            </a:r>
            <a:br>
              <a:rPr lang="en-US" dirty="0"/>
            </a:br>
            <a:r>
              <a:rPr lang="en-US" dirty="0"/>
              <a:t>B. Natural join</a:t>
            </a:r>
            <a:br>
              <a:rPr lang="en-US" dirty="0"/>
            </a:br>
            <a:r>
              <a:rPr lang="en-US" dirty="0"/>
              <a:t>C. Outer join</a:t>
            </a:r>
            <a:br>
              <a:rPr lang="en-US" dirty="0"/>
            </a:br>
            <a:r>
              <a:rPr lang="en-US" dirty="0"/>
              <a:t>D. Cartesian join</a:t>
            </a:r>
          </a:p>
          <a:p>
            <a:endParaRPr lang="en-US" dirty="0" smtClean="0"/>
          </a:p>
          <a:p>
            <a:r>
              <a:rPr lang="en-US" dirty="0" err="1" smtClean="0"/>
              <a:t>Ans</a:t>
            </a:r>
            <a:r>
              <a:rPr lang="en-US" dirty="0" smtClean="0"/>
              <a:t> </a:t>
            </a:r>
            <a:r>
              <a:rPr lang="en-US" dirty="0"/>
              <a:t>: D</a:t>
            </a:r>
            <a:br>
              <a:rPr lang="en-US" dirty="0"/>
            </a:br>
            <a:endParaRPr lang="en-US" dirty="0"/>
          </a:p>
          <a:p>
            <a:r>
              <a:rPr lang="en-US" dirty="0"/>
              <a:t>Explanation: Cartesian Join is simply the joining of one or more table which returns the product of all the rows in these tables.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Evaluate this SQL statement: In the statement, which capabilities of a SELECT statement are performed?</a:t>
            </a:r>
            <a:br>
              <a:rPr lang="en-US" dirty="0"/>
            </a:br>
            <a:r>
              <a:rPr lang="en-US" dirty="0"/>
              <a:t>SELECT </a:t>
            </a:r>
            <a:r>
              <a:rPr lang="en-US" dirty="0" err="1"/>
              <a:t>e.EMPLOYEE_ID,e.LAST_NAME,e.DEPARTMENT_ID</a:t>
            </a:r>
            <a:r>
              <a:rPr lang="en-US" dirty="0"/>
              <a:t>, </a:t>
            </a:r>
            <a:r>
              <a:rPr lang="en-US" dirty="0" err="1"/>
              <a:t>d.DEPARTMENT_NAME</a:t>
            </a:r>
            <a:r>
              <a:rPr lang="en-US" dirty="0"/>
              <a:t> FROM EMP e, DEPARTMENT d WHERE </a:t>
            </a:r>
            <a:r>
              <a:rPr lang="en-US" dirty="0" err="1"/>
              <a:t>e.DEPARTMENT_ID</a:t>
            </a:r>
            <a:r>
              <a:rPr lang="en-US" dirty="0"/>
              <a:t> = </a:t>
            </a:r>
            <a:r>
              <a:rPr lang="en-US" dirty="0" err="1"/>
              <a:t>d.DEPARTMENT_ID</a:t>
            </a:r>
            <a:r>
              <a:rPr lang="en-US" dirty="0"/>
              <a:t>;</a:t>
            </a:r>
          </a:p>
          <a:p>
            <a:r>
              <a:rPr lang="en-US" dirty="0"/>
              <a:t>A. Selection, projection, join</a:t>
            </a:r>
            <a:br>
              <a:rPr lang="en-US" dirty="0"/>
            </a:br>
            <a:r>
              <a:rPr lang="en-US" dirty="0"/>
              <a:t>B. Difference, projection, join</a:t>
            </a:r>
            <a:br>
              <a:rPr lang="en-US" dirty="0"/>
            </a:br>
            <a:r>
              <a:rPr lang="en-US" dirty="0"/>
              <a:t>C. Selection, intersection, join</a:t>
            </a:r>
            <a:br>
              <a:rPr lang="en-US" dirty="0"/>
            </a:br>
            <a:r>
              <a:rPr lang="en-US" dirty="0"/>
              <a:t>D. Intersection, projection, join</a:t>
            </a:r>
          </a:p>
          <a:p>
            <a:r>
              <a:rPr lang="en-US" dirty="0" err="1" smtClean="0"/>
              <a:t>Ans</a:t>
            </a:r>
            <a:r>
              <a:rPr lang="en-US" dirty="0" smtClean="0"/>
              <a:t> </a:t>
            </a:r>
            <a:r>
              <a:rPr lang="en-US" dirty="0"/>
              <a:t>: A</a:t>
            </a:r>
            <a:br>
              <a:rPr lang="en-US" dirty="0"/>
            </a:br>
            <a:endParaRPr lang="en-US" dirty="0"/>
          </a:p>
          <a:p>
            <a:r>
              <a:rPr lang="en-US" dirty="0"/>
              <a:t>Explanation: In the statement, Selection, projection, join capabilities of a SELECT statement are performed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 SELECT statement can be used to perform these three functions:</a:t>
            </a:r>
            <a:br>
              <a:rPr lang="en-US" dirty="0"/>
            </a:br>
            <a:r>
              <a:rPr lang="en-US" dirty="0"/>
              <a:t>- Choose rows from a table.</a:t>
            </a:r>
            <a:br>
              <a:rPr lang="en-US" dirty="0"/>
            </a:br>
            <a:r>
              <a:rPr lang="en-US" dirty="0"/>
              <a:t>- Choose columns from a table.</a:t>
            </a:r>
            <a:br>
              <a:rPr lang="en-US" dirty="0"/>
            </a:br>
            <a:r>
              <a:rPr lang="en-US" dirty="0"/>
              <a:t>- Bring together data that is stored in different tables by creating a link between them.</a:t>
            </a:r>
            <a:br>
              <a:rPr lang="en-US" dirty="0"/>
            </a:br>
            <a:r>
              <a:rPr lang="en-US" dirty="0"/>
              <a:t>Which set of keywords describes these capabilities?</a:t>
            </a:r>
            <a:br>
              <a:rPr lang="en-US" dirty="0"/>
            </a:br>
            <a:endParaRPr lang="en-US" dirty="0"/>
          </a:p>
          <a:p>
            <a:r>
              <a:rPr lang="en-US" dirty="0"/>
              <a:t>A. difference, projection, join</a:t>
            </a:r>
            <a:br>
              <a:rPr lang="en-US" dirty="0"/>
            </a:br>
            <a:r>
              <a:rPr lang="en-US" dirty="0"/>
              <a:t>B. selection, projection, join</a:t>
            </a:r>
            <a:br>
              <a:rPr lang="en-US" dirty="0"/>
            </a:br>
            <a:r>
              <a:rPr lang="en-US" dirty="0"/>
              <a:t>C. Selection, intersection, join</a:t>
            </a:r>
            <a:br>
              <a:rPr lang="en-US" dirty="0"/>
            </a:br>
            <a:r>
              <a:rPr lang="en-US" dirty="0"/>
              <a:t>D. Intersection, projection, join</a:t>
            </a:r>
          </a:p>
          <a:p>
            <a:r>
              <a:rPr lang="en-US" dirty="0" err="1" smtClean="0"/>
              <a:t>Ans</a:t>
            </a:r>
            <a:r>
              <a:rPr lang="en-US" dirty="0" smtClean="0"/>
              <a:t> </a:t>
            </a:r>
            <a:r>
              <a:rPr lang="en-US" dirty="0"/>
              <a:t>: B</a:t>
            </a:r>
            <a:br>
              <a:rPr lang="en-US" dirty="0"/>
            </a:br>
            <a:r>
              <a:rPr lang="en-US" dirty="0"/>
              <a:t>Explanation: selection, projection, join is the answer.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How many join types in join condition:</a:t>
            </a:r>
            <a:br>
              <a:rPr lang="en-US" dirty="0"/>
            </a:br>
            <a:endParaRPr lang="en-US" dirty="0"/>
          </a:p>
          <a:p>
            <a:r>
              <a:rPr lang="en-US" dirty="0"/>
              <a:t>A. 2</a:t>
            </a:r>
            <a:br>
              <a:rPr lang="en-US" dirty="0"/>
            </a:br>
            <a:r>
              <a:rPr lang="en-US" dirty="0"/>
              <a:t>B. 3</a:t>
            </a:r>
            <a:br>
              <a:rPr lang="en-US" dirty="0"/>
            </a:br>
            <a:r>
              <a:rPr lang="en-US" dirty="0"/>
              <a:t>C. 4</a:t>
            </a:r>
            <a:br>
              <a:rPr lang="en-US" dirty="0"/>
            </a:br>
            <a:r>
              <a:rPr lang="en-US" dirty="0"/>
              <a:t>D. 5</a:t>
            </a:r>
          </a:p>
          <a:p>
            <a:r>
              <a:rPr lang="en-US" dirty="0" err="1" smtClean="0"/>
              <a:t>Ans</a:t>
            </a:r>
            <a:r>
              <a:rPr lang="en-US" dirty="0" smtClean="0"/>
              <a:t> </a:t>
            </a:r>
            <a:r>
              <a:rPr lang="en-US" dirty="0"/>
              <a:t>: D</a:t>
            </a:r>
            <a:br>
              <a:rPr lang="en-US" dirty="0"/>
            </a:br>
            <a:r>
              <a:rPr lang="en-US" dirty="0" smtClean="0"/>
              <a:t>INNER </a:t>
            </a:r>
            <a:r>
              <a:rPr lang="en-US" dirty="0"/>
              <a:t>JOIN, LEFT JOIN, RIGHT JOIN, FULL JOIN, EQUIJOIN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A condition is referred to as __________</a:t>
            </a:r>
            <a:br>
              <a:rPr lang="en-IN" dirty="0"/>
            </a:br>
            <a:r>
              <a:rPr lang="en-IN" dirty="0"/>
              <a:t>a) Join in SQL</a:t>
            </a:r>
            <a:br>
              <a:rPr lang="en-IN" dirty="0"/>
            </a:br>
            <a:r>
              <a:rPr lang="en-IN" dirty="0"/>
              <a:t>b) Join condition</a:t>
            </a:r>
            <a:br>
              <a:rPr lang="en-IN" dirty="0"/>
            </a:br>
            <a:r>
              <a:rPr lang="en-IN" dirty="0"/>
              <a:t>c) Join in SQL &amp; Condition</a:t>
            </a:r>
            <a:br>
              <a:rPr lang="en-IN" dirty="0"/>
            </a:br>
            <a:r>
              <a:rPr lang="en-IN" dirty="0"/>
              <a:t>d) None of the mentioned</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product is returned in a join query have no join condition:</a:t>
            </a:r>
            <a:br>
              <a:rPr lang="en-IN" dirty="0"/>
            </a:br>
            <a:r>
              <a:rPr lang="en-IN" dirty="0"/>
              <a:t>a) Equijoins</a:t>
            </a:r>
            <a:br>
              <a:rPr lang="en-IN" dirty="0"/>
            </a:br>
            <a:r>
              <a:rPr lang="en-IN" dirty="0"/>
              <a:t>b) Cartesian</a:t>
            </a:r>
            <a:br>
              <a:rPr lang="en-IN" dirty="0"/>
            </a:br>
            <a:r>
              <a:rPr lang="en-IN" dirty="0"/>
              <a:t>c) Both Equijoins and Cartesian</a:t>
            </a:r>
            <a:br>
              <a:rPr lang="en-IN" dirty="0"/>
            </a:br>
            <a:r>
              <a:rPr lang="en-IN" dirty="0"/>
              <a:t>d) None of the mentioned</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is a join condition contains an equality operator:</a:t>
            </a:r>
            <a:br>
              <a:rPr lang="en-IN" dirty="0"/>
            </a:br>
            <a:r>
              <a:rPr lang="en-IN" dirty="0"/>
              <a:t>a) Equijoins</a:t>
            </a:r>
            <a:br>
              <a:rPr lang="en-IN" dirty="0"/>
            </a:br>
            <a:r>
              <a:rPr lang="en-IN" dirty="0"/>
              <a:t>b) Cartesian</a:t>
            </a:r>
            <a:br>
              <a:rPr lang="en-IN" dirty="0"/>
            </a:br>
            <a:r>
              <a:rPr lang="en-IN" dirty="0"/>
              <a:t>c) Both Equijoins and Cartesian</a:t>
            </a:r>
            <a:br>
              <a:rPr lang="en-IN" dirty="0"/>
            </a:br>
            <a:r>
              <a:rPr lang="en-IN" dirty="0"/>
              <a:t>d) None of the mentioned</a:t>
            </a:r>
            <a:endParaRPr lang="en-US" dirty="0"/>
          </a:p>
          <a:p>
            <a:r>
              <a:rPr lang="en-IN" dirty="0"/>
              <a:t>ANs a</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join refers to join records from the write table that have no matching key in the left table are include in the result set:</a:t>
            </a:r>
            <a:br>
              <a:rPr lang="en-IN" dirty="0"/>
            </a:br>
            <a:r>
              <a:rPr lang="en-IN" dirty="0"/>
              <a:t>a) Left outer join</a:t>
            </a:r>
            <a:br>
              <a:rPr lang="en-IN" dirty="0"/>
            </a:br>
            <a:r>
              <a:rPr lang="en-IN" dirty="0"/>
              <a:t>b) Right outer join</a:t>
            </a:r>
            <a:br>
              <a:rPr lang="en-IN" dirty="0"/>
            </a:br>
            <a:r>
              <a:rPr lang="en-IN" dirty="0"/>
              <a:t>c) Full outer join</a:t>
            </a:r>
            <a:br>
              <a:rPr lang="en-IN" dirty="0"/>
            </a:br>
            <a:r>
              <a:rPr lang="en-IN" dirty="0"/>
              <a:t>d) Half outer join</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operation are allowed in a join view:</a:t>
            </a:r>
            <a:br>
              <a:rPr lang="en-IN" dirty="0"/>
            </a:br>
            <a:r>
              <a:rPr lang="en-IN" dirty="0"/>
              <a:t>a) UPDATE</a:t>
            </a:r>
            <a:br>
              <a:rPr lang="en-IN" dirty="0"/>
            </a:br>
            <a:r>
              <a:rPr lang="en-IN" dirty="0"/>
              <a:t>b) INSERT</a:t>
            </a:r>
            <a:br>
              <a:rPr lang="en-IN" dirty="0"/>
            </a:br>
            <a:r>
              <a:rPr lang="en-IN" dirty="0"/>
              <a:t>c) DELETE</a:t>
            </a:r>
            <a:br>
              <a:rPr lang="en-IN" dirty="0"/>
            </a:br>
            <a:r>
              <a:rPr lang="en-IN" dirty="0"/>
              <a:t>d) All of the mentioned</a:t>
            </a:r>
            <a:endParaRPr lang="en-US" dirty="0"/>
          </a:p>
          <a:p>
            <a:r>
              <a:rPr lang="en-IN" dirty="0" err="1"/>
              <a:t>Ans</a:t>
            </a:r>
            <a:r>
              <a:rPr lang="en-IN" dirty="0"/>
              <a:t> d</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IN" dirty="0"/>
              <a:t>Which join refers to join records from the write table that have no matching key in the left table are include in the result set:</a:t>
            </a:r>
            <a:br>
              <a:rPr lang="en-IN" dirty="0"/>
            </a:br>
            <a:endParaRPr lang="en-US" dirty="0"/>
          </a:p>
          <a:p>
            <a:r>
              <a:rPr lang="en-IN" dirty="0"/>
              <a:t>A. Left outer join</a:t>
            </a:r>
            <a:br>
              <a:rPr lang="en-IN" dirty="0"/>
            </a:br>
            <a:r>
              <a:rPr lang="en-IN" dirty="0"/>
              <a:t>B. Right outer join</a:t>
            </a:r>
            <a:br>
              <a:rPr lang="en-IN" dirty="0"/>
            </a:br>
            <a:r>
              <a:rPr lang="en-IN" dirty="0"/>
              <a:t>C. Full outer join</a:t>
            </a:r>
            <a:br>
              <a:rPr lang="en-IN" dirty="0"/>
            </a:br>
            <a:r>
              <a:rPr lang="en-IN" dirty="0"/>
              <a:t>D. None of the above</a:t>
            </a:r>
            <a:endParaRPr lang="en-US" dirty="0"/>
          </a:p>
          <a:p>
            <a:r>
              <a:rPr lang="en-IN" dirty="0"/>
              <a:t> </a:t>
            </a:r>
            <a:endParaRPr lang="en-US" dirty="0"/>
          </a:p>
          <a:p>
            <a:r>
              <a:rPr lang="en-IN" dirty="0" err="1"/>
              <a:t>Ans</a:t>
            </a:r>
            <a:r>
              <a:rPr lang="en-IN" dirty="0"/>
              <a:t> : B</a:t>
            </a:r>
            <a:br>
              <a:rPr lang="en-IN" dirty="0"/>
            </a:br>
            <a:endParaRPr lang="en-US" dirty="0"/>
          </a:p>
          <a:p>
            <a:r>
              <a:rPr lang="en-IN" dirty="0"/>
              <a:t>Explanation: Right outer join refers to join records from the write table that have no matching key in the left table are include in the result set.</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Relation R1 has 10 </a:t>
            </a:r>
            <a:r>
              <a:rPr lang="en-IN" dirty="0" err="1"/>
              <a:t>tuples</a:t>
            </a:r>
            <a:r>
              <a:rPr lang="en-IN" dirty="0"/>
              <a:t> and 5 attributes. Relation R2 has 0 </a:t>
            </a:r>
            <a:r>
              <a:rPr lang="en-IN" dirty="0" err="1"/>
              <a:t>tuples</a:t>
            </a:r>
            <a:r>
              <a:rPr lang="en-IN" dirty="0"/>
              <a:t> and 7 attributes. When a CROSS JOIN is achieved between R1 and R2, how many </a:t>
            </a:r>
            <a:r>
              <a:rPr lang="en-IN" dirty="0" err="1"/>
              <a:t>tuples</a:t>
            </a:r>
            <a:r>
              <a:rPr lang="en-IN" dirty="0"/>
              <a:t> would the resultant set have?</a:t>
            </a:r>
            <a:br>
              <a:rPr lang="en-IN" dirty="0"/>
            </a:br>
            <a:endParaRPr lang="en-US" dirty="0"/>
          </a:p>
          <a:p>
            <a:r>
              <a:rPr lang="en-IN" dirty="0"/>
              <a:t>A. 28</a:t>
            </a:r>
            <a:br>
              <a:rPr lang="en-IN" dirty="0"/>
            </a:br>
            <a:r>
              <a:rPr lang="en-IN" dirty="0"/>
              <a:t>B. 10</a:t>
            </a:r>
            <a:br>
              <a:rPr lang="en-IN" dirty="0"/>
            </a:br>
            <a:r>
              <a:rPr lang="en-IN" dirty="0"/>
              <a:t>C. 0</a:t>
            </a:r>
            <a:br>
              <a:rPr lang="en-IN" dirty="0"/>
            </a:br>
            <a:r>
              <a:rPr lang="en-IN" dirty="0"/>
              <a:t>D. 35</a:t>
            </a:r>
            <a:endParaRPr lang="en-US" dirty="0"/>
          </a:p>
          <a:p>
            <a:pPr>
              <a:buNone/>
            </a:pPr>
            <a:endParaRPr lang="en-US" dirty="0"/>
          </a:p>
          <a:p>
            <a:r>
              <a:rPr lang="en-IN" dirty="0" err="1"/>
              <a:t>Ans</a:t>
            </a:r>
            <a:r>
              <a:rPr lang="en-IN" dirty="0"/>
              <a:t> : C</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Which join is to be used between two tables A and B when the resultant table needs rows from A and B that matches the condition and rows from A that does not match the condition?</a:t>
            </a:r>
            <a:br>
              <a:rPr lang="en-IN" dirty="0"/>
            </a:br>
            <a:endParaRPr lang="en-US" dirty="0"/>
          </a:p>
          <a:p>
            <a:r>
              <a:rPr lang="en-IN" dirty="0"/>
              <a:t>A. Outer Join</a:t>
            </a:r>
            <a:br>
              <a:rPr lang="en-IN" dirty="0"/>
            </a:br>
            <a:r>
              <a:rPr lang="en-IN" dirty="0"/>
              <a:t>B. Cross Join</a:t>
            </a:r>
            <a:br>
              <a:rPr lang="en-IN" dirty="0"/>
            </a:br>
            <a:r>
              <a:rPr lang="en-IN" dirty="0"/>
              <a:t>C. Inner Join</a:t>
            </a:r>
            <a:br>
              <a:rPr lang="en-IN" dirty="0"/>
            </a:br>
            <a:r>
              <a:rPr lang="en-IN" dirty="0"/>
              <a:t>D. None of the above</a:t>
            </a:r>
            <a:endParaRPr lang="en-US" dirty="0"/>
          </a:p>
          <a:p>
            <a:r>
              <a:rPr lang="en-IN" dirty="0" err="1"/>
              <a:t>Ans</a:t>
            </a:r>
            <a:r>
              <a:rPr lang="en-IN" dirty="0"/>
              <a:t> a</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Which of the following conditions has to be satisfied for INNER JOIN to work?</a:t>
            </a:r>
            <a:br>
              <a:rPr lang="en-IN" dirty="0"/>
            </a:br>
            <a:r>
              <a:rPr lang="en-IN" dirty="0" smtClean="0"/>
              <a:t>A</a:t>
            </a:r>
            <a:r>
              <a:rPr lang="en-IN" dirty="0"/>
              <a:t>. Columns used for joining must have same name</a:t>
            </a:r>
            <a:br>
              <a:rPr lang="en-IN" dirty="0"/>
            </a:br>
            <a:r>
              <a:rPr lang="en-IN" dirty="0"/>
              <a:t>B. Columns used for joining can have same or different name</a:t>
            </a:r>
            <a:br>
              <a:rPr lang="en-IN" dirty="0"/>
            </a:br>
            <a:r>
              <a:rPr lang="en-IN" dirty="0"/>
              <a:t>C. Columns used for joining must have different names</a:t>
            </a:r>
            <a:br>
              <a:rPr lang="en-IN" dirty="0"/>
            </a:br>
            <a:r>
              <a:rPr lang="en-IN" dirty="0"/>
              <a:t>D. Columns used for joining must have different names</a:t>
            </a:r>
            <a:endParaRPr lang="en-US" dirty="0"/>
          </a:p>
          <a:p>
            <a:r>
              <a:rPr lang="en-IN" dirty="0" err="1"/>
              <a:t>Ans</a:t>
            </a:r>
            <a:r>
              <a:rPr lang="en-IN" dirty="0"/>
              <a:t>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join is equivalent to Cartesian Product?</a:t>
            </a:r>
            <a:br>
              <a:rPr lang="en-IN" dirty="0"/>
            </a:br>
            <a:r>
              <a:rPr lang="en-IN" dirty="0" smtClean="0"/>
              <a:t>A</a:t>
            </a:r>
            <a:r>
              <a:rPr lang="en-IN" dirty="0"/>
              <a:t>. INNER JOIN</a:t>
            </a:r>
            <a:br>
              <a:rPr lang="en-IN" dirty="0"/>
            </a:br>
            <a:r>
              <a:rPr lang="en-IN" dirty="0"/>
              <a:t>B. OUTER JOIN</a:t>
            </a:r>
            <a:br>
              <a:rPr lang="en-IN" dirty="0"/>
            </a:br>
            <a:r>
              <a:rPr lang="en-IN" dirty="0"/>
              <a:t>C. CROSS JOIN</a:t>
            </a:r>
            <a:br>
              <a:rPr lang="en-IN" dirty="0"/>
            </a:br>
            <a:r>
              <a:rPr lang="en-IN" dirty="0"/>
              <a:t>D. NATURAL JOIN</a:t>
            </a:r>
            <a:endParaRPr lang="en-US" dirty="0"/>
          </a:p>
          <a:p>
            <a:pPr>
              <a:buNone/>
            </a:pPr>
            <a:endParaRPr lang="en-US" dirty="0"/>
          </a:p>
          <a:p>
            <a:r>
              <a:rPr lang="en-IN" dirty="0"/>
              <a:t>ANs c</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Which are the join types in join condition:</a:t>
            </a:r>
            <a:br>
              <a:rPr lang="en-US" dirty="0"/>
            </a:br>
            <a:r>
              <a:rPr lang="en-US" dirty="0" smtClean="0"/>
              <a:t>A</a:t>
            </a:r>
            <a:r>
              <a:rPr lang="en-US" dirty="0"/>
              <a:t>. Cross join</a:t>
            </a:r>
            <a:br>
              <a:rPr lang="en-US" dirty="0"/>
            </a:br>
            <a:r>
              <a:rPr lang="en-US" dirty="0"/>
              <a:t>B. Natural join</a:t>
            </a:r>
            <a:br>
              <a:rPr lang="en-US" dirty="0"/>
            </a:br>
            <a:r>
              <a:rPr lang="en-US" dirty="0"/>
              <a:t>C. Join with USING clause</a:t>
            </a:r>
            <a:br>
              <a:rPr lang="en-US" dirty="0"/>
            </a:br>
            <a:r>
              <a:rPr lang="en-US" dirty="0"/>
              <a:t>D. All of the mentioned</a:t>
            </a:r>
          </a:p>
          <a:p>
            <a:r>
              <a:rPr lang="en-US" dirty="0" err="1" smtClean="0"/>
              <a:t>Ans</a:t>
            </a:r>
            <a:r>
              <a:rPr lang="en-US" dirty="0" smtClean="0"/>
              <a:t> </a:t>
            </a:r>
            <a:r>
              <a:rPr lang="en-US" dirty="0"/>
              <a:t>: D</a:t>
            </a:r>
            <a:br>
              <a:rPr lang="en-US" dirty="0"/>
            </a:br>
            <a:r>
              <a:rPr lang="en-US" dirty="0"/>
              <a:t>Explanation: INNER JOIN, LEFT JOIN, RIGHT JOIN, FULL JOIN, EQUIJOIN are the types of joins.</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of the following statements are False?</a:t>
            </a:r>
            <a:br>
              <a:rPr lang="en-IN" dirty="0"/>
            </a:br>
            <a:endParaRPr lang="en-US" dirty="0"/>
          </a:p>
          <a:p>
            <a:r>
              <a:rPr lang="en-IN" dirty="0"/>
              <a:t>A. RIGHT OUTER JOIN is equivalent to LEFT OUTER JOIN if order of tables are reversed</a:t>
            </a:r>
            <a:br>
              <a:rPr lang="en-IN" dirty="0"/>
            </a:br>
            <a:r>
              <a:rPr lang="en-IN" dirty="0"/>
              <a:t>B. FULL OUTER JOIN is same as CROSS JOIN</a:t>
            </a:r>
            <a:br>
              <a:rPr lang="en-IN" dirty="0"/>
            </a:br>
            <a:r>
              <a:rPr lang="en-IN" dirty="0"/>
              <a:t>C. SELF JOIN is a special type of OUTER JOIN</a:t>
            </a:r>
            <a:endParaRPr lang="en-US" dirty="0"/>
          </a:p>
          <a:p>
            <a:r>
              <a:rPr lang="en-IN" dirty="0"/>
              <a:t>ANs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Left outer join preserves </a:t>
            </a:r>
            <a:r>
              <a:rPr lang="en-IN" dirty="0" err="1"/>
              <a:t>tuples</a:t>
            </a:r>
            <a:r>
              <a:rPr lang="en-IN" dirty="0"/>
              <a:t> only in the relation named before</a:t>
            </a:r>
            <a:br>
              <a:rPr lang="en-IN" dirty="0"/>
            </a:br>
            <a:endParaRPr lang="en-US" dirty="0"/>
          </a:p>
          <a:p>
            <a:r>
              <a:rPr lang="en-IN" dirty="0"/>
              <a:t>A. Right outer join operation</a:t>
            </a:r>
            <a:br>
              <a:rPr lang="en-IN" dirty="0"/>
            </a:br>
            <a:r>
              <a:rPr lang="en-IN" dirty="0"/>
              <a:t>B. Right inner join operation</a:t>
            </a:r>
            <a:br>
              <a:rPr lang="en-IN" dirty="0"/>
            </a:br>
            <a:r>
              <a:rPr lang="en-IN" dirty="0"/>
              <a:t>C. Left inner join operation</a:t>
            </a:r>
            <a:br>
              <a:rPr lang="en-IN" dirty="0"/>
            </a:br>
            <a:r>
              <a:rPr lang="en-IN" dirty="0"/>
              <a:t>D. Left outer join operation</a:t>
            </a:r>
            <a:endParaRPr lang="en-US" dirty="0"/>
          </a:p>
          <a:p>
            <a:r>
              <a:rPr lang="en-IN" dirty="0" err="1"/>
              <a:t>Ans</a:t>
            </a:r>
            <a:r>
              <a:rPr lang="en-IN" dirty="0"/>
              <a:t> d</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The following SQL is which type of join?</a:t>
            </a:r>
            <a:br>
              <a:rPr lang="en-IN" dirty="0"/>
            </a:br>
            <a:r>
              <a:rPr lang="en-IN" dirty="0"/>
              <a:t>SELECT CUSTOMER_T. CUSTOMER_ID, ORDER_T. CUSTOMER_ID, NAME, ORDER_ID FROM CUSTOMER_T,ORDER_T WHERE CUSTOMER_T. CUSTOMER_ID = ORDER_T. CUSTOMER_ID</a:t>
            </a:r>
            <a:endParaRPr lang="en-US" dirty="0"/>
          </a:p>
          <a:p>
            <a:r>
              <a:rPr lang="en-IN" dirty="0"/>
              <a:t>A. </a:t>
            </a:r>
            <a:r>
              <a:rPr lang="en-IN" dirty="0" err="1"/>
              <a:t>Equi</a:t>
            </a:r>
            <a:r>
              <a:rPr lang="en-IN" dirty="0"/>
              <a:t>-join</a:t>
            </a:r>
            <a:br>
              <a:rPr lang="en-IN" dirty="0"/>
            </a:br>
            <a:r>
              <a:rPr lang="en-IN" dirty="0"/>
              <a:t>B. Natural join</a:t>
            </a:r>
            <a:br>
              <a:rPr lang="en-IN" dirty="0"/>
            </a:br>
            <a:r>
              <a:rPr lang="en-IN" dirty="0"/>
              <a:t>C. Outer join</a:t>
            </a:r>
            <a:br>
              <a:rPr lang="en-IN" dirty="0"/>
            </a:br>
            <a:r>
              <a:rPr lang="en-IN" dirty="0"/>
              <a:t>D. Cartesian join</a:t>
            </a:r>
            <a:endParaRPr lang="en-US" dirty="0"/>
          </a:p>
          <a:p>
            <a:r>
              <a:rPr lang="en-IN" dirty="0"/>
              <a:t>ANs 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The following SQL is which type of join?</a:t>
            </a:r>
            <a:br>
              <a:rPr lang="en-IN" dirty="0"/>
            </a:br>
            <a:r>
              <a:rPr lang="en-IN" dirty="0"/>
              <a:t>SELECT CUSTOMER_T. CUSTOMER_ID, ORDER_T. CUSTOMER_ID, NAME, ORDER_ID FROM CUSTOMER_T,ORDER_T</a:t>
            </a:r>
            <a:endParaRPr lang="en-US" dirty="0"/>
          </a:p>
          <a:p>
            <a:r>
              <a:rPr lang="en-IN" dirty="0"/>
              <a:t>A. </a:t>
            </a:r>
            <a:r>
              <a:rPr lang="en-IN" dirty="0" err="1"/>
              <a:t>Equi</a:t>
            </a:r>
            <a:r>
              <a:rPr lang="en-IN" dirty="0"/>
              <a:t>-join</a:t>
            </a:r>
            <a:br>
              <a:rPr lang="en-IN" dirty="0"/>
            </a:br>
            <a:r>
              <a:rPr lang="en-IN" dirty="0"/>
              <a:t>B. Natural join</a:t>
            </a:r>
            <a:br>
              <a:rPr lang="en-IN" dirty="0"/>
            </a:br>
            <a:r>
              <a:rPr lang="en-IN" dirty="0"/>
              <a:t>C. Outer join</a:t>
            </a:r>
            <a:br>
              <a:rPr lang="en-IN" dirty="0"/>
            </a:br>
            <a:r>
              <a:rPr lang="en-IN" dirty="0"/>
              <a:t>D. Cartesian join</a:t>
            </a:r>
            <a:endParaRPr lang="en-US" dirty="0"/>
          </a:p>
          <a:p>
            <a:r>
              <a:rPr lang="en-IN" dirty="0" err="1"/>
              <a:t>Ans</a:t>
            </a:r>
            <a:r>
              <a:rPr lang="en-IN" dirty="0"/>
              <a:t> d</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IN" dirty="0"/>
              <a:t>Evaluate this SQL statement: In the statement, which capabilities of a SELECT statement are performed?</a:t>
            </a:r>
            <a:br>
              <a:rPr lang="en-IN" dirty="0"/>
            </a:br>
            <a:r>
              <a:rPr lang="en-IN" dirty="0"/>
              <a:t>SELECT </a:t>
            </a:r>
            <a:r>
              <a:rPr lang="en-IN" dirty="0" err="1"/>
              <a:t>e.EMPLOYEE_ID,e.LAST_NAME,e.DEPARTMENT_ID</a:t>
            </a:r>
            <a:r>
              <a:rPr lang="en-IN" dirty="0"/>
              <a:t>, </a:t>
            </a:r>
            <a:r>
              <a:rPr lang="en-IN" dirty="0" err="1"/>
              <a:t>d.DEPARTMENT_NAME</a:t>
            </a:r>
            <a:r>
              <a:rPr lang="en-IN" dirty="0"/>
              <a:t> FROM EMP e, DEPARTMENT d WHERE </a:t>
            </a:r>
            <a:r>
              <a:rPr lang="en-IN" dirty="0" err="1"/>
              <a:t>e.DEPARTMENT_ID</a:t>
            </a:r>
            <a:r>
              <a:rPr lang="en-IN" dirty="0"/>
              <a:t> = </a:t>
            </a:r>
            <a:r>
              <a:rPr lang="en-IN" dirty="0" err="1"/>
              <a:t>d.DEPARTMENT_ID</a:t>
            </a:r>
            <a:r>
              <a:rPr lang="en-IN" dirty="0"/>
              <a:t>;</a:t>
            </a:r>
            <a:endParaRPr lang="en-US" dirty="0"/>
          </a:p>
          <a:p>
            <a:r>
              <a:rPr lang="en-IN" dirty="0"/>
              <a:t>A. Selection, projection, join</a:t>
            </a:r>
            <a:br>
              <a:rPr lang="en-IN" dirty="0"/>
            </a:br>
            <a:r>
              <a:rPr lang="en-IN" dirty="0"/>
              <a:t>B. Difference, projection, join</a:t>
            </a:r>
            <a:br>
              <a:rPr lang="en-IN" dirty="0"/>
            </a:br>
            <a:r>
              <a:rPr lang="en-IN" dirty="0"/>
              <a:t>C. Selection, intersection, join</a:t>
            </a:r>
            <a:br>
              <a:rPr lang="en-IN" dirty="0"/>
            </a:br>
            <a:r>
              <a:rPr lang="en-IN" dirty="0"/>
              <a:t>D. Intersection, projection, join</a:t>
            </a:r>
            <a:endParaRPr lang="en-US" dirty="0"/>
          </a:p>
          <a:p>
            <a:r>
              <a:rPr lang="en-IN" dirty="0" err="1"/>
              <a:t>Ans</a:t>
            </a:r>
            <a:r>
              <a:rPr lang="en-IN" dirty="0"/>
              <a:t> a</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5926"/>
            <a:ext cx="8229600" cy="4340237"/>
          </a:xfrm>
        </p:spPr>
        <p:txBody>
          <a:bodyPr>
            <a:normAutofit/>
          </a:bodyPr>
          <a:lstStyle/>
          <a:p>
            <a:pPr>
              <a:buNone/>
            </a:pPr>
            <a:r>
              <a:rPr lang="en-IN" dirty="0" smtClean="0"/>
              <a:t>Above </a:t>
            </a:r>
            <a:r>
              <a:rPr lang="en-IN" dirty="0"/>
              <a:t>image depicts:</a:t>
            </a:r>
            <a:br>
              <a:rPr lang="en-IN" dirty="0"/>
            </a:br>
            <a:r>
              <a:rPr lang="en-IN" dirty="0"/>
              <a:t/>
            </a:r>
            <a:br>
              <a:rPr lang="en-IN" dirty="0"/>
            </a:br>
            <a:r>
              <a:rPr lang="en-IN" dirty="0"/>
              <a:t>A) Outer Join</a:t>
            </a:r>
            <a:br>
              <a:rPr lang="en-IN" dirty="0"/>
            </a:br>
            <a:r>
              <a:rPr lang="en-IN" dirty="0"/>
              <a:t>B) Inner Join</a:t>
            </a:r>
            <a:br>
              <a:rPr lang="en-IN" dirty="0"/>
            </a:br>
            <a:r>
              <a:rPr lang="en-IN" dirty="0"/>
              <a:t>C) Self Join</a:t>
            </a:r>
            <a:br>
              <a:rPr lang="en-IN" dirty="0"/>
            </a:br>
            <a:r>
              <a:rPr lang="en-IN" dirty="0"/>
              <a:t>D) Right Outer Join</a:t>
            </a:r>
            <a:endParaRPr lang="en-US" dirty="0"/>
          </a:p>
          <a:p>
            <a:r>
              <a:rPr lang="en-IN" dirty="0"/>
              <a:t>ANs b</a:t>
            </a:r>
            <a:endParaRPr lang="en-US" dirty="0"/>
          </a:p>
          <a:p>
            <a:endParaRPr lang="en-US" dirty="0"/>
          </a:p>
        </p:txBody>
      </p:sp>
      <p:pic>
        <p:nvPicPr>
          <p:cNvPr id="4" name="Picture 3" descr="https://4.bp.blogspot.com/-6c7mfAhH1oE/VTuPXAAIUuI/AAAAAAAACHY/i0aER2ZbtTw/s1600/inner%2Bjoin.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000364" y="428604"/>
            <a:ext cx="2171700" cy="12268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of the following is the correct order of a SQL statement?</a:t>
            </a:r>
            <a:endParaRPr lang="en-US" dirty="0"/>
          </a:p>
          <a:p>
            <a:pPr lvl="0"/>
            <a:r>
              <a:rPr lang="en-IN" dirty="0"/>
              <a:t>SELECT, GROUP BY, WHERE, HAVING</a:t>
            </a:r>
            <a:endParaRPr lang="en-US" dirty="0"/>
          </a:p>
          <a:p>
            <a:pPr lvl="0"/>
            <a:r>
              <a:rPr lang="en-IN" dirty="0"/>
              <a:t>SELECT, WHERE, GROUP BY, HAVING</a:t>
            </a:r>
            <a:endParaRPr lang="en-US" dirty="0"/>
          </a:p>
          <a:p>
            <a:pPr lvl="0"/>
            <a:r>
              <a:rPr lang="en-IN" dirty="0"/>
              <a:t>SELECT, HAVING, WHERE, GROUP BY</a:t>
            </a:r>
            <a:endParaRPr lang="en-US" dirty="0"/>
          </a:p>
          <a:p>
            <a:pPr lvl="0"/>
            <a:r>
              <a:rPr lang="en-IN" dirty="0"/>
              <a:t>SELECT, WHERE, HAVING, GROUP BY</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What is the difference between a PRIMARY KEY and a UNIQUE KEY?</a:t>
            </a:r>
            <a:endParaRPr lang="en-US" dirty="0"/>
          </a:p>
          <a:p>
            <a:pPr lvl="1"/>
            <a:r>
              <a:rPr lang="en-IN" dirty="0"/>
              <a:t>Primary key can store null value, whereas a unique key cannot store null value.</a:t>
            </a:r>
            <a:endParaRPr lang="en-US" dirty="0"/>
          </a:p>
          <a:p>
            <a:pPr lvl="1"/>
            <a:r>
              <a:rPr lang="en-IN" dirty="0"/>
              <a:t>We can have only one primary key in a table while we can have multiple unique keys</a:t>
            </a:r>
            <a:endParaRPr lang="en-US" dirty="0"/>
          </a:p>
          <a:p>
            <a:pPr lvl="1"/>
            <a:r>
              <a:rPr lang="en-IN" dirty="0"/>
              <a:t>Primary key cannot be a date variable whereas unique key can be</a:t>
            </a:r>
            <a:endParaRPr lang="en-US" dirty="0"/>
          </a:p>
          <a:p>
            <a:pPr lvl="1"/>
            <a:r>
              <a:rPr lang="en-IN" dirty="0"/>
              <a:t>None of these</a:t>
            </a:r>
            <a:endParaRPr lang="en-US" dirty="0"/>
          </a:p>
          <a:p>
            <a:r>
              <a:rPr lang="en-IN" dirty="0" err="1"/>
              <a:t>Ans</a:t>
            </a:r>
            <a:r>
              <a:rPr lang="en-IN" dirty="0"/>
              <a:t> b</a:t>
            </a:r>
            <a:endParaRPr lang="en-US" dirty="0"/>
          </a:p>
          <a:p>
            <a:r>
              <a:rPr lang="en-IN" dirty="0"/>
              <a:t> </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dirty="0"/>
              <a:t>Which of the following are the synonyms for Column and ROW of a table?</a:t>
            </a:r>
            <a:endParaRPr lang="en-US" dirty="0"/>
          </a:p>
          <a:p>
            <a:pPr lvl="1"/>
            <a:r>
              <a:rPr lang="en-IN" dirty="0"/>
              <a:t>Row = [</a:t>
            </a:r>
            <a:r>
              <a:rPr lang="en-IN" dirty="0" err="1"/>
              <a:t>Tuple</a:t>
            </a:r>
            <a:r>
              <a:rPr lang="en-IN" dirty="0"/>
              <a:t>, Record]</a:t>
            </a:r>
            <a:endParaRPr lang="en-US" dirty="0"/>
          </a:p>
          <a:p>
            <a:pPr lvl="1"/>
            <a:r>
              <a:rPr lang="en-IN" dirty="0"/>
              <a:t>Column = [Field, Attribute]</a:t>
            </a:r>
            <a:endParaRPr lang="en-US" dirty="0"/>
          </a:p>
          <a:p>
            <a:pPr lvl="1"/>
            <a:r>
              <a:rPr lang="en-IN" dirty="0"/>
              <a:t>Row = [</a:t>
            </a:r>
            <a:r>
              <a:rPr lang="en-IN" dirty="0" err="1"/>
              <a:t>Tuple</a:t>
            </a:r>
            <a:r>
              <a:rPr lang="en-IN" dirty="0"/>
              <a:t>, Attribute]</a:t>
            </a:r>
            <a:endParaRPr lang="en-US" dirty="0"/>
          </a:p>
          <a:p>
            <a:pPr lvl="1"/>
            <a:r>
              <a:rPr lang="en-IN" dirty="0"/>
              <a:t>Columns = [Field, Record]</a:t>
            </a:r>
            <a:endParaRPr lang="en-US" dirty="0"/>
          </a:p>
          <a:p>
            <a:pPr lvl="0"/>
            <a:r>
              <a:rPr lang="en-IN" dirty="0"/>
              <a:t>1 and 2</a:t>
            </a:r>
            <a:endParaRPr lang="en-US" dirty="0"/>
          </a:p>
          <a:p>
            <a:pPr lvl="0"/>
            <a:r>
              <a:rPr lang="en-IN" dirty="0"/>
              <a:t>3 and 4</a:t>
            </a:r>
            <a:endParaRPr lang="en-US" dirty="0"/>
          </a:p>
          <a:p>
            <a:pPr lvl="0"/>
            <a:r>
              <a:rPr lang="en-IN" dirty="0"/>
              <a:t>Only 1</a:t>
            </a:r>
            <a:endParaRPr lang="en-US" dirty="0"/>
          </a:p>
          <a:p>
            <a:pPr lvl="0"/>
            <a:r>
              <a:rPr lang="en-IN" dirty="0"/>
              <a:t>Only 2</a:t>
            </a:r>
            <a:endParaRPr lang="en-US" dirty="0"/>
          </a:p>
          <a:p>
            <a:pPr>
              <a:buNone/>
            </a:pPr>
            <a:endParaRPr lang="en-IN" dirty="0" smtClean="0"/>
          </a:p>
          <a:p>
            <a:pPr>
              <a:buNone/>
            </a:pPr>
            <a:r>
              <a:rPr lang="en-IN" dirty="0" err="1" smtClean="0"/>
              <a:t>Ans</a:t>
            </a:r>
            <a:r>
              <a:rPr lang="en-IN" dirty="0" smtClean="0"/>
              <a:t> </a:t>
            </a:r>
            <a:r>
              <a:rPr lang="en-IN" dirty="0"/>
              <a:t>a</a:t>
            </a: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linds(horizontal)">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Which operator is used to compare the NULL values in SQL?</a:t>
            </a:r>
            <a:endParaRPr lang="en-US" dirty="0"/>
          </a:p>
          <a:p>
            <a:pPr lvl="0"/>
            <a:r>
              <a:rPr lang="en-IN" dirty="0"/>
              <a:t>Equal</a:t>
            </a:r>
            <a:endParaRPr lang="en-US" dirty="0"/>
          </a:p>
          <a:p>
            <a:pPr lvl="0"/>
            <a:r>
              <a:rPr lang="en-IN" dirty="0"/>
              <a:t>IN</a:t>
            </a:r>
            <a:endParaRPr lang="en-US" dirty="0"/>
          </a:p>
          <a:p>
            <a:pPr lvl="0"/>
            <a:r>
              <a:rPr lang="en-IN" dirty="0"/>
              <a:t>IS</a:t>
            </a:r>
            <a:endParaRPr lang="en-US" dirty="0"/>
          </a:p>
          <a:p>
            <a:pPr lvl="0"/>
            <a:r>
              <a:rPr lang="en-IN" dirty="0"/>
              <a:t>None of Above</a:t>
            </a:r>
            <a:endParaRPr lang="en-US" dirty="0"/>
          </a:p>
          <a:p>
            <a:r>
              <a:rPr lang="en-IN" dirty="0" err="1"/>
              <a:t>Ans</a:t>
            </a:r>
            <a:r>
              <a:rPr lang="en-IN" dirty="0"/>
              <a:t> c</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Which join refers to join records from the write table that have no matching key in the left table are include in the result set:</a:t>
            </a:r>
            <a:br>
              <a:rPr lang="en-US" dirty="0"/>
            </a:br>
            <a:endParaRPr lang="en-US" dirty="0"/>
          </a:p>
          <a:p>
            <a:r>
              <a:rPr lang="en-US" dirty="0"/>
              <a:t>A. Left outer join</a:t>
            </a:r>
            <a:br>
              <a:rPr lang="en-US" dirty="0"/>
            </a:br>
            <a:r>
              <a:rPr lang="en-US" dirty="0"/>
              <a:t>B. Right outer join</a:t>
            </a:r>
            <a:br>
              <a:rPr lang="en-US" dirty="0"/>
            </a:br>
            <a:r>
              <a:rPr lang="en-US" dirty="0"/>
              <a:t>C. Full outer join</a:t>
            </a:r>
            <a:br>
              <a:rPr lang="en-US" dirty="0"/>
            </a:br>
            <a:r>
              <a:rPr lang="en-US" dirty="0"/>
              <a:t>D. None of the above</a:t>
            </a:r>
          </a:p>
          <a:p>
            <a:r>
              <a:rPr lang="en-US" dirty="0" err="1" smtClean="0"/>
              <a:t>Ans</a:t>
            </a:r>
            <a:r>
              <a:rPr lang="en-US" dirty="0" smtClean="0"/>
              <a:t> </a:t>
            </a:r>
            <a:r>
              <a:rPr lang="en-US" dirty="0"/>
              <a:t>: B</a:t>
            </a:r>
            <a:br>
              <a:rPr lang="en-US" dirty="0"/>
            </a:br>
            <a:r>
              <a:rPr lang="en-US" dirty="0" smtClean="0"/>
              <a:t>Explanation</a:t>
            </a:r>
            <a:r>
              <a:rPr lang="en-US" dirty="0"/>
              <a:t>: Right outer join refers to join records from the write table that have no matching key in the left table are include in the result set.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IN" dirty="0"/>
              <a:t>Which of the following statement is correct regarding the difference between TRUNCATE, DELETE and DROP command?</a:t>
            </a:r>
            <a:endParaRPr lang="en-US" dirty="0"/>
          </a:p>
          <a:p>
            <a:r>
              <a:rPr lang="en-IN" dirty="0"/>
              <a:t>I. DELETE operation can be rolled back but TRUNCATE and DROP operations cannot be rolled back.</a:t>
            </a:r>
            <a:br>
              <a:rPr lang="en-IN" dirty="0"/>
            </a:br>
            <a:r>
              <a:rPr lang="en-IN" dirty="0"/>
              <a:t>II. TRUNCATE and DROP operations can be rolled back but DELETE operations cannot be rolled back.</a:t>
            </a:r>
            <a:br>
              <a:rPr lang="en-IN" dirty="0"/>
            </a:br>
            <a:r>
              <a:rPr lang="en-IN" dirty="0"/>
              <a:t>III. DELETE is an example of DML, but TRUNCATE and DROP are examples of DDL.</a:t>
            </a:r>
            <a:br>
              <a:rPr lang="en-IN" dirty="0"/>
            </a:br>
            <a:r>
              <a:rPr lang="en-IN" dirty="0"/>
              <a:t>IV. All are an example of DDL.</a:t>
            </a:r>
            <a:endParaRPr lang="en-US" dirty="0"/>
          </a:p>
          <a:p>
            <a:pPr lvl="0"/>
            <a:r>
              <a:rPr lang="en-IN" dirty="0"/>
              <a:t>I and III</a:t>
            </a:r>
            <a:endParaRPr lang="en-US" dirty="0"/>
          </a:p>
          <a:p>
            <a:pPr lvl="0"/>
            <a:r>
              <a:rPr lang="en-IN" dirty="0"/>
              <a:t>II and III</a:t>
            </a:r>
            <a:endParaRPr lang="en-US" dirty="0"/>
          </a:p>
          <a:p>
            <a:pPr lvl="0"/>
            <a:r>
              <a:rPr lang="en-IN" dirty="0"/>
              <a:t>II and IV</a:t>
            </a:r>
            <a:endParaRPr lang="en-US" dirty="0"/>
          </a:p>
          <a:p>
            <a:pPr lvl="0"/>
            <a:r>
              <a:rPr lang="en-IN" dirty="0"/>
              <a:t>II and IV</a:t>
            </a:r>
            <a:endParaRPr lang="en-US" dirty="0"/>
          </a:p>
          <a:p>
            <a:r>
              <a:rPr lang="en-IN" dirty="0" err="1"/>
              <a:t>Ans</a:t>
            </a:r>
            <a:r>
              <a:rPr lang="en-IN" dirty="0"/>
              <a:t> a</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IN" dirty="0"/>
              <a:t>When the wildcard in a WHERE clause is useful?</a:t>
            </a:r>
            <a:endParaRPr lang="en-US" dirty="0"/>
          </a:p>
          <a:p>
            <a:pPr lvl="0"/>
            <a:r>
              <a:rPr lang="en-IN" dirty="0"/>
              <a:t>When an exact match is required in a SELECT statement.</a:t>
            </a:r>
            <a:endParaRPr lang="en-US" dirty="0"/>
          </a:p>
          <a:p>
            <a:pPr lvl="0"/>
            <a:r>
              <a:rPr lang="en-IN" dirty="0"/>
              <a:t>When an exact match is not possible in a SELECT statement.</a:t>
            </a:r>
            <a:endParaRPr lang="en-US" dirty="0"/>
          </a:p>
          <a:p>
            <a:pPr lvl="0"/>
            <a:r>
              <a:rPr lang="en-IN" dirty="0"/>
              <a:t>When an exact match is required in a CREATE statement.</a:t>
            </a:r>
            <a:endParaRPr lang="en-US" dirty="0"/>
          </a:p>
          <a:p>
            <a:pPr lvl="0"/>
            <a:r>
              <a:rPr lang="en-IN" dirty="0"/>
              <a:t>When an exact match is not possible in a CREATE statement.</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IN" dirty="0"/>
              <a:t>find the cities name with the condition and temperature from table 'whether' where condition = sunny or cloudy but temperature &gt;= 60.</a:t>
            </a:r>
            <a:endParaRPr lang="en-US" dirty="0"/>
          </a:p>
          <a:p>
            <a:pPr lvl="0"/>
            <a:r>
              <a:rPr lang="en-IN" dirty="0"/>
              <a:t>SELECT city, temperature, condition FROM weather WHERE condition = 'cloudy' AND condition = 'sunny' OR temperature &gt;= 60</a:t>
            </a:r>
            <a:endParaRPr lang="en-US" dirty="0"/>
          </a:p>
          <a:p>
            <a:pPr lvl="0"/>
            <a:r>
              <a:rPr lang="en-IN" dirty="0"/>
              <a:t>SELECT city, temperature, condition FROM weather WHERE condition = 'cloudy' OR condition = 'sunny' OR temperature &gt;= 60</a:t>
            </a:r>
            <a:endParaRPr lang="en-US" dirty="0"/>
          </a:p>
          <a:p>
            <a:pPr lvl="0"/>
            <a:r>
              <a:rPr lang="en-IN" dirty="0"/>
              <a:t>SELECT city, temperature, condition FROM weather WHERE condition = 'sunny' OR condition = 'cloudy' AND temperature &gt;= 60</a:t>
            </a:r>
            <a:endParaRPr lang="en-US" dirty="0"/>
          </a:p>
          <a:p>
            <a:pPr lvl="0"/>
            <a:r>
              <a:rPr lang="en-IN" dirty="0"/>
              <a:t>SELECT city, temperature, condition FROM weather WHERE condition = 'sunny' AND condition = 'cloudy' AND temperature &gt;= 60</a:t>
            </a:r>
            <a:endParaRPr lang="en-US" dirty="0"/>
          </a:p>
          <a:p>
            <a:r>
              <a:rPr lang="en-IN" dirty="0" err="1"/>
              <a:t>Ans</a:t>
            </a:r>
            <a:r>
              <a:rPr lang="en-IN" dirty="0"/>
              <a:t> c</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dirty="0"/>
              <a:t>Which of the following statement is correct to display all the cities with the condition, temperature, and humidity whose humidity is in the range of 60 to 75 from the 'whether' table?</a:t>
            </a:r>
            <a:endParaRPr lang="en-US" dirty="0"/>
          </a:p>
          <a:p>
            <a:pPr lvl="1"/>
            <a:r>
              <a:rPr lang="en-IN" dirty="0"/>
              <a:t>SELECT * FROM weather WHERE humidity IN (60 to 75)</a:t>
            </a:r>
            <a:endParaRPr lang="en-US" dirty="0"/>
          </a:p>
          <a:p>
            <a:pPr lvl="1"/>
            <a:r>
              <a:rPr lang="en-IN" dirty="0"/>
              <a:t>SELECT * FROM weather WHERE humidity BETWEEN 60 AND 75</a:t>
            </a:r>
            <a:endParaRPr lang="en-US" dirty="0"/>
          </a:p>
          <a:p>
            <a:pPr lvl="1"/>
            <a:r>
              <a:rPr lang="en-IN" dirty="0"/>
              <a:t>SELECT * FROM weather WHERE humidity NOT IN (60 AND 75)</a:t>
            </a:r>
            <a:endParaRPr lang="en-US" dirty="0"/>
          </a:p>
          <a:p>
            <a:pPr lvl="1"/>
            <a:r>
              <a:rPr lang="en-IN" dirty="0"/>
              <a:t>SELECT * FROM weather WHERE humidity NOT BETWEEN 60 AND 75</a:t>
            </a:r>
            <a:endParaRPr lang="en-US" dirty="0"/>
          </a:p>
          <a:p>
            <a:r>
              <a:rPr lang="en-IN" dirty="0"/>
              <a:t> </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a:t>Which statement is used to get all data from the student table whose name starts with p?</a:t>
            </a:r>
            <a:endParaRPr lang="en-US" dirty="0"/>
          </a:p>
          <a:p>
            <a:pPr lvl="1"/>
            <a:r>
              <a:rPr lang="en-IN" dirty="0"/>
              <a:t>SELECT * FROM student WHERE name LIKE '%p%';</a:t>
            </a:r>
            <a:endParaRPr lang="en-US" dirty="0"/>
          </a:p>
          <a:p>
            <a:pPr lvl="1"/>
            <a:r>
              <a:rPr lang="en-IN" dirty="0"/>
              <a:t>SELECT * FROM student WHERE name LIKE 'p%';</a:t>
            </a:r>
            <a:endParaRPr lang="en-US" dirty="0"/>
          </a:p>
          <a:p>
            <a:pPr lvl="1"/>
            <a:r>
              <a:rPr lang="en-IN" dirty="0"/>
              <a:t>SELECT * FROM student WHERE name LIKE '_p%';</a:t>
            </a:r>
            <a:endParaRPr lang="en-US" dirty="0"/>
          </a:p>
          <a:p>
            <a:pPr lvl="1"/>
            <a:r>
              <a:rPr lang="en-IN" dirty="0"/>
              <a:t>SELECT * FROM student WHERE name LIKE '%p';</a:t>
            </a:r>
            <a:endParaRPr lang="en-US" dirty="0"/>
          </a:p>
          <a:p>
            <a:r>
              <a:rPr lang="en-IN" dirty="0"/>
              <a:t> </a:t>
            </a:r>
            <a:endParaRPr lang="en-US" dirty="0"/>
          </a:p>
          <a:p>
            <a:r>
              <a:rPr lang="en-IN" dirty="0" err="1"/>
              <a:t>Ans</a:t>
            </a:r>
            <a:r>
              <a:rPr lang="en-IN"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IN" dirty="0"/>
              <a:t>What does the following code snippet do</a:t>
            </a:r>
            <a:r>
              <a:rPr lang="en-IN" dirty="0" smtClean="0"/>
              <a:t>?</a:t>
            </a:r>
            <a:endParaRPr lang="en-US" dirty="0"/>
          </a:p>
          <a:p>
            <a:pPr lvl="1"/>
            <a:r>
              <a:rPr lang="en-IN" dirty="0"/>
              <a:t>ALTER TABLE STUDENT ADD(ADDRESS VARCHAR2(20));</a:t>
            </a:r>
            <a:endParaRPr lang="en-US" dirty="0"/>
          </a:p>
          <a:p>
            <a:pPr lvl="1"/>
            <a:r>
              <a:rPr lang="en-IN" dirty="0"/>
              <a:t>Adds column called ADDRESS in table student</a:t>
            </a:r>
            <a:endParaRPr lang="en-US" dirty="0"/>
          </a:p>
          <a:p>
            <a:pPr lvl="1"/>
            <a:r>
              <a:rPr lang="en-IN" dirty="0"/>
              <a:t>Checks if a column called ADDRESS is present in table</a:t>
            </a:r>
            <a:endParaRPr lang="en-US" dirty="0"/>
          </a:p>
          <a:p>
            <a:pPr lvl="1"/>
            <a:r>
              <a:rPr lang="en-IN" dirty="0"/>
              <a:t>Invalid Syntax</a:t>
            </a:r>
            <a:endParaRPr lang="en-US" dirty="0"/>
          </a:p>
          <a:p>
            <a:pPr lvl="1"/>
            <a:r>
              <a:rPr lang="en-IN" dirty="0"/>
              <a:t>None of the above</a:t>
            </a:r>
            <a:endParaRPr lang="en-US" dirty="0"/>
          </a:p>
          <a:p>
            <a:r>
              <a:rPr lang="en-IN" dirty="0"/>
              <a:t> </a:t>
            </a:r>
            <a:endParaRPr lang="en-US" dirty="0"/>
          </a:p>
          <a:p>
            <a:r>
              <a:rPr lang="en-IN" dirty="0" err="1"/>
              <a:t>Ans</a:t>
            </a:r>
            <a:r>
              <a:rPr lang="en-IN" dirty="0"/>
              <a:t> a</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357422" y="214290"/>
          <a:ext cx="6096000" cy="2804160"/>
        </p:xfrm>
        <a:graphic>
          <a:graphicData uri="http://schemas.openxmlformats.org/drawingml/2006/table">
            <a:tbl>
              <a:tblPr/>
              <a:tblGrid>
                <a:gridCol w="1219200"/>
                <a:gridCol w="1219200"/>
                <a:gridCol w="1219200"/>
                <a:gridCol w="1219200"/>
                <a:gridCol w="1219200"/>
              </a:tblGrid>
              <a:tr h="0">
                <a:tc>
                  <a:txBody>
                    <a:bodyPr/>
                    <a:lstStyle/>
                    <a:p>
                      <a:pPr algn="l"/>
                      <a:r>
                        <a:rPr lang="en-US" b="1" dirty="0" err="1"/>
                        <a:t>EmpId</a:t>
                      </a:r>
                      <a:endParaRPr lang="en-US" b="1" dirty="0"/>
                    </a:p>
                  </a:txBody>
                  <a:tcPr marL="76200" marR="76200" marT="76200" marB="76200" anchor="ctr">
                    <a:lnL w="12700" cap="flat" cmpd="sng" algn="ctr">
                      <a:solidFill>
                        <a:srgbClr val="008F76"/>
                      </a:solidFill>
                      <a:prstDash val="solid"/>
                      <a:round/>
                      <a:headEnd type="none" w="med" len="med"/>
                      <a:tailEnd type="none" w="med" len="med"/>
                    </a:lnL>
                    <a:lnR w="12700" cap="flat" cmpd="sng" algn="ctr">
                      <a:solidFill>
                        <a:srgbClr val="808F76"/>
                      </a:solidFill>
                      <a:prstDash val="solid"/>
                      <a:round/>
                      <a:headEnd type="none" w="med" len="med"/>
                      <a:tailEnd type="none" w="med" len="med"/>
                    </a:lnR>
                    <a:lnT w="12700" cap="flat" cmpd="sng" algn="ctr">
                      <a:solidFill>
                        <a:srgbClr val="808F76"/>
                      </a:solidFill>
                      <a:prstDash val="solid"/>
                      <a:round/>
                      <a:headEnd type="none" w="med" len="med"/>
                      <a:tailEnd type="none" w="med" len="med"/>
                    </a:lnT>
                    <a:lnB w="12700" cap="flat" cmpd="sng" algn="ctr">
                      <a:solidFill>
                        <a:srgbClr val="008F76"/>
                      </a:solidFill>
                      <a:prstDash val="solid"/>
                      <a:round/>
                      <a:headEnd type="none" w="med" len="med"/>
                      <a:tailEnd type="none" w="med" len="med"/>
                    </a:lnB>
                    <a:solidFill>
                      <a:srgbClr val="E9FBE5"/>
                    </a:solidFill>
                  </a:tcPr>
                </a:tc>
                <a:tc>
                  <a:txBody>
                    <a:bodyPr/>
                    <a:lstStyle/>
                    <a:p>
                      <a:pPr algn="l"/>
                      <a:r>
                        <a:rPr lang="en-US" b="1" dirty="0" err="1"/>
                        <a:t>FullName</a:t>
                      </a:r>
                      <a:endParaRPr lang="en-US" b="1" dirty="0"/>
                    </a:p>
                  </a:txBody>
                  <a:tcPr marL="76200" marR="76200" marT="76200" marB="76200" anchor="ctr">
                    <a:lnL w="12700" cap="flat" cmpd="sng" algn="ctr">
                      <a:solidFill>
                        <a:srgbClr val="808F76"/>
                      </a:solidFill>
                      <a:prstDash val="solid"/>
                      <a:round/>
                      <a:headEnd type="none" w="med" len="med"/>
                      <a:tailEnd type="none" w="med" len="med"/>
                    </a:lnL>
                    <a:lnR w="12700" cap="flat" cmpd="sng" algn="ctr">
                      <a:solidFill>
                        <a:srgbClr val="288A76"/>
                      </a:solidFill>
                      <a:prstDash val="solid"/>
                      <a:round/>
                      <a:headEnd type="none" w="med" len="med"/>
                      <a:tailEnd type="none" w="med" len="med"/>
                    </a:lnR>
                    <a:lnT w="12700" cap="flat" cmpd="sng" algn="ctr">
                      <a:solidFill>
                        <a:srgbClr val="288A76"/>
                      </a:solidFill>
                      <a:prstDash val="solid"/>
                      <a:round/>
                      <a:headEnd type="none" w="med" len="med"/>
                      <a:tailEnd type="none" w="med" len="med"/>
                    </a:lnT>
                    <a:lnB w="12700" cap="flat" cmpd="sng" algn="ctr">
                      <a:solidFill>
                        <a:srgbClr val="288A76"/>
                      </a:solidFill>
                      <a:prstDash val="solid"/>
                      <a:round/>
                      <a:headEnd type="none" w="med" len="med"/>
                      <a:tailEnd type="none" w="med" len="med"/>
                    </a:lnB>
                    <a:solidFill>
                      <a:srgbClr val="E9FBE5"/>
                    </a:solidFill>
                  </a:tcPr>
                </a:tc>
                <a:tc>
                  <a:txBody>
                    <a:bodyPr/>
                    <a:lstStyle/>
                    <a:p>
                      <a:pPr algn="l"/>
                      <a:r>
                        <a:rPr lang="en-US" b="1"/>
                        <a:t>ManagerId</a:t>
                      </a:r>
                    </a:p>
                  </a:txBody>
                  <a:tcPr marL="76200" marR="76200" marT="76200" marB="76200" anchor="ctr">
                    <a:lnL w="12700" cap="flat" cmpd="sng" algn="ctr">
                      <a:solidFill>
                        <a:srgbClr val="288A76"/>
                      </a:solidFill>
                      <a:prstDash val="solid"/>
                      <a:round/>
                      <a:headEnd type="none" w="med" len="med"/>
                      <a:tailEnd type="none" w="med" len="med"/>
                    </a:lnL>
                    <a:lnR w="12700" cap="flat" cmpd="sng" algn="ctr">
                      <a:solidFill>
                        <a:srgbClr val="008F76"/>
                      </a:solidFill>
                      <a:prstDash val="solid"/>
                      <a:round/>
                      <a:headEnd type="none" w="med" len="med"/>
                      <a:tailEnd type="none" w="med" len="med"/>
                    </a:lnR>
                    <a:lnT w="12700" cap="flat" cmpd="sng" algn="ctr">
                      <a:solidFill>
                        <a:srgbClr val="008F76"/>
                      </a:solidFill>
                      <a:prstDash val="solid"/>
                      <a:round/>
                      <a:headEnd type="none" w="med" len="med"/>
                      <a:tailEnd type="none" w="med" len="med"/>
                    </a:lnT>
                    <a:lnB w="12700" cap="flat" cmpd="sng" algn="ctr">
                      <a:solidFill>
                        <a:srgbClr val="28BFDE"/>
                      </a:solidFill>
                      <a:prstDash val="solid"/>
                      <a:round/>
                      <a:headEnd type="none" w="med" len="med"/>
                      <a:tailEnd type="none" w="med" len="med"/>
                    </a:lnB>
                    <a:solidFill>
                      <a:srgbClr val="E9FBE5"/>
                    </a:solidFill>
                  </a:tcPr>
                </a:tc>
                <a:tc>
                  <a:txBody>
                    <a:bodyPr/>
                    <a:lstStyle/>
                    <a:p>
                      <a:pPr algn="l"/>
                      <a:r>
                        <a:rPr lang="en-US" b="1"/>
                        <a:t>DateOfJoining</a:t>
                      </a:r>
                    </a:p>
                  </a:txBody>
                  <a:tcPr marL="76200" marR="76200" marT="76200" marB="76200" anchor="ctr">
                    <a:lnL w="12700" cap="flat" cmpd="sng" algn="ctr">
                      <a:solidFill>
                        <a:srgbClr val="008F76"/>
                      </a:solidFill>
                      <a:prstDash val="solid"/>
                      <a:round/>
                      <a:headEnd type="none" w="med" len="med"/>
                      <a:tailEnd type="none" w="med" len="med"/>
                    </a:lnL>
                    <a:lnR w="12700" cap="flat" cmpd="sng" algn="ctr">
                      <a:solidFill>
                        <a:srgbClr val="288A76"/>
                      </a:solidFill>
                      <a:prstDash val="solid"/>
                      <a:round/>
                      <a:headEnd type="none" w="med" len="med"/>
                      <a:tailEnd type="none" w="med" len="med"/>
                    </a:lnR>
                    <a:lnT w="12700" cap="flat" cmpd="sng" algn="ctr">
                      <a:solidFill>
                        <a:srgbClr val="808F76"/>
                      </a:solidFill>
                      <a:prstDash val="solid"/>
                      <a:round/>
                      <a:headEnd type="none" w="med" len="med"/>
                      <a:tailEnd type="none" w="med" len="med"/>
                    </a:lnT>
                    <a:lnB w="12700" cap="flat" cmpd="sng" algn="ctr">
                      <a:solidFill>
                        <a:srgbClr val="008F76"/>
                      </a:solidFill>
                      <a:prstDash val="solid"/>
                      <a:round/>
                      <a:headEnd type="none" w="med" len="med"/>
                      <a:tailEnd type="none" w="med" len="med"/>
                    </a:lnB>
                    <a:solidFill>
                      <a:srgbClr val="E9FBE5"/>
                    </a:solidFill>
                  </a:tcPr>
                </a:tc>
                <a:tc>
                  <a:txBody>
                    <a:bodyPr/>
                    <a:lstStyle/>
                    <a:p>
                      <a:pPr algn="l"/>
                      <a:r>
                        <a:rPr lang="en-US" b="1"/>
                        <a:t>City</a:t>
                      </a:r>
                      <a:endParaRPr lang="en-US" b="0"/>
                    </a:p>
                  </a:txBody>
                  <a:tcPr marL="76200" marR="76200" marT="76200" marB="76200" anchor="ctr">
                    <a:lnL w="12700" cap="flat" cmpd="sng" algn="ctr">
                      <a:solidFill>
                        <a:srgbClr val="288A76"/>
                      </a:solidFill>
                      <a:prstDash val="solid"/>
                      <a:round/>
                      <a:headEnd type="none" w="med" len="med"/>
                      <a:tailEnd type="none" w="med" len="med"/>
                    </a:lnL>
                    <a:lnR w="9525" cap="flat" cmpd="sng" algn="ctr">
                      <a:solidFill>
                        <a:srgbClr val="808F76"/>
                      </a:solidFill>
                      <a:prstDash val="solid"/>
                      <a:round/>
                      <a:headEnd type="none" w="med" len="med"/>
                      <a:tailEnd type="none" w="med" len="med"/>
                    </a:lnR>
                    <a:lnT w="12700" cap="flat" cmpd="sng" algn="ctr">
                      <a:solidFill>
                        <a:srgbClr val="28BFDE"/>
                      </a:solidFill>
                      <a:prstDash val="solid"/>
                      <a:round/>
                      <a:headEnd type="none" w="med" len="med"/>
                      <a:tailEnd type="none" w="med" len="med"/>
                    </a:lnT>
                    <a:lnB w="12700" cap="flat" cmpd="sng" algn="ctr">
                      <a:solidFill>
                        <a:srgbClr val="28E176"/>
                      </a:solidFill>
                      <a:prstDash val="solid"/>
                      <a:round/>
                      <a:headEnd type="none" w="med" len="med"/>
                      <a:tailEnd type="none" w="med" len="med"/>
                    </a:lnB>
                    <a:solidFill>
                      <a:srgbClr val="E9FBE5"/>
                    </a:solidFill>
                  </a:tcPr>
                </a:tc>
              </a:tr>
              <a:tr h="0">
                <a:tc>
                  <a:txBody>
                    <a:bodyPr/>
                    <a:lstStyle/>
                    <a:p>
                      <a:pPr algn="l"/>
                      <a:r>
                        <a:rPr lang="en-US" b="0"/>
                        <a:t>121</a:t>
                      </a:r>
                    </a:p>
                  </a:txBody>
                  <a:tcPr marL="76200" marR="76200" marT="76200" marB="76200" anchor="ctr">
                    <a:lnL w="12700" cap="flat" cmpd="sng" algn="ctr">
                      <a:solidFill>
                        <a:srgbClr val="28BFDE"/>
                      </a:solidFill>
                      <a:prstDash val="solid"/>
                      <a:round/>
                      <a:headEnd type="none" w="med" len="med"/>
                      <a:tailEnd type="none" w="med" len="med"/>
                    </a:lnL>
                    <a:lnR w="12700" cap="flat" cmpd="sng" algn="ctr">
                      <a:solidFill>
                        <a:srgbClr val="008F76"/>
                      </a:solidFill>
                      <a:prstDash val="solid"/>
                      <a:round/>
                      <a:headEnd type="none" w="med" len="med"/>
                      <a:tailEnd type="none" w="med" len="med"/>
                    </a:lnR>
                    <a:lnT w="12700" cap="flat" cmpd="sng" algn="ctr">
                      <a:solidFill>
                        <a:srgbClr val="008F76"/>
                      </a:solidFill>
                      <a:prstDash val="solid"/>
                      <a:round/>
                      <a:headEnd type="none" w="med" len="med"/>
                      <a:tailEnd type="none" w="med" len="med"/>
                    </a:lnT>
                    <a:lnB w="12700" cap="flat" cmpd="sng" algn="ctr">
                      <a:solidFill>
                        <a:srgbClr val="28BFDE"/>
                      </a:solidFill>
                      <a:prstDash val="solid"/>
                      <a:round/>
                      <a:headEnd type="none" w="med" len="med"/>
                      <a:tailEnd type="none" w="med" len="med"/>
                    </a:lnB>
                    <a:solidFill>
                      <a:srgbClr val="E9FBE5"/>
                    </a:solidFill>
                  </a:tcPr>
                </a:tc>
                <a:tc>
                  <a:txBody>
                    <a:bodyPr/>
                    <a:lstStyle/>
                    <a:p>
                      <a:pPr algn="l"/>
                      <a:r>
                        <a:rPr lang="en-US" b="0"/>
                        <a:t>John Snow</a:t>
                      </a:r>
                    </a:p>
                  </a:txBody>
                  <a:tcPr marL="76200" marR="76200" marT="76200" marB="76200" anchor="ctr">
                    <a:lnL w="12700" cap="flat" cmpd="sng" algn="ctr">
                      <a:solidFill>
                        <a:srgbClr val="008F76"/>
                      </a:solidFill>
                      <a:prstDash val="solid"/>
                      <a:round/>
                      <a:headEnd type="none" w="med" len="med"/>
                      <a:tailEnd type="none" w="med" len="med"/>
                    </a:lnL>
                    <a:lnR w="12700" cap="flat" cmpd="sng" algn="ctr">
                      <a:solidFill>
                        <a:srgbClr val="288A76"/>
                      </a:solidFill>
                      <a:prstDash val="solid"/>
                      <a:round/>
                      <a:headEnd type="none" w="med" len="med"/>
                      <a:tailEnd type="none" w="med" len="med"/>
                    </a:lnR>
                    <a:lnT w="12700" cap="flat" cmpd="sng" algn="ctr">
                      <a:solidFill>
                        <a:srgbClr val="288A76"/>
                      </a:solidFill>
                      <a:prstDash val="solid"/>
                      <a:round/>
                      <a:headEnd type="none" w="med" len="med"/>
                      <a:tailEnd type="none" w="med" len="med"/>
                    </a:lnT>
                    <a:lnB w="12700" cap="flat" cmpd="sng" algn="ctr">
                      <a:solidFill>
                        <a:srgbClr val="808F76"/>
                      </a:solidFill>
                      <a:prstDash val="solid"/>
                      <a:round/>
                      <a:headEnd type="none" w="med" len="med"/>
                      <a:tailEnd type="none" w="med" len="med"/>
                    </a:lnB>
                    <a:solidFill>
                      <a:srgbClr val="E9FBE5"/>
                    </a:solidFill>
                  </a:tcPr>
                </a:tc>
                <a:tc>
                  <a:txBody>
                    <a:bodyPr/>
                    <a:lstStyle/>
                    <a:p>
                      <a:pPr algn="l"/>
                      <a:r>
                        <a:rPr lang="en-US" b="0"/>
                        <a:t>321</a:t>
                      </a:r>
                    </a:p>
                  </a:txBody>
                  <a:tcPr marL="76200" marR="76200" marT="76200" marB="76200" anchor="ctr">
                    <a:lnL w="12700" cap="flat" cmpd="sng" algn="ctr">
                      <a:solidFill>
                        <a:srgbClr val="288A76"/>
                      </a:solidFill>
                      <a:prstDash val="solid"/>
                      <a:round/>
                      <a:headEnd type="none" w="med" len="med"/>
                      <a:tailEnd type="none" w="med" len="med"/>
                    </a:lnL>
                    <a:lnR w="12700" cap="flat" cmpd="sng" algn="ctr">
                      <a:solidFill>
                        <a:srgbClr val="28BFDE"/>
                      </a:solidFill>
                      <a:prstDash val="solid"/>
                      <a:round/>
                      <a:headEnd type="none" w="med" len="med"/>
                      <a:tailEnd type="none" w="med" len="med"/>
                    </a:lnR>
                    <a:lnT w="12700" cap="flat" cmpd="sng" algn="ctr">
                      <a:solidFill>
                        <a:srgbClr val="28BFDE"/>
                      </a:solidFill>
                      <a:prstDash val="solid"/>
                      <a:round/>
                      <a:headEnd type="none" w="med" len="med"/>
                      <a:tailEnd type="none" w="med" len="med"/>
                    </a:lnT>
                    <a:lnB w="12700" cap="flat" cmpd="sng" algn="ctr">
                      <a:solidFill>
                        <a:srgbClr val="008F76"/>
                      </a:solidFill>
                      <a:prstDash val="solid"/>
                      <a:round/>
                      <a:headEnd type="none" w="med" len="med"/>
                      <a:tailEnd type="none" w="med" len="med"/>
                    </a:lnB>
                    <a:solidFill>
                      <a:srgbClr val="E9FBE5"/>
                    </a:solidFill>
                  </a:tcPr>
                </a:tc>
                <a:tc>
                  <a:txBody>
                    <a:bodyPr/>
                    <a:lstStyle/>
                    <a:p>
                      <a:pPr algn="l"/>
                      <a:r>
                        <a:rPr lang="en-US" b="0"/>
                        <a:t>01/31/2014</a:t>
                      </a:r>
                    </a:p>
                  </a:txBody>
                  <a:tcPr marL="76200" marR="76200" marT="76200" marB="76200" anchor="ctr">
                    <a:lnL w="12700" cap="flat" cmpd="sng" algn="ctr">
                      <a:solidFill>
                        <a:srgbClr val="28BFDE"/>
                      </a:solidFill>
                      <a:prstDash val="solid"/>
                      <a:round/>
                      <a:headEnd type="none" w="med" len="med"/>
                      <a:tailEnd type="none" w="med" len="med"/>
                    </a:lnL>
                    <a:lnR w="12700" cap="flat" cmpd="sng" algn="ctr">
                      <a:solidFill>
                        <a:srgbClr val="808F76"/>
                      </a:solidFill>
                      <a:prstDash val="solid"/>
                      <a:round/>
                      <a:headEnd type="none" w="med" len="med"/>
                      <a:tailEnd type="none" w="med" len="med"/>
                    </a:lnR>
                    <a:lnT w="12700" cap="flat" cmpd="sng" algn="ctr">
                      <a:solidFill>
                        <a:srgbClr val="008F76"/>
                      </a:solidFill>
                      <a:prstDash val="solid"/>
                      <a:round/>
                      <a:headEnd type="none" w="med" len="med"/>
                      <a:tailEnd type="none" w="med" len="med"/>
                    </a:lnT>
                    <a:lnB w="12700" cap="flat" cmpd="sng" algn="ctr">
                      <a:solidFill>
                        <a:srgbClr val="28BFDE"/>
                      </a:solidFill>
                      <a:prstDash val="solid"/>
                      <a:round/>
                      <a:headEnd type="none" w="med" len="med"/>
                      <a:tailEnd type="none" w="med" len="med"/>
                    </a:lnB>
                    <a:solidFill>
                      <a:srgbClr val="E9FBE5"/>
                    </a:solidFill>
                  </a:tcPr>
                </a:tc>
                <a:tc>
                  <a:txBody>
                    <a:bodyPr/>
                    <a:lstStyle/>
                    <a:p>
                      <a:pPr algn="l"/>
                      <a:r>
                        <a:rPr lang="en-US" b="0"/>
                        <a:t>Toronto</a:t>
                      </a:r>
                    </a:p>
                  </a:txBody>
                  <a:tcPr marL="76200" marR="76200" marT="76200" marB="76200" anchor="ctr">
                    <a:lnL w="12700" cap="flat" cmpd="sng" algn="ctr">
                      <a:solidFill>
                        <a:srgbClr val="808F76"/>
                      </a:solidFill>
                      <a:prstDash val="solid"/>
                      <a:round/>
                      <a:headEnd type="none" w="med" len="med"/>
                      <a:tailEnd type="none" w="med" len="med"/>
                    </a:lnL>
                    <a:lnR w="9525" cap="flat" cmpd="sng" algn="ctr">
                      <a:solidFill>
                        <a:srgbClr val="008F76"/>
                      </a:solidFill>
                      <a:prstDash val="solid"/>
                      <a:round/>
                      <a:headEnd type="none" w="med" len="med"/>
                      <a:tailEnd type="none" w="med" len="med"/>
                    </a:lnR>
                    <a:lnT w="12700" cap="flat" cmpd="sng" algn="ctr">
                      <a:solidFill>
                        <a:srgbClr val="28E176"/>
                      </a:solidFill>
                      <a:prstDash val="solid"/>
                      <a:round/>
                      <a:headEnd type="none" w="med" len="med"/>
                      <a:tailEnd type="none" w="med" len="med"/>
                    </a:lnT>
                    <a:lnB w="12700" cap="flat" cmpd="sng" algn="ctr">
                      <a:solidFill>
                        <a:srgbClr val="28E376"/>
                      </a:solidFill>
                      <a:prstDash val="solid"/>
                      <a:round/>
                      <a:headEnd type="none" w="med" len="med"/>
                      <a:tailEnd type="none" w="med" len="med"/>
                    </a:lnB>
                    <a:solidFill>
                      <a:srgbClr val="E9FBE5"/>
                    </a:solidFill>
                  </a:tcPr>
                </a:tc>
              </a:tr>
              <a:tr h="0">
                <a:tc>
                  <a:txBody>
                    <a:bodyPr/>
                    <a:lstStyle/>
                    <a:p>
                      <a:pPr algn="l"/>
                      <a:r>
                        <a:rPr lang="en-US" b="0"/>
                        <a:t>321</a:t>
                      </a:r>
                    </a:p>
                  </a:txBody>
                  <a:tcPr marL="76200" marR="76200" marT="76200" marB="76200" anchor="ctr">
                    <a:lnL w="12700" cap="flat" cmpd="sng" algn="ctr">
                      <a:solidFill>
                        <a:srgbClr val="28E176"/>
                      </a:solidFill>
                      <a:prstDash val="solid"/>
                      <a:round/>
                      <a:headEnd type="none" w="med" len="med"/>
                      <a:tailEnd type="none" w="med" len="med"/>
                    </a:lnL>
                    <a:lnR w="12700" cap="flat" cmpd="sng" algn="ctr">
                      <a:solidFill>
                        <a:srgbClr val="28BFDE"/>
                      </a:solidFill>
                      <a:prstDash val="solid"/>
                      <a:round/>
                      <a:headEnd type="none" w="med" len="med"/>
                      <a:tailEnd type="none" w="med" len="med"/>
                    </a:lnR>
                    <a:lnT w="12700" cap="flat" cmpd="sng" algn="ctr">
                      <a:solidFill>
                        <a:srgbClr val="28BFDE"/>
                      </a:solidFill>
                      <a:prstDash val="solid"/>
                      <a:round/>
                      <a:headEnd type="none" w="med" len="med"/>
                      <a:tailEnd type="none" w="med" len="med"/>
                    </a:lnT>
                    <a:lnB w="12700" cap="flat" cmpd="sng" algn="ctr">
                      <a:solidFill>
                        <a:srgbClr val="00E876"/>
                      </a:solidFill>
                      <a:prstDash val="solid"/>
                      <a:round/>
                      <a:headEnd type="none" w="med" len="med"/>
                      <a:tailEnd type="none" w="med" len="med"/>
                    </a:lnB>
                    <a:solidFill>
                      <a:srgbClr val="E9FBE5"/>
                    </a:solidFill>
                  </a:tcPr>
                </a:tc>
                <a:tc>
                  <a:txBody>
                    <a:bodyPr/>
                    <a:lstStyle/>
                    <a:p>
                      <a:pPr algn="l"/>
                      <a:r>
                        <a:rPr lang="en-US" b="0"/>
                        <a:t>Walter White</a:t>
                      </a:r>
                    </a:p>
                  </a:txBody>
                  <a:tcPr marL="76200" marR="76200" marT="76200" marB="76200" anchor="ctr">
                    <a:lnL w="12700" cap="flat" cmpd="sng" algn="ctr">
                      <a:solidFill>
                        <a:srgbClr val="28BFDE"/>
                      </a:solidFill>
                      <a:prstDash val="solid"/>
                      <a:round/>
                      <a:headEnd type="none" w="med" len="med"/>
                      <a:tailEnd type="none" w="med" len="med"/>
                    </a:lnL>
                    <a:lnR w="12700" cap="flat" cmpd="sng" algn="ctr">
                      <a:solidFill>
                        <a:srgbClr val="28E176"/>
                      </a:solidFill>
                      <a:prstDash val="solid"/>
                      <a:round/>
                      <a:headEnd type="none" w="med" len="med"/>
                      <a:tailEnd type="none" w="med" len="med"/>
                    </a:lnR>
                    <a:lnT w="12700" cap="flat" cmpd="sng" algn="ctr">
                      <a:solidFill>
                        <a:srgbClr val="808F76"/>
                      </a:solidFill>
                      <a:prstDash val="solid"/>
                      <a:round/>
                      <a:headEnd type="none" w="med" len="med"/>
                      <a:tailEnd type="none" w="med" len="med"/>
                    </a:lnT>
                    <a:lnB w="12700" cap="flat" cmpd="sng" algn="ctr">
                      <a:solidFill>
                        <a:srgbClr val="808F76"/>
                      </a:solidFill>
                      <a:prstDash val="solid"/>
                      <a:round/>
                      <a:headEnd type="none" w="med" len="med"/>
                      <a:tailEnd type="none" w="med" len="med"/>
                    </a:lnB>
                    <a:solidFill>
                      <a:srgbClr val="E9FBE5"/>
                    </a:solidFill>
                  </a:tcPr>
                </a:tc>
                <a:tc>
                  <a:txBody>
                    <a:bodyPr/>
                    <a:lstStyle/>
                    <a:p>
                      <a:pPr algn="l"/>
                      <a:r>
                        <a:rPr lang="en-US" b="0"/>
                        <a:t>986</a:t>
                      </a:r>
                    </a:p>
                  </a:txBody>
                  <a:tcPr marL="76200" marR="76200" marT="76200" marB="76200" anchor="ctr">
                    <a:lnL w="12700" cap="flat" cmpd="sng" algn="ctr">
                      <a:solidFill>
                        <a:srgbClr val="28E176"/>
                      </a:solidFill>
                      <a:prstDash val="solid"/>
                      <a:round/>
                      <a:headEnd type="none" w="med" len="med"/>
                      <a:tailEnd type="none" w="med" len="med"/>
                    </a:lnL>
                    <a:lnR w="12700" cap="flat" cmpd="sng" algn="ctr">
                      <a:solidFill>
                        <a:srgbClr val="008F76"/>
                      </a:solidFill>
                      <a:prstDash val="solid"/>
                      <a:round/>
                      <a:headEnd type="none" w="med" len="med"/>
                      <a:tailEnd type="none" w="med" len="med"/>
                    </a:lnR>
                    <a:lnT w="12700" cap="flat" cmpd="sng" algn="ctr">
                      <a:solidFill>
                        <a:srgbClr val="008F76"/>
                      </a:solidFill>
                      <a:prstDash val="solid"/>
                      <a:round/>
                      <a:headEnd type="none" w="med" len="med"/>
                      <a:tailEnd type="none" w="med" len="med"/>
                    </a:lnT>
                    <a:lnB w="12700" cap="flat" cmpd="sng" algn="ctr">
                      <a:solidFill>
                        <a:srgbClr val="28E376"/>
                      </a:solidFill>
                      <a:prstDash val="solid"/>
                      <a:round/>
                      <a:headEnd type="none" w="med" len="med"/>
                      <a:tailEnd type="none" w="med" len="med"/>
                    </a:lnB>
                    <a:solidFill>
                      <a:srgbClr val="E9FBE5"/>
                    </a:solidFill>
                  </a:tcPr>
                </a:tc>
                <a:tc>
                  <a:txBody>
                    <a:bodyPr/>
                    <a:lstStyle/>
                    <a:p>
                      <a:pPr algn="l"/>
                      <a:r>
                        <a:rPr lang="en-US" b="0"/>
                        <a:t>01/30/2015</a:t>
                      </a:r>
                    </a:p>
                  </a:txBody>
                  <a:tcPr marL="76200" marR="76200" marT="76200" marB="76200" anchor="ctr">
                    <a:lnL w="12700" cap="flat" cmpd="sng" algn="ctr">
                      <a:solidFill>
                        <a:srgbClr val="008F76"/>
                      </a:solidFill>
                      <a:prstDash val="solid"/>
                      <a:round/>
                      <a:headEnd type="none" w="med" len="med"/>
                      <a:tailEnd type="none" w="med" len="med"/>
                    </a:lnL>
                    <a:lnR w="12700" cap="flat" cmpd="sng" algn="ctr">
                      <a:solidFill>
                        <a:srgbClr val="808F76"/>
                      </a:solidFill>
                      <a:prstDash val="solid"/>
                      <a:round/>
                      <a:headEnd type="none" w="med" len="med"/>
                      <a:tailEnd type="none" w="med" len="med"/>
                    </a:lnR>
                    <a:lnT w="12700" cap="flat" cmpd="sng" algn="ctr">
                      <a:solidFill>
                        <a:srgbClr val="28BFDE"/>
                      </a:solidFill>
                      <a:prstDash val="solid"/>
                      <a:round/>
                      <a:headEnd type="none" w="med" len="med"/>
                      <a:tailEnd type="none" w="med" len="med"/>
                    </a:lnT>
                    <a:lnB w="12700" cap="flat" cmpd="sng" algn="ctr">
                      <a:solidFill>
                        <a:srgbClr val="00E876"/>
                      </a:solidFill>
                      <a:prstDash val="solid"/>
                      <a:round/>
                      <a:headEnd type="none" w="med" len="med"/>
                      <a:tailEnd type="none" w="med" len="med"/>
                    </a:lnB>
                    <a:solidFill>
                      <a:srgbClr val="E9FBE5"/>
                    </a:solidFill>
                  </a:tcPr>
                </a:tc>
                <a:tc>
                  <a:txBody>
                    <a:bodyPr/>
                    <a:lstStyle/>
                    <a:p>
                      <a:pPr algn="l"/>
                      <a:r>
                        <a:rPr lang="en-US" b="0"/>
                        <a:t>California</a:t>
                      </a:r>
                    </a:p>
                  </a:txBody>
                  <a:tcPr marL="76200" marR="76200" marT="76200" marB="76200" anchor="ctr">
                    <a:lnL w="12700" cap="flat" cmpd="sng" algn="ctr">
                      <a:solidFill>
                        <a:srgbClr val="808F76"/>
                      </a:solidFill>
                      <a:prstDash val="solid"/>
                      <a:round/>
                      <a:headEnd type="none" w="med" len="med"/>
                      <a:tailEnd type="none" w="med" len="med"/>
                    </a:lnL>
                    <a:lnR w="9525" cap="flat" cmpd="sng" algn="ctr">
                      <a:solidFill>
                        <a:srgbClr val="28BFDE"/>
                      </a:solidFill>
                      <a:prstDash val="solid"/>
                      <a:round/>
                      <a:headEnd type="none" w="med" len="med"/>
                      <a:tailEnd type="none" w="med" len="med"/>
                    </a:lnR>
                    <a:lnT w="12700" cap="flat" cmpd="sng" algn="ctr">
                      <a:solidFill>
                        <a:srgbClr val="28E376"/>
                      </a:solidFill>
                      <a:prstDash val="solid"/>
                      <a:round/>
                      <a:headEnd type="none" w="med" len="med"/>
                      <a:tailEnd type="none" w="med" len="med"/>
                    </a:lnT>
                    <a:lnB w="12700" cap="flat" cmpd="sng" algn="ctr">
                      <a:solidFill>
                        <a:srgbClr val="A8EF76"/>
                      </a:solidFill>
                      <a:prstDash val="solid"/>
                      <a:round/>
                      <a:headEnd type="none" w="med" len="med"/>
                      <a:tailEnd type="none" w="med" len="med"/>
                    </a:lnB>
                    <a:solidFill>
                      <a:srgbClr val="E9FBE5"/>
                    </a:solidFill>
                  </a:tcPr>
                </a:tc>
              </a:tr>
              <a:tr h="0">
                <a:tc>
                  <a:txBody>
                    <a:bodyPr/>
                    <a:lstStyle/>
                    <a:p>
                      <a:pPr algn="l"/>
                      <a:r>
                        <a:rPr lang="en-US" b="0"/>
                        <a:t>421</a:t>
                      </a:r>
                    </a:p>
                  </a:txBody>
                  <a:tcPr marL="76200" marR="76200" marT="76200" marB="76200" anchor="ctr">
                    <a:lnL w="12700" cap="flat" cmpd="sng" algn="ctr">
                      <a:solidFill>
                        <a:srgbClr val="28BFDE"/>
                      </a:solidFill>
                      <a:prstDash val="solid"/>
                      <a:round/>
                      <a:headEnd type="none" w="med" len="med"/>
                      <a:tailEnd type="none" w="med" len="med"/>
                    </a:lnL>
                    <a:lnR w="12700" cap="flat" cmpd="sng" algn="ctr">
                      <a:solidFill>
                        <a:srgbClr val="00E876"/>
                      </a:solidFill>
                      <a:prstDash val="solid"/>
                      <a:round/>
                      <a:headEnd type="none" w="med" len="med"/>
                      <a:tailEnd type="none" w="med" len="med"/>
                    </a:lnR>
                    <a:lnT w="12700" cap="flat" cmpd="sng" algn="ctr">
                      <a:solidFill>
                        <a:srgbClr val="00E876"/>
                      </a:solidFill>
                      <a:prstDash val="solid"/>
                      <a:round/>
                      <a:headEnd type="none" w="med" len="med"/>
                      <a:tailEnd type="none" w="med" len="med"/>
                    </a:lnT>
                    <a:lnB w="9525" cap="flat" cmpd="sng" algn="ctr">
                      <a:solidFill>
                        <a:srgbClr val="808F76"/>
                      </a:solidFill>
                      <a:prstDash val="solid"/>
                      <a:round/>
                      <a:headEnd type="none" w="med" len="med"/>
                      <a:tailEnd type="none" w="med" len="med"/>
                    </a:lnB>
                    <a:solidFill>
                      <a:srgbClr val="E9FBE5"/>
                    </a:solidFill>
                  </a:tcPr>
                </a:tc>
                <a:tc>
                  <a:txBody>
                    <a:bodyPr/>
                    <a:lstStyle/>
                    <a:p>
                      <a:pPr algn="l"/>
                      <a:r>
                        <a:rPr lang="en-US" b="0"/>
                        <a:t>Kuldeep Rana</a:t>
                      </a:r>
                    </a:p>
                  </a:txBody>
                  <a:tcPr marL="76200" marR="76200" marT="76200" marB="76200" anchor="ctr">
                    <a:lnL w="12700" cap="flat" cmpd="sng" algn="ctr">
                      <a:solidFill>
                        <a:srgbClr val="00E876"/>
                      </a:solidFill>
                      <a:prstDash val="solid"/>
                      <a:round/>
                      <a:headEnd type="none" w="med" len="med"/>
                      <a:tailEnd type="none" w="med" len="med"/>
                    </a:lnL>
                    <a:lnR w="12700" cap="flat" cmpd="sng" algn="ctr">
                      <a:solidFill>
                        <a:srgbClr val="28BFDE"/>
                      </a:solidFill>
                      <a:prstDash val="solid"/>
                      <a:round/>
                      <a:headEnd type="none" w="med" len="med"/>
                      <a:tailEnd type="none" w="med" len="med"/>
                    </a:lnR>
                    <a:lnT w="12700" cap="flat" cmpd="sng" algn="ctr">
                      <a:solidFill>
                        <a:srgbClr val="808F76"/>
                      </a:solidFill>
                      <a:prstDash val="solid"/>
                      <a:round/>
                      <a:headEnd type="none" w="med" len="med"/>
                      <a:tailEnd type="none" w="med" len="med"/>
                    </a:lnT>
                    <a:lnB w="9525" cap="flat" cmpd="sng" algn="ctr">
                      <a:solidFill>
                        <a:srgbClr val="28BFDE"/>
                      </a:solidFill>
                      <a:prstDash val="solid"/>
                      <a:round/>
                      <a:headEnd type="none" w="med" len="med"/>
                      <a:tailEnd type="none" w="med" len="med"/>
                    </a:lnB>
                    <a:solidFill>
                      <a:srgbClr val="E9FBE5"/>
                    </a:solidFill>
                  </a:tcPr>
                </a:tc>
                <a:tc>
                  <a:txBody>
                    <a:bodyPr/>
                    <a:lstStyle/>
                    <a:p>
                      <a:pPr algn="l"/>
                      <a:r>
                        <a:rPr lang="en-US" b="0"/>
                        <a:t>876</a:t>
                      </a:r>
                    </a:p>
                  </a:txBody>
                  <a:tcPr marL="76200" marR="76200" marT="76200" marB="76200" anchor="ctr">
                    <a:lnL w="12700" cap="flat" cmpd="sng" algn="ctr">
                      <a:solidFill>
                        <a:srgbClr val="28BFDE"/>
                      </a:solidFill>
                      <a:prstDash val="solid"/>
                      <a:round/>
                      <a:headEnd type="none" w="med" len="med"/>
                      <a:tailEnd type="none" w="med" len="med"/>
                    </a:lnL>
                    <a:lnR w="12700" cap="flat" cmpd="sng" algn="ctr">
                      <a:solidFill>
                        <a:srgbClr val="28E376"/>
                      </a:solidFill>
                      <a:prstDash val="solid"/>
                      <a:round/>
                      <a:headEnd type="none" w="med" len="med"/>
                      <a:tailEnd type="none" w="med" len="med"/>
                    </a:lnR>
                    <a:lnT w="12700" cap="flat" cmpd="sng" algn="ctr">
                      <a:solidFill>
                        <a:srgbClr val="28E376"/>
                      </a:solidFill>
                      <a:prstDash val="solid"/>
                      <a:round/>
                      <a:headEnd type="none" w="med" len="med"/>
                      <a:tailEnd type="none" w="med" len="med"/>
                    </a:lnT>
                    <a:lnB w="9525" cap="flat" cmpd="sng" algn="ctr">
                      <a:solidFill>
                        <a:srgbClr val="00E876"/>
                      </a:solidFill>
                      <a:prstDash val="solid"/>
                      <a:round/>
                      <a:headEnd type="none" w="med" len="med"/>
                      <a:tailEnd type="none" w="med" len="med"/>
                    </a:lnB>
                    <a:solidFill>
                      <a:srgbClr val="E9FBE5"/>
                    </a:solidFill>
                  </a:tcPr>
                </a:tc>
                <a:tc>
                  <a:txBody>
                    <a:bodyPr/>
                    <a:lstStyle/>
                    <a:p>
                      <a:pPr algn="l"/>
                      <a:r>
                        <a:rPr lang="en-US" b="0"/>
                        <a:t>27/11/2016</a:t>
                      </a:r>
                    </a:p>
                  </a:txBody>
                  <a:tcPr marL="76200" marR="76200" marT="76200" marB="76200" anchor="ctr">
                    <a:lnL w="12700" cap="flat" cmpd="sng" algn="ctr">
                      <a:solidFill>
                        <a:srgbClr val="28E376"/>
                      </a:solidFill>
                      <a:prstDash val="solid"/>
                      <a:round/>
                      <a:headEnd type="none" w="med" len="med"/>
                      <a:tailEnd type="none" w="med" len="med"/>
                    </a:lnL>
                    <a:lnR w="12700" cap="flat" cmpd="sng" algn="ctr">
                      <a:solidFill>
                        <a:srgbClr val="808F76"/>
                      </a:solidFill>
                      <a:prstDash val="solid"/>
                      <a:round/>
                      <a:headEnd type="none" w="med" len="med"/>
                      <a:tailEnd type="none" w="med" len="med"/>
                    </a:lnR>
                    <a:lnT w="12700" cap="flat" cmpd="sng" algn="ctr">
                      <a:solidFill>
                        <a:srgbClr val="00E876"/>
                      </a:solidFill>
                      <a:prstDash val="solid"/>
                      <a:round/>
                      <a:headEnd type="none" w="med" len="med"/>
                      <a:tailEnd type="none" w="med" len="med"/>
                    </a:lnT>
                    <a:lnB w="9525" cap="flat" cmpd="sng" algn="ctr">
                      <a:solidFill>
                        <a:srgbClr val="28BFDE"/>
                      </a:solidFill>
                      <a:prstDash val="solid"/>
                      <a:round/>
                      <a:headEnd type="none" w="med" len="med"/>
                      <a:tailEnd type="none" w="med" len="med"/>
                    </a:lnB>
                    <a:solidFill>
                      <a:srgbClr val="E9FBE5"/>
                    </a:solidFill>
                  </a:tcPr>
                </a:tc>
                <a:tc>
                  <a:txBody>
                    <a:bodyPr/>
                    <a:lstStyle/>
                    <a:p>
                      <a:pPr algn="l"/>
                      <a:r>
                        <a:rPr lang="en-US" b="0" dirty="0"/>
                        <a:t>New Delhi</a:t>
                      </a:r>
                    </a:p>
                  </a:txBody>
                  <a:tcPr marL="76200" marR="76200" marT="76200" marB="76200" anchor="ctr">
                    <a:lnL w="12700" cap="flat" cmpd="sng" algn="ctr">
                      <a:solidFill>
                        <a:srgbClr val="808F76"/>
                      </a:solidFill>
                      <a:prstDash val="solid"/>
                      <a:round/>
                      <a:headEnd type="none" w="med" len="med"/>
                      <a:tailEnd type="none" w="med" len="med"/>
                    </a:lnL>
                    <a:lnR w="9525" cap="flat" cmpd="sng" algn="ctr">
                      <a:solidFill>
                        <a:srgbClr val="00E876"/>
                      </a:solidFill>
                      <a:prstDash val="solid"/>
                      <a:round/>
                      <a:headEnd type="none" w="med" len="med"/>
                      <a:tailEnd type="none" w="med" len="med"/>
                    </a:lnR>
                    <a:lnT w="12700" cap="flat" cmpd="sng" algn="ctr">
                      <a:solidFill>
                        <a:srgbClr val="A8EF76"/>
                      </a:solidFill>
                      <a:prstDash val="solid"/>
                      <a:round/>
                      <a:headEnd type="none" w="med" len="med"/>
                      <a:tailEnd type="none" w="med" len="med"/>
                    </a:lnT>
                    <a:lnB w="9525" cap="flat" cmpd="sng" algn="ctr">
                      <a:solidFill>
                        <a:srgbClr val="28E376"/>
                      </a:solidFill>
                      <a:prstDash val="solid"/>
                      <a:round/>
                      <a:headEnd type="none" w="med" len="med"/>
                      <a:tailEnd type="none" w="med" len="med"/>
                    </a:lnB>
                    <a:solidFill>
                      <a:srgbClr val="E9FBE5"/>
                    </a:solidFill>
                  </a:tcPr>
                </a:tc>
              </a:tr>
            </a:tbl>
          </a:graphicData>
        </a:graphic>
      </p:graphicFrame>
      <p:graphicFrame>
        <p:nvGraphicFramePr>
          <p:cNvPr id="6" name="Table 5"/>
          <p:cNvGraphicFramePr>
            <a:graphicFrameLocks noGrp="1"/>
          </p:cNvGraphicFramePr>
          <p:nvPr/>
        </p:nvGraphicFramePr>
        <p:xfrm>
          <a:off x="2285984" y="3214686"/>
          <a:ext cx="6096000" cy="1706880"/>
        </p:xfrm>
        <a:graphic>
          <a:graphicData uri="http://schemas.openxmlformats.org/drawingml/2006/table">
            <a:tbl>
              <a:tblPr/>
              <a:tblGrid>
                <a:gridCol w="1524000"/>
                <a:gridCol w="1524000"/>
                <a:gridCol w="1524000"/>
                <a:gridCol w="1524000"/>
              </a:tblGrid>
              <a:tr h="0">
                <a:tc>
                  <a:txBody>
                    <a:bodyPr/>
                    <a:lstStyle/>
                    <a:p>
                      <a:pPr algn="l"/>
                      <a:r>
                        <a:rPr lang="en-US" b="1" dirty="0" err="1"/>
                        <a:t>EmpId</a:t>
                      </a:r>
                      <a:endParaRPr lang="en-US" b="1" dirty="0"/>
                    </a:p>
                  </a:txBody>
                  <a:tcPr marL="76200" marR="76200" marT="76200" marB="76200" anchor="ctr">
                    <a:lnL w="12700" cap="flat" cmpd="sng" algn="ctr">
                      <a:solidFill>
                        <a:srgbClr val="28E376"/>
                      </a:solidFill>
                      <a:prstDash val="solid"/>
                      <a:round/>
                      <a:headEnd type="none" w="med" len="med"/>
                      <a:tailEnd type="none" w="med" len="med"/>
                    </a:lnL>
                    <a:lnR w="12700" cap="flat" cmpd="sng" algn="ctr">
                      <a:solidFill>
                        <a:srgbClr val="A8EF76"/>
                      </a:solidFill>
                      <a:prstDash val="solid"/>
                      <a:round/>
                      <a:headEnd type="none" w="med" len="med"/>
                      <a:tailEnd type="none" w="med" len="med"/>
                    </a:lnR>
                    <a:lnT w="12700" cap="flat" cmpd="sng" algn="ctr">
                      <a:solidFill>
                        <a:srgbClr val="A8EF76"/>
                      </a:solidFill>
                      <a:prstDash val="solid"/>
                      <a:round/>
                      <a:headEnd type="none" w="med" len="med"/>
                      <a:tailEnd type="none" w="med" len="med"/>
                    </a:lnT>
                    <a:lnB w="12700" cap="flat" cmpd="sng" algn="ctr">
                      <a:solidFill>
                        <a:srgbClr val="A88179"/>
                      </a:solidFill>
                      <a:prstDash val="solid"/>
                      <a:round/>
                      <a:headEnd type="none" w="med" len="med"/>
                      <a:tailEnd type="none" w="med" len="med"/>
                    </a:lnB>
                    <a:solidFill>
                      <a:srgbClr val="E9FBE5"/>
                    </a:solidFill>
                  </a:tcPr>
                </a:tc>
                <a:tc>
                  <a:txBody>
                    <a:bodyPr/>
                    <a:lstStyle/>
                    <a:p>
                      <a:pPr algn="l"/>
                      <a:r>
                        <a:rPr lang="en-US" b="1" dirty="0"/>
                        <a:t>Project</a:t>
                      </a:r>
                    </a:p>
                  </a:txBody>
                  <a:tcPr marL="76200" marR="76200" marT="76200" marB="76200" anchor="ctr">
                    <a:lnL w="12700" cap="flat" cmpd="sng" algn="ctr">
                      <a:solidFill>
                        <a:srgbClr val="A8EF76"/>
                      </a:solidFill>
                      <a:prstDash val="solid"/>
                      <a:round/>
                      <a:headEnd type="none" w="med" len="med"/>
                      <a:tailEnd type="none" w="med" len="med"/>
                    </a:lnL>
                    <a:lnR w="12700" cap="flat" cmpd="sng" algn="ctr">
                      <a:solidFill>
                        <a:srgbClr val="A88179"/>
                      </a:solidFill>
                      <a:prstDash val="solid"/>
                      <a:round/>
                      <a:headEnd type="none" w="med" len="med"/>
                      <a:tailEnd type="none" w="med" len="med"/>
                    </a:lnR>
                    <a:lnT w="12700" cap="flat" cmpd="sng" algn="ctr">
                      <a:solidFill>
                        <a:srgbClr val="A88179"/>
                      </a:solidFill>
                      <a:prstDash val="solid"/>
                      <a:round/>
                      <a:headEnd type="none" w="med" len="med"/>
                      <a:tailEnd type="none" w="med" len="med"/>
                    </a:lnT>
                    <a:lnB w="12700" cap="flat" cmpd="sng" algn="ctr">
                      <a:solidFill>
                        <a:srgbClr val="28E376"/>
                      </a:solidFill>
                      <a:prstDash val="solid"/>
                      <a:round/>
                      <a:headEnd type="none" w="med" len="med"/>
                      <a:tailEnd type="none" w="med" len="med"/>
                    </a:lnB>
                    <a:solidFill>
                      <a:srgbClr val="E9FBE5"/>
                    </a:solidFill>
                  </a:tcPr>
                </a:tc>
                <a:tc>
                  <a:txBody>
                    <a:bodyPr/>
                    <a:lstStyle/>
                    <a:p>
                      <a:pPr algn="l"/>
                      <a:r>
                        <a:rPr lang="en-US" b="1"/>
                        <a:t>Salary</a:t>
                      </a:r>
                    </a:p>
                  </a:txBody>
                  <a:tcPr marL="76200" marR="76200" marT="76200" marB="76200" anchor="ctr">
                    <a:lnL w="12700" cap="flat" cmpd="sng" algn="ctr">
                      <a:solidFill>
                        <a:srgbClr val="A88179"/>
                      </a:solidFill>
                      <a:prstDash val="solid"/>
                      <a:round/>
                      <a:headEnd type="none" w="med" len="med"/>
                      <a:tailEnd type="none" w="med" len="med"/>
                    </a:lnL>
                    <a:lnR w="12700" cap="flat" cmpd="sng" algn="ctr">
                      <a:solidFill>
                        <a:srgbClr val="28E376"/>
                      </a:solidFill>
                      <a:prstDash val="solid"/>
                      <a:round/>
                      <a:headEnd type="none" w="med" len="med"/>
                      <a:tailEnd type="none" w="med" len="med"/>
                    </a:lnR>
                    <a:lnT w="12700" cap="flat" cmpd="sng" algn="ctr">
                      <a:solidFill>
                        <a:srgbClr val="28E376"/>
                      </a:solidFill>
                      <a:prstDash val="solid"/>
                      <a:round/>
                      <a:headEnd type="none" w="med" len="med"/>
                      <a:tailEnd type="none" w="med" len="med"/>
                    </a:lnT>
                    <a:lnB w="12700" cap="flat" cmpd="sng" algn="ctr">
                      <a:solidFill>
                        <a:srgbClr val="A8EF76"/>
                      </a:solidFill>
                      <a:prstDash val="solid"/>
                      <a:round/>
                      <a:headEnd type="none" w="med" len="med"/>
                      <a:tailEnd type="none" w="med" len="med"/>
                    </a:lnB>
                    <a:solidFill>
                      <a:srgbClr val="E9FBE5"/>
                    </a:solidFill>
                  </a:tcPr>
                </a:tc>
                <a:tc>
                  <a:txBody>
                    <a:bodyPr/>
                    <a:lstStyle/>
                    <a:p>
                      <a:pPr algn="l"/>
                      <a:r>
                        <a:rPr lang="en-US" b="1"/>
                        <a:t>Variable</a:t>
                      </a:r>
                      <a:endParaRPr lang="en-US" b="0"/>
                    </a:p>
                  </a:txBody>
                  <a:tcPr marL="76200" marR="76200" marT="76200" marB="76200" anchor="ctr">
                    <a:lnL w="12700" cap="flat" cmpd="sng" algn="ctr">
                      <a:solidFill>
                        <a:srgbClr val="28E376"/>
                      </a:solidFill>
                      <a:prstDash val="solid"/>
                      <a:round/>
                      <a:headEnd type="none" w="med" len="med"/>
                      <a:tailEnd type="none" w="med" len="med"/>
                    </a:lnL>
                    <a:lnR w="9525" cap="flat" cmpd="sng" algn="ctr">
                      <a:solidFill>
                        <a:srgbClr val="00E876"/>
                      </a:solidFill>
                      <a:prstDash val="solid"/>
                      <a:round/>
                      <a:headEnd type="none" w="med" len="med"/>
                      <a:tailEnd type="none" w="med" len="med"/>
                    </a:lnR>
                    <a:lnT w="12700" cap="flat" cmpd="sng" algn="ctr">
                      <a:solidFill>
                        <a:srgbClr val="A8EF76"/>
                      </a:solidFill>
                      <a:prstDash val="solid"/>
                      <a:round/>
                      <a:headEnd type="none" w="med" len="med"/>
                      <a:tailEnd type="none" w="med" len="med"/>
                    </a:lnT>
                    <a:lnB w="12700" cap="flat" cmpd="sng" algn="ctr">
                      <a:solidFill>
                        <a:srgbClr val="A88179"/>
                      </a:solidFill>
                      <a:prstDash val="solid"/>
                      <a:round/>
                      <a:headEnd type="none" w="med" len="med"/>
                      <a:tailEnd type="none" w="med" len="med"/>
                    </a:lnB>
                    <a:solidFill>
                      <a:srgbClr val="E9FBE5"/>
                    </a:solidFill>
                  </a:tcPr>
                </a:tc>
              </a:tr>
              <a:tr h="0">
                <a:tc>
                  <a:txBody>
                    <a:bodyPr/>
                    <a:lstStyle/>
                    <a:p>
                      <a:pPr algn="l"/>
                      <a:r>
                        <a:rPr lang="en-US" b="0"/>
                        <a:t>121</a:t>
                      </a:r>
                    </a:p>
                  </a:txBody>
                  <a:tcPr marL="76200" marR="76200" marT="76200" marB="76200" anchor="ctr">
                    <a:lnL w="12700" cap="flat" cmpd="sng" algn="ctr">
                      <a:solidFill>
                        <a:srgbClr val="A8EF76"/>
                      </a:solidFill>
                      <a:prstDash val="solid"/>
                      <a:round/>
                      <a:headEnd type="none" w="med" len="med"/>
                      <a:tailEnd type="none" w="med" len="med"/>
                    </a:lnL>
                    <a:lnR w="12700" cap="flat" cmpd="sng" algn="ctr">
                      <a:solidFill>
                        <a:srgbClr val="A88179"/>
                      </a:solidFill>
                      <a:prstDash val="solid"/>
                      <a:round/>
                      <a:headEnd type="none" w="med" len="med"/>
                      <a:tailEnd type="none" w="med" len="med"/>
                    </a:lnR>
                    <a:lnT w="12700" cap="flat" cmpd="sng" algn="ctr">
                      <a:solidFill>
                        <a:srgbClr val="A88179"/>
                      </a:solidFill>
                      <a:prstDash val="solid"/>
                      <a:round/>
                      <a:headEnd type="none" w="med" len="med"/>
                      <a:tailEnd type="none" w="med" len="med"/>
                    </a:lnT>
                    <a:lnB w="12700" cap="flat" cmpd="sng" algn="ctr">
                      <a:solidFill>
                        <a:srgbClr val="28E376"/>
                      </a:solidFill>
                      <a:prstDash val="solid"/>
                      <a:round/>
                      <a:headEnd type="none" w="med" len="med"/>
                      <a:tailEnd type="none" w="med" len="med"/>
                    </a:lnB>
                    <a:solidFill>
                      <a:srgbClr val="E9FBE5"/>
                    </a:solidFill>
                  </a:tcPr>
                </a:tc>
                <a:tc>
                  <a:txBody>
                    <a:bodyPr/>
                    <a:lstStyle/>
                    <a:p>
                      <a:pPr algn="l"/>
                      <a:r>
                        <a:rPr lang="en-US" b="0"/>
                        <a:t>P1</a:t>
                      </a:r>
                    </a:p>
                  </a:txBody>
                  <a:tcPr marL="76200" marR="76200" marT="76200" marB="76200" anchor="ctr">
                    <a:lnL w="12700" cap="flat" cmpd="sng" algn="ctr">
                      <a:solidFill>
                        <a:srgbClr val="A88179"/>
                      </a:solidFill>
                      <a:prstDash val="solid"/>
                      <a:round/>
                      <a:headEnd type="none" w="med" len="med"/>
                      <a:tailEnd type="none" w="med" len="med"/>
                    </a:lnL>
                    <a:lnR w="12700" cap="flat" cmpd="sng" algn="ctr">
                      <a:solidFill>
                        <a:srgbClr val="28E376"/>
                      </a:solidFill>
                      <a:prstDash val="solid"/>
                      <a:round/>
                      <a:headEnd type="none" w="med" len="med"/>
                      <a:tailEnd type="none" w="med" len="med"/>
                    </a:lnR>
                    <a:lnT w="12700" cap="flat" cmpd="sng" algn="ctr">
                      <a:solidFill>
                        <a:srgbClr val="28E376"/>
                      </a:solidFill>
                      <a:prstDash val="solid"/>
                      <a:round/>
                      <a:headEnd type="none" w="med" len="med"/>
                      <a:tailEnd type="none" w="med" len="med"/>
                    </a:lnT>
                    <a:lnB w="12700" cap="flat" cmpd="sng" algn="ctr">
                      <a:solidFill>
                        <a:srgbClr val="A8EF76"/>
                      </a:solidFill>
                      <a:prstDash val="solid"/>
                      <a:round/>
                      <a:headEnd type="none" w="med" len="med"/>
                      <a:tailEnd type="none" w="med" len="med"/>
                    </a:lnB>
                    <a:solidFill>
                      <a:srgbClr val="E9FBE5"/>
                    </a:solidFill>
                  </a:tcPr>
                </a:tc>
                <a:tc>
                  <a:txBody>
                    <a:bodyPr/>
                    <a:lstStyle/>
                    <a:p>
                      <a:pPr algn="l"/>
                      <a:r>
                        <a:rPr lang="en-US" b="0"/>
                        <a:t>8000</a:t>
                      </a:r>
                    </a:p>
                  </a:txBody>
                  <a:tcPr marL="76200" marR="76200" marT="76200" marB="76200" anchor="ctr">
                    <a:lnL w="12700" cap="flat" cmpd="sng" algn="ctr">
                      <a:solidFill>
                        <a:srgbClr val="28E376"/>
                      </a:solidFill>
                      <a:prstDash val="solid"/>
                      <a:round/>
                      <a:headEnd type="none" w="med" len="med"/>
                      <a:tailEnd type="none" w="med" len="med"/>
                    </a:lnL>
                    <a:lnR w="12700" cap="flat" cmpd="sng" algn="ctr">
                      <a:solidFill>
                        <a:srgbClr val="A8EF76"/>
                      </a:solidFill>
                      <a:prstDash val="solid"/>
                      <a:round/>
                      <a:headEnd type="none" w="med" len="med"/>
                      <a:tailEnd type="none" w="med" len="med"/>
                    </a:lnR>
                    <a:lnT w="12700" cap="flat" cmpd="sng" algn="ctr">
                      <a:solidFill>
                        <a:srgbClr val="A8EF76"/>
                      </a:solidFill>
                      <a:prstDash val="solid"/>
                      <a:round/>
                      <a:headEnd type="none" w="med" len="med"/>
                      <a:tailEnd type="none" w="med" len="med"/>
                    </a:lnT>
                    <a:lnB w="12700" cap="flat" cmpd="sng" algn="ctr">
                      <a:solidFill>
                        <a:srgbClr val="A88179"/>
                      </a:solidFill>
                      <a:prstDash val="solid"/>
                      <a:round/>
                      <a:headEnd type="none" w="med" len="med"/>
                      <a:tailEnd type="none" w="med" len="med"/>
                    </a:lnB>
                    <a:solidFill>
                      <a:srgbClr val="E9FBE5"/>
                    </a:solidFill>
                  </a:tcPr>
                </a:tc>
                <a:tc>
                  <a:txBody>
                    <a:bodyPr/>
                    <a:lstStyle/>
                    <a:p>
                      <a:pPr algn="l"/>
                      <a:r>
                        <a:rPr lang="en-US" b="0"/>
                        <a:t>500</a:t>
                      </a:r>
                    </a:p>
                  </a:txBody>
                  <a:tcPr marL="76200" marR="76200" marT="76200" marB="76200" anchor="ctr">
                    <a:lnL w="12700" cap="flat" cmpd="sng" algn="ctr">
                      <a:solidFill>
                        <a:srgbClr val="A8EF76"/>
                      </a:solidFill>
                      <a:prstDash val="solid"/>
                      <a:round/>
                      <a:headEnd type="none" w="med" len="med"/>
                      <a:tailEnd type="none" w="med" len="med"/>
                    </a:lnL>
                    <a:lnR w="9525" cap="flat" cmpd="sng" algn="ctr">
                      <a:solidFill>
                        <a:srgbClr val="00E876"/>
                      </a:solidFill>
                      <a:prstDash val="solid"/>
                      <a:round/>
                      <a:headEnd type="none" w="med" len="med"/>
                      <a:tailEnd type="none" w="med" len="med"/>
                    </a:lnR>
                    <a:lnT w="12700" cap="flat" cmpd="sng" algn="ctr">
                      <a:solidFill>
                        <a:srgbClr val="A88179"/>
                      </a:solidFill>
                      <a:prstDash val="solid"/>
                      <a:round/>
                      <a:headEnd type="none" w="med" len="med"/>
                      <a:tailEnd type="none" w="med" len="med"/>
                    </a:lnT>
                    <a:lnB w="12700" cap="flat" cmpd="sng" algn="ctr">
                      <a:solidFill>
                        <a:srgbClr val="28E376"/>
                      </a:solidFill>
                      <a:prstDash val="solid"/>
                      <a:round/>
                      <a:headEnd type="none" w="med" len="med"/>
                      <a:tailEnd type="none" w="med" len="med"/>
                    </a:lnB>
                    <a:solidFill>
                      <a:srgbClr val="E9FBE5"/>
                    </a:solidFill>
                  </a:tcPr>
                </a:tc>
              </a:tr>
              <a:tr h="0">
                <a:tc>
                  <a:txBody>
                    <a:bodyPr/>
                    <a:lstStyle/>
                    <a:p>
                      <a:pPr algn="l"/>
                      <a:r>
                        <a:rPr lang="en-US" b="0"/>
                        <a:t>321</a:t>
                      </a:r>
                    </a:p>
                  </a:txBody>
                  <a:tcPr marL="76200" marR="76200" marT="76200" marB="76200" anchor="ctr">
                    <a:lnL w="12700" cap="flat" cmpd="sng" algn="ctr">
                      <a:solidFill>
                        <a:srgbClr val="A88179"/>
                      </a:solidFill>
                      <a:prstDash val="solid"/>
                      <a:round/>
                      <a:headEnd type="none" w="med" len="med"/>
                      <a:tailEnd type="none" w="med" len="med"/>
                    </a:lnL>
                    <a:lnR w="12700" cap="flat" cmpd="sng" algn="ctr">
                      <a:solidFill>
                        <a:srgbClr val="28E376"/>
                      </a:solidFill>
                      <a:prstDash val="solid"/>
                      <a:round/>
                      <a:headEnd type="none" w="med" len="med"/>
                      <a:tailEnd type="none" w="med" len="med"/>
                    </a:lnR>
                    <a:lnT w="12700" cap="flat" cmpd="sng" algn="ctr">
                      <a:solidFill>
                        <a:srgbClr val="28E376"/>
                      </a:solidFill>
                      <a:prstDash val="solid"/>
                      <a:round/>
                      <a:headEnd type="none" w="med" len="med"/>
                      <a:tailEnd type="none" w="med" len="med"/>
                    </a:lnT>
                    <a:lnB w="12700" cap="flat" cmpd="sng" algn="ctr">
                      <a:solidFill>
                        <a:srgbClr val="A8EF76"/>
                      </a:solidFill>
                      <a:prstDash val="solid"/>
                      <a:round/>
                      <a:headEnd type="none" w="med" len="med"/>
                      <a:tailEnd type="none" w="med" len="med"/>
                    </a:lnB>
                    <a:solidFill>
                      <a:srgbClr val="E9FBE5"/>
                    </a:solidFill>
                  </a:tcPr>
                </a:tc>
                <a:tc>
                  <a:txBody>
                    <a:bodyPr/>
                    <a:lstStyle/>
                    <a:p>
                      <a:pPr algn="l"/>
                      <a:r>
                        <a:rPr lang="en-US" b="0"/>
                        <a:t>P2</a:t>
                      </a:r>
                    </a:p>
                  </a:txBody>
                  <a:tcPr marL="76200" marR="76200" marT="76200" marB="76200" anchor="ctr">
                    <a:lnL w="12700" cap="flat" cmpd="sng" algn="ctr">
                      <a:solidFill>
                        <a:srgbClr val="28E376"/>
                      </a:solidFill>
                      <a:prstDash val="solid"/>
                      <a:round/>
                      <a:headEnd type="none" w="med" len="med"/>
                      <a:tailEnd type="none" w="med" len="med"/>
                    </a:lnL>
                    <a:lnR w="12700" cap="flat" cmpd="sng" algn="ctr">
                      <a:solidFill>
                        <a:srgbClr val="A8EF76"/>
                      </a:solidFill>
                      <a:prstDash val="solid"/>
                      <a:round/>
                      <a:headEnd type="none" w="med" len="med"/>
                      <a:tailEnd type="none" w="med" len="med"/>
                    </a:lnR>
                    <a:lnT w="12700" cap="flat" cmpd="sng" algn="ctr">
                      <a:solidFill>
                        <a:srgbClr val="A8EF76"/>
                      </a:solidFill>
                      <a:prstDash val="solid"/>
                      <a:round/>
                      <a:headEnd type="none" w="med" len="med"/>
                      <a:tailEnd type="none" w="med" len="med"/>
                    </a:lnT>
                    <a:lnB w="12700" cap="flat" cmpd="sng" algn="ctr">
                      <a:solidFill>
                        <a:srgbClr val="A88179"/>
                      </a:solidFill>
                      <a:prstDash val="solid"/>
                      <a:round/>
                      <a:headEnd type="none" w="med" len="med"/>
                      <a:tailEnd type="none" w="med" len="med"/>
                    </a:lnB>
                    <a:solidFill>
                      <a:srgbClr val="E9FBE5"/>
                    </a:solidFill>
                  </a:tcPr>
                </a:tc>
                <a:tc>
                  <a:txBody>
                    <a:bodyPr/>
                    <a:lstStyle/>
                    <a:p>
                      <a:pPr algn="l"/>
                      <a:r>
                        <a:rPr lang="en-US" b="0"/>
                        <a:t>10000</a:t>
                      </a:r>
                    </a:p>
                  </a:txBody>
                  <a:tcPr marL="76200" marR="76200" marT="76200" marB="76200" anchor="ctr">
                    <a:lnL w="12700" cap="flat" cmpd="sng" algn="ctr">
                      <a:solidFill>
                        <a:srgbClr val="A8EF76"/>
                      </a:solidFill>
                      <a:prstDash val="solid"/>
                      <a:round/>
                      <a:headEnd type="none" w="med" len="med"/>
                      <a:tailEnd type="none" w="med" len="med"/>
                    </a:lnL>
                    <a:lnR w="12700" cap="flat" cmpd="sng" algn="ctr">
                      <a:solidFill>
                        <a:srgbClr val="A88179"/>
                      </a:solidFill>
                      <a:prstDash val="solid"/>
                      <a:round/>
                      <a:headEnd type="none" w="med" len="med"/>
                      <a:tailEnd type="none" w="med" len="med"/>
                    </a:lnR>
                    <a:lnT w="12700" cap="flat" cmpd="sng" algn="ctr">
                      <a:solidFill>
                        <a:srgbClr val="A88179"/>
                      </a:solidFill>
                      <a:prstDash val="solid"/>
                      <a:round/>
                      <a:headEnd type="none" w="med" len="med"/>
                      <a:tailEnd type="none" w="med" len="med"/>
                    </a:lnT>
                    <a:lnB w="12700" cap="flat" cmpd="sng" algn="ctr">
                      <a:solidFill>
                        <a:srgbClr val="28E376"/>
                      </a:solidFill>
                      <a:prstDash val="solid"/>
                      <a:round/>
                      <a:headEnd type="none" w="med" len="med"/>
                      <a:tailEnd type="none" w="med" len="med"/>
                    </a:lnB>
                    <a:solidFill>
                      <a:srgbClr val="E9FBE5"/>
                    </a:solidFill>
                  </a:tcPr>
                </a:tc>
                <a:tc>
                  <a:txBody>
                    <a:bodyPr/>
                    <a:lstStyle/>
                    <a:p>
                      <a:pPr algn="l"/>
                      <a:r>
                        <a:rPr lang="en-US" b="0"/>
                        <a:t>1000</a:t>
                      </a:r>
                    </a:p>
                  </a:txBody>
                  <a:tcPr marL="76200" marR="76200" marT="76200" marB="76200" anchor="ctr">
                    <a:lnL w="12700" cap="flat" cmpd="sng" algn="ctr">
                      <a:solidFill>
                        <a:srgbClr val="A88179"/>
                      </a:solidFill>
                      <a:prstDash val="solid"/>
                      <a:round/>
                      <a:headEnd type="none" w="med" len="med"/>
                      <a:tailEnd type="none" w="med" len="med"/>
                    </a:lnL>
                    <a:lnR w="9525" cap="flat" cmpd="sng" algn="ctr">
                      <a:solidFill>
                        <a:srgbClr val="00E876"/>
                      </a:solidFill>
                      <a:prstDash val="solid"/>
                      <a:round/>
                      <a:headEnd type="none" w="med" len="med"/>
                      <a:tailEnd type="none" w="med" len="med"/>
                    </a:lnR>
                    <a:lnT w="12700" cap="flat" cmpd="sng" algn="ctr">
                      <a:solidFill>
                        <a:srgbClr val="28E376"/>
                      </a:solidFill>
                      <a:prstDash val="solid"/>
                      <a:round/>
                      <a:headEnd type="none" w="med" len="med"/>
                      <a:tailEnd type="none" w="med" len="med"/>
                    </a:lnT>
                    <a:lnB w="12700" cap="flat" cmpd="sng" algn="ctr">
                      <a:solidFill>
                        <a:srgbClr val="A8EF76"/>
                      </a:solidFill>
                      <a:prstDash val="solid"/>
                      <a:round/>
                      <a:headEnd type="none" w="med" len="med"/>
                      <a:tailEnd type="none" w="med" len="med"/>
                    </a:lnB>
                    <a:solidFill>
                      <a:srgbClr val="E9FBE5"/>
                    </a:solidFill>
                  </a:tcPr>
                </a:tc>
              </a:tr>
              <a:tr h="0">
                <a:tc>
                  <a:txBody>
                    <a:bodyPr/>
                    <a:lstStyle/>
                    <a:p>
                      <a:pPr algn="l"/>
                      <a:r>
                        <a:rPr lang="en-US" b="0"/>
                        <a:t>421</a:t>
                      </a:r>
                    </a:p>
                  </a:txBody>
                  <a:tcPr marL="76200" marR="76200" marT="76200" marB="76200" anchor="ctr">
                    <a:lnL w="12700" cap="flat" cmpd="sng" algn="ctr">
                      <a:solidFill>
                        <a:srgbClr val="28E376"/>
                      </a:solidFill>
                      <a:prstDash val="solid"/>
                      <a:round/>
                      <a:headEnd type="none" w="med" len="med"/>
                      <a:tailEnd type="none" w="med" len="med"/>
                    </a:lnL>
                    <a:lnR w="12700" cap="flat" cmpd="sng" algn="ctr">
                      <a:solidFill>
                        <a:srgbClr val="A8EF76"/>
                      </a:solidFill>
                      <a:prstDash val="solid"/>
                      <a:round/>
                      <a:headEnd type="none" w="med" len="med"/>
                      <a:tailEnd type="none" w="med" len="med"/>
                    </a:lnR>
                    <a:lnT w="12700" cap="flat" cmpd="sng" algn="ctr">
                      <a:solidFill>
                        <a:srgbClr val="A8EF76"/>
                      </a:solidFill>
                      <a:prstDash val="solid"/>
                      <a:round/>
                      <a:headEnd type="none" w="med" len="med"/>
                      <a:tailEnd type="none" w="med" len="med"/>
                    </a:lnT>
                    <a:lnB w="9525" cap="flat" cmpd="sng" algn="ctr">
                      <a:solidFill>
                        <a:srgbClr val="A88179"/>
                      </a:solidFill>
                      <a:prstDash val="solid"/>
                      <a:round/>
                      <a:headEnd type="none" w="med" len="med"/>
                      <a:tailEnd type="none" w="med" len="med"/>
                    </a:lnB>
                    <a:solidFill>
                      <a:srgbClr val="E9FBE5"/>
                    </a:solidFill>
                  </a:tcPr>
                </a:tc>
                <a:tc>
                  <a:txBody>
                    <a:bodyPr/>
                    <a:lstStyle/>
                    <a:p>
                      <a:pPr algn="l"/>
                      <a:r>
                        <a:rPr lang="en-US" b="0"/>
                        <a:t>P1</a:t>
                      </a:r>
                    </a:p>
                  </a:txBody>
                  <a:tcPr marL="76200" marR="76200" marT="76200" marB="76200" anchor="ctr">
                    <a:lnL w="12700" cap="flat" cmpd="sng" algn="ctr">
                      <a:solidFill>
                        <a:srgbClr val="A8EF76"/>
                      </a:solidFill>
                      <a:prstDash val="solid"/>
                      <a:round/>
                      <a:headEnd type="none" w="med" len="med"/>
                      <a:tailEnd type="none" w="med" len="med"/>
                    </a:lnL>
                    <a:lnR w="12700" cap="flat" cmpd="sng" algn="ctr">
                      <a:solidFill>
                        <a:srgbClr val="A88179"/>
                      </a:solidFill>
                      <a:prstDash val="solid"/>
                      <a:round/>
                      <a:headEnd type="none" w="med" len="med"/>
                      <a:tailEnd type="none" w="med" len="med"/>
                    </a:lnR>
                    <a:lnT w="12700" cap="flat" cmpd="sng" algn="ctr">
                      <a:solidFill>
                        <a:srgbClr val="A88179"/>
                      </a:solidFill>
                      <a:prstDash val="solid"/>
                      <a:round/>
                      <a:headEnd type="none" w="med" len="med"/>
                      <a:tailEnd type="none" w="med" len="med"/>
                    </a:lnT>
                    <a:lnB w="9525" cap="flat" cmpd="sng" algn="ctr">
                      <a:solidFill>
                        <a:srgbClr val="28E376"/>
                      </a:solidFill>
                      <a:prstDash val="solid"/>
                      <a:round/>
                      <a:headEnd type="none" w="med" len="med"/>
                      <a:tailEnd type="none" w="med" len="med"/>
                    </a:lnB>
                    <a:solidFill>
                      <a:srgbClr val="E9FBE5"/>
                    </a:solidFill>
                  </a:tcPr>
                </a:tc>
                <a:tc>
                  <a:txBody>
                    <a:bodyPr/>
                    <a:lstStyle/>
                    <a:p>
                      <a:pPr algn="l"/>
                      <a:r>
                        <a:rPr lang="en-US" b="0"/>
                        <a:t>12000</a:t>
                      </a:r>
                    </a:p>
                  </a:txBody>
                  <a:tcPr marL="76200" marR="76200" marT="76200" marB="76200" anchor="ctr">
                    <a:lnL w="12700" cap="flat" cmpd="sng" algn="ctr">
                      <a:solidFill>
                        <a:srgbClr val="A88179"/>
                      </a:solidFill>
                      <a:prstDash val="solid"/>
                      <a:round/>
                      <a:headEnd type="none" w="med" len="med"/>
                      <a:tailEnd type="none" w="med" len="med"/>
                    </a:lnL>
                    <a:lnR w="12700" cap="flat" cmpd="sng" algn="ctr">
                      <a:solidFill>
                        <a:srgbClr val="28E376"/>
                      </a:solidFill>
                      <a:prstDash val="solid"/>
                      <a:round/>
                      <a:headEnd type="none" w="med" len="med"/>
                      <a:tailEnd type="none" w="med" len="med"/>
                    </a:lnR>
                    <a:lnT w="12700" cap="flat" cmpd="sng" algn="ctr">
                      <a:solidFill>
                        <a:srgbClr val="28E376"/>
                      </a:solidFill>
                      <a:prstDash val="solid"/>
                      <a:round/>
                      <a:headEnd type="none" w="med" len="med"/>
                      <a:tailEnd type="none" w="med" len="med"/>
                    </a:lnT>
                    <a:lnB w="9525" cap="flat" cmpd="sng" algn="ctr">
                      <a:solidFill>
                        <a:srgbClr val="A8EF76"/>
                      </a:solidFill>
                      <a:prstDash val="solid"/>
                      <a:round/>
                      <a:headEnd type="none" w="med" len="med"/>
                      <a:tailEnd type="none" w="med" len="med"/>
                    </a:lnB>
                    <a:solidFill>
                      <a:srgbClr val="E9FBE5"/>
                    </a:solidFill>
                  </a:tcPr>
                </a:tc>
                <a:tc>
                  <a:txBody>
                    <a:bodyPr/>
                    <a:lstStyle/>
                    <a:p>
                      <a:pPr algn="l"/>
                      <a:r>
                        <a:rPr lang="en-US" b="0" dirty="0"/>
                        <a:t>0</a:t>
                      </a:r>
                    </a:p>
                  </a:txBody>
                  <a:tcPr marL="76200" marR="76200" marT="76200" marB="76200" anchor="ctr">
                    <a:lnL w="12700" cap="flat" cmpd="sng" algn="ctr">
                      <a:solidFill>
                        <a:srgbClr val="28E376"/>
                      </a:solidFill>
                      <a:prstDash val="solid"/>
                      <a:round/>
                      <a:headEnd type="none" w="med" len="med"/>
                      <a:tailEnd type="none" w="med" len="med"/>
                    </a:lnL>
                    <a:lnR w="9525" cap="flat" cmpd="sng" algn="ctr">
                      <a:solidFill>
                        <a:srgbClr val="00E876"/>
                      </a:solidFill>
                      <a:prstDash val="solid"/>
                      <a:round/>
                      <a:headEnd type="none" w="med" len="med"/>
                      <a:tailEnd type="none" w="med" len="med"/>
                    </a:lnR>
                    <a:lnT w="12700" cap="flat" cmpd="sng" algn="ctr">
                      <a:solidFill>
                        <a:srgbClr val="A8EF76"/>
                      </a:solidFill>
                      <a:prstDash val="solid"/>
                      <a:round/>
                      <a:headEnd type="none" w="med" len="med"/>
                      <a:tailEnd type="none" w="med" len="med"/>
                    </a:lnT>
                    <a:lnB w="9525" cap="flat" cmpd="sng" algn="ctr">
                      <a:solidFill>
                        <a:srgbClr val="A88179"/>
                      </a:solidFill>
                      <a:prstDash val="solid"/>
                      <a:round/>
                      <a:headEnd type="none" w="med" len="med"/>
                      <a:tailEnd type="none" w="med" len="med"/>
                    </a:lnB>
                    <a:solidFill>
                      <a:srgbClr val="E9FBE5"/>
                    </a:solidFill>
                  </a:tcPr>
                </a:tc>
              </a:tr>
            </a:tbl>
          </a:graphicData>
        </a:graphic>
      </p:graphicFrame>
      <p:sp>
        <p:nvSpPr>
          <p:cNvPr id="1025" name="Rectangle 1"/>
          <p:cNvSpPr>
            <a:spLocks noChangeArrowheads="1"/>
          </p:cNvSpPr>
          <p:nvPr/>
        </p:nvSpPr>
        <p:spPr bwMode="auto">
          <a:xfrm>
            <a:off x="0" y="0"/>
            <a:ext cx="1928794" cy="60016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82829"/>
                </a:solidFill>
                <a:effectLst/>
                <a:latin typeface="Segoe UI" pitchFamily="34" charset="0"/>
                <a:cs typeface="Segoe UI" pitchFamily="34" charset="0"/>
              </a:rPr>
              <a:t>Table – </a:t>
            </a:r>
            <a:r>
              <a:rPr kumimoji="0" lang="en-US" sz="1300" b="1" i="0" u="none" strike="noStrike" cap="none" normalizeH="0" baseline="0" dirty="0" err="1" smtClean="0">
                <a:ln>
                  <a:noFill/>
                </a:ln>
                <a:solidFill>
                  <a:srgbClr val="282829"/>
                </a:solidFill>
                <a:effectLst/>
                <a:latin typeface="Segoe UI" pitchFamily="34" charset="0"/>
                <a:cs typeface="Segoe UI" pitchFamily="34" charset="0"/>
              </a:rPr>
              <a:t>EmployeeDetails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82829"/>
                </a:solidFill>
                <a:effectLst/>
                <a:latin typeface="Segoe UI" pitchFamily="34" charset="0"/>
                <a:cs typeface="Segoe UI" pitchFamily="34" charset="0"/>
              </a:rPr>
              <a:t/>
            </a:r>
            <a:br>
              <a:rPr kumimoji="0" lang="en-US" sz="1300" b="0" i="0" u="none" strike="noStrike" cap="none" normalizeH="0" baseline="0" dirty="0" smtClean="0">
                <a:ln>
                  <a:noFill/>
                </a:ln>
                <a:solidFill>
                  <a:srgbClr val="282829"/>
                </a:solidFill>
                <a:effectLst/>
                <a:latin typeface="Segoe UI" pitchFamily="34" charset="0"/>
                <a:cs typeface="Segoe UI" pitchFamily="34" charset="0"/>
              </a:rPr>
            </a:br>
            <a:r>
              <a:rPr kumimoji="0" lang="en-US" sz="1300" b="1" i="0" u="none" strike="noStrike" cap="none" normalizeH="0" baseline="0" dirty="0" smtClean="0">
                <a:ln>
                  <a:noFill/>
                </a:ln>
                <a:solidFill>
                  <a:srgbClr val="282829"/>
                </a:solidFill>
                <a:effectLst/>
                <a:latin typeface="Segoe UI" pitchFamily="34" charset="0"/>
                <a:cs typeface="Segoe UI" pitchFamily="34" charset="0"/>
              </a:rPr>
              <a:t>Table – </a:t>
            </a:r>
            <a:r>
              <a:rPr kumimoji="0" lang="en-US" sz="1300" b="1" i="0" u="none" strike="noStrike" cap="none" normalizeH="0" baseline="0" dirty="0" err="1" smtClean="0">
                <a:ln>
                  <a:noFill/>
                </a:ln>
                <a:solidFill>
                  <a:srgbClr val="282829"/>
                </a:solidFill>
                <a:effectLst/>
                <a:latin typeface="Segoe UI" pitchFamily="34" charset="0"/>
                <a:cs typeface="Segoe UI" pitchFamily="34" charset="0"/>
              </a:rPr>
              <a:t>EmployeeSalary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GB" u="sng" dirty="0">
                <a:hlinkClick r:id="rId2"/>
              </a:rPr>
              <a:t>SQL Query to fetch records that are present in one table but not in another table.</a:t>
            </a:r>
            <a:endParaRPr lang="en-GB" dirty="0"/>
          </a:p>
          <a:p>
            <a:r>
              <a:rPr lang="en-GB" u="sng" dirty="0">
                <a:hlinkClick r:id="rId2"/>
              </a:rPr>
              <a:t>SQL query to fetch all the employees who are not working on any project.</a:t>
            </a:r>
            <a:endParaRPr lang="en-GB" dirty="0"/>
          </a:p>
          <a:p>
            <a:r>
              <a:rPr lang="en-GB" u="sng" dirty="0">
                <a:hlinkClick r:id="rId2"/>
              </a:rPr>
              <a:t>SQL query to fetch all the Employees from </a:t>
            </a:r>
            <a:r>
              <a:rPr lang="en-GB" u="sng" dirty="0" err="1">
                <a:hlinkClick r:id="rId2"/>
              </a:rPr>
              <a:t>EmployeeDetails</a:t>
            </a:r>
            <a:r>
              <a:rPr lang="en-GB" u="sng" dirty="0">
                <a:hlinkClick r:id="rId2"/>
              </a:rPr>
              <a:t> who joined in the Year 2020.</a:t>
            </a:r>
            <a:endParaRPr lang="en-GB" dirty="0"/>
          </a:p>
          <a:p>
            <a:r>
              <a:rPr lang="en-GB" u="sng" dirty="0">
                <a:hlinkClick r:id="rId2"/>
              </a:rPr>
              <a:t>Fetch all employees from </a:t>
            </a:r>
            <a:r>
              <a:rPr lang="en-GB" u="sng" dirty="0" err="1">
                <a:hlinkClick r:id="rId2"/>
              </a:rPr>
              <a:t>EmployeeDetails</a:t>
            </a:r>
            <a:r>
              <a:rPr lang="en-GB" u="sng" dirty="0">
                <a:hlinkClick r:id="rId2"/>
              </a:rPr>
              <a:t> who have a salary record in </a:t>
            </a:r>
            <a:r>
              <a:rPr lang="en-GB" u="sng" dirty="0" err="1">
                <a:hlinkClick r:id="rId2"/>
              </a:rPr>
              <a:t>EmployeeSalary</a:t>
            </a:r>
            <a:r>
              <a:rPr lang="en-GB" u="sng" dirty="0">
                <a:hlinkClick r:id="rId2"/>
              </a:rPr>
              <a:t>.</a:t>
            </a:r>
            <a:endParaRPr lang="en-GB" dirty="0"/>
          </a:p>
          <a:p>
            <a:r>
              <a:rPr lang="en-GB" u="sng" dirty="0">
                <a:hlinkClick r:id="rId2"/>
              </a:rPr>
              <a:t>Write an SQL query to fetch project-wise count of employees.</a:t>
            </a:r>
            <a:endParaRPr lang="en-GB" dirty="0"/>
          </a:p>
          <a:p>
            <a:r>
              <a:rPr lang="en-GB" u="sng" dirty="0">
                <a:hlinkClick r:id="rId2"/>
              </a:rPr>
              <a:t>Fetch employee names and salary even if the salary value is not present for the employee.</a:t>
            </a:r>
            <a:endParaRPr lang="en-GB" dirty="0"/>
          </a:p>
          <a:p>
            <a:r>
              <a:rPr lang="en-GB" u="sng" dirty="0">
                <a:hlinkClick r:id="rId2"/>
              </a:rPr>
              <a:t>Write an SQL query to fetch all the Employees who are also managers.</a:t>
            </a:r>
            <a:endParaRPr lang="en-GB" dirty="0"/>
          </a:p>
          <a:p>
            <a:r>
              <a:rPr lang="en-GB" u="sng" dirty="0">
                <a:hlinkClick r:id="rId2"/>
              </a:rPr>
              <a:t>Write an SQL query to fetch duplicate records from </a:t>
            </a:r>
            <a:r>
              <a:rPr lang="en-GB" u="sng" dirty="0" err="1">
                <a:hlinkClick r:id="rId2"/>
              </a:rPr>
              <a:t>EmployeeDetails</a:t>
            </a:r>
            <a:r>
              <a:rPr lang="en-GB" u="sng" dirty="0">
                <a:hlinkClick r:id="rId2"/>
              </a:rPr>
              <a:t>.</a:t>
            </a:r>
            <a:endParaRPr lang="en-GB" dirty="0"/>
          </a:p>
          <a:p>
            <a:r>
              <a:rPr lang="en-GB" u="sng" dirty="0">
                <a:hlinkClick r:id="rId2"/>
              </a:rPr>
              <a:t>Write an SQL query to fetch only odd rows from the table.</a:t>
            </a:r>
            <a:endParaRPr lang="en-GB" dirty="0"/>
          </a:p>
          <a:p>
            <a:r>
              <a:rPr lang="en-GB" u="sng" dirty="0">
                <a:hlinkClick r:id="rId2"/>
              </a:rPr>
              <a:t>Write a query to find the 3rd highest salary from a table without top or limit keyword.</a:t>
            </a:r>
            <a:endParaRPr lang="en-GB" dirty="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Relation R1 has 10 </a:t>
            </a:r>
            <a:r>
              <a:rPr lang="en-US" dirty="0" err="1"/>
              <a:t>tuples</a:t>
            </a:r>
            <a:r>
              <a:rPr lang="en-US" dirty="0"/>
              <a:t> and 5 attributes. Relation R2 has 0 </a:t>
            </a:r>
            <a:r>
              <a:rPr lang="en-US" dirty="0" err="1"/>
              <a:t>tuples</a:t>
            </a:r>
            <a:r>
              <a:rPr lang="en-US" dirty="0"/>
              <a:t> and 7 attributes. When a CROSS JOIN is achieved between R1 and R2, how many </a:t>
            </a:r>
            <a:r>
              <a:rPr lang="en-US" dirty="0" err="1"/>
              <a:t>tuples</a:t>
            </a:r>
            <a:r>
              <a:rPr lang="en-US" dirty="0"/>
              <a:t> would the resultant set have?</a:t>
            </a:r>
            <a:br>
              <a:rPr lang="en-US" dirty="0"/>
            </a:br>
            <a:endParaRPr lang="en-US" dirty="0"/>
          </a:p>
          <a:p>
            <a:r>
              <a:rPr lang="en-US" dirty="0"/>
              <a:t>A. 28</a:t>
            </a:r>
            <a:br>
              <a:rPr lang="en-US" dirty="0"/>
            </a:br>
            <a:r>
              <a:rPr lang="en-US" dirty="0"/>
              <a:t>B. 10</a:t>
            </a:r>
            <a:br>
              <a:rPr lang="en-US" dirty="0"/>
            </a:br>
            <a:r>
              <a:rPr lang="en-US" dirty="0"/>
              <a:t>C. 0</a:t>
            </a:r>
            <a:br>
              <a:rPr lang="en-US" dirty="0"/>
            </a:br>
            <a:r>
              <a:rPr lang="en-US" dirty="0"/>
              <a:t>D. </a:t>
            </a:r>
            <a:r>
              <a:rPr lang="en-US" dirty="0" smtClean="0"/>
              <a:t>35</a:t>
            </a:r>
          </a:p>
          <a:p>
            <a:pPr>
              <a:buNone/>
            </a:pPr>
            <a:endParaRPr lang="en-US" dirty="0"/>
          </a:p>
          <a:p>
            <a:r>
              <a:rPr lang="en-US" dirty="0" err="1" smtClean="0"/>
              <a:t>Ans</a:t>
            </a:r>
            <a:r>
              <a:rPr lang="en-US" dirty="0" smtClean="0"/>
              <a:t> </a:t>
            </a:r>
            <a:r>
              <a:rPr lang="en-US" dirty="0"/>
              <a:t>: C</a:t>
            </a:r>
            <a:br>
              <a:rPr lang="en-US" dirty="0"/>
            </a:br>
            <a:endParaRPr lang="en-US" dirty="0"/>
          </a:p>
          <a:p>
            <a:r>
              <a:rPr lang="en-US" dirty="0"/>
              <a:t>Explanation: When a CROSS JOIN is achieved between R1 and R2, 0 </a:t>
            </a:r>
            <a:r>
              <a:rPr lang="en-US" dirty="0" err="1"/>
              <a:t>tuples</a:t>
            </a:r>
            <a:r>
              <a:rPr lang="en-US" dirty="0"/>
              <a:t> the resultant set will have.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Which join is to be used between two tables A and B when the resultant table needs rows from A and B that matches the condition and rows from A that does not match the condition?</a:t>
            </a:r>
            <a:br>
              <a:rPr lang="en-US" dirty="0"/>
            </a:br>
            <a:endParaRPr lang="en-US" dirty="0"/>
          </a:p>
          <a:p>
            <a:r>
              <a:rPr lang="en-US" dirty="0"/>
              <a:t>A. Outer Join</a:t>
            </a:r>
            <a:br>
              <a:rPr lang="en-US" dirty="0"/>
            </a:br>
            <a:r>
              <a:rPr lang="en-US" dirty="0"/>
              <a:t>B. Cross Join</a:t>
            </a:r>
            <a:br>
              <a:rPr lang="en-US" dirty="0"/>
            </a:br>
            <a:r>
              <a:rPr lang="en-US" dirty="0"/>
              <a:t>C. Inner Join</a:t>
            </a:r>
            <a:br>
              <a:rPr lang="en-US" dirty="0"/>
            </a:br>
            <a:r>
              <a:rPr lang="en-US" dirty="0"/>
              <a:t>D. None of the above</a:t>
            </a:r>
          </a:p>
          <a:p>
            <a:r>
              <a:rPr lang="en-US" dirty="0" err="1" smtClean="0"/>
              <a:t>Ans</a:t>
            </a:r>
            <a:r>
              <a:rPr lang="en-US" dirty="0" smtClean="0"/>
              <a:t> </a:t>
            </a:r>
            <a:r>
              <a:rPr lang="en-US" dirty="0"/>
              <a:t>: A</a:t>
            </a:r>
            <a:br>
              <a:rPr lang="en-US" dirty="0"/>
            </a:br>
            <a:endParaRPr lang="en-US" dirty="0"/>
          </a:p>
          <a:p>
            <a:r>
              <a:rPr lang="en-US" dirty="0"/>
              <a:t>Explanation: Outer Join is to be used between two tables A and B when the resultant table needs rows from A and B that matches the condition and rows from A that does not match the condition.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Which of the following conditions has to be satisfied for INNER JOIN to work?</a:t>
            </a:r>
            <a:br>
              <a:rPr lang="en-US" dirty="0"/>
            </a:br>
            <a:endParaRPr lang="en-US" dirty="0"/>
          </a:p>
          <a:p>
            <a:r>
              <a:rPr lang="en-US" dirty="0"/>
              <a:t>A. Columns used for joining must have same name</a:t>
            </a:r>
            <a:br>
              <a:rPr lang="en-US" dirty="0"/>
            </a:br>
            <a:r>
              <a:rPr lang="en-US" dirty="0"/>
              <a:t>B. Columns used for joining can have same or different name</a:t>
            </a:r>
            <a:br>
              <a:rPr lang="en-US" dirty="0"/>
            </a:br>
            <a:r>
              <a:rPr lang="en-US" dirty="0"/>
              <a:t>C. Columns used for joining must have different names</a:t>
            </a:r>
            <a:br>
              <a:rPr lang="en-US" dirty="0"/>
            </a:br>
            <a:r>
              <a:rPr lang="en-US" dirty="0"/>
              <a:t>D. Columns used for joining must have different names</a:t>
            </a:r>
          </a:p>
          <a:p>
            <a:endParaRPr lang="en-US" dirty="0" smtClean="0"/>
          </a:p>
          <a:p>
            <a:r>
              <a:rPr lang="en-US" dirty="0" err="1" smtClean="0"/>
              <a:t>Ans</a:t>
            </a:r>
            <a:r>
              <a:rPr lang="en-US" dirty="0" smtClean="0"/>
              <a:t> </a:t>
            </a:r>
            <a:r>
              <a:rPr lang="en-US" dirty="0"/>
              <a:t>: B</a:t>
            </a:r>
            <a:br>
              <a:rPr lang="en-US" dirty="0"/>
            </a:br>
            <a:endParaRPr lang="en-US" dirty="0"/>
          </a:p>
          <a:p>
            <a:r>
              <a:rPr lang="en-US" dirty="0"/>
              <a:t>Explanation: Columns used for joining can have same or different name is the following conditions has to be satisfied for INNER JOIN to work</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Which join is equivalent to Cartesian Product?</a:t>
            </a:r>
            <a:br>
              <a:rPr lang="en-US" dirty="0"/>
            </a:br>
            <a:endParaRPr lang="en-US" dirty="0"/>
          </a:p>
          <a:p>
            <a:r>
              <a:rPr lang="en-US" dirty="0"/>
              <a:t>A. INNER JOIN</a:t>
            </a:r>
            <a:br>
              <a:rPr lang="en-US" dirty="0"/>
            </a:br>
            <a:r>
              <a:rPr lang="en-US" dirty="0"/>
              <a:t>B. OUTER JOIN</a:t>
            </a:r>
            <a:br>
              <a:rPr lang="en-US" dirty="0"/>
            </a:br>
            <a:r>
              <a:rPr lang="en-US" dirty="0"/>
              <a:t>C. CROSS JOIN</a:t>
            </a:r>
            <a:br>
              <a:rPr lang="en-US" dirty="0"/>
            </a:br>
            <a:r>
              <a:rPr lang="en-US" dirty="0"/>
              <a:t>D. NATURAL JOIN</a:t>
            </a:r>
          </a:p>
          <a:p>
            <a:r>
              <a:rPr lang="en-US" dirty="0" err="1" smtClean="0"/>
              <a:t>Ans</a:t>
            </a:r>
            <a:r>
              <a:rPr lang="en-US" dirty="0" smtClean="0"/>
              <a:t> </a:t>
            </a:r>
            <a:r>
              <a:rPr lang="en-US" dirty="0"/>
              <a:t>: C</a:t>
            </a:r>
            <a:br>
              <a:rPr lang="en-US" dirty="0"/>
            </a:br>
            <a:endParaRPr lang="en-US" dirty="0"/>
          </a:p>
          <a:p>
            <a:r>
              <a:rPr lang="en-US" dirty="0"/>
              <a:t>Explanation: CROSS JOIN is equivalent to Cartesian Product.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Which of the following statements are False?</a:t>
            </a:r>
            <a:br>
              <a:rPr lang="en-US" dirty="0"/>
            </a:br>
            <a:endParaRPr lang="en-US" dirty="0"/>
          </a:p>
          <a:p>
            <a:r>
              <a:rPr lang="en-US" dirty="0"/>
              <a:t>A. RIGHT OUTER JOIN is equivalent to LEFT OUTER JOIN if order of tables are reversed</a:t>
            </a:r>
            <a:br>
              <a:rPr lang="en-US" dirty="0"/>
            </a:br>
            <a:r>
              <a:rPr lang="en-US" dirty="0"/>
              <a:t>B. FULL OUTER JOIN is same as CROSS JOIN</a:t>
            </a:r>
            <a:br>
              <a:rPr lang="en-US" dirty="0"/>
            </a:br>
            <a:r>
              <a:rPr lang="en-US" dirty="0"/>
              <a:t>C. SELF JOIN is a special type of OUTER JOIN</a:t>
            </a:r>
            <a:br>
              <a:rPr lang="en-US" dirty="0"/>
            </a:br>
            <a:r>
              <a:rPr lang="en-US" dirty="0"/>
              <a:t>D. Both B and C</a:t>
            </a:r>
          </a:p>
          <a:p>
            <a:r>
              <a:rPr lang="en-US" dirty="0" err="1" smtClean="0"/>
              <a:t>Ans</a:t>
            </a:r>
            <a:r>
              <a:rPr lang="en-US" dirty="0" smtClean="0"/>
              <a:t> </a:t>
            </a:r>
            <a:r>
              <a:rPr lang="en-US" dirty="0"/>
              <a:t>: D</a:t>
            </a:r>
            <a:br>
              <a:rPr lang="en-US" dirty="0"/>
            </a:br>
            <a:r>
              <a:rPr lang="en-US" dirty="0" smtClean="0"/>
              <a:t>Explanation</a:t>
            </a:r>
            <a:r>
              <a:rPr lang="en-US" dirty="0"/>
              <a:t>: Both B and C option are False statements.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TotalTime>
  <Words>1277</Words>
  <Application>Microsoft Office PowerPoint</Application>
  <PresentationFormat>On-screen Show (4:3)</PresentationFormat>
  <Paragraphs>235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PEP CLass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CLass</dc:title>
  <dc:creator>PC</dc:creator>
  <cp:lastModifiedBy>PC</cp:lastModifiedBy>
  <cp:revision>31</cp:revision>
  <dcterms:created xsi:type="dcterms:W3CDTF">2022-06-07T04:01:28Z</dcterms:created>
  <dcterms:modified xsi:type="dcterms:W3CDTF">2022-06-07T15:22:31Z</dcterms:modified>
</cp:coreProperties>
</file>