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2BE0-5745-4F6D-8259-96B746197DEB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5E5A1-0FF9-4920-A533-29D91E8262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Pep classes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6000" dirty="0" smtClean="0">
                <a:latin typeface="Times New Roman" pitchFamily="18" charset="0"/>
                <a:cs typeface="Times New Roman" pitchFamily="18" charset="0"/>
              </a:rPr>
              <a:t>Normalization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___ is normalized after it has been organized.</a:t>
            </a:r>
            <a:endParaRPr lang="en-US" dirty="0"/>
          </a:p>
          <a:p>
            <a:pPr lvl="0"/>
            <a:r>
              <a:rPr lang="en-IN" dirty="0"/>
              <a:t>Table</a:t>
            </a:r>
            <a:endParaRPr lang="en-US" dirty="0"/>
          </a:p>
          <a:p>
            <a:pPr lvl="0"/>
            <a:r>
              <a:rPr lang="en-IN" dirty="0"/>
              <a:t>Database</a:t>
            </a:r>
            <a:endParaRPr lang="en-US" dirty="0"/>
          </a:p>
          <a:p>
            <a:pPr lvl="0"/>
            <a:r>
              <a:rPr lang="en-IN" dirty="0"/>
              <a:t>Row</a:t>
            </a:r>
            <a:endParaRPr lang="en-US" dirty="0"/>
          </a:p>
          <a:p>
            <a:pPr lvl="0"/>
            <a:r>
              <a:rPr lang="en-IN" dirty="0"/>
              <a:t>Column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By normalizing relations or sets of relations, one minimizes ___.</a:t>
            </a:r>
            <a:endParaRPr lang="en-US" dirty="0"/>
          </a:p>
          <a:p>
            <a:pPr lvl="0"/>
            <a:r>
              <a:rPr lang="en-IN" dirty="0"/>
              <a:t>Data</a:t>
            </a:r>
            <a:endParaRPr lang="en-US" dirty="0"/>
          </a:p>
          <a:p>
            <a:pPr lvl="0"/>
            <a:r>
              <a:rPr lang="en-IN" dirty="0"/>
              <a:t>Fields</a:t>
            </a:r>
            <a:endParaRPr lang="en-US" dirty="0"/>
          </a:p>
          <a:p>
            <a:pPr lvl="0"/>
            <a:r>
              <a:rPr lang="en-IN" dirty="0"/>
              <a:t>Redundancy</a:t>
            </a:r>
            <a:endParaRPr lang="en-US" dirty="0"/>
          </a:p>
          <a:p>
            <a:pPr lvl="0"/>
            <a:r>
              <a:rPr lang="en-IN" dirty="0"/>
              <a:t>Database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 addition to removing undesirable characteristics, normalization also eliminates ___ anomalies.</a:t>
            </a:r>
            <a:endParaRPr lang="en-US" dirty="0"/>
          </a:p>
          <a:p>
            <a:pPr lvl="0"/>
            <a:r>
              <a:rPr lang="en-IN" dirty="0"/>
              <a:t>Insert</a:t>
            </a:r>
            <a:endParaRPr lang="en-US" dirty="0"/>
          </a:p>
          <a:p>
            <a:pPr lvl="0"/>
            <a:r>
              <a:rPr lang="en-IN" dirty="0"/>
              <a:t>Update</a:t>
            </a:r>
            <a:endParaRPr lang="en-US" dirty="0"/>
          </a:p>
          <a:p>
            <a:pPr lvl="0"/>
            <a:r>
              <a:rPr lang="en-IN" dirty="0"/>
              <a:t>Delete</a:t>
            </a:r>
            <a:endParaRPr lang="en-US" dirty="0"/>
          </a:p>
          <a:p>
            <a:pPr lvl="0"/>
            <a:r>
              <a:rPr lang="en-IN" dirty="0"/>
              <a:t>All of the above</a:t>
            </a:r>
            <a:endParaRPr lang="en-US" dirty="0"/>
          </a:p>
          <a:p>
            <a:r>
              <a:rPr lang="en-IN" dirty="0"/>
              <a:t>ANs 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common approach to normalization is to ___ the larger table into smaller tables and link them together by using relationships.</a:t>
            </a:r>
            <a:endParaRPr lang="en-US" dirty="0"/>
          </a:p>
          <a:p>
            <a:pPr lvl="1"/>
            <a:r>
              <a:rPr lang="en-IN" dirty="0"/>
              <a:t>Add</a:t>
            </a:r>
            <a:endParaRPr lang="en-US" dirty="0"/>
          </a:p>
          <a:p>
            <a:pPr lvl="1"/>
            <a:r>
              <a:rPr lang="en-IN" dirty="0"/>
              <a:t>Subtract</a:t>
            </a:r>
            <a:endParaRPr lang="en-US" dirty="0"/>
          </a:p>
          <a:p>
            <a:pPr lvl="1"/>
            <a:r>
              <a:rPr lang="en-IN" dirty="0"/>
              <a:t>Multiply</a:t>
            </a:r>
            <a:endParaRPr lang="en-US" dirty="0"/>
          </a:p>
          <a:p>
            <a:pPr lvl="1"/>
            <a:r>
              <a:rPr lang="en-IN" dirty="0"/>
              <a:t>Divide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 practical applications, how many types of Normal Forms are there?</a:t>
            </a:r>
            <a:endParaRPr lang="en-US" dirty="0"/>
          </a:p>
          <a:p>
            <a:pPr lvl="1"/>
            <a:r>
              <a:rPr lang="en-IN" dirty="0"/>
              <a:t>3</a:t>
            </a:r>
            <a:endParaRPr lang="en-US" dirty="0"/>
          </a:p>
          <a:p>
            <a:pPr lvl="1"/>
            <a:r>
              <a:rPr lang="en-IN" dirty="0"/>
              <a:t>4</a:t>
            </a:r>
            <a:endParaRPr lang="en-US" dirty="0"/>
          </a:p>
          <a:p>
            <a:pPr lvl="1"/>
            <a:r>
              <a:rPr lang="en-IN" dirty="0"/>
              <a:t>5</a:t>
            </a:r>
            <a:endParaRPr lang="en-US" dirty="0"/>
          </a:p>
          <a:p>
            <a:pPr lvl="1"/>
            <a:r>
              <a:rPr lang="en-IN" dirty="0"/>
              <a:t>6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When a relation contains an atomic value, it is a ___ relation.</a:t>
            </a:r>
            <a:endParaRPr lang="en-US" dirty="0"/>
          </a:p>
          <a:p>
            <a:pPr lvl="1"/>
            <a:r>
              <a:rPr lang="en-IN" dirty="0"/>
              <a:t>1NF</a:t>
            </a:r>
            <a:endParaRPr lang="en-US" dirty="0"/>
          </a:p>
          <a:p>
            <a:pPr lvl="1"/>
            <a:r>
              <a:rPr lang="en-IN" dirty="0"/>
              <a:t>2NF</a:t>
            </a:r>
            <a:endParaRPr lang="en-US" dirty="0"/>
          </a:p>
          <a:p>
            <a:pPr lvl="1"/>
            <a:r>
              <a:rPr lang="en-IN" dirty="0"/>
              <a:t>3NF</a:t>
            </a:r>
            <a:endParaRPr lang="en-US" dirty="0"/>
          </a:p>
          <a:p>
            <a:pPr lvl="1"/>
            <a:r>
              <a:rPr lang="en-IN" dirty="0"/>
              <a:t>BCNF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2NF relations are those that are in 1NF with all the attribute types dependent on the ___ key.</a:t>
            </a:r>
            <a:endParaRPr lang="en-US" dirty="0"/>
          </a:p>
          <a:p>
            <a:pPr lvl="1"/>
            <a:r>
              <a:rPr lang="en-IN" dirty="0"/>
              <a:t>Primary</a:t>
            </a:r>
            <a:endParaRPr lang="en-US" dirty="0"/>
          </a:p>
          <a:p>
            <a:pPr lvl="1"/>
            <a:r>
              <a:rPr lang="en-IN" dirty="0"/>
              <a:t>Foreign</a:t>
            </a:r>
            <a:endParaRPr lang="en-US" dirty="0"/>
          </a:p>
          <a:p>
            <a:pPr lvl="1"/>
            <a:r>
              <a:rPr lang="en-IN" dirty="0"/>
              <a:t>Composite</a:t>
            </a:r>
            <a:endParaRPr lang="en-US" dirty="0"/>
          </a:p>
          <a:p>
            <a:pPr lvl="1"/>
            <a:r>
              <a:rPr lang="en-IN" dirty="0"/>
              <a:t>Alternate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When a relation is in 2NF and there is ___, it is in 3NF.</a:t>
            </a:r>
            <a:endParaRPr lang="en-US" dirty="0"/>
          </a:p>
          <a:p>
            <a:pPr lvl="1"/>
            <a:r>
              <a:rPr lang="en-IN" dirty="0"/>
              <a:t>Transition Dependency</a:t>
            </a:r>
            <a:endParaRPr lang="en-US" dirty="0"/>
          </a:p>
          <a:p>
            <a:pPr lvl="1"/>
            <a:r>
              <a:rPr lang="en-IN" dirty="0"/>
              <a:t>No Transition Dependency</a:t>
            </a:r>
            <a:endParaRPr lang="en-US" dirty="0"/>
          </a:p>
          <a:p>
            <a:pPr lvl="1"/>
            <a:r>
              <a:rPr lang="en-IN" dirty="0"/>
              <a:t>Relational Dependency</a:t>
            </a:r>
            <a:endParaRPr lang="en-US" dirty="0"/>
          </a:p>
          <a:p>
            <a:pPr lvl="1"/>
            <a:r>
              <a:rPr lang="en-IN" dirty="0"/>
              <a:t>No Relational Dependency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relation is in ___ if it is in Boyce </a:t>
            </a:r>
            <a:r>
              <a:rPr lang="en-IN" b="1" dirty="0" err="1"/>
              <a:t>Codd</a:t>
            </a:r>
            <a:r>
              <a:rPr lang="en-IN" b="1" dirty="0"/>
              <a:t> normal form and does not have any </a:t>
            </a:r>
            <a:r>
              <a:rPr lang="en-IN" b="1" dirty="0" err="1"/>
              <a:t>multivalued</a:t>
            </a:r>
            <a:r>
              <a:rPr lang="en-IN" b="1" dirty="0"/>
              <a:t> dependencies.</a:t>
            </a:r>
            <a:endParaRPr lang="en-US" dirty="0"/>
          </a:p>
          <a:p>
            <a:pPr lvl="1"/>
            <a:r>
              <a:rPr lang="en-IN" dirty="0"/>
              <a:t>1NF</a:t>
            </a:r>
            <a:endParaRPr lang="en-US" dirty="0"/>
          </a:p>
          <a:p>
            <a:pPr lvl="1"/>
            <a:r>
              <a:rPr lang="en-IN" dirty="0"/>
              <a:t>2NF</a:t>
            </a:r>
            <a:endParaRPr lang="en-US" dirty="0"/>
          </a:p>
          <a:p>
            <a:pPr lvl="1"/>
            <a:r>
              <a:rPr lang="en-IN" dirty="0"/>
              <a:t>3NF</a:t>
            </a:r>
            <a:endParaRPr lang="en-US" dirty="0"/>
          </a:p>
          <a:p>
            <a:pPr lvl="1"/>
            <a:r>
              <a:rPr lang="en-IN" dirty="0"/>
              <a:t>4NF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BCNF is </a:t>
            </a:r>
          </a:p>
          <a:p>
            <a:pPr lvl="1"/>
            <a:r>
              <a:rPr lang="en-GB" dirty="0" smtClean="0"/>
              <a:t>Loss less join and dependency preserving </a:t>
            </a:r>
          </a:p>
          <a:p>
            <a:pPr lvl="1"/>
            <a:r>
              <a:rPr lang="en-GB" dirty="0" smtClean="0"/>
              <a:t>LOS less join but not dependency preserving </a:t>
            </a:r>
          </a:p>
          <a:p>
            <a:pPr lvl="1"/>
            <a:r>
              <a:rPr lang="en-GB" dirty="0" smtClean="0"/>
              <a:t>Not loss less join but dependency preserving </a:t>
            </a:r>
          </a:p>
          <a:p>
            <a:pPr lvl="1"/>
            <a:r>
              <a:rPr lang="en-GB" dirty="0" smtClean="0"/>
              <a:t>None of these </a:t>
            </a:r>
          </a:p>
          <a:p>
            <a:pPr lvl="1">
              <a:buNone/>
            </a:pPr>
            <a:r>
              <a:rPr lang="en-GB" dirty="0" err="1" smtClean="0"/>
              <a:t>Ans</a:t>
            </a:r>
            <a:r>
              <a:rPr lang="en-GB" dirty="0" smtClean="0"/>
              <a:t> B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table is in BCNF if it is in 3NF and if every determinant is a ___________ key.</a:t>
            </a:r>
            <a:br>
              <a:rPr lang="en-IN" dirty="0"/>
            </a:br>
            <a:r>
              <a:rPr lang="en-IN" dirty="0"/>
              <a:t>a) Dependent</a:t>
            </a:r>
            <a:br>
              <a:rPr lang="en-IN" dirty="0"/>
            </a:br>
            <a:r>
              <a:rPr lang="en-IN" dirty="0"/>
              <a:t>b) Normal</a:t>
            </a:r>
            <a:br>
              <a:rPr lang="en-IN" dirty="0"/>
            </a:br>
            <a:r>
              <a:rPr lang="en-IN" dirty="0"/>
              <a:t>c) Candidate</a:t>
            </a:r>
            <a:br>
              <a:rPr lang="en-IN" dirty="0"/>
            </a:br>
            <a:r>
              <a:rPr lang="en-IN" dirty="0"/>
              <a:t>d) Both Normal and Candidate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 NF is designed to cope with</a:t>
            </a:r>
          </a:p>
          <a:p>
            <a:pPr lvl="1"/>
            <a:r>
              <a:rPr lang="en-GB" dirty="0" smtClean="0"/>
              <a:t>Transitive dependency</a:t>
            </a:r>
          </a:p>
          <a:p>
            <a:pPr lvl="1"/>
            <a:r>
              <a:rPr lang="en-GB" dirty="0" smtClean="0"/>
              <a:t>Join dependency </a:t>
            </a:r>
          </a:p>
          <a:p>
            <a:pPr lvl="1"/>
            <a:r>
              <a:rPr lang="en-GB" dirty="0" smtClean="0"/>
              <a:t>Multi valued dependency </a:t>
            </a:r>
          </a:p>
          <a:p>
            <a:pPr lvl="1"/>
            <a:r>
              <a:rPr lang="en-GB" dirty="0" smtClean="0"/>
              <a:t>All of the above 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err="1" smtClean="0"/>
              <a:t>Ans</a:t>
            </a:r>
            <a:r>
              <a:rPr lang="en-GB" dirty="0" smtClean="0"/>
              <a:t> B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4 </a:t>
            </a:r>
            <a:r>
              <a:rPr lang="en-GB" dirty="0" smtClean="0"/>
              <a:t>NF is designed to cope with</a:t>
            </a:r>
          </a:p>
          <a:p>
            <a:pPr lvl="1"/>
            <a:r>
              <a:rPr lang="en-GB" dirty="0" smtClean="0"/>
              <a:t>Transitive dependency</a:t>
            </a:r>
          </a:p>
          <a:p>
            <a:pPr lvl="1"/>
            <a:r>
              <a:rPr lang="en-GB" dirty="0" smtClean="0"/>
              <a:t>Join dependency </a:t>
            </a:r>
          </a:p>
          <a:p>
            <a:pPr lvl="1"/>
            <a:r>
              <a:rPr lang="en-GB" dirty="0" smtClean="0"/>
              <a:t>Multi valued dependency </a:t>
            </a:r>
          </a:p>
          <a:p>
            <a:pPr lvl="1"/>
            <a:r>
              <a:rPr lang="en-GB" dirty="0" smtClean="0"/>
              <a:t>All of the above 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err="1" smtClean="0"/>
              <a:t>Ans</a:t>
            </a:r>
            <a:r>
              <a:rPr lang="en-GB" dirty="0" smtClean="0"/>
              <a:t> 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function that has no partial functional dependencies is in ____________</a:t>
            </a:r>
          </a:p>
          <a:p>
            <a:pPr lvl="1"/>
            <a:r>
              <a:rPr lang="en-GB" dirty="0" smtClean="0"/>
              <a:t>3NF</a:t>
            </a:r>
          </a:p>
          <a:p>
            <a:pPr lvl="1"/>
            <a:r>
              <a:rPr lang="en-GB" dirty="0" smtClean="0"/>
              <a:t>2NF</a:t>
            </a:r>
          </a:p>
          <a:p>
            <a:pPr lvl="1"/>
            <a:r>
              <a:rPr lang="en-GB" dirty="0" smtClean="0"/>
              <a:t>4NF</a:t>
            </a:r>
          </a:p>
          <a:p>
            <a:pPr lvl="1"/>
            <a:r>
              <a:rPr lang="en-GB" dirty="0" smtClean="0"/>
              <a:t>BCNF</a:t>
            </a:r>
          </a:p>
          <a:p>
            <a:pPr lvl="1">
              <a:buNone/>
            </a:pPr>
            <a:r>
              <a:rPr lang="en-GB" dirty="0" err="1" smtClean="0"/>
              <a:t>Ans</a:t>
            </a:r>
            <a:r>
              <a:rPr lang="en-GB" dirty="0" smtClean="0"/>
              <a:t> B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Third normal form is based on the  concept of ______________</a:t>
            </a:r>
          </a:p>
          <a:p>
            <a:pPr lvl="1"/>
            <a:r>
              <a:rPr lang="en-IN" dirty="0" smtClean="0"/>
              <a:t>Closure dependency </a:t>
            </a:r>
          </a:p>
          <a:p>
            <a:pPr lvl="1"/>
            <a:r>
              <a:rPr lang="en-IN" dirty="0" err="1" smtClean="0"/>
              <a:t>Transitiive</a:t>
            </a:r>
            <a:r>
              <a:rPr lang="en-IN" dirty="0" smtClean="0"/>
              <a:t> dependency</a:t>
            </a:r>
          </a:p>
          <a:p>
            <a:pPr lvl="1"/>
            <a:r>
              <a:rPr lang="en-IN" dirty="0" smtClean="0"/>
              <a:t>Normal dependency</a:t>
            </a:r>
          </a:p>
          <a:p>
            <a:pPr lvl="1"/>
            <a:r>
              <a:rPr lang="en-IN" dirty="0" smtClean="0"/>
              <a:t>Functional </a:t>
            </a:r>
            <a:r>
              <a:rPr lang="en-IN" dirty="0" err="1" smtClean="0"/>
              <a:t>depecndency</a:t>
            </a:r>
            <a:endParaRPr lang="en-IN" dirty="0" smtClean="0"/>
          </a:p>
          <a:p>
            <a:pPr lvl="1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B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Third normal form is inadequate in situations where the relation </a:t>
            </a:r>
          </a:p>
          <a:p>
            <a:pPr lvl="1"/>
            <a:r>
              <a:rPr lang="en-IN" dirty="0" smtClean="0"/>
              <a:t>Has multiple candidate keys </a:t>
            </a:r>
          </a:p>
          <a:p>
            <a:pPr lvl="1"/>
            <a:r>
              <a:rPr lang="en-IN" dirty="0" smtClean="0"/>
              <a:t>Has candidate keys that are composite </a:t>
            </a:r>
          </a:p>
          <a:p>
            <a:pPr lvl="1"/>
            <a:r>
              <a:rPr lang="en-IN" dirty="0" smtClean="0"/>
              <a:t>Has overlapped candidate keys </a:t>
            </a:r>
          </a:p>
          <a:p>
            <a:pPr lvl="1"/>
            <a:r>
              <a:rPr lang="en-IN" dirty="0" smtClean="0"/>
              <a:t>None of the above </a:t>
            </a:r>
          </a:p>
          <a:p>
            <a:pPr lvl="1">
              <a:buNone/>
            </a:pPr>
            <a:r>
              <a:rPr lang="en-IN" b="1" dirty="0" err="1" smtClean="0"/>
              <a:t>Ans</a:t>
            </a:r>
            <a:r>
              <a:rPr lang="en-IN" b="1" dirty="0" smtClean="0"/>
              <a:t> 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of the following statements is/are true?</a:t>
            </a:r>
          </a:p>
          <a:p>
            <a:pPr lvl="1"/>
            <a:r>
              <a:rPr lang="en-IN" dirty="0" smtClean="0"/>
              <a:t>A relation is in BCNF if it is not in 4NF</a:t>
            </a:r>
          </a:p>
          <a:p>
            <a:pPr lvl="1"/>
            <a:r>
              <a:rPr lang="en-IN" dirty="0" smtClean="0"/>
              <a:t>BCNF is stricter than 3NF</a:t>
            </a:r>
          </a:p>
          <a:p>
            <a:pPr lvl="1"/>
            <a:r>
              <a:rPr lang="en-IN" dirty="0" smtClean="0"/>
              <a:t>A relation is in BCNF if every determinant of the relation is a candidate key.</a:t>
            </a:r>
          </a:p>
          <a:p>
            <a:pPr lvl="1"/>
            <a:r>
              <a:rPr lang="en-IN" dirty="0" smtClean="0"/>
              <a:t>All are true </a:t>
            </a:r>
          </a:p>
          <a:p>
            <a:pPr lvl="1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D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normal form is considered as adequate for usual database design?</a:t>
            </a:r>
          </a:p>
          <a:p>
            <a:pPr lvl="1"/>
            <a:r>
              <a:rPr lang="en-IN" dirty="0" smtClean="0"/>
              <a:t>2NF</a:t>
            </a:r>
          </a:p>
          <a:p>
            <a:pPr lvl="1"/>
            <a:r>
              <a:rPr lang="en-IN" dirty="0" smtClean="0"/>
              <a:t>3NF</a:t>
            </a:r>
          </a:p>
          <a:p>
            <a:pPr lvl="1"/>
            <a:r>
              <a:rPr lang="en-IN" dirty="0" smtClean="0"/>
              <a:t>4NF</a:t>
            </a:r>
          </a:p>
          <a:p>
            <a:pPr lvl="1"/>
            <a:r>
              <a:rPr lang="en-IN" dirty="0" smtClean="0"/>
              <a:t>5NF</a:t>
            </a:r>
          </a:p>
          <a:p>
            <a:pPr lvl="1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B</a:t>
            </a:r>
          </a:p>
          <a:p>
            <a:pPr lvl="1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Which of the following is true?</a:t>
            </a:r>
          </a:p>
          <a:p>
            <a:pPr lvl="1"/>
            <a:r>
              <a:rPr lang="en-IN" dirty="0" smtClean="0"/>
              <a:t>A relation in BCNF is always in 3NF</a:t>
            </a:r>
          </a:p>
          <a:p>
            <a:pPr lvl="1"/>
            <a:r>
              <a:rPr lang="en-IN" dirty="0" smtClean="0"/>
              <a:t>A relation in 3NF is always in BCNF</a:t>
            </a:r>
          </a:p>
          <a:p>
            <a:pPr lvl="1"/>
            <a:r>
              <a:rPr lang="en-IN" dirty="0" smtClean="0"/>
              <a:t>BCNF and 3NF are same</a:t>
            </a:r>
          </a:p>
          <a:p>
            <a:pPr lvl="1"/>
            <a:r>
              <a:rPr lang="en-IN" dirty="0" smtClean="0"/>
              <a:t>A relation in BCNF is not in 3NF</a:t>
            </a:r>
          </a:p>
          <a:p>
            <a:r>
              <a:rPr lang="en-IN" dirty="0" err="1" smtClean="0"/>
              <a:t>Ans</a:t>
            </a:r>
            <a:r>
              <a:rPr lang="en-IN" dirty="0" smtClean="0"/>
              <a:t> 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Functional dependencies are a generalization of </a:t>
            </a:r>
          </a:p>
          <a:p>
            <a:pPr lvl="1"/>
            <a:r>
              <a:rPr lang="en-IN" dirty="0" smtClean="0"/>
              <a:t>Key dependencies </a:t>
            </a:r>
          </a:p>
          <a:p>
            <a:pPr lvl="1"/>
            <a:r>
              <a:rPr lang="en-IN" dirty="0" smtClean="0"/>
              <a:t>Relation dependencies</a:t>
            </a:r>
          </a:p>
          <a:p>
            <a:pPr lvl="1"/>
            <a:r>
              <a:rPr lang="en-IN" dirty="0" smtClean="0"/>
              <a:t>Database dependencies</a:t>
            </a:r>
          </a:p>
          <a:p>
            <a:pPr lvl="1"/>
            <a:r>
              <a:rPr lang="en-IN" dirty="0" smtClean="0"/>
              <a:t>None of these</a:t>
            </a:r>
          </a:p>
          <a:p>
            <a:pPr lvl="1">
              <a:buNone/>
            </a:pPr>
            <a:r>
              <a:rPr lang="en-IN" dirty="0" err="1" smtClean="0"/>
              <a:t>Ans</a:t>
            </a:r>
            <a:r>
              <a:rPr lang="en-IN" dirty="0" smtClean="0"/>
              <a:t> 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property which ensures that each functional dependency is represented in some individual relational resulting after decomposition </a:t>
            </a:r>
          </a:p>
          <a:p>
            <a:pPr lvl="1"/>
            <a:r>
              <a:rPr lang="en-IN" dirty="0" smtClean="0"/>
              <a:t>Loss less join</a:t>
            </a:r>
            <a:endParaRPr lang="en-US" dirty="0" smtClean="0"/>
          </a:p>
          <a:p>
            <a:pPr lvl="1"/>
            <a:r>
              <a:rPr lang="en-IN" dirty="0" smtClean="0"/>
              <a:t>Dependency Preservation </a:t>
            </a:r>
          </a:p>
          <a:p>
            <a:pPr lvl="1"/>
            <a:r>
              <a:rPr lang="en-IN" dirty="0" smtClean="0"/>
              <a:t>BOTH A &amp; B </a:t>
            </a:r>
          </a:p>
          <a:p>
            <a:pPr lvl="1"/>
            <a:r>
              <a:rPr lang="en-IN" dirty="0" smtClean="0"/>
              <a:t>None of the above </a:t>
            </a:r>
          </a:p>
          <a:p>
            <a:r>
              <a:rPr lang="en-IN" dirty="0" err="1" smtClean="0"/>
              <a:t>Ans</a:t>
            </a:r>
            <a:r>
              <a:rPr lang="en-IN" dirty="0" smtClean="0"/>
              <a:t> C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table is in 3NF if it is in 2NF and if it has no ____________</a:t>
            </a:r>
            <a:br>
              <a:rPr lang="en-IN" dirty="0"/>
            </a:br>
            <a:r>
              <a:rPr lang="en-IN" dirty="0"/>
              <a:t>a) Functional Dependencies</a:t>
            </a:r>
            <a:br>
              <a:rPr lang="en-IN" dirty="0"/>
            </a:br>
            <a:r>
              <a:rPr lang="en-IN" dirty="0"/>
              <a:t>b) Transitive Dependencies</a:t>
            </a:r>
            <a:br>
              <a:rPr lang="en-IN" dirty="0"/>
            </a:br>
            <a:r>
              <a:rPr lang="en-IN" dirty="0"/>
              <a:t>c) Trivial Functional Dependency</a:t>
            </a:r>
            <a:br>
              <a:rPr lang="en-IN" dirty="0"/>
            </a:br>
            <a:r>
              <a:rPr lang="en-IN" dirty="0"/>
              <a:t>d) </a:t>
            </a:r>
            <a:r>
              <a:rPr lang="en-IN" dirty="0" err="1"/>
              <a:t>Multivalued</a:t>
            </a:r>
            <a:r>
              <a:rPr lang="en-IN" dirty="0"/>
              <a:t> Dependencies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b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A table T1 in a relation database has following rows and columns.</a:t>
            </a:r>
            <a:endParaRPr lang="en-US" dirty="0"/>
          </a:p>
          <a:p>
            <a:pPr>
              <a:buNone/>
            </a:pPr>
            <a:r>
              <a:rPr lang="en-US" b="1" dirty="0"/>
              <a:t>Roll number                       Marks.</a:t>
            </a:r>
            <a:br>
              <a:rPr lang="en-US" b="1" dirty="0"/>
            </a:br>
            <a:r>
              <a:rPr lang="en-US" b="1" dirty="0"/>
              <a:t>1                                           10</a:t>
            </a:r>
            <a:br>
              <a:rPr lang="en-US" b="1" dirty="0"/>
            </a:br>
            <a:r>
              <a:rPr lang="en-US" b="1" dirty="0"/>
              <a:t>2                                           20</a:t>
            </a:r>
            <a:br>
              <a:rPr lang="en-US" b="1" dirty="0"/>
            </a:br>
            <a:r>
              <a:rPr lang="en-US" b="1" dirty="0"/>
              <a:t>3                                           30</a:t>
            </a:r>
            <a:br>
              <a:rPr lang="en-US" b="1" dirty="0"/>
            </a:br>
            <a:r>
              <a:rPr lang="en-US" b="1" dirty="0"/>
              <a:t>4                                           NULL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The following sequence of SQL statements was successfully executed in table T1.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Update T1 set marks =marks + 5 ;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select </a:t>
            </a:r>
            <a:r>
              <a:rPr lang="en-US" b="1" dirty="0" err="1"/>
              <a:t>avg</a:t>
            </a:r>
            <a:r>
              <a:rPr lang="en-US" b="1" dirty="0"/>
              <a:t>(marks) from T1 ;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What is the output of the select statement?</a:t>
            </a: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b="1" dirty="0"/>
              <a:t>A</a:t>
            </a:r>
            <a:r>
              <a:rPr lang="en-US" b="1" dirty="0" smtClean="0"/>
              <a:t>. 	</a:t>
            </a:r>
            <a:r>
              <a:rPr lang="en-US" dirty="0" smtClean="0"/>
              <a:t>18.75</a:t>
            </a:r>
            <a:endParaRPr lang="en-US" dirty="0"/>
          </a:p>
          <a:p>
            <a:pPr>
              <a:buNone/>
            </a:pPr>
            <a:r>
              <a:rPr lang="en-US" b="1" dirty="0"/>
              <a:t>B</a:t>
            </a:r>
            <a:r>
              <a:rPr lang="en-US" b="1" dirty="0" smtClean="0"/>
              <a:t>.  	</a:t>
            </a:r>
            <a:r>
              <a:rPr lang="en-US" dirty="0" smtClean="0"/>
              <a:t>20</a:t>
            </a:r>
            <a:endParaRPr lang="en-US" dirty="0"/>
          </a:p>
          <a:p>
            <a:pPr>
              <a:buNone/>
            </a:pPr>
            <a:r>
              <a:rPr lang="en-US" b="1" dirty="0"/>
              <a:t>C</a:t>
            </a:r>
            <a:r>
              <a:rPr lang="en-US" b="1" dirty="0" smtClean="0"/>
              <a:t>.	</a:t>
            </a:r>
            <a:r>
              <a:rPr lang="en-US" dirty="0" smtClean="0"/>
              <a:t>25</a:t>
            </a:r>
            <a:endParaRPr lang="en-US" dirty="0"/>
          </a:p>
          <a:p>
            <a:pPr>
              <a:buNone/>
            </a:pPr>
            <a:r>
              <a:rPr lang="en-US" b="1" dirty="0" smtClean="0"/>
              <a:t>D. 	</a:t>
            </a:r>
            <a:r>
              <a:rPr lang="en-US" dirty="0" smtClean="0"/>
              <a:t>NULL</a:t>
            </a:r>
            <a:endParaRPr lang="en-US" dirty="0"/>
          </a:p>
          <a:p>
            <a:r>
              <a:rPr lang="en-IN" dirty="0" err="1" smtClean="0"/>
              <a:t>Ans</a:t>
            </a:r>
            <a:r>
              <a:rPr lang="en-IN" dirty="0" smtClean="0"/>
              <a:t>  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Consider the following set of functional dependencies on the schema (A, B, C)</a:t>
            </a:r>
            <a:br>
              <a:rPr lang="en-US" b="1" dirty="0"/>
            </a:br>
            <a:r>
              <a:rPr lang="en-US" b="1" dirty="0"/>
              <a:t>A --&gt; BC,</a:t>
            </a:r>
            <a:br>
              <a:rPr lang="en-US" b="1" dirty="0"/>
            </a:br>
            <a:r>
              <a:rPr lang="en-US" b="1" dirty="0"/>
              <a:t>B —&gt; C,</a:t>
            </a:r>
            <a:br>
              <a:rPr lang="en-US" b="1" dirty="0"/>
            </a:br>
            <a:r>
              <a:rPr lang="en-US" b="1" dirty="0"/>
              <a:t>A —&gt; B,</a:t>
            </a:r>
            <a:br>
              <a:rPr lang="en-US" b="1" dirty="0"/>
            </a:br>
            <a:r>
              <a:rPr lang="en-US" b="1" dirty="0"/>
              <a:t>AB —&gt; C</a:t>
            </a:r>
            <a:br>
              <a:rPr lang="en-US" b="1" dirty="0"/>
            </a:br>
            <a:r>
              <a:rPr lang="en-US" b="1" dirty="0"/>
              <a:t>The </a:t>
            </a:r>
            <a:r>
              <a:rPr lang="en-US" b="1" dirty="0" err="1"/>
              <a:t>cannonical</a:t>
            </a:r>
            <a:r>
              <a:rPr lang="en-US" b="1" dirty="0"/>
              <a:t> cover for this set is</a:t>
            </a:r>
            <a:endParaRPr lang="en-US" dirty="0"/>
          </a:p>
          <a:p>
            <a:pPr>
              <a:buNone/>
            </a:pPr>
            <a:r>
              <a:rPr lang="en-US" b="1" dirty="0" smtClean="0"/>
              <a:t>A.	</a:t>
            </a:r>
            <a:r>
              <a:rPr lang="en-US" dirty="0" smtClean="0"/>
              <a:t>A </a:t>
            </a:r>
            <a:r>
              <a:rPr lang="en-US" dirty="0"/>
              <a:t>—&gt; BC and B ----&gt;C</a:t>
            </a:r>
          </a:p>
          <a:p>
            <a:pPr>
              <a:buNone/>
            </a:pPr>
            <a:r>
              <a:rPr lang="en-US" b="1" dirty="0"/>
              <a:t>B</a:t>
            </a:r>
            <a:r>
              <a:rPr lang="en-US" b="1" dirty="0" smtClean="0"/>
              <a:t>. 	</a:t>
            </a:r>
            <a:r>
              <a:rPr lang="en-US" dirty="0" smtClean="0"/>
              <a:t>A </a:t>
            </a:r>
            <a:r>
              <a:rPr lang="en-US" dirty="0"/>
              <a:t>----&gt; BC and AB —&gt; C</a:t>
            </a:r>
          </a:p>
          <a:p>
            <a:pPr>
              <a:buNone/>
            </a:pPr>
            <a:r>
              <a:rPr lang="en-US" b="1" dirty="0"/>
              <a:t>C</a:t>
            </a:r>
            <a:r>
              <a:rPr lang="en-US" b="1" dirty="0" smtClean="0"/>
              <a:t>.	</a:t>
            </a:r>
            <a:r>
              <a:rPr lang="en-US" dirty="0" smtClean="0"/>
              <a:t>A </a:t>
            </a:r>
            <a:r>
              <a:rPr lang="en-US" dirty="0"/>
              <a:t>—&gt; BC and A —&gt; B</a:t>
            </a:r>
          </a:p>
          <a:p>
            <a:pPr>
              <a:buNone/>
            </a:pPr>
            <a:r>
              <a:rPr lang="en-US" b="1" dirty="0"/>
              <a:t>D</a:t>
            </a:r>
            <a:r>
              <a:rPr lang="en-US" b="1" dirty="0" smtClean="0"/>
              <a:t>.	</a:t>
            </a:r>
            <a:r>
              <a:rPr lang="en-US" dirty="0" smtClean="0"/>
              <a:t>A </a:t>
            </a:r>
            <a:r>
              <a:rPr lang="en-US" dirty="0"/>
              <a:t>—&gt; B and B —&gt; </a:t>
            </a:r>
            <a:r>
              <a:rPr lang="en-US" dirty="0" smtClean="0"/>
              <a:t>C</a:t>
            </a:r>
          </a:p>
          <a:p>
            <a:r>
              <a:rPr lang="en-IN" dirty="0" err="1" smtClean="0"/>
              <a:t>Ans</a:t>
            </a:r>
            <a:r>
              <a:rPr lang="en-IN" dirty="0" smtClean="0"/>
              <a:t> A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2NF relations are those that are in 1NF with all the attribute types dependent on the ___ key.</a:t>
            </a:r>
            <a:endParaRPr lang="en-US" dirty="0"/>
          </a:p>
          <a:p>
            <a:pPr lvl="1"/>
            <a:r>
              <a:rPr lang="en-IN" dirty="0"/>
              <a:t>Primary</a:t>
            </a:r>
            <a:endParaRPr lang="en-US" dirty="0"/>
          </a:p>
          <a:p>
            <a:pPr lvl="1"/>
            <a:r>
              <a:rPr lang="en-IN" dirty="0"/>
              <a:t>Foreign</a:t>
            </a:r>
            <a:endParaRPr lang="en-US" dirty="0"/>
          </a:p>
          <a:p>
            <a:pPr lvl="1"/>
            <a:r>
              <a:rPr lang="en-IN" dirty="0"/>
              <a:t>Composite</a:t>
            </a:r>
            <a:endParaRPr lang="en-US" dirty="0"/>
          </a:p>
          <a:p>
            <a:pPr lvl="1"/>
            <a:r>
              <a:rPr lang="en-IN" dirty="0"/>
              <a:t>Alternate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When a relation is in 2NF and there is ___, it is in 3NF.</a:t>
            </a:r>
            <a:endParaRPr lang="en-US" dirty="0"/>
          </a:p>
          <a:p>
            <a:pPr lvl="1"/>
            <a:r>
              <a:rPr lang="en-IN" dirty="0"/>
              <a:t>Transition Dependency</a:t>
            </a:r>
            <a:endParaRPr lang="en-US" dirty="0"/>
          </a:p>
          <a:p>
            <a:pPr lvl="1"/>
            <a:r>
              <a:rPr lang="en-IN" dirty="0"/>
              <a:t>No Transition Dependency</a:t>
            </a:r>
            <a:endParaRPr lang="en-US" dirty="0"/>
          </a:p>
          <a:p>
            <a:pPr lvl="1"/>
            <a:r>
              <a:rPr lang="en-IN" dirty="0"/>
              <a:t>Relational Dependency</a:t>
            </a:r>
            <a:endParaRPr lang="en-US" dirty="0"/>
          </a:p>
          <a:p>
            <a:pPr lvl="1"/>
            <a:r>
              <a:rPr lang="en-IN" dirty="0"/>
              <a:t>No Relational Dependency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d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___________ is an indirect functional dependency, one in which X-&gt;Z only by virtue of X-&gt;Y and Y-&gt;Z.</a:t>
            </a:r>
            <a:br>
              <a:rPr lang="en-IN" dirty="0"/>
            </a:br>
            <a:r>
              <a:rPr lang="en-IN" dirty="0"/>
              <a:t>a) </a:t>
            </a:r>
            <a:r>
              <a:rPr lang="en-IN" dirty="0" err="1"/>
              <a:t>Multivalued</a:t>
            </a:r>
            <a:r>
              <a:rPr lang="en-IN" dirty="0"/>
              <a:t> Dependencies</a:t>
            </a:r>
            <a:br>
              <a:rPr lang="en-IN" dirty="0"/>
            </a:br>
            <a:r>
              <a:rPr lang="en-IN" dirty="0"/>
              <a:t>b) Join Dependency</a:t>
            </a:r>
            <a:br>
              <a:rPr lang="en-IN" dirty="0"/>
            </a:br>
            <a:r>
              <a:rPr lang="en-IN" dirty="0"/>
              <a:t>c) Trivial Functional Dependency</a:t>
            </a:r>
            <a:br>
              <a:rPr lang="en-IN" dirty="0"/>
            </a:br>
            <a:r>
              <a:rPr lang="en-IN" dirty="0"/>
              <a:t>d) Transitive Dependencies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a given relationship R, if an attribute A uniquely defines all other attributes, then the attribute A is a key attribute which is also known as the _________ key.</a:t>
            </a:r>
            <a:br>
              <a:rPr lang="en-IN" dirty="0"/>
            </a:br>
            <a:r>
              <a:rPr lang="en-IN" dirty="0"/>
              <a:t>a) Candidate</a:t>
            </a:r>
            <a:br>
              <a:rPr lang="en-IN" dirty="0"/>
            </a:br>
            <a:r>
              <a:rPr lang="en-IN" dirty="0"/>
              <a:t>b) Join</a:t>
            </a:r>
            <a:br>
              <a:rPr lang="en-IN" dirty="0"/>
            </a:br>
            <a:r>
              <a:rPr lang="en-IN" dirty="0"/>
              <a:t>c) Functional</a:t>
            </a:r>
            <a:br>
              <a:rPr lang="en-IN" dirty="0"/>
            </a:br>
            <a:r>
              <a:rPr lang="en-IN" dirty="0"/>
              <a:t>d) None of the Mentioned</a:t>
            </a:r>
            <a:endParaRPr lang="en-US" dirty="0"/>
          </a:p>
          <a:p>
            <a:r>
              <a:rPr lang="en-IN" dirty="0"/>
              <a:t>ANs 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Anomalies are avoided by splitting the offending relation into multiple relations, is also known as</a:t>
            </a:r>
            <a:br>
              <a:rPr lang="en-IN" dirty="0"/>
            </a:br>
            <a:r>
              <a:rPr lang="en-IN" dirty="0"/>
              <a:t>a) </a:t>
            </a:r>
            <a:r>
              <a:rPr lang="en-IN" dirty="0" err="1"/>
              <a:t>Accupressure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b) Decomposition</a:t>
            </a:r>
            <a:br>
              <a:rPr lang="en-IN" dirty="0"/>
            </a:br>
            <a:r>
              <a:rPr lang="en-IN" dirty="0"/>
              <a:t>c) </a:t>
            </a:r>
            <a:r>
              <a:rPr lang="en-IN" dirty="0" err="1"/>
              <a:t>Precomposition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d) Both Decomposition and </a:t>
            </a:r>
            <a:r>
              <a:rPr lang="en-IN" dirty="0" err="1"/>
              <a:t>Precomposition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Every time attribute A appears, it is matched with the same value of attribute B, but not the same value of attribute C. Therefore, it is true that:</a:t>
            </a:r>
            <a:br>
              <a:rPr lang="en-IN" dirty="0"/>
            </a:br>
            <a:r>
              <a:rPr lang="en-IN" dirty="0"/>
              <a:t>a) A -&gt; B</a:t>
            </a:r>
            <a:br>
              <a:rPr lang="en-IN" dirty="0"/>
            </a:br>
            <a:r>
              <a:rPr lang="en-IN" dirty="0"/>
              <a:t>b) A -&gt; C</a:t>
            </a:r>
            <a:br>
              <a:rPr lang="en-IN" dirty="0"/>
            </a:br>
            <a:r>
              <a:rPr lang="en-IN" dirty="0"/>
              <a:t>c) A -&gt; (B,C)</a:t>
            </a:r>
            <a:br>
              <a:rPr lang="en-IN" dirty="0"/>
            </a:br>
            <a:r>
              <a:rPr lang="en-IN" dirty="0"/>
              <a:t>d) (B,C) -&gt; A</a:t>
            </a:r>
            <a:endParaRPr lang="en-US" dirty="0"/>
          </a:p>
          <a:p>
            <a:r>
              <a:rPr lang="en-IN" dirty="0"/>
              <a:t>ANs 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When the values in one or more attributes being used as a foreign key must exist in another set of one or more attributes in another table, we have created a(n):</a:t>
            </a:r>
            <a:br>
              <a:rPr lang="en-IN" dirty="0"/>
            </a:br>
            <a:r>
              <a:rPr lang="en-IN" dirty="0"/>
              <a:t>a) Transitive Dependency</a:t>
            </a:r>
            <a:br>
              <a:rPr lang="en-IN" dirty="0"/>
            </a:br>
            <a:r>
              <a:rPr lang="en-IN" dirty="0"/>
              <a:t>b) Insertion Anomaly</a:t>
            </a:r>
            <a:br>
              <a:rPr lang="en-IN" dirty="0"/>
            </a:br>
            <a:r>
              <a:rPr lang="en-IN" dirty="0"/>
              <a:t>c) Referential Integrity Constraint</a:t>
            </a:r>
            <a:br>
              <a:rPr lang="en-IN" dirty="0"/>
            </a:br>
            <a:r>
              <a:rPr lang="en-IN" dirty="0"/>
              <a:t>d) Normal Form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Which of the following is not a restriction for a table to be a relation?</a:t>
            </a:r>
            <a:br>
              <a:rPr lang="en-IN" dirty="0"/>
            </a:br>
            <a:r>
              <a:rPr lang="en-IN" dirty="0"/>
              <a:t>a) The cells of the table must contain a single value</a:t>
            </a:r>
            <a:br>
              <a:rPr lang="en-IN" dirty="0"/>
            </a:br>
            <a:r>
              <a:rPr lang="en-IN" dirty="0"/>
              <a:t>b) All of the entries in any column must be of the same kind</a:t>
            </a:r>
            <a:br>
              <a:rPr lang="en-IN" dirty="0"/>
            </a:br>
            <a:r>
              <a:rPr lang="en-IN" dirty="0"/>
              <a:t>c) The columns must be ordered</a:t>
            </a:r>
            <a:br>
              <a:rPr lang="en-IN" dirty="0"/>
            </a:br>
            <a:r>
              <a:rPr lang="en-IN" dirty="0"/>
              <a:t>d) No two rows in a table may be identical</a:t>
            </a:r>
            <a:endParaRPr lang="en-US" dirty="0"/>
          </a:p>
          <a:p>
            <a:r>
              <a:rPr lang="en-IN" dirty="0" err="1"/>
              <a:t>Ans</a:t>
            </a:r>
            <a:r>
              <a:rPr lang="en-IN" dirty="0"/>
              <a:t> c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753</Words>
  <Application>Microsoft Office PowerPoint</Application>
  <PresentationFormat>On-screen Show (4:3)</PresentationFormat>
  <Paragraphs>166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Pep classes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 classes</dc:title>
  <dc:creator>PC</dc:creator>
  <cp:lastModifiedBy>PC</cp:lastModifiedBy>
  <cp:revision>27</cp:revision>
  <dcterms:created xsi:type="dcterms:W3CDTF">2022-06-02T03:58:27Z</dcterms:created>
  <dcterms:modified xsi:type="dcterms:W3CDTF">2022-06-02T07:33:48Z</dcterms:modified>
</cp:coreProperties>
</file>