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257" r:id="rId33"/>
    <p:sldId id="258" r:id="rId34"/>
    <p:sldId id="259" r:id="rId35"/>
    <p:sldId id="270" r:id="rId36"/>
    <p:sldId id="261" r:id="rId37"/>
    <p:sldId id="260" r:id="rId38"/>
    <p:sldId id="262" r:id="rId39"/>
    <p:sldId id="263" r:id="rId40"/>
    <p:sldId id="264" r:id="rId41"/>
    <p:sldId id="265" r:id="rId42"/>
    <p:sldId id="266" r:id="rId43"/>
    <p:sldId id="267" r:id="rId44"/>
    <p:sldId id="268" r:id="rId45"/>
    <p:sldId id="269"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17" r:id="rId63"/>
    <p:sldId id="318" r:id="rId64"/>
    <p:sldId id="319" r:id="rId65"/>
    <p:sldId id="320" r:id="rId66"/>
    <p:sldId id="321" r:id="rId67"/>
    <p:sldId id="322" r:id="rId68"/>
    <p:sldId id="323" r:id="rId69"/>
    <p:sldId id="324" r:id="rId70"/>
    <p:sldId id="330" r:id="rId71"/>
    <p:sldId id="325" r:id="rId72"/>
    <p:sldId id="326" r:id="rId73"/>
    <p:sldId id="327" r:id="rId74"/>
    <p:sldId id="328" r:id="rId75"/>
    <p:sldId id="32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CF950-2E8C-424D-BF24-B7183D23FC6A}" type="datetimeFigureOut">
              <a:rPr lang="en-US" smtClean="0"/>
              <a:pPr/>
              <a:t>6/6/2022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54B71-CBD9-4FD6-9AC0-CAE1822053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73CA90-157B-49D3-8EBE-BC2DC09A2942}"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30492-C2CA-4424-BB5D-F74F12D97B0B}"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45042-7CCB-42B5-BDDD-444778D390CF}"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E4D904-9C7A-4F16-B933-7161FB365AD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39CDE2-0B4C-402E-A90B-95F75D109F4F}"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49F04A-93B2-4CE8-AB3A-46C40DB8AE4D}" type="datetime1">
              <a:rPr lang="en-US" smtClean="0"/>
              <a:pPr/>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F476E7-1DF4-4BA3-AA28-95828BE043EB}" type="datetime1">
              <a:rPr lang="en-US" smtClean="0"/>
              <a:pPr/>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08EF2-F7BB-4F65-A0F5-CFD5AD470F08}" type="datetime1">
              <a:rPr lang="en-US" smtClean="0"/>
              <a:pPr/>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4C45F-AED2-43D2-A409-720E39D084C4}"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44074-9D4A-47D6-9357-EF508E8C3638}"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8A192-16A0-4496-B6F6-577C73EAD3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CDF4E-3CF0-4E67-8A1E-8DDBAFEA4BDC}" type="datetime1">
              <a:rPr lang="en-US" smtClean="0"/>
              <a:pPr/>
              <a:t>6/6/2022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8A192-16A0-4496-B6F6-577C73EAD3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PEP CLASSES </a:t>
            </a:r>
            <a:endParaRPr lang="en-US" dirty="0"/>
          </a:p>
        </p:txBody>
      </p:sp>
      <p:sp>
        <p:nvSpPr>
          <p:cNvPr id="3" name="Subtitle 2"/>
          <p:cNvSpPr>
            <a:spLocks noGrp="1"/>
          </p:cNvSpPr>
          <p:nvPr>
            <p:ph type="subTitle" idx="1"/>
          </p:nvPr>
        </p:nvSpPr>
        <p:spPr/>
        <p:txBody>
          <a:bodyPr/>
          <a:lstStyle/>
          <a:p>
            <a:r>
              <a:rPr lang="en-GB" dirty="0" smtClean="0"/>
              <a:t>SQL</a:t>
            </a:r>
            <a:endParaRPr lang="en-US" dirty="0"/>
          </a:p>
        </p:txBody>
      </p:sp>
      <p:sp>
        <p:nvSpPr>
          <p:cNvPr id="4" name="Date Placeholder 3"/>
          <p:cNvSpPr>
            <a:spLocks noGrp="1"/>
          </p:cNvSpPr>
          <p:nvPr>
            <p:ph type="dt" sz="half" idx="10"/>
          </p:nvPr>
        </p:nvSpPr>
        <p:spPr/>
        <p:txBody>
          <a:bodyPr/>
          <a:lstStyle/>
          <a:p>
            <a:fld id="{5E5533D5-DC43-4BBE-9AE6-6A03B8B518F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is the work of UPDATE command?</a:t>
            </a:r>
            <a:endParaRPr lang="en-US" dirty="0"/>
          </a:p>
          <a:p>
            <a:pPr lvl="0"/>
            <a:r>
              <a:rPr lang="en-IN" dirty="0"/>
              <a:t>A single or multiple rows can be accessed using this command from one or more tables of a database. Using the WHERE clause with this command is also possible.</a:t>
            </a:r>
            <a:endParaRPr lang="en-US" dirty="0"/>
          </a:p>
          <a:p>
            <a:pPr lvl="0"/>
            <a:r>
              <a:rPr lang="en-IN" dirty="0"/>
              <a:t>Using this command, you can remove or erase recorded information from a database table.</a:t>
            </a:r>
            <a:endParaRPr lang="en-US" dirty="0"/>
          </a:p>
          <a:p>
            <a:pPr lvl="0"/>
            <a:r>
              <a:rPr lang="en-IN" dirty="0"/>
              <a:t>Database data can be updated or changed using this command.</a:t>
            </a:r>
            <a:endParaRPr lang="en-US" dirty="0"/>
          </a:p>
          <a:p>
            <a:pPr lvl="0"/>
            <a:r>
              <a:rPr lang="en-IN" dirty="0"/>
              <a:t>It enables you to create new databases, tables, table views, and other objects using this command.</a:t>
            </a:r>
            <a:endParaRPr lang="en-US" dirty="0"/>
          </a:p>
          <a:p>
            <a:r>
              <a:rPr lang="en-IN" b="1" dirty="0"/>
              <a:t>Answer:</a:t>
            </a:r>
            <a:r>
              <a:rPr lang="en-IN" dirty="0"/>
              <a:t> C)</a:t>
            </a:r>
            <a:endParaRPr lang="en-US" dirty="0"/>
          </a:p>
          <a:p>
            <a:endParaRPr lang="en-US" dirty="0"/>
          </a:p>
        </p:txBody>
      </p:sp>
      <p:sp>
        <p:nvSpPr>
          <p:cNvPr id="4" name="Date Placeholder 3"/>
          <p:cNvSpPr>
            <a:spLocks noGrp="1"/>
          </p:cNvSpPr>
          <p:nvPr>
            <p:ph type="dt" sz="half" idx="10"/>
          </p:nvPr>
        </p:nvSpPr>
        <p:spPr/>
        <p:txBody>
          <a:bodyPr/>
          <a:lstStyle/>
          <a:p>
            <a:fld id="{676FA677-BDA7-466A-AADB-9C5693733FE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is the work of DELETE command?</a:t>
            </a:r>
            <a:endParaRPr lang="en-US" dirty="0"/>
          </a:p>
          <a:p>
            <a:pPr lvl="0"/>
            <a:r>
              <a:rPr lang="en-IN" dirty="0"/>
              <a:t>A single or multiple rows can be accessed using this command from one or more tables of a database. Using the WHERE clause with this command is also possible.</a:t>
            </a:r>
            <a:endParaRPr lang="en-US" dirty="0"/>
          </a:p>
          <a:p>
            <a:pPr lvl="0"/>
            <a:r>
              <a:rPr lang="en-IN" dirty="0"/>
              <a:t>Database data can be updated or changed using this command.</a:t>
            </a:r>
            <a:endParaRPr lang="en-US" dirty="0"/>
          </a:p>
          <a:p>
            <a:pPr lvl="0"/>
            <a:r>
              <a:rPr lang="en-IN" dirty="0"/>
              <a:t>Database objects such as tables, table views, and other objects can be deleted using this command.</a:t>
            </a:r>
            <a:endParaRPr lang="en-US" dirty="0"/>
          </a:p>
          <a:p>
            <a:pPr lvl="0"/>
            <a:r>
              <a:rPr lang="en-IN" dirty="0"/>
              <a:t>Using this command, you can remove or erase recorded information from a database table.</a:t>
            </a:r>
            <a:endParaRPr lang="en-US" dirty="0"/>
          </a:p>
          <a:p>
            <a:r>
              <a:rPr lang="en-IN" b="1" dirty="0"/>
              <a:t>Answer:</a:t>
            </a:r>
            <a:r>
              <a:rPr lang="en-IN" dirty="0"/>
              <a:t> D)</a:t>
            </a:r>
            <a:endParaRPr lang="en-US" dirty="0"/>
          </a:p>
          <a:p>
            <a:endParaRPr lang="en-US" dirty="0"/>
          </a:p>
        </p:txBody>
      </p:sp>
      <p:sp>
        <p:nvSpPr>
          <p:cNvPr id="4" name="Date Placeholder 3"/>
          <p:cNvSpPr>
            <a:spLocks noGrp="1"/>
          </p:cNvSpPr>
          <p:nvPr>
            <p:ph type="dt" sz="half" idx="10"/>
          </p:nvPr>
        </p:nvSpPr>
        <p:spPr/>
        <p:txBody>
          <a:bodyPr/>
          <a:lstStyle/>
          <a:p>
            <a:fld id="{ABC1AFE7-CD32-4FA3-9623-9A87140C060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b="1" dirty="0"/>
              <a:t>What is the work of SELECT command?</a:t>
            </a:r>
            <a:endParaRPr lang="en-US" dirty="0"/>
          </a:p>
          <a:p>
            <a:pPr lvl="0"/>
            <a:r>
              <a:rPr lang="en-IN" dirty="0"/>
              <a:t>Database objects such as tables, table views, and other objects can be deleted using this command.</a:t>
            </a:r>
            <a:endParaRPr lang="en-US" dirty="0"/>
          </a:p>
          <a:p>
            <a:pPr lvl="0"/>
            <a:r>
              <a:rPr lang="en-IN" dirty="0"/>
              <a:t>Database objects such as tables, table views, and other objects can be deleted using this command.</a:t>
            </a:r>
            <a:endParaRPr lang="en-US" dirty="0"/>
          </a:p>
          <a:p>
            <a:pPr lvl="0"/>
            <a:r>
              <a:rPr lang="en-IN" dirty="0"/>
              <a:t>One or more rows from one or more tables of the database can be accessed with this command. Using the WHERE clause with this command is also possible.</a:t>
            </a:r>
            <a:endParaRPr lang="en-US" dirty="0"/>
          </a:p>
          <a:p>
            <a:pPr lvl="0"/>
            <a:r>
              <a:rPr lang="en-IN" dirty="0"/>
              <a:t>It enables you to create new databases, tables, table views, and other objects using this command.</a:t>
            </a:r>
            <a:endParaRPr lang="en-US" dirty="0"/>
          </a:p>
          <a:p>
            <a:pPr>
              <a:buNone/>
            </a:pPr>
            <a:r>
              <a:rPr lang="en-IN" b="1" dirty="0"/>
              <a:t>Answer:</a:t>
            </a:r>
            <a:r>
              <a:rPr lang="en-IN" dirty="0"/>
              <a:t> C) One or more rows from one or more tables of the database can be accessed with this command. Using the WHERE clause with this command is also possible</a:t>
            </a:r>
            <a:endParaRPr lang="en-US" dirty="0"/>
          </a:p>
          <a:p>
            <a:endParaRPr lang="en-US" dirty="0"/>
          </a:p>
        </p:txBody>
      </p:sp>
      <p:sp>
        <p:nvSpPr>
          <p:cNvPr id="4" name="Date Placeholder 3"/>
          <p:cNvSpPr>
            <a:spLocks noGrp="1"/>
          </p:cNvSpPr>
          <p:nvPr>
            <p:ph type="dt" sz="half" idx="10"/>
          </p:nvPr>
        </p:nvSpPr>
        <p:spPr/>
        <p:txBody>
          <a:bodyPr/>
          <a:lstStyle/>
          <a:p>
            <a:fld id="{CBEA0C72-6C05-4EE1-B22A-499DBEB63E5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is the work of DROP command?</a:t>
            </a:r>
            <a:endParaRPr lang="en-US" dirty="0"/>
          </a:p>
          <a:p>
            <a:pPr lvl="0"/>
            <a:r>
              <a:rPr lang="en-IN" dirty="0"/>
              <a:t>Using this command, you can remove or erase recorded information from a database table.</a:t>
            </a:r>
            <a:endParaRPr lang="en-US" dirty="0"/>
          </a:p>
          <a:p>
            <a:pPr lvl="0"/>
            <a:r>
              <a:rPr lang="en-IN" dirty="0"/>
              <a:t>Database objects such as tables, table views, and other objects can be deleted using this command.</a:t>
            </a:r>
            <a:endParaRPr lang="en-US" dirty="0"/>
          </a:p>
          <a:p>
            <a:pPr lvl="0"/>
            <a:r>
              <a:rPr lang="en-IN" dirty="0"/>
              <a:t>One or more rows from one or more tables of the database can be accessed with this command. Using the WHERE clause with this command is also possible.</a:t>
            </a:r>
            <a:endParaRPr lang="en-US" dirty="0"/>
          </a:p>
          <a:p>
            <a:pPr lvl="0"/>
            <a:r>
              <a:rPr lang="en-IN" dirty="0"/>
              <a:t>It enables you to create new databases, tables, table views, and other objects using this command.</a:t>
            </a:r>
            <a:endParaRPr lang="en-US" dirty="0"/>
          </a:p>
          <a:p>
            <a:r>
              <a:rPr lang="en-IN" b="1" dirty="0"/>
              <a:t>Answer:</a:t>
            </a:r>
            <a:r>
              <a:rPr lang="en-IN" dirty="0"/>
              <a:t> B) </a:t>
            </a:r>
            <a:endParaRPr lang="en-US" dirty="0"/>
          </a:p>
          <a:p>
            <a:endParaRPr lang="en-US" dirty="0"/>
          </a:p>
        </p:txBody>
      </p:sp>
      <p:sp>
        <p:nvSpPr>
          <p:cNvPr id="4" name="Date Placeholder 3"/>
          <p:cNvSpPr>
            <a:spLocks noGrp="1"/>
          </p:cNvSpPr>
          <p:nvPr>
            <p:ph type="dt" sz="half" idx="10"/>
          </p:nvPr>
        </p:nvSpPr>
        <p:spPr/>
        <p:txBody>
          <a:bodyPr/>
          <a:lstStyle/>
          <a:p>
            <a:fld id="{E399CA75-EA1A-42F0-AE31-382C2098A685}"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b="1" dirty="0"/>
              <a:t>What is the work of INSERT command?</a:t>
            </a:r>
            <a:endParaRPr lang="en-US" dirty="0"/>
          </a:p>
          <a:p>
            <a:pPr lvl="0"/>
            <a:r>
              <a:rPr lang="en-IN" dirty="0"/>
              <a:t>Inserting records or data into the database tables is accomplished with this command. In addition to inserting records in single rows, we can insert records in multiple rows as well.</a:t>
            </a:r>
            <a:endParaRPr lang="en-US" dirty="0"/>
          </a:p>
          <a:p>
            <a:pPr lvl="0"/>
            <a:r>
              <a:rPr lang="en-IN" dirty="0"/>
              <a:t>Database objects such as tables, table views, and other objects can be deleted using this command.</a:t>
            </a:r>
            <a:endParaRPr lang="en-US" dirty="0"/>
          </a:p>
          <a:p>
            <a:pPr lvl="0"/>
            <a:r>
              <a:rPr lang="en-IN" dirty="0"/>
              <a:t>One or more rows from one or more tables of the database can be accessed with this command. Using the WHERE clause with this command is also possible.</a:t>
            </a:r>
            <a:endParaRPr lang="en-US" dirty="0"/>
          </a:p>
          <a:p>
            <a:pPr lvl="0"/>
            <a:r>
              <a:rPr lang="en-IN" dirty="0"/>
              <a:t>It enables you to create new databases, tables, table views, and other objects using this command.</a:t>
            </a:r>
            <a:endParaRPr lang="en-US" dirty="0"/>
          </a:p>
          <a:p>
            <a:r>
              <a:rPr lang="en-IN" b="1" dirty="0"/>
              <a:t>Answer:</a:t>
            </a:r>
            <a:r>
              <a:rPr lang="en-IN" dirty="0"/>
              <a:t> A)</a:t>
            </a:r>
            <a:endParaRPr lang="en-US" dirty="0"/>
          </a:p>
          <a:p>
            <a:endParaRPr lang="en-US" dirty="0"/>
          </a:p>
        </p:txBody>
      </p:sp>
      <p:sp>
        <p:nvSpPr>
          <p:cNvPr id="4" name="Date Placeholder 3"/>
          <p:cNvSpPr>
            <a:spLocks noGrp="1"/>
          </p:cNvSpPr>
          <p:nvPr>
            <p:ph type="dt" sz="half" idx="10"/>
          </p:nvPr>
        </p:nvSpPr>
        <p:spPr/>
        <p:txBody>
          <a:bodyPr/>
          <a:lstStyle/>
          <a:p>
            <a:fld id="{38A55CEE-6021-4043-B3F6-1555041A18A9}"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b="1" dirty="0"/>
              <a:t>Which statement is not true?</a:t>
            </a:r>
            <a:endParaRPr lang="en-US" dirty="0"/>
          </a:p>
          <a:p>
            <a:pPr lvl="0"/>
            <a:r>
              <a:rPr lang="en-IN" dirty="0"/>
              <a:t>SQL is rational whereas No-SQL is non-rational.</a:t>
            </a:r>
            <a:endParaRPr lang="en-US" dirty="0"/>
          </a:p>
          <a:p>
            <a:pPr lvl="0"/>
            <a:r>
              <a:rPr lang="en-IN" dirty="0"/>
              <a:t>SQL follows BASE Model whereas No-SQL follows ACID Model.</a:t>
            </a:r>
            <a:endParaRPr lang="en-US" dirty="0"/>
          </a:p>
          <a:p>
            <a:pPr lvl="0"/>
            <a:r>
              <a:rPr lang="en-IN" dirty="0"/>
              <a:t>SQL database are vertically scalable whereas No-SQL database are horizontally scalable.</a:t>
            </a:r>
            <a:endParaRPr lang="en-US" dirty="0"/>
          </a:p>
          <a:p>
            <a:pPr lvl="0"/>
            <a:r>
              <a:rPr lang="en-IN" dirty="0"/>
              <a:t>No-SQL databases are preferable to store hierarchical data in comparison SQL databases.</a:t>
            </a:r>
            <a:endParaRPr lang="en-US" dirty="0"/>
          </a:p>
          <a:p>
            <a:r>
              <a:rPr lang="en-IN" b="1" dirty="0"/>
              <a:t>Answer:</a:t>
            </a:r>
            <a:r>
              <a:rPr lang="en-IN" dirty="0"/>
              <a:t> B) </a:t>
            </a:r>
            <a:endParaRPr lang="en-US" dirty="0"/>
          </a:p>
          <a:p>
            <a:endParaRPr lang="en-US" dirty="0"/>
          </a:p>
        </p:txBody>
      </p:sp>
      <p:sp>
        <p:nvSpPr>
          <p:cNvPr id="4" name="Date Placeholder 3"/>
          <p:cNvSpPr>
            <a:spLocks noGrp="1"/>
          </p:cNvSpPr>
          <p:nvPr>
            <p:ph type="dt" sz="half" idx="10"/>
          </p:nvPr>
        </p:nvSpPr>
        <p:spPr/>
        <p:txBody>
          <a:bodyPr/>
          <a:lstStyle/>
          <a:p>
            <a:fld id="{81238653-B0E4-4CAA-9946-0CADE506C1DE}"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Which statement is true about the SQL?</a:t>
            </a:r>
            <a:endParaRPr lang="en-US" dirty="0"/>
          </a:p>
          <a:p>
            <a:pPr lvl="0"/>
            <a:r>
              <a:rPr lang="en-IN" dirty="0"/>
              <a:t>SQL databases are vertically scalable.</a:t>
            </a:r>
            <a:endParaRPr lang="en-US" dirty="0"/>
          </a:p>
          <a:p>
            <a:pPr lvl="0"/>
            <a:r>
              <a:rPr lang="en-IN" dirty="0"/>
              <a:t>SQL follows BASE Model.</a:t>
            </a:r>
            <a:endParaRPr lang="en-US" dirty="0"/>
          </a:p>
          <a:p>
            <a:pPr lvl="0"/>
            <a:r>
              <a:rPr lang="en-IN" dirty="0"/>
              <a:t>SQL database cannot handle complex queries.</a:t>
            </a:r>
            <a:endParaRPr lang="en-US" dirty="0"/>
          </a:p>
          <a:p>
            <a:pPr lvl="0"/>
            <a:r>
              <a:rPr lang="en-IN" dirty="0"/>
              <a:t>SQL database does not require object-relational mapping.</a:t>
            </a:r>
            <a:endParaRPr lang="en-US" dirty="0"/>
          </a:p>
          <a:p>
            <a:r>
              <a:rPr lang="en-IN" b="1" dirty="0"/>
              <a:t>Answer:</a:t>
            </a:r>
            <a:r>
              <a:rPr lang="en-IN" dirty="0"/>
              <a:t> A) </a:t>
            </a:r>
            <a:endParaRPr lang="en-US" dirty="0"/>
          </a:p>
          <a:p>
            <a:endParaRPr lang="en-US" dirty="0"/>
          </a:p>
        </p:txBody>
      </p:sp>
      <p:sp>
        <p:nvSpPr>
          <p:cNvPr id="4" name="Date Placeholder 3"/>
          <p:cNvSpPr>
            <a:spLocks noGrp="1"/>
          </p:cNvSpPr>
          <p:nvPr>
            <p:ph type="dt" sz="half" idx="10"/>
          </p:nvPr>
        </p:nvSpPr>
        <p:spPr/>
        <p:txBody>
          <a:bodyPr/>
          <a:lstStyle/>
          <a:p>
            <a:fld id="{EC00BF2A-9848-4625-8DBD-D87D112FFE1E}"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b="1" dirty="0"/>
              <a:t>What is meant by 'SQL is an interactive language'?</a:t>
            </a:r>
            <a:endParaRPr lang="en-US" dirty="0"/>
          </a:p>
          <a:p>
            <a:pPr lvl="0"/>
            <a:r>
              <a:rPr lang="en-IN" dirty="0"/>
              <a:t>Learning and understanding SQL is easy</a:t>
            </a:r>
            <a:endParaRPr lang="en-US" dirty="0"/>
          </a:p>
          <a:p>
            <a:pPr lvl="0"/>
            <a:r>
              <a:rPr lang="en-IN" dirty="0"/>
              <a:t>It can also be used for communicating with the database.</a:t>
            </a:r>
            <a:endParaRPr lang="en-US" dirty="0"/>
          </a:p>
          <a:p>
            <a:pPr lvl="0"/>
            <a:r>
              <a:rPr lang="en-IN" dirty="0"/>
              <a:t>In a few seconds, complex queries can also be answered using this language.</a:t>
            </a:r>
            <a:endParaRPr lang="en-US" dirty="0"/>
          </a:p>
          <a:p>
            <a:pPr lvl="0"/>
            <a:r>
              <a:rPr lang="en-IN" dirty="0"/>
              <a:t>All of the above</a:t>
            </a:r>
            <a:endParaRPr lang="en-US" dirty="0"/>
          </a:p>
          <a:p>
            <a:r>
              <a:rPr lang="en-IN" b="1" dirty="0"/>
              <a:t>Answer:</a:t>
            </a:r>
            <a:r>
              <a:rPr lang="en-IN" dirty="0"/>
              <a:t> D) All of the above</a:t>
            </a:r>
            <a:endParaRPr lang="en-US" dirty="0"/>
          </a:p>
          <a:p>
            <a:endParaRPr lang="en-US" dirty="0"/>
          </a:p>
        </p:txBody>
      </p:sp>
      <p:sp>
        <p:nvSpPr>
          <p:cNvPr id="4" name="Date Placeholder 3"/>
          <p:cNvSpPr>
            <a:spLocks noGrp="1"/>
          </p:cNvSpPr>
          <p:nvPr>
            <p:ph type="dt" sz="half" idx="10"/>
          </p:nvPr>
        </p:nvSpPr>
        <p:spPr/>
        <p:txBody>
          <a:bodyPr/>
          <a:lstStyle/>
          <a:p>
            <a:fld id="{24B88058-4398-418B-AF5D-DA920FA924A3}"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Syntax of the Structured Query Language is ____?</a:t>
            </a:r>
            <a:endParaRPr lang="en-US" dirty="0"/>
          </a:p>
          <a:p>
            <a:pPr lvl="0"/>
            <a:r>
              <a:rPr lang="en-IN" dirty="0"/>
              <a:t>Case-sensitive</a:t>
            </a:r>
            <a:endParaRPr lang="en-US" dirty="0"/>
          </a:p>
          <a:p>
            <a:pPr lvl="0"/>
            <a:r>
              <a:rPr lang="en-IN" dirty="0"/>
              <a:t>Not case-sensitive</a:t>
            </a:r>
            <a:endParaRPr lang="en-US" dirty="0"/>
          </a:p>
          <a:p>
            <a:r>
              <a:rPr lang="en-IN" b="1" dirty="0"/>
              <a:t>Answer:</a:t>
            </a:r>
            <a:r>
              <a:rPr lang="en-IN" dirty="0"/>
              <a:t> B)</a:t>
            </a:r>
            <a:endParaRPr lang="en-US" dirty="0"/>
          </a:p>
          <a:p>
            <a:endParaRPr lang="en-US" dirty="0"/>
          </a:p>
        </p:txBody>
      </p:sp>
      <p:sp>
        <p:nvSpPr>
          <p:cNvPr id="4" name="Date Placeholder 3"/>
          <p:cNvSpPr>
            <a:spLocks noGrp="1"/>
          </p:cNvSpPr>
          <p:nvPr>
            <p:ph type="dt" sz="half" idx="10"/>
          </p:nvPr>
        </p:nvSpPr>
        <p:spPr/>
        <p:txBody>
          <a:bodyPr/>
          <a:lstStyle/>
          <a:p>
            <a:fld id="{A273398B-5DB1-4457-93D9-56B3B7BF7610}"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IN" b="1" dirty="0"/>
              <a:t>What does the ALTER TABLE Statement do?</a:t>
            </a:r>
            <a:endParaRPr lang="en-US" dirty="0"/>
          </a:p>
          <a:p>
            <a:pPr lvl="0"/>
            <a:r>
              <a:rPr lang="en-IN" dirty="0"/>
              <a:t>By deleting the stored data, this SQL statement deletes the database.</a:t>
            </a:r>
            <a:endParaRPr lang="en-US" dirty="0"/>
          </a:p>
          <a:p>
            <a:pPr lvl="0"/>
            <a:r>
              <a:rPr lang="en-IN" dirty="0"/>
              <a:t>Columns in the SQL database can be created, deleted, or modified with this SQL statement.</a:t>
            </a:r>
            <a:endParaRPr lang="en-US" dirty="0"/>
          </a:p>
          <a:p>
            <a:pPr lvl="0"/>
            <a:r>
              <a:rPr lang="en-IN" dirty="0"/>
              <a:t>A new table in SQL is created using this SQL statement.</a:t>
            </a:r>
            <a:endParaRPr lang="en-US" dirty="0"/>
          </a:p>
          <a:p>
            <a:pPr lvl="0"/>
            <a:r>
              <a:rPr lang="en-IN" dirty="0"/>
              <a:t>The table, its structure, views, permissions, and triggers will also be deleted or removed with this SQL statement.</a:t>
            </a:r>
            <a:endParaRPr lang="en-US" dirty="0"/>
          </a:p>
          <a:p>
            <a:r>
              <a:rPr lang="en-IN" b="1" dirty="0"/>
              <a:t>Answer:</a:t>
            </a:r>
            <a:r>
              <a:rPr lang="en-IN" dirty="0"/>
              <a:t> B) </a:t>
            </a:r>
            <a:endParaRPr lang="en-US" dirty="0"/>
          </a:p>
          <a:p>
            <a:endParaRPr lang="en-US" dirty="0"/>
          </a:p>
        </p:txBody>
      </p:sp>
      <p:sp>
        <p:nvSpPr>
          <p:cNvPr id="4" name="Date Placeholder 3"/>
          <p:cNvSpPr>
            <a:spLocks noGrp="1"/>
          </p:cNvSpPr>
          <p:nvPr>
            <p:ph type="dt" sz="half" idx="10"/>
          </p:nvPr>
        </p:nvSpPr>
        <p:spPr/>
        <p:txBody>
          <a:bodyPr/>
          <a:lstStyle/>
          <a:p>
            <a:fld id="{689F432A-9546-4B34-8B44-6924ED57C9F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19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b="1" dirty="0"/>
              <a:t>What does SQL is used to perform operations on?</a:t>
            </a:r>
            <a:endParaRPr lang="en-US" dirty="0"/>
          </a:p>
          <a:p>
            <a:pPr lvl="0"/>
            <a:r>
              <a:rPr lang="en-IN" dirty="0"/>
              <a:t>Update Records</a:t>
            </a:r>
            <a:endParaRPr lang="en-US" dirty="0"/>
          </a:p>
          <a:p>
            <a:pPr lvl="0"/>
            <a:r>
              <a:rPr lang="en-IN" dirty="0"/>
              <a:t>Insert Records</a:t>
            </a:r>
            <a:endParaRPr lang="en-US" dirty="0"/>
          </a:p>
          <a:p>
            <a:pPr lvl="0"/>
            <a:r>
              <a:rPr lang="en-IN" dirty="0"/>
              <a:t>Both A and B</a:t>
            </a:r>
            <a:endParaRPr lang="en-US" dirty="0"/>
          </a:p>
          <a:p>
            <a:pPr lvl="0"/>
            <a:r>
              <a:rPr lang="en-IN" dirty="0"/>
              <a:t>None of the above</a:t>
            </a:r>
            <a:endParaRPr lang="en-US" dirty="0"/>
          </a:p>
          <a:p>
            <a:r>
              <a:rPr lang="en-IN" dirty="0" err="1"/>
              <a:t>Ans</a:t>
            </a:r>
            <a:r>
              <a:rPr lang="en-IN" dirty="0"/>
              <a:t> c</a:t>
            </a:r>
            <a:endParaRPr lang="en-US" dirty="0"/>
          </a:p>
          <a:p>
            <a:endParaRPr lang="en-US" dirty="0"/>
          </a:p>
        </p:txBody>
      </p:sp>
      <p:sp>
        <p:nvSpPr>
          <p:cNvPr id="4" name="Date Placeholder 3"/>
          <p:cNvSpPr>
            <a:spLocks noGrp="1"/>
          </p:cNvSpPr>
          <p:nvPr>
            <p:ph type="dt" sz="half" idx="10"/>
          </p:nvPr>
        </p:nvSpPr>
        <p:spPr/>
        <p:txBody>
          <a:bodyPr/>
          <a:lstStyle/>
          <a:p>
            <a:fld id="{C11E1855-F4CA-4FF1-BDAB-AE80A99EF0A8}"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IN" b="1" dirty="0"/>
              <a:t>What does the DROP TABLE Statement do?</a:t>
            </a:r>
            <a:endParaRPr lang="en-US" dirty="0"/>
          </a:p>
          <a:p>
            <a:pPr lvl="0"/>
            <a:r>
              <a:rPr lang="en-IN" dirty="0"/>
              <a:t>The table, its structure, views, permissions, and triggers will also be deleted or removed with this SQL statement.</a:t>
            </a:r>
            <a:endParaRPr lang="en-US" dirty="0"/>
          </a:p>
          <a:p>
            <a:pPr lvl="0"/>
            <a:r>
              <a:rPr lang="en-IN" dirty="0"/>
              <a:t>A new table in SQL is created using this SQL statement.</a:t>
            </a:r>
            <a:endParaRPr lang="en-US" dirty="0"/>
          </a:p>
          <a:p>
            <a:pPr lvl="0"/>
            <a:r>
              <a:rPr lang="en-IN" dirty="0"/>
              <a:t>Columns in the SQL database can be created, deleted, or modified with this SQL statement.</a:t>
            </a:r>
            <a:endParaRPr lang="en-US" dirty="0"/>
          </a:p>
          <a:p>
            <a:pPr lvl="0"/>
            <a:r>
              <a:rPr lang="en-IN" dirty="0"/>
              <a:t>A new database will be created through this SQL statement.</a:t>
            </a:r>
            <a:endParaRPr lang="en-US" dirty="0"/>
          </a:p>
          <a:p>
            <a:r>
              <a:rPr lang="en-IN" b="1" dirty="0"/>
              <a:t>Answer:</a:t>
            </a:r>
            <a:r>
              <a:rPr lang="en-IN" dirty="0"/>
              <a:t> A)</a:t>
            </a:r>
            <a:endParaRPr lang="en-US" dirty="0"/>
          </a:p>
          <a:p>
            <a:endParaRPr lang="en-US" dirty="0"/>
          </a:p>
        </p:txBody>
      </p:sp>
      <p:sp>
        <p:nvSpPr>
          <p:cNvPr id="4" name="Date Placeholder 3"/>
          <p:cNvSpPr>
            <a:spLocks noGrp="1"/>
          </p:cNvSpPr>
          <p:nvPr>
            <p:ph type="dt" sz="half" idx="10"/>
          </p:nvPr>
        </p:nvSpPr>
        <p:spPr/>
        <p:txBody>
          <a:bodyPr/>
          <a:lstStyle/>
          <a:p>
            <a:fld id="{2C6EBE61-381B-4E5A-9312-8EC15DC57AD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does the DESCRIBE Statement do?</a:t>
            </a:r>
            <a:endParaRPr lang="en-US" dirty="0"/>
          </a:p>
          <a:p>
            <a:pPr lvl="0"/>
            <a:r>
              <a:rPr lang="en-IN" dirty="0"/>
              <a:t>In this SQL statement, the data or records are inserted into an existing database table. One query statement can insert multiple records simultaneously using this statement.</a:t>
            </a:r>
            <a:endParaRPr lang="en-US" dirty="0"/>
          </a:p>
          <a:p>
            <a:pPr lvl="0"/>
            <a:r>
              <a:rPr lang="en-IN" dirty="0"/>
              <a:t>By executing this SQL statement, all records in the SQL database will be deleted.</a:t>
            </a:r>
            <a:endParaRPr lang="en-US" dirty="0"/>
          </a:p>
          <a:p>
            <a:pPr lvl="0"/>
            <a:r>
              <a:rPr lang="en-IN" dirty="0"/>
              <a:t>Specify the columns of the table in this SQL statement to return distinct values.</a:t>
            </a:r>
            <a:endParaRPr lang="en-US" dirty="0"/>
          </a:p>
          <a:p>
            <a:pPr lvl="0"/>
            <a:r>
              <a:rPr lang="en-IN" dirty="0"/>
              <a:t>The data </a:t>
            </a:r>
            <a:r>
              <a:rPr lang="en-IN" dirty="0" smtClean="0"/>
              <a:t>type specified </a:t>
            </a:r>
            <a:r>
              <a:rPr lang="en-IN" dirty="0"/>
              <a:t>in this table or view is reported in this SQL statement.</a:t>
            </a:r>
            <a:endParaRPr lang="en-US" dirty="0"/>
          </a:p>
          <a:p>
            <a:r>
              <a:rPr lang="en-IN" b="1" dirty="0"/>
              <a:t>Answer:</a:t>
            </a:r>
            <a:r>
              <a:rPr lang="en-IN" dirty="0"/>
              <a:t> D)</a:t>
            </a:r>
            <a:endParaRPr lang="en-US" dirty="0"/>
          </a:p>
          <a:p>
            <a:endParaRPr lang="en-US" dirty="0"/>
          </a:p>
        </p:txBody>
      </p:sp>
      <p:sp>
        <p:nvSpPr>
          <p:cNvPr id="4" name="Date Placeholder 3"/>
          <p:cNvSpPr>
            <a:spLocks noGrp="1"/>
          </p:cNvSpPr>
          <p:nvPr>
            <p:ph type="dt" sz="half" idx="10"/>
          </p:nvPr>
        </p:nvSpPr>
        <p:spPr/>
        <p:txBody>
          <a:bodyPr/>
          <a:lstStyle/>
          <a:p>
            <a:fld id="{0BACBC07-B3BE-4DF3-9241-FD4221C4884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does the COMMIT Statement do?</a:t>
            </a:r>
            <a:endParaRPr lang="en-US" dirty="0"/>
          </a:p>
          <a:p>
            <a:pPr lvl="0"/>
            <a:r>
              <a:rPr lang="en-IN" dirty="0"/>
              <a:t>The data specified in this table or view is reported in this SQL statement.</a:t>
            </a:r>
            <a:endParaRPr lang="en-US" dirty="0"/>
          </a:p>
          <a:p>
            <a:pPr lvl="0"/>
            <a:r>
              <a:rPr lang="en-IN" dirty="0"/>
              <a:t>Changes made in the SQL database transaction are permanently saved using this SQL statement.</a:t>
            </a:r>
            <a:endParaRPr lang="en-US" dirty="0"/>
          </a:p>
          <a:p>
            <a:pPr lvl="0"/>
            <a:r>
              <a:rPr lang="en-IN" dirty="0"/>
              <a:t>Specify the columns of the table in this SQL statement to return distinct values.</a:t>
            </a:r>
            <a:endParaRPr lang="en-US" dirty="0"/>
          </a:p>
          <a:p>
            <a:pPr lvl="0"/>
            <a:r>
              <a:rPr lang="en-IN" dirty="0"/>
              <a:t>By running this SQL statement, the transaction will be undone and the operations not yet saved to the SQL database will be undone.</a:t>
            </a:r>
            <a:endParaRPr lang="en-US" dirty="0"/>
          </a:p>
          <a:p>
            <a:r>
              <a:rPr lang="en-IN" b="1" dirty="0"/>
              <a:t>Answer:</a:t>
            </a:r>
            <a:r>
              <a:rPr lang="en-IN" dirty="0"/>
              <a:t> B)</a:t>
            </a:r>
            <a:endParaRPr lang="en-US" dirty="0"/>
          </a:p>
          <a:p>
            <a:endParaRPr lang="en-US" dirty="0"/>
          </a:p>
        </p:txBody>
      </p:sp>
      <p:sp>
        <p:nvSpPr>
          <p:cNvPr id="4" name="Date Placeholder 3"/>
          <p:cNvSpPr>
            <a:spLocks noGrp="1"/>
          </p:cNvSpPr>
          <p:nvPr>
            <p:ph type="dt" sz="half" idx="10"/>
          </p:nvPr>
        </p:nvSpPr>
        <p:spPr/>
        <p:txBody>
          <a:bodyPr/>
          <a:lstStyle/>
          <a:p>
            <a:fld id="{2F4FCAA4-1F6A-40F5-B1B0-4FE4E21A718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does the ROLLBACK Statement do?</a:t>
            </a:r>
            <a:endParaRPr lang="en-US" dirty="0"/>
          </a:p>
          <a:p>
            <a:pPr lvl="0"/>
            <a:r>
              <a:rPr lang="en-IN" dirty="0"/>
              <a:t>Specify the columns of the table in this SQL statement to return distinct values.</a:t>
            </a:r>
            <a:endParaRPr lang="en-US" dirty="0"/>
          </a:p>
          <a:p>
            <a:pPr lvl="0"/>
            <a:r>
              <a:rPr lang="en-IN" dirty="0"/>
              <a:t>Changes made in the SQL database transaction are permanently saved using this SQL statement.</a:t>
            </a:r>
            <a:endParaRPr lang="en-US" dirty="0"/>
          </a:p>
          <a:p>
            <a:pPr lvl="0"/>
            <a:r>
              <a:rPr lang="en-IN" dirty="0"/>
              <a:t>By running this SQL statement, the transaction will be undone and the operations not yet saved to the SQL database will be undone.</a:t>
            </a:r>
            <a:endParaRPr lang="en-US" dirty="0"/>
          </a:p>
          <a:p>
            <a:pPr lvl="0"/>
            <a:r>
              <a:rPr lang="en-IN" dirty="0"/>
              <a:t>An index is created in a SQL database table with this SQL statement.</a:t>
            </a:r>
            <a:endParaRPr lang="en-US" dirty="0"/>
          </a:p>
          <a:p>
            <a:r>
              <a:rPr lang="en-IN" b="1" dirty="0"/>
              <a:t>Answer:</a:t>
            </a:r>
            <a:r>
              <a:rPr lang="en-IN" dirty="0"/>
              <a:t> C) </a:t>
            </a:r>
            <a:endParaRPr lang="en-US" dirty="0"/>
          </a:p>
          <a:p>
            <a:endParaRPr lang="en-US" dirty="0"/>
          </a:p>
        </p:txBody>
      </p:sp>
      <p:sp>
        <p:nvSpPr>
          <p:cNvPr id="4" name="Date Placeholder 3"/>
          <p:cNvSpPr>
            <a:spLocks noGrp="1"/>
          </p:cNvSpPr>
          <p:nvPr>
            <p:ph type="dt" sz="half" idx="10"/>
          </p:nvPr>
        </p:nvSpPr>
        <p:spPr/>
        <p:txBody>
          <a:bodyPr/>
          <a:lstStyle/>
          <a:p>
            <a:fld id="{EBBD8EA9-F400-4328-95B5-9FEB00239A2B}"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In the database table, data types describe the kind of ___ that it can contain.</a:t>
            </a:r>
            <a:endParaRPr lang="en-US" dirty="0"/>
          </a:p>
          <a:p>
            <a:pPr lvl="0"/>
            <a:r>
              <a:rPr lang="en-IN" dirty="0"/>
              <a:t>Table</a:t>
            </a:r>
            <a:endParaRPr lang="en-US" dirty="0"/>
          </a:p>
          <a:p>
            <a:pPr lvl="0"/>
            <a:r>
              <a:rPr lang="en-IN" dirty="0"/>
              <a:t>Data</a:t>
            </a:r>
            <a:endParaRPr lang="en-US" dirty="0"/>
          </a:p>
          <a:p>
            <a:pPr lvl="0"/>
            <a:r>
              <a:rPr lang="en-IN" dirty="0"/>
              <a:t>Number</a:t>
            </a:r>
            <a:endParaRPr lang="en-US" dirty="0"/>
          </a:p>
          <a:p>
            <a:pPr lvl="0"/>
            <a:r>
              <a:rPr lang="en-IN" dirty="0"/>
              <a:t>None of the above</a:t>
            </a:r>
            <a:endParaRPr lang="en-US" dirty="0"/>
          </a:p>
          <a:p>
            <a:r>
              <a:rPr lang="en-IN" b="1" dirty="0"/>
              <a:t>Answer:</a:t>
            </a:r>
            <a:r>
              <a:rPr lang="en-IN" dirty="0"/>
              <a:t> B) Data</a:t>
            </a:r>
            <a:endParaRPr lang="en-US" dirty="0"/>
          </a:p>
          <a:p>
            <a:endParaRPr lang="en-US" dirty="0"/>
          </a:p>
        </p:txBody>
      </p:sp>
      <p:sp>
        <p:nvSpPr>
          <p:cNvPr id="4" name="Date Placeholder 3"/>
          <p:cNvSpPr>
            <a:spLocks noGrp="1"/>
          </p:cNvSpPr>
          <p:nvPr>
            <p:ph type="dt" sz="half" idx="10"/>
          </p:nvPr>
        </p:nvSpPr>
        <p:spPr/>
        <p:txBody>
          <a:bodyPr/>
          <a:lstStyle/>
          <a:p>
            <a:fld id="{6ED6AB62-5577-4435-B0B7-AFC83A9F3BCC}"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b="1" dirty="0"/>
              <a:t>In how many categories data types has been classified?</a:t>
            </a:r>
            <a:endParaRPr lang="en-US" dirty="0"/>
          </a:p>
          <a:p>
            <a:pPr lvl="0"/>
            <a:r>
              <a:rPr lang="en-IN" dirty="0"/>
              <a:t>2</a:t>
            </a:r>
            <a:endParaRPr lang="en-US" dirty="0"/>
          </a:p>
          <a:p>
            <a:pPr lvl="0"/>
            <a:r>
              <a:rPr lang="en-IN" dirty="0"/>
              <a:t>3</a:t>
            </a:r>
            <a:endParaRPr lang="en-US" dirty="0"/>
          </a:p>
          <a:p>
            <a:pPr lvl="0"/>
            <a:r>
              <a:rPr lang="en-IN" dirty="0"/>
              <a:t>4</a:t>
            </a:r>
            <a:endParaRPr lang="en-US" dirty="0"/>
          </a:p>
          <a:p>
            <a:pPr lvl="0"/>
            <a:r>
              <a:rPr lang="en-IN" dirty="0"/>
              <a:t>5</a:t>
            </a:r>
            <a:endParaRPr lang="en-US" dirty="0"/>
          </a:p>
          <a:p>
            <a:r>
              <a:rPr lang="en-IN" b="1" dirty="0"/>
              <a:t>Answer:</a:t>
            </a:r>
            <a:r>
              <a:rPr lang="en-IN" dirty="0"/>
              <a:t> B) 3</a:t>
            </a:r>
            <a:endParaRPr lang="en-US" dirty="0"/>
          </a:p>
          <a:p>
            <a:r>
              <a:rPr lang="en-IN" b="1" dirty="0"/>
              <a:t>Explanation:</a:t>
            </a:r>
            <a:endParaRPr lang="en-US" dirty="0"/>
          </a:p>
          <a:p>
            <a:r>
              <a:rPr lang="en-IN" dirty="0"/>
              <a:t>Data types are classified into 3 categories,</a:t>
            </a:r>
            <a:endParaRPr lang="en-US" dirty="0"/>
          </a:p>
          <a:p>
            <a:pPr lvl="0"/>
            <a:r>
              <a:rPr lang="en-IN" dirty="0"/>
              <a:t>String Data types</a:t>
            </a:r>
            <a:endParaRPr lang="en-US" dirty="0"/>
          </a:p>
          <a:p>
            <a:pPr lvl="0"/>
            <a:r>
              <a:rPr lang="en-IN" dirty="0"/>
              <a:t>Numeric Data types</a:t>
            </a:r>
            <a:endParaRPr lang="en-US" dirty="0"/>
          </a:p>
          <a:p>
            <a:pPr lvl="0"/>
            <a:r>
              <a:rPr lang="en-IN" dirty="0"/>
              <a:t>Date and time Data types</a:t>
            </a:r>
            <a:endParaRPr lang="en-US" dirty="0"/>
          </a:p>
          <a:p>
            <a:endParaRPr lang="en-US" dirty="0"/>
          </a:p>
        </p:txBody>
      </p:sp>
      <p:sp>
        <p:nvSpPr>
          <p:cNvPr id="4" name="Date Placeholder 3"/>
          <p:cNvSpPr>
            <a:spLocks noGrp="1"/>
          </p:cNvSpPr>
          <p:nvPr>
            <p:ph type="dt" sz="half" idx="10"/>
          </p:nvPr>
        </p:nvSpPr>
        <p:spPr/>
        <p:txBody>
          <a:bodyPr/>
          <a:lstStyle/>
          <a:p>
            <a:fld id="{E40953EC-F404-43B7-9817-5B4F723337A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is the difference between VARCHAR and VARCHAR2?</a:t>
            </a:r>
            <a:endParaRPr lang="en-US" dirty="0"/>
          </a:p>
          <a:p>
            <a:pPr lvl="0"/>
            <a:r>
              <a:rPr lang="en-IN" dirty="0"/>
              <a:t>VARCHAR can store </a:t>
            </a:r>
            <a:r>
              <a:rPr lang="en-IN" dirty="0" err="1"/>
              <a:t>upto</a:t>
            </a:r>
            <a:r>
              <a:rPr lang="en-IN" dirty="0"/>
              <a:t> 4000 bytes and VARCHAR2 can store </a:t>
            </a:r>
            <a:r>
              <a:rPr lang="en-IN" dirty="0" err="1"/>
              <a:t>upto</a:t>
            </a:r>
            <a:r>
              <a:rPr lang="en-IN" dirty="0"/>
              <a:t> 8000 bytes.</a:t>
            </a:r>
            <a:endParaRPr lang="en-US" dirty="0"/>
          </a:p>
          <a:p>
            <a:pPr lvl="0"/>
            <a:r>
              <a:rPr lang="en-IN" dirty="0"/>
              <a:t>VARCHAR can store </a:t>
            </a:r>
            <a:r>
              <a:rPr lang="en-IN" dirty="0" err="1"/>
              <a:t>upto</a:t>
            </a:r>
            <a:r>
              <a:rPr lang="en-IN" dirty="0"/>
              <a:t> 2000 bytes and VARCHAR2 can store </a:t>
            </a:r>
            <a:r>
              <a:rPr lang="en-IN" dirty="0" err="1"/>
              <a:t>upto</a:t>
            </a:r>
            <a:r>
              <a:rPr lang="en-IN" dirty="0"/>
              <a:t> 4000 bytes.</a:t>
            </a:r>
            <a:endParaRPr lang="en-US" dirty="0"/>
          </a:p>
          <a:p>
            <a:pPr lvl="0"/>
            <a:r>
              <a:rPr lang="en-IN" dirty="0"/>
              <a:t>Both VARCHAR and VARCHAR2 are similar but use of VARCHAR2 is mostly recommended.</a:t>
            </a:r>
            <a:endParaRPr lang="en-US" dirty="0"/>
          </a:p>
          <a:p>
            <a:pPr lvl="0"/>
            <a:r>
              <a:rPr lang="en-IN" dirty="0"/>
              <a:t>There is no similarity between VARCHAR and VARCHAR2.</a:t>
            </a:r>
            <a:endParaRPr lang="en-US" dirty="0"/>
          </a:p>
          <a:p>
            <a:r>
              <a:rPr lang="en-IN" b="1" dirty="0"/>
              <a:t>Answer:</a:t>
            </a:r>
            <a:r>
              <a:rPr lang="en-IN" dirty="0"/>
              <a:t> C)</a:t>
            </a:r>
            <a:endParaRPr lang="en-US" dirty="0"/>
          </a:p>
          <a:p>
            <a:endParaRPr lang="en-US" dirty="0"/>
          </a:p>
        </p:txBody>
      </p:sp>
      <p:sp>
        <p:nvSpPr>
          <p:cNvPr id="4" name="Date Placeholder 3"/>
          <p:cNvSpPr>
            <a:spLocks noGrp="1"/>
          </p:cNvSpPr>
          <p:nvPr>
            <p:ph type="dt" sz="half" idx="10"/>
          </p:nvPr>
        </p:nvSpPr>
        <p:spPr/>
        <p:txBody>
          <a:bodyPr/>
          <a:lstStyle/>
          <a:p>
            <a:fld id="{F325D236-3D12-4E6E-A78D-7392F265EC4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Commands that comes under DDL is/are –</a:t>
            </a:r>
            <a:endParaRPr lang="en-US" dirty="0"/>
          </a:p>
          <a:p>
            <a:pPr lvl="0"/>
            <a:r>
              <a:rPr lang="en-IN" dirty="0"/>
              <a:t>CREATE</a:t>
            </a:r>
            <a:endParaRPr lang="en-US" dirty="0"/>
          </a:p>
          <a:p>
            <a:pPr lvl="0"/>
            <a:r>
              <a:rPr lang="en-IN" dirty="0"/>
              <a:t>DROP</a:t>
            </a:r>
            <a:endParaRPr lang="en-US" dirty="0"/>
          </a:p>
          <a:p>
            <a:pPr lvl="0"/>
            <a:r>
              <a:rPr lang="en-IN" dirty="0"/>
              <a:t>TRUNCATE</a:t>
            </a:r>
            <a:endParaRPr lang="en-US" dirty="0"/>
          </a:p>
          <a:p>
            <a:pPr lvl="0"/>
            <a:r>
              <a:rPr lang="en-IN" dirty="0"/>
              <a:t>All of the above</a:t>
            </a:r>
            <a:endParaRPr lang="en-US" dirty="0"/>
          </a:p>
          <a:p>
            <a:r>
              <a:rPr lang="en-IN" b="1" dirty="0"/>
              <a:t>Answer:</a:t>
            </a:r>
            <a:r>
              <a:rPr lang="en-IN" dirty="0"/>
              <a:t> D) All of the above</a:t>
            </a:r>
            <a:endParaRPr lang="en-US" dirty="0"/>
          </a:p>
          <a:p>
            <a:endParaRPr lang="en-US" dirty="0"/>
          </a:p>
        </p:txBody>
      </p:sp>
      <p:sp>
        <p:nvSpPr>
          <p:cNvPr id="4" name="Date Placeholder 3"/>
          <p:cNvSpPr>
            <a:spLocks noGrp="1"/>
          </p:cNvSpPr>
          <p:nvPr>
            <p:ph type="dt" sz="half" idx="10"/>
          </p:nvPr>
        </p:nvSpPr>
        <p:spPr/>
        <p:txBody>
          <a:bodyPr/>
          <a:lstStyle/>
          <a:p>
            <a:fld id="{31163E6F-5F91-4070-BE42-DE0BBF21D849}"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Command that comes under DML is/are –</a:t>
            </a:r>
            <a:endParaRPr lang="en-US" dirty="0"/>
          </a:p>
          <a:p>
            <a:pPr lvl="0"/>
            <a:r>
              <a:rPr lang="en-IN" dirty="0"/>
              <a:t>ROLLBACK</a:t>
            </a:r>
            <a:endParaRPr lang="en-US" dirty="0"/>
          </a:p>
          <a:p>
            <a:pPr lvl="0"/>
            <a:r>
              <a:rPr lang="en-IN" dirty="0"/>
              <a:t>GRANT</a:t>
            </a:r>
            <a:endParaRPr lang="en-US" dirty="0"/>
          </a:p>
          <a:p>
            <a:pPr lvl="0"/>
            <a:r>
              <a:rPr lang="en-IN" dirty="0"/>
              <a:t>UPDATE</a:t>
            </a:r>
            <a:endParaRPr lang="en-US" dirty="0"/>
          </a:p>
          <a:p>
            <a:pPr lvl="0"/>
            <a:r>
              <a:rPr lang="en-IN" dirty="0"/>
              <a:t>All of the above</a:t>
            </a:r>
            <a:endParaRPr lang="en-US" dirty="0"/>
          </a:p>
          <a:p>
            <a:r>
              <a:rPr lang="en-IN" b="1" dirty="0"/>
              <a:t>Answer:</a:t>
            </a:r>
            <a:r>
              <a:rPr lang="en-IN" dirty="0"/>
              <a:t> C) UPDATE</a:t>
            </a:r>
            <a:endParaRPr lang="en-US" dirty="0"/>
          </a:p>
          <a:p>
            <a:endParaRPr lang="en-US" dirty="0"/>
          </a:p>
        </p:txBody>
      </p:sp>
      <p:sp>
        <p:nvSpPr>
          <p:cNvPr id="4" name="Date Placeholder 3"/>
          <p:cNvSpPr>
            <a:spLocks noGrp="1"/>
          </p:cNvSpPr>
          <p:nvPr>
            <p:ph type="dt" sz="half" idx="10"/>
          </p:nvPr>
        </p:nvSpPr>
        <p:spPr/>
        <p:txBody>
          <a:bodyPr/>
          <a:lstStyle/>
          <a:p>
            <a:fld id="{0EA75FFA-5AC0-4073-8A5F-0A320552F59B}"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Full form of DCL is -</a:t>
            </a:r>
            <a:endParaRPr lang="en-US" dirty="0"/>
          </a:p>
          <a:p>
            <a:pPr lvl="0"/>
            <a:r>
              <a:rPr lang="en-IN" dirty="0"/>
              <a:t>Data Control Language</a:t>
            </a:r>
            <a:endParaRPr lang="en-US" dirty="0"/>
          </a:p>
          <a:p>
            <a:pPr lvl="0"/>
            <a:r>
              <a:rPr lang="en-IN" dirty="0"/>
              <a:t>Data Commit Language</a:t>
            </a:r>
            <a:endParaRPr lang="en-US" dirty="0"/>
          </a:p>
          <a:p>
            <a:pPr lvl="0"/>
            <a:r>
              <a:rPr lang="en-IN" dirty="0"/>
              <a:t>Data Common Language</a:t>
            </a:r>
            <a:endParaRPr lang="en-US" dirty="0"/>
          </a:p>
          <a:p>
            <a:pPr lvl="0"/>
            <a:r>
              <a:rPr lang="en-IN" dirty="0"/>
              <a:t>Data Concatenate Language</a:t>
            </a:r>
            <a:endParaRPr lang="en-US" dirty="0"/>
          </a:p>
          <a:p>
            <a:r>
              <a:rPr lang="en-IN" b="1" dirty="0"/>
              <a:t>Answer:</a:t>
            </a:r>
            <a:r>
              <a:rPr lang="en-IN" dirty="0"/>
              <a:t> A) Data Control Language</a:t>
            </a:r>
            <a:endParaRPr lang="en-US" dirty="0"/>
          </a:p>
          <a:p>
            <a:endParaRPr lang="en-US" dirty="0"/>
          </a:p>
        </p:txBody>
      </p:sp>
      <p:sp>
        <p:nvSpPr>
          <p:cNvPr id="4" name="Date Placeholder 3"/>
          <p:cNvSpPr>
            <a:spLocks noGrp="1"/>
          </p:cNvSpPr>
          <p:nvPr>
            <p:ph type="dt" sz="half" idx="10"/>
          </p:nvPr>
        </p:nvSpPr>
        <p:spPr/>
        <p:txBody>
          <a:bodyPr/>
          <a:lstStyle/>
          <a:p>
            <a:fld id="{EE0C7212-22B1-41DE-BC87-4A4391EE442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29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What does SQL stand for?</a:t>
            </a:r>
            <a:endParaRPr lang="en-US" dirty="0"/>
          </a:p>
          <a:p>
            <a:pPr lvl="0"/>
            <a:r>
              <a:rPr lang="en-IN" dirty="0"/>
              <a:t>SQL stands for Sample Query Language</a:t>
            </a:r>
            <a:endParaRPr lang="en-US" dirty="0"/>
          </a:p>
          <a:p>
            <a:pPr lvl="0"/>
            <a:r>
              <a:rPr lang="en-IN" dirty="0"/>
              <a:t>SQL stands for Structured Query List</a:t>
            </a:r>
            <a:endParaRPr lang="en-US" dirty="0"/>
          </a:p>
          <a:p>
            <a:pPr lvl="0"/>
            <a:r>
              <a:rPr lang="en-IN" dirty="0"/>
              <a:t>SQL stands for Structured Query Language</a:t>
            </a:r>
            <a:endParaRPr lang="en-US" dirty="0"/>
          </a:p>
          <a:p>
            <a:pPr lvl="0"/>
            <a:r>
              <a:rPr lang="en-IN" dirty="0"/>
              <a:t>SQL stands for Sample Query List</a:t>
            </a:r>
            <a:endParaRPr lang="en-US" dirty="0"/>
          </a:p>
          <a:p>
            <a:r>
              <a:rPr lang="en-IN" b="1" dirty="0"/>
              <a:t>Answer:</a:t>
            </a:r>
            <a:r>
              <a:rPr lang="en-IN" dirty="0"/>
              <a:t> C) SQL stands for Structured Query Language</a:t>
            </a:r>
            <a:endParaRPr lang="en-US" dirty="0"/>
          </a:p>
          <a:p>
            <a:endParaRPr lang="en-US" dirty="0"/>
          </a:p>
        </p:txBody>
      </p:sp>
      <p:sp>
        <p:nvSpPr>
          <p:cNvPr id="4" name="Date Placeholder 3"/>
          <p:cNvSpPr>
            <a:spLocks noGrp="1"/>
          </p:cNvSpPr>
          <p:nvPr>
            <p:ph type="dt" sz="half" idx="10"/>
          </p:nvPr>
        </p:nvSpPr>
        <p:spPr/>
        <p:txBody>
          <a:bodyPr/>
          <a:lstStyle/>
          <a:p>
            <a:fld id="{E14A63F9-24D9-4957-A1FA-25FC3477994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Command that comes under DCL is/are -</a:t>
            </a:r>
            <a:endParaRPr lang="en-US" dirty="0"/>
          </a:p>
          <a:p>
            <a:pPr lvl="0"/>
            <a:r>
              <a:rPr lang="en-IN" dirty="0"/>
              <a:t>GRANT</a:t>
            </a:r>
            <a:endParaRPr lang="en-US" dirty="0"/>
          </a:p>
          <a:p>
            <a:pPr lvl="0"/>
            <a:r>
              <a:rPr lang="en-IN" dirty="0"/>
              <a:t>REVOKE</a:t>
            </a:r>
            <a:endParaRPr lang="en-US" dirty="0"/>
          </a:p>
          <a:p>
            <a:pPr lvl="0"/>
            <a:r>
              <a:rPr lang="en-IN" dirty="0"/>
              <a:t>Both A. and B.</a:t>
            </a:r>
            <a:endParaRPr lang="en-US" dirty="0"/>
          </a:p>
          <a:p>
            <a:pPr lvl="0"/>
            <a:r>
              <a:rPr lang="en-IN" dirty="0"/>
              <a:t>None of the above</a:t>
            </a:r>
            <a:endParaRPr lang="en-US" dirty="0"/>
          </a:p>
          <a:p>
            <a:r>
              <a:rPr lang="en-IN" b="1" dirty="0"/>
              <a:t>Answer:</a:t>
            </a:r>
            <a:r>
              <a:rPr lang="en-IN" dirty="0"/>
              <a:t> C) Both A. and B.</a:t>
            </a:r>
            <a:endParaRPr lang="en-US" dirty="0"/>
          </a:p>
          <a:p>
            <a:endParaRPr lang="en-US" dirty="0"/>
          </a:p>
        </p:txBody>
      </p:sp>
      <p:sp>
        <p:nvSpPr>
          <p:cNvPr id="4" name="Date Placeholder 3"/>
          <p:cNvSpPr>
            <a:spLocks noGrp="1"/>
          </p:cNvSpPr>
          <p:nvPr>
            <p:ph type="dt" sz="half" idx="10"/>
          </p:nvPr>
        </p:nvSpPr>
        <p:spPr/>
        <p:txBody>
          <a:bodyPr/>
          <a:lstStyle/>
          <a:p>
            <a:fld id="{CDF9DBD0-92CF-47B4-B594-7CD6E255E56E}"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Full form of TCL is -</a:t>
            </a:r>
            <a:endParaRPr lang="en-US" dirty="0"/>
          </a:p>
          <a:p>
            <a:pPr lvl="0"/>
            <a:r>
              <a:rPr lang="en-IN" dirty="0"/>
              <a:t>Transaction Common Language</a:t>
            </a:r>
            <a:endParaRPr lang="en-US" dirty="0"/>
          </a:p>
          <a:p>
            <a:pPr lvl="0"/>
            <a:r>
              <a:rPr lang="en-IN" dirty="0"/>
              <a:t>Transaction Commit Language</a:t>
            </a:r>
            <a:endParaRPr lang="en-US" dirty="0"/>
          </a:p>
          <a:p>
            <a:pPr lvl="0"/>
            <a:r>
              <a:rPr lang="en-IN" dirty="0"/>
              <a:t>Transaction Concatenate Language</a:t>
            </a:r>
            <a:endParaRPr lang="en-US" dirty="0"/>
          </a:p>
          <a:p>
            <a:pPr lvl="0"/>
            <a:r>
              <a:rPr lang="en-IN" dirty="0"/>
              <a:t>Transaction Control Language</a:t>
            </a:r>
            <a:endParaRPr lang="en-US" dirty="0"/>
          </a:p>
          <a:p>
            <a:r>
              <a:rPr lang="en-IN" b="1" dirty="0"/>
              <a:t>Answer:</a:t>
            </a:r>
            <a:r>
              <a:rPr lang="en-IN" dirty="0"/>
              <a:t> D) Transaction Control Language</a:t>
            </a:r>
            <a:endParaRPr lang="en-US" dirty="0"/>
          </a:p>
          <a:p>
            <a:endParaRPr lang="en-US" dirty="0"/>
          </a:p>
        </p:txBody>
      </p:sp>
      <p:sp>
        <p:nvSpPr>
          <p:cNvPr id="4" name="Date Placeholder 3"/>
          <p:cNvSpPr>
            <a:spLocks noGrp="1"/>
          </p:cNvSpPr>
          <p:nvPr>
            <p:ph type="dt" sz="half" idx="10"/>
          </p:nvPr>
        </p:nvSpPr>
        <p:spPr/>
        <p:txBody>
          <a:bodyPr/>
          <a:lstStyle/>
          <a:p>
            <a:fld id="{7244BD75-34C7-4BC4-B796-32BE6950391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Which of the following are TCL Commands ?</a:t>
            </a:r>
          </a:p>
          <a:p>
            <a:pPr marL="514350" indent="-514350">
              <a:buFont typeface="+mj-lt"/>
              <a:buAutoNum type="alphaUcPeriod"/>
            </a:pPr>
            <a:r>
              <a:rPr lang="en-GB" dirty="0" smtClean="0"/>
              <a:t>Update and Truncate</a:t>
            </a:r>
          </a:p>
          <a:p>
            <a:pPr marL="514350" indent="-514350">
              <a:buFont typeface="+mj-lt"/>
              <a:buAutoNum type="alphaUcPeriod"/>
            </a:pPr>
            <a:r>
              <a:rPr lang="en-GB" dirty="0" smtClean="0"/>
              <a:t>Select and Insert</a:t>
            </a:r>
          </a:p>
          <a:p>
            <a:pPr marL="514350" indent="-514350">
              <a:buFont typeface="+mj-lt"/>
              <a:buAutoNum type="alphaUcPeriod"/>
            </a:pPr>
            <a:r>
              <a:rPr lang="en-GB" dirty="0" smtClean="0"/>
              <a:t>Grant and Revoke </a:t>
            </a:r>
          </a:p>
          <a:p>
            <a:pPr marL="514350" indent="-514350">
              <a:buFont typeface="+mj-lt"/>
              <a:buAutoNum type="alphaUcPeriod"/>
            </a:pPr>
            <a:r>
              <a:rPr lang="en-GB" dirty="0" smtClean="0"/>
              <a:t>Roll back and </a:t>
            </a:r>
            <a:r>
              <a:rPr lang="en-GB" dirty="0" err="1" smtClean="0"/>
              <a:t>Savepoint</a:t>
            </a:r>
            <a:r>
              <a:rPr lang="en-GB" dirty="0" smtClean="0"/>
              <a:t> </a:t>
            </a:r>
          </a:p>
          <a:p>
            <a:pPr marL="514350" indent="-514350">
              <a:buNone/>
            </a:pPr>
            <a:r>
              <a:rPr lang="en-GB" dirty="0" err="1" smtClean="0"/>
              <a:t>Ans</a:t>
            </a:r>
            <a:r>
              <a:rPr lang="en-GB" dirty="0" smtClean="0"/>
              <a:t> Roll back and </a:t>
            </a:r>
            <a:r>
              <a:rPr lang="en-GB" dirty="0" err="1" smtClean="0"/>
              <a:t>Savepoint</a:t>
            </a:r>
            <a:r>
              <a:rPr lang="en-GB" dirty="0" smtClean="0"/>
              <a:t> </a:t>
            </a:r>
          </a:p>
          <a:p>
            <a:pPr marL="514350" indent="-514350">
              <a:buNone/>
            </a:pPr>
            <a:endParaRPr lang="en-US" dirty="0"/>
          </a:p>
        </p:txBody>
      </p:sp>
      <p:sp>
        <p:nvSpPr>
          <p:cNvPr id="4" name="Date Placeholder 3"/>
          <p:cNvSpPr>
            <a:spLocks noGrp="1"/>
          </p:cNvSpPr>
          <p:nvPr>
            <p:ph type="dt" sz="half" idx="10"/>
          </p:nvPr>
        </p:nvSpPr>
        <p:spPr/>
        <p:txBody>
          <a:bodyPr/>
          <a:lstStyle/>
          <a:p>
            <a:fld id="{38933F88-5CD7-451C-BBF9-090E0AF55A8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4525963"/>
          </a:xfrm>
        </p:spPr>
        <p:txBody>
          <a:bodyPr>
            <a:normAutofit fontScale="77500" lnSpcReduction="20000"/>
          </a:bodyPr>
          <a:lstStyle/>
          <a:p>
            <a:r>
              <a:rPr lang="en-GB" dirty="0"/>
              <a:t>Which of the following statement is true?</a:t>
            </a:r>
          </a:p>
          <a:p>
            <a:pPr marL="514350" indent="-514350">
              <a:buFont typeface="+mj-lt"/>
              <a:buAutoNum type="alphaUcPeriod"/>
            </a:pPr>
            <a:r>
              <a:rPr lang="en-GB" dirty="0"/>
              <a:t>DELETE does not free the space containing the table and TRUNCATE free the space </a:t>
            </a:r>
            <a:r>
              <a:rPr lang="en-GB" dirty="0" smtClean="0"/>
              <a:t>containing </a:t>
            </a:r>
            <a:r>
              <a:rPr lang="en-GB" dirty="0"/>
              <a:t>the </a:t>
            </a:r>
            <a:r>
              <a:rPr lang="en-GB" dirty="0" smtClean="0"/>
              <a:t>table</a:t>
            </a:r>
          </a:p>
          <a:p>
            <a:pPr marL="514350" indent="-514350">
              <a:buFont typeface="+mj-lt"/>
              <a:buAutoNum type="alphaUcPeriod"/>
            </a:pPr>
            <a:r>
              <a:rPr lang="en-GB" dirty="0"/>
              <a:t>Both DELETE and TRUNCATE free the space containing the table</a:t>
            </a:r>
          </a:p>
          <a:p>
            <a:pPr marL="514350" indent="-514350">
              <a:buFont typeface="+mj-lt"/>
              <a:buAutoNum type="alphaUcPeriod"/>
            </a:pPr>
            <a:r>
              <a:rPr lang="en-GB" dirty="0"/>
              <a:t> Both DELETE and TRUNCATE does not free the space containing the table</a:t>
            </a:r>
          </a:p>
          <a:p>
            <a:pPr marL="514350" indent="-514350">
              <a:buFont typeface="+mj-lt"/>
              <a:buAutoNum type="alphaUcPeriod"/>
            </a:pPr>
            <a:r>
              <a:rPr lang="en-GB" dirty="0"/>
              <a:t> DELETE free the space containing the table and TRUNCATE does not free the space containing the </a:t>
            </a:r>
            <a:r>
              <a:rPr lang="en-GB" dirty="0" smtClean="0"/>
              <a:t>table</a:t>
            </a:r>
          </a:p>
          <a:p>
            <a:pPr marL="514350" indent="-514350">
              <a:buFont typeface="+mj-lt"/>
              <a:buAutoNum type="alphaUcPeriod"/>
            </a:pPr>
            <a:endParaRPr lang="en-GB" dirty="0"/>
          </a:p>
          <a:p>
            <a:r>
              <a:rPr lang="en-GB" dirty="0" err="1" smtClean="0"/>
              <a:t>Ans</a:t>
            </a:r>
            <a:r>
              <a:rPr lang="en-GB" dirty="0" smtClean="0"/>
              <a:t>  </a:t>
            </a:r>
            <a:r>
              <a:rPr lang="en-GB" dirty="0"/>
              <a:t>DELETE does not free the space containing the table and TRUNCATE free the space containing the table</a:t>
            </a:r>
            <a:br>
              <a:rPr lang="en-GB" dirty="0"/>
            </a:br>
            <a:endParaRPr lang="en-GB" dirty="0"/>
          </a:p>
          <a:p>
            <a:pPr marL="514350" indent="-514350">
              <a:buFont typeface="+mj-lt"/>
              <a:buAutoNum type="alphaUcPeriod"/>
            </a:pPr>
            <a:endParaRPr lang="en-US" dirty="0"/>
          </a:p>
        </p:txBody>
      </p:sp>
      <p:sp>
        <p:nvSpPr>
          <p:cNvPr id="4" name="Date Placeholder 3"/>
          <p:cNvSpPr>
            <a:spLocks noGrp="1"/>
          </p:cNvSpPr>
          <p:nvPr>
            <p:ph type="dt" sz="half" idx="10"/>
          </p:nvPr>
        </p:nvSpPr>
        <p:spPr/>
        <p:txBody>
          <a:bodyPr/>
          <a:lstStyle/>
          <a:p>
            <a:fld id="{E3828A87-0427-4BAB-9FE7-1FE972B04F6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a:t>What is the purpose of the SQL AS clause? </a:t>
            </a:r>
          </a:p>
          <a:p>
            <a:pPr marL="514350" indent="-514350">
              <a:buFont typeface="+mj-lt"/>
              <a:buAutoNum type="alphaUcPeriod"/>
            </a:pPr>
            <a:r>
              <a:rPr lang="en-GB" dirty="0"/>
              <a:t>The AS SQL clause is used to change the name of a column in the result set or to assign a name to a derived column</a:t>
            </a:r>
          </a:p>
          <a:p>
            <a:pPr marL="514350" indent="-514350">
              <a:buFont typeface="+mj-lt"/>
              <a:buAutoNum type="alphaUcPeriod"/>
            </a:pPr>
            <a:r>
              <a:rPr lang="en-GB" dirty="0"/>
              <a:t> The AS clause is used with the JOIN clause only</a:t>
            </a:r>
          </a:p>
          <a:p>
            <a:pPr marL="514350" indent="-514350">
              <a:buFont typeface="+mj-lt"/>
              <a:buAutoNum type="alphaUcPeriod"/>
            </a:pPr>
            <a:r>
              <a:rPr lang="en-GB" dirty="0"/>
              <a:t> The AS clause defines a search condition</a:t>
            </a:r>
          </a:p>
          <a:p>
            <a:pPr marL="514350" indent="-514350">
              <a:buFont typeface="+mj-lt"/>
              <a:buAutoNum type="alphaUcPeriod"/>
            </a:pPr>
            <a:r>
              <a:rPr lang="en-GB" dirty="0"/>
              <a:t> All of the </a:t>
            </a:r>
            <a:r>
              <a:rPr lang="en-GB" dirty="0" smtClean="0"/>
              <a:t>mentioned</a:t>
            </a:r>
          </a:p>
          <a:p>
            <a:pPr marL="514350" indent="-514350">
              <a:buNone/>
            </a:pPr>
            <a:r>
              <a:rPr lang="en-GB" dirty="0" err="1" smtClean="0"/>
              <a:t>Ans</a:t>
            </a:r>
            <a:r>
              <a:rPr lang="en-GB" dirty="0" smtClean="0"/>
              <a:t>  </a:t>
            </a:r>
            <a:r>
              <a:rPr lang="en-GB" b="1" dirty="0"/>
              <a:t>The AS SQL clause is used to change the name of a column in the result set or to assign a name to a derived column</a:t>
            </a:r>
            <a:endParaRPr lang="en-GB" dirty="0"/>
          </a:p>
          <a:p>
            <a:endParaRPr lang="en-US" dirty="0"/>
          </a:p>
        </p:txBody>
      </p:sp>
      <p:sp>
        <p:nvSpPr>
          <p:cNvPr id="4" name="Date Placeholder 3"/>
          <p:cNvSpPr>
            <a:spLocks noGrp="1"/>
          </p:cNvSpPr>
          <p:nvPr>
            <p:ph type="dt" sz="half" idx="10"/>
          </p:nvPr>
        </p:nvSpPr>
        <p:spPr/>
        <p:txBody>
          <a:bodyPr/>
          <a:lstStyle/>
          <a:p>
            <a:fld id="{72D8868E-9DA6-4553-BFDD-0EE44E09AE1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a:t>Which of the following is a legal expression in SQL? </a:t>
            </a:r>
          </a:p>
          <a:p>
            <a:pPr marL="514350" indent="-514350">
              <a:buFont typeface="+mj-lt"/>
              <a:buAutoNum type="alphaUcPeriod"/>
            </a:pPr>
            <a:r>
              <a:rPr lang="en-GB" dirty="0"/>
              <a:t> SELECT NULL FROM SALES;</a:t>
            </a:r>
          </a:p>
          <a:p>
            <a:pPr marL="514350" indent="-514350">
              <a:buFont typeface="+mj-lt"/>
              <a:buAutoNum type="alphaUcPeriod"/>
            </a:pPr>
            <a:r>
              <a:rPr lang="en-GB" dirty="0"/>
              <a:t> SELECT NAME FROM SALES;</a:t>
            </a:r>
          </a:p>
          <a:p>
            <a:pPr marL="514350" indent="-514350">
              <a:buFont typeface="+mj-lt"/>
              <a:buAutoNum type="alphaUcPeriod"/>
            </a:pPr>
            <a:r>
              <a:rPr lang="en-GB" dirty="0"/>
              <a:t> SELECT * FROM SALES WHEN PRICE = NULL;</a:t>
            </a:r>
          </a:p>
          <a:p>
            <a:pPr marL="514350" indent="-514350">
              <a:buFont typeface="+mj-lt"/>
              <a:buAutoNum type="alphaUcPeriod"/>
            </a:pPr>
            <a:r>
              <a:rPr lang="en-GB" dirty="0"/>
              <a:t> SELECT # FROM SALES;</a:t>
            </a:r>
          </a:p>
          <a:p>
            <a:endParaRPr lang="en-GB" dirty="0"/>
          </a:p>
          <a:p>
            <a:pPr>
              <a:buNone/>
            </a:pPr>
            <a:r>
              <a:rPr lang="en-GB" dirty="0" smtClean="0"/>
              <a:t> </a:t>
            </a:r>
            <a:r>
              <a:rPr lang="en-GB" dirty="0" err="1"/>
              <a:t>Answer:SELECT</a:t>
            </a:r>
            <a:r>
              <a:rPr lang="en-GB" dirty="0"/>
              <a:t> NAME FROM SALES;</a:t>
            </a:r>
          </a:p>
          <a:p>
            <a:endParaRPr lang="en-US" dirty="0"/>
          </a:p>
        </p:txBody>
      </p:sp>
      <p:sp>
        <p:nvSpPr>
          <p:cNvPr id="4" name="Date Placeholder 3"/>
          <p:cNvSpPr>
            <a:spLocks noGrp="1"/>
          </p:cNvSpPr>
          <p:nvPr>
            <p:ph type="dt" sz="half" idx="10"/>
          </p:nvPr>
        </p:nvSpPr>
        <p:spPr/>
        <p:txBody>
          <a:bodyPr/>
          <a:lstStyle/>
          <a:p>
            <a:fld id="{6D289A87-A848-44E9-A20B-0E331A7D31E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a:t>The COUNT function in SQL returns the number of _____ </a:t>
            </a:r>
          </a:p>
          <a:p>
            <a:pPr marL="514350" indent="-514350">
              <a:buFont typeface="+mj-lt"/>
              <a:buAutoNum type="alphaUcPeriod"/>
            </a:pPr>
            <a:r>
              <a:rPr lang="en-GB" dirty="0"/>
              <a:t> Values</a:t>
            </a:r>
          </a:p>
          <a:p>
            <a:pPr marL="514350" indent="-514350">
              <a:buFont typeface="+mj-lt"/>
              <a:buAutoNum type="alphaUcPeriod"/>
            </a:pPr>
            <a:r>
              <a:rPr lang="en-GB" dirty="0"/>
              <a:t> Distinct values</a:t>
            </a:r>
          </a:p>
          <a:p>
            <a:pPr marL="514350" indent="-514350">
              <a:buFont typeface="+mj-lt"/>
              <a:buAutoNum type="alphaUcPeriod"/>
            </a:pPr>
            <a:r>
              <a:rPr lang="en-GB" dirty="0"/>
              <a:t> Group by</a:t>
            </a:r>
          </a:p>
          <a:p>
            <a:pPr marL="514350" indent="-514350">
              <a:buFont typeface="+mj-lt"/>
              <a:buAutoNum type="alphaUcPeriod"/>
            </a:pPr>
            <a:r>
              <a:rPr lang="en-GB" dirty="0"/>
              <a:t> Columns</a:t>
            </a:r>
          </a:p>
          <a:p>
            <a:pPr>
              <a:buNone/>
            </a:pPr>
            <a:endParaRPr lang="en-GB" dirty="0" smtClean="0"/>
          </a:p>
          <a:p>
            <a:pPr>
              <a:buNone/>
            </a:pPr>
            <a:r>
              <a:rPr lang="en-GB" dirty="0" err="1" smtClean="0"/>
              <a:t>Answer:Values</a:t>
            </a:r>
            <a:endParaRPr lang="en-GB" dirty="0"/>
          </a:p>
          <a:p>
            <a:endParaRPr lang="en-US" dirty="0"/>
          </a:p>
        </p:txBody>
      </p:sp>
      <p:sp>
        <p:nvSpPr>
          <p:cNvPr id="4" name="Date Placeholder 3"/>
          <p:cNvSpPr>
            <a:spLocks noGrp="1"/>
          </p:cNvSpPr>
          <p:nvPr>
            <p:ph type="dt" sz="half" idx="10"/>
          </p:nvPr>
        </p:nvSpPr>
        <p:spPr/>
        <p:txBody>
          <a:bodyPr/>
          <a:lstStyle/>
          <a:p>
            <a:fld id="{7EDE11FF-F14A-4445-BF81-A19ECADD0DB9}"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GB" dirty="0"/>
              <a:t>DCL provides commands to perform actions like </a:t>
            </a:r>
          </a:p>
          <a:p>
            <a:pPr marL="514350" indent="-514350">
              <a:buFont typeface="+mj-lt"/>
              <a:buAutoNum type="alphaUcPeriod"/>
            </a:pPr>
            <a:r>
              <a:rPr lang="en-GB" dirty="0"/>
              <a:t> Change the structure of Tables</a:t>
            </a:r>
          </a:p>
          <a:p>
            <a:pPr marL="514350" indent="-514350">
              <a:buFont typeface="+mj-lt"/>
              <a:buAutoNum type="alphaUcPeriod"/>
            </a:pPr>
            <a:r>
              <a:rPr lang="en-GB" dirty="0"/>
              <a:t> Insert, Update or Delete Records and Values</a:t>
            </a:r>
          </a:p>
          <a:p>
            <a:pPr marL="514350" indent="-514350">
              <a:buFont typeface="+mj-lt"/>
              <a:buAutoNum type="alphaUcPeriod"/>
            </a:pPr>
            <a:r>
              <a:rPr lang="en-GB" dirty="0"/>
              <a:t> Authorizing Access and other control over Database</a:t>
            </a:r>
          </a:p>
          <a:p>
            <a:pPr marL="514350" indent="-514350">
              <a:buFont typeface="+mj-lt"/>
              <a:buAutoNum type="alphaUcPeriod"/>
            </a:pPr>
            <a:r>
              <a:rPr lang="en-GB" dirty="0"/>
              <a:t> None of the above</a:t>
            </a:r>
          </a:p>
          <a:p>
            <a:r>
              <a:rPr lang="en-GB" dirty="0" smtClean="0"/>
              <a:t>Answer: Authorizing </a:t>
            </a:r>
            <a:r>
              <a:rPr lang="en-GB" dirty="0"/>
              <a:t>Access and other control over Database</a:t>
            </a:r>
          </a:p>
          <a:p>
            <a:endParaRPr lang="en-US" dirty="0"/>
          </a:p>
        </p:txBody>
      </p:sp>
      <p:sp>
        <p:nvSpPr>
          <p:cNvPr id="4" name="Date Placeholder 3"/>
          <p:cNvSpPr>
            <a:spLocks noGrp="1"/>
          </p:cNvSpPr>
          <p:nvPr>
            <p:ph type="dt" sz="half" idx="10"/>
          </p:nvPr>
        </p:nvSpPr>
        <p:spPr/>
        <p:txBody>
          <a:bodyPr/>
          <a:lstStyle/>
          <a:p>
            <a:fld id="{8580DEB1-EDA6-43DA-AE04-31475A6F931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a:t>Which data type can store unstructured data in a column? </a:t>
            </a:r>
          </a:p>
          <a:p>
            <a:pPr marL="514350" indent="-514350">
              <a:buFont typeface="+mj-lt"/>
              <a:buAutoNum type="alphaUcPeriod"/>
            </a:pPr>
            <a:r>
              <a:rPr lang="en-GB" dirty="0"/>
              <a:t> RAW</a:t>
            </a:r>
          </a:p>
          <a:p>
            <a:pPr marL="514350" indent="-514350">
              <a:buFont typeface="+mj-lt"/>
              <a:buAutoNum type="alphaUcPeriod"/>
            </a:pPr>
            <a:r>
              <a:rPr lang="en-GB" dirty="0"/>
              <a:t> CHAR</a:t>
            </a:r>
          </a:p>
          <a:p>
            <a:pPr marL="514350" indent="-514350">
              <a:buFont typeface="+mj-lt"/>
              <a:buAutoNum type="alphaUcPeriod"/>
            </a:pPr>
            <a:r>
              <a:rPr lang="en-GB" dirty="0"/>
              <a:t> NUMERIC</a:t>
            </a:r>
          </a:p>
          <a:p>
            <a:pPr marL="514350" indent="-514350">
              <a:buFont typeface="+mj-lt"/>
              <a:buAutoNum type="alphaUcPeriod"/>
            </a:pPr>
            <a:r>
              <a:rPr lang="en-GB" dirty="0"/>
              <a:t> </a:t>
            </a:r>
            <a:r>
              <a:rPr lang="en-GB" dirty="0" smtClean="0"/>
              <a:t>VARCHAR</a:t>
            </a:r>
          </a:p>
          <a:p>
            <a:pPr marL="514350" indent="-514350">
              <a:buNone/>
            </a:pPr>
            <a:r>
              <a:rPr lang="en-GB" dirty="0" smtClean="0"/>
              <a:t> </a:t>
            </a:r>
            <a:r>
              <a:rPr lang="en-GB" dirty="0" err="1"/>
              <a:t>Answer:RAW</a:t>
            </a:r>
            <a:endParaRPr lang="en-GB" dirty="0"/>
          </a:p>
          <a:p>
            <a:endParaRPr lang="en-US" dirty="0"/>
          </a:p>
        </p:txBody>
      </p:sp>
      <p:sp>
        <p:nvSpPr>
          <p:cNvPr id="4" name="Date Placeholder 3"/>
          <p:cNvSpPr>
            <a:spLocks noGrp="1"/>
          </p:cNvSpPr>
          <p:nvPr>
            <p:ph type="dt" sz="half" idx="10"/>
          </p:nvPr>
        </p:nvSpPr>
        <p:spPr/>
        <p:txBody>
          <a:bodyPr/>
          <a:lstStyle/>
          <a:p>
            <a:fld id="{061DD2A5-319E-4697-AB93-5D45AEF5E67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Commands that come under TCL is/are -</a:t>
            </a:r>
            <a:endParaRPr lang="en-US" dirty="0" smtClean="0"/>
          </a:p>
          <a:p>
            <a:pPr lvl="0"/>
            <a:r>
              <a:rPr lang="en-IN" dirty="0" smtClean="0"/>
              <a:t>COMMIT</a:t>
            </a:r>
            <a:endParaRPr lang="en-US" dirty="0" smtClean="0"/>
          </a:p>
          <a:p>
            <a:pPr lvl="0"/>
            <a:r>
              <a:rPr lang="en-IN" dirty="0" smtClean="0"/>
              <a:t>ROLLBACK</a:t>
            </a:r>
            <a:endParaRPr lang="en-US" dirty="0" smtClean="0"/>
          </a:p>
          <a:p>
            <a:pPr lvl="0"/>
            <a:r>
              <a:rPr lang="en-IN" dirty="0" smtClean="0"/>
              <a:t>SAVEPOINT</a:t>
            </a:r>
            <a:endParaRPr lang="en-US" dirty="0" smtClean="0"/>
          </a:p>
          <a:p>
            <a:pPr lvl="0"/>
            <a:r>
              <a:rPr lang="en-IN" dirty="0" smtClean="0"/>
              <a:t>All of the above</a:t>
            </a:r>
            <a:endParaRPr lang="en-US" dirty="0" smtClean="0"/>
          </a:p>
          <a:p>
            <a:r>
              <a:rPr lang="en-IN" b="1" dirty="0" smtClean="0"/>
              <a:t>Answer:</a:t>
            </a:r>
            <a:r>
              <a:rPr lang="en-IN" dirty="0" smtClean="0"/>
              <a:t> D) All of the above</a:t>
            </a:r>
            <a:endParaRPr lang="en-US" dirty="0" smtClean="0"/>
          </a:p>
          <a:p>
            <a:endParaRPr lang="en-US" dirty="0"/>
          </a:p>
        </p:txBody>
      </p:sp>
      <p:sp>
        <p:nvSpPr>
          <p:cNvPr id="4" name="Date Placeholder 3"/>
          <p:cNvSpPr>
            <a:spLocks noGrp="1"/>
          </p:cNvSpPr>
          <p:nvPr>
            <p:ph type="dt" sz="half" idx="10"/>
          </p:nvPr>
        </p:nvSpPr>
        <p:spPr/>
        <p:txBody>
          <a:bodyPr/>
          <a:lstStyle/>
          <a:p>
            <a:fld id="{04F07EA3-C836-46AC-948A-D896DA71D628}"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39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What does this SQL database language design to?</a:t>
            </a:r>
            <a:endParaRPr lang="en-US" dirty="0"/>
          </a:p>
          <a:p>
            <a:pPr lvl="0"/>
            <a:r>
              <a:rPr lang="en-IN" dirty="0"/>
              <a:t>Maintain the data in hierarchal database management systems.</a:t>
            </a:r>
            <a:endParaRPr lang="en-US" dirty="0"/>
          </a:p>
          <a:p>
            <a:pPr lvl="0"/>
            <a:r>
              <a:rPr lang="en-IN" dirty="0"/>
              <a:t>Maintain the data in relational database management systems.</a:t>
            </a:r>
            <a:endParaRPr lang="en-US" dirty="0"/>
          </a:p>
          <a:p>
            <a:pPr lvl="0"/>
            <a:r>
              <a:rPr lang="en-IN" dirty="0"/>
              <a:t>Maintain the data in network database management systems.</a:t>
            </a:r>
            <a:endParaRPr lang="en-US" dirty="0"/>
          </a:p>
          <a:p>
            <a:pPr lvl="0"/>
            <a:r>
              <a:rPr lang="en-IN" dirty="0"/>
              <a:t>Maintain the data in object-oriented database management systems.</a:t>
            </a:r>
            <a:endParaRPr lang="en-US" dirty="0"/>
          </a:p>
          <a:p>
            <a:r>
              <a:rPr lang="en-IN" b="1" dirty="0"/>
              <a:t>Answer:</a:t>
            </a:r>
            <a:r>
              <a:rPr lang="en-IN" dirty="0"/>
              <a:t> B) Maintain the data in relational database management systems</a:t>
            </a:r>
            <a:endParaRPr lang="en-US" dirty="0"/>
          </a:p>
          <a:p>
            <a:endParaRPr lang="en-US" dirty="0"/>
          </a:p>
        </p:txBody>
      </p:sp>
      <p:sp>
        <p:nvSpPr>
          <p:cNvPr id="4" name="Date Placeholder 3"/>
          <p:cNvSpPr>
            <a:spLocks noGrp="1"/>
          </p:cNvSpPr>
          <p:nvPr>
            <p:ph type="dt" sz="half" idx="10"/>
          </p:nvPr>
        </p:nvSpPr>
        <p:spPr/>
        <p:txBody>
          <a:bodyPr/>
          <a:lstStyle/>
          <a:p>
            <a:fld id="{FD5AEDC4-6AE4-4B0A-86B1-099B9DF0FF7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b="1" dirty="0" smtClean="0"/>
              <a:t>Following the completion of a transaction, it must be executed to save all the operations performed in the transaction. Here we are talking about which command?</a:t>
            </a:r>
            <a:endParaRPr lang="en-US" dirty="0" smtClean="0"/>
          </a:p>
          <a:p>
            <a:pPr lvl="0"/>
            <a:r>
              <a:rPr lang="en-IN" dirty="0" smtClean="0"/>
              <a:t>REVOKE</a:t>
            </a:r>
            <a:endParaRPr lang="en-US" dirty="0" smtClean="0"/>
          </a:p>
          <a:p>
            <a:pPr lvl="0"/>
            <a:r>
              <a:rPr lang="en-IN" dirty="0" smtClean="0"/>
              <a:t>COMMIT</a:t>
            </a:r>
            <a:endParaRPr lang="en-US" dirty="0" smtClean="0"/>
          </a:p>
          <a:p>
            <a:pPr lvl="0"/>
            <a:r>
              <a:rPr lang="en-IN" dirty="0" smtClean="0"/>
              <a:t>ROLLBACK</a:t>
            </a:r>
            <a:endParaRPr lang="en-US" dirty="0" smtClean="0"/>
          </a:p>
          <a:p>
            <a:pPr lvl="0"/>
            <a:r>
              <a:rPr lang="en-IN" dirty="0" smtClean="0"/>
              <a:t>SAVE</a:t>
            </a:r>
            <a:endParaRPr lang="en-US" dirty="0" smtClean="0"/>
          </a:p>
          <a:p>
            <a:r>
              <a:rPr lang="en-IN" b="1" dirty="0" smtClean="0"/>
              <a:t>Answer:</a:t>
            </a:r>
            <a:r>
              <a:rPr lang="en-IN" dirty="0" smtClean="0"/>
              <a:t> B) COMMIT</a:t>
            </a:r>
            <a:endParaRPr lang="en-US" dirty="0" smtClean="0"/>
          </a:p>
          <a:p>
            <a:endParaRPr lang="en-US" dirty="0"/>
          </a:p>
        </p:txBody>
      </p:sp>
      <p:sp>
        <p:nvSpPr>
          <p:cNvPr id="4" name="Date Placeholder 3"/>
          <p:cNvSpPr>
            <a:spLocks noGrp="1"/>
          </p:cNvSpPr>
          <p:nvPr>
            <p:ph type="dt" sz="half" idx="10"/>
          </p:nvPr>
        </p:nvSpPr>
        <p:spPr/>
        <p:txBody>
          <a:bodyPr/>
          <a:lstStyle/>
          <a:p>
            <a:fld id="{47882DFD-BC91-48E0-99C1-AAF80A2D7836}"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b="1" dirty="0" smtClean="0"/>
              <a:t>Difference between GRAND &amp; REVOKE command is/are?</a:t>
            </a:r>
            <a:endParaRPr lang="en-US" dirty="0" smtClean="0"/>
          </a:p>
          <a:p>
            <a:pPr lvl="0"/>
            <a:r>
              <a:rPr lang="en-IN" dirty="0" smtClean="0"/>
              <a:t>The GRANT command can be used to grant a user access to databases and tables whereas The REVOKE command can be used to revoke all access privileges already assigned to the user.</a:t>
            </a:r>
            <a:endParaRPr lang="en-US" dirty="0" smtClean="0"/>
          </a:p>
          <a:p>
            <a:pPr lvl="0"/>
            <a:r>
              <a:rPr lang="en-IN" dirty="0" smtClean="0"/>
              <a:t>The REVOKE command can be used to grant a user access to databases and tables whereas The GRANT command can be used to revoke all access privileges already assigned to the user.</a:t>
            </a:r>
            <a:endParaRPr lang="en-US" dirty="0" smtClean="0"/>
          </a:p>
          <a:p>
            <a:pPr lvl="0"/>
            <a:r>
              <a:rPr lang="en-IN" dirty="0" smtClean="0"/>
              <a:t>A transaction can be rolled back to its last saved state.</a:t>
            </a:r>
            <a:endParaRPr lang="en-US" dirty="0" smtClean="0"/>
          </a:p>
          <a:p>
            <a:pPr lvl="0"/>
            <a:r>
              <a:rPr lang="en-IN" dirty="0" smtClean="0"/>
              <a:t>None of the above</a:t>
            </a:r>
            <a:endParaRPr lang="en-US" dirty="0" smtClean="0"/>
          </a:p>
          <a:p>
            <a:r>
              <a:rPr lang="en-IN" b="1" dirty="0" smtClean="0"/>
              <a:t>Answer:</a:t>
            </a:r>
            <a:r>
              <a:rPr lang="en-IN" dirty="0" smtClean="0"/>
              <a:t> A)</a:t>
            </a:r>
            <a:endParaRPr lang="en-US" dirty="0" smtClean="0"/>
          </a:p>
          <a:p>
            <a:endParaRPr lang="en-US" dirty="0"/>
          </a:p>
        </p:txBody>
      </p:sp>
      <p:sp>
        <p:nvSpPr>
          <p:cNvPr id="4" name="Date Placeholder 3"/>
          <p:cNvSpPr>
            <a:spLocks noGrp="1"/>
          </p:cNvSpPr>
          <p:nvPr>
            <p:ph type="dt" sz="half" idx="10"/>
          </p:nvPr>
        </p:nvSpPr>
        <p:spPr/>
        <p:txBody>
          <a:bodyPr/>
          <a:lstStyle/>
          <a:p>
            <a:fld id="{2538E0A5-C3E9-436A-A5DF-6E9CB76C4553}"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The table records can be retrieved using which command?</a:t>
            </a:r>
            <a:endParaRPr lang="en-US" dirty="0" smtClean="0"/>
          </a:p>
          <a:p>
            <a:pPr lvl="0"/>
            <a:r>
              <a:rPr lang="en-IN" dirty="0" smtClean="0"/>
              <a:t>RETRIEVE</a:t>
            </a:r>
            <a:endParaRPr lang="en-US" dirty="0" smtClean="0"/>
          </a:p>
          <a:p>
            <a:pPr lvl="0"/>
            <a:r>
              <a:rPr lang="en-IN" dirty="0" smtClean="0"/>
              <a:t>SELECT</a:t>
            </a:r>
            <a:endParaRPr lang="en-US" dirty="0" smtClean="0"/>
          </a:p>
          <a:p>
            <a:pPr lvl="0"/>
            <a:r>
              <a:rPr lang="en-IN" dirty="0" smtClean="0"/>
              <a:t>CREATE</a:t>
            </a:r>
            <a:endParaRPr lang="en-US" dirty="0" smtClean="0"/>
          </a:p>
          <a:p>
            <a:pPr lvl="0"/>
            <a:r>
              <a:rPr lang="en-IN" dirty="0" smtClean="0"/>
              <a:t>ALTER</a:t>
            </a:r>
            <a:endParaRPr lang="en-US" dirty="0" smtClean="0"/>
          </a:p>
          <a:p>
            <a:r>
              <a:rPr lang="en-IN" b="1" dirty="0" smtClean="0"/>
              <a:t>Answer:</a:t>
            </a:r>
            <a:r>
              <a:rPr lang="en-IN" dirty="0" smtClean="0"/>
              <a:t> B) SELECT</a:t>
            </a:r>
            <a:endParaRPr lang="en-US" dirty="0" smtClean="0"/>
          </a:p>
          <a:p>
            <a:endParaRPr lang="en-US" dirty="0"/>
          </a:p>
        </p:txBody>
      </p:sp>
      <p:sp>
        <p:nvSpPr>
          <p:cNvPr id="4" name="Date Placeholder 3"/>
          <p:cNvSpPr>
            <a:spLocks noGrp="1"/>
          </p:cNvSpPr>
          <p:nvPr>
            <p:ph type="dt" sz="half" idx="10"/>
          </p:nvPr>
        </p:nvSpPr>
        <p:spPr/>
        <p:txBody>
          <a:bodyPr/>
          <a:lstStyle/>
          <a:p>
            <a:fld id="{4049AC30-9076-4873-9EC0-21808B0269E7}"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Which command will remove the records from the table, but not affect the structure of the table?</a:t>
            </a:r>
            <a:endParaRPr lang="en-US" dirty="0" smtClean="0"/>
          </a:p>
          <a:p>
            <a:pPr lvl="0"/>
            <a:r>
              <a:rPr lang="en-IN" dirty="0" smtClean="0"/>
              <a:t>REMOVE</a:t>
            </a:r>
            <a:endParaRPr lang="en-US" dirty="0" smtClean="0"/>
          </a:p>
          <a:p>
            <a:pPr lvl="0"/>
            <a:r>
              <a:rPr lang="en-IN" dirty="0" smtClean="0"/>
              <a:t>DELETE</a:t>
            </a:r>
            <a:endParaRPr lang="en-US" dirty="0" smtClean="0"/>
          </a:p>
          <a:p>
            <a:pPr lvl="0"/>
            <a:r>
              <a:rPr lang="en-IN" dirty="0" smtClean="0"/>
              <a:t>DROP</a:t>
            </a:r>
            <a:endParaRPr lang="en-US" dirty="0" smtClean="0"/>
          </a:p>
          <a:p>
            <a:pPr lvl="0"/>
            <a:r>
              <a:rPr lang="en-IN" dirty="0" smtClean="0"/>
              <a:t>TRUNCATE</a:t>
            </a:r>
            <a:endParaRPr lang="en-US" dirty="0" smtClean="0"/>
          </a:p>
          <a:p>
            <a:r>
              <a:rPr lang="en-IN" b="1" dirty="0" smtClean="0"/>
              <a:t>Answer:</a:t>
            </a:r>
            <a:r>
              <a:rPr lang="en-IN" dirty="0" smtClean="0"/>
              <a:t> B) DELETE</a:t>
            </a:r>
            <a:endParaRPr lang="en-US" dirty="0"/>
          </a:p>
        </p:txBody>
      </p:sp>
      <p:sp>
        <p:nvSpPr>
          <p:cNvPr id="4" name="Date Placeholder 3"/>
          <p:cNvSpPr>
            <a:spLocks noGrp="1"/>
          </p:cNvSpPr>
          <p:nvPr>
            <p:ph type="dt" sz="half" idx="10"/>
          </p:nvPr>
        </p:nvSpPr>
        <p:spPr/>
        <p:txBody>
          <a:bodyPr/>
          <a:lstStyle/>
          <a:p>
            <a:fld id="{2B6083CA-4F4D-4F43-B02A-2A6083CCD368}"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The records and structure of a table may be removed or deleted from the database using which command?</a:t>
            </a:r>
            <a:endParaRPr lang="en-US" dirty="0" smtClean="0"/>
          </a:p>
          <a:p>
            <a:pPr lvl="0"/>
            <a:r>
              <a:rPr lang="en-IN" dirty="0" smtClean="0"/>
              <a:t>REMOVE</a:t>
            </a:r>
            <a:endParaRPr lang="en-US" dirty="0" smtClean="0"/>
          </a:p>
          <a:p>
            <a:pPr lvl="0"/>
            <a:r>
              <a:rPr lang="en-IN" dirty="0" smtClean="0"/>
              <a:t>DELETE</a:t>
            </a:r>
            <a:endParaRPr lang="en-US" dirty="0" smtClean="0"/>
          </a:p>
          <a:p>
            <a:pPr lvl="0"/>
            <a:r>
              <a:rPr lang="en-IN" dirty="0" smtClean="0"/>
              <a:t>DROP</a:t>
            </a:r>
            <a:endParaRPr lang="en-US" dirty="0" smtClean="0"/>
          </a:p>
          <a:p>
            <a:pPr lvl="0"/>
            <a:r>
              <a:rPr lang="en-IN" dirty="0" smtClean="0"/>
              <a:t>TRUNCATE</a:t>
            </a:r>
            <a:endParaRPr lang="en-US" dirty="0" smtClean="0"/>
          </a:p>
          <a:p>
            <a:r>
              <a:rPr lang="en-IN" b="1" dirty="0" smtClean="0"/>
              <a:t>Answer:</a:t>
            </a:r>
            <a:r>
              <a:rPr lang="en-IN" dirty="0" smtClean="0"/>
              <a:t> C) DROP</a:t>
            </a:r>
            <a:endParaRPr lang="en-US" dirty="0" smtClean="0"/>
          </a:p>
          <a:p>
            <a:endParaRPr lang="en-US" dirty="0"/>
          </a:p>
        </p:txBody>
      </p:sp>
      <p:sp>
        <p:nvSpPr>
          <p:cNvPr id="4" name="Date Placeholder 3"/>
          <p:cNvSpPr>
            <a:spLocks noGrp="1"/>
          </p:cNvSpPr>
          <p:nvPr>
            <p:ph type="dt" sz="half" idx="10"/>
          </p:nvPr>
        </p:nvSpPr>
        <p:spPr/>
        <p:txBody>
          <a:bodyPr/>
          <a:lstStyle/>
          <a:p>
            <a:fld id="{092064B0-A20F-467F-B78B-393203FFD0E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 Consider the following schema −</a:t>
            </a:r>
          </a:p>
          <a:p>
            <a:r>
              <a:rPr lang="en-US" dirty="0" smtClean="0"/>
              <a:t>STUDENTS(</a:t>
            </a:r>
            <a:r>
              <a:rPr lang="en-US" dirty="0" err="1" smtClean="0"/>
              <a:t>student_code</a:t>
            </a:r>
            <a:r>
              <a:rPr lang="en-US" dirty="0" smtClean="0"/>
              <a:t>, </a:t>
            </a:r>
            <a:r>
              <a:rPr lang="en-US" dirty="0" err="1" smtClean="0"/>
              <a:t>first_name</a:t>
            </a:r>
            <a:r>
              <a:rPr lang="en-US" dirty="0" smtClean="0"/>
              <a:t>, </a:t>
            </a:r>
            <a:r>
              <a:rPr lang="en-US" dirty="0" err="1" smtClean="0"/>
              <a:t>last_name</a:t>
            </a:r>
            <a:r>
              <a:rPr lang="en-US" dirty="0" smtClean="0"/>
              <a:t>, email, </a:t>
            </a:r>
          </a:p>
          <a:p>
            <a:r>
              <a:rPr lang="en-US" dirty="0" smtClean="0"/>
              <a:t>         </a:t>
            </a:r>
            <a:r>
              <a:rPr lang="en-US" dirty="0" err="1" smtClean="0"/>
              <a:t>phone_no</a:t>
            </a:r>
            <a:r>
              <a:rPr lang="en-US" dirty="0" smtClean="0"/>
              <a:t>, </a:t>
            </a:r>
            <a:r>
              <a:rPr lang="en-US" dirty="0" err="1" smtClean="0"/>
              <a:t>date_of_birth</a:t>
            </a:r>
            <a:r>
              <a:rPr lang="en-US" dirty="0" smtClean="0"/>
              <a:t>, </a:t>
            </a:r>
            <a:r>
              <a:rPr lang="en-US" dirty="0" err="1" smtClean="0"/>
              <a:t>honours_subject</a:t>
            </a:r>
            <a:r>
              <a:rPr lang="en-US" dirty="0" smtClean="0"/>
              <a:t>, </a:t>
            </a:r>
            <a:r>
              <a:rPr lang="en-US" dirty="0" err="1" smtClean="0"/>
              <a:t>percentage_of_marks</a:t>
            </a:r>
            <a:r>
              <a:rPr lang="en-US" dirty="0" smtClean="0"/>
              <a:t>);</a:t>
            </a:r>
          </a:p>
          <a:p>
            <a:r>
              <a:rPr lang="en-US" dirty="0" smtClean="0"/>
              <a:t>Which of the following query would display names of all students in descending order of percentage of marks?</a:t>
            </a:r>
          </a:p>
          <a:p>
            <a:r>
              <a:rPr lang="en-US" dirty="0" smtClean="0"/>
              <a:t>A - select </a:t>
            </a:r>
            <a:r>
              <a:rPr lang="en-US" dirty="0" err="1" smtClean="0"/>
              <a:t>first_name</a:t>
            </a:r>
            <a:r>
              <a:rPr lang="en-US" dirty="0" smtClean="0"/>
              <a:t>, last name, </a:t>
            </a:r>
            <a:r>
              <a:rPr lang="en-US" dirty="0" err="1" smtClean="0"/>
              <a:t>percentage_of_marks</a:t>
            </a:r>
            <a:r>
              <a:rPr lang="en-US" dirty="0" smtClean="0"/>
              <a:t> from students order by </a:t>
            </a:r>
            <a:r>
              <a:rPr lang="en-US" dirty="0" err="1" smtClean="0"/>
              <a:t>percentage_of_marks</a:t>
            </a:r>
            <a:r>
              <a:rPr lang="en-US" dirty="0" smtClean="0"/>
              <a:t>;</a:t>
            </a:r>
          </a:p>
          <a:p>
            <a:r>
              <a:rPr lang="en-US" dirty="0" smtClean="0"/>
              <a:t>B - select </a:t>
            </a:r>
            <a:r>
              <a:rPr lang="en-US" dirty="0" err="1" smtClean="0"/>
              <a:t>first_name</a:t>
            </a:r>
            <a:r>
              <a:rPr lang="en-US" dirty="0" smtClean="0"/>
              <a:t>, last name, </a:t>
            </a:r>
            <a:r>
              <a:rPr lang="en-US" dirty="0" err="1" smtClean="0"/>
              <a:t>percentage_of_marks</a:t>
            </a:r>
            <a:r>
              <a:rPr lang="en-US" dirty="0" smtClean="0"/>
              <a:t> order by </a:t>
            </a:r>
            <a:r>
              <a:rPr lang="en-US" dirty="0" err="1" smtClean="0"/>
              <a:t>percentage_of_marks</a:t>
            </a:r>
            <a:r>
              <a:rPr lang="en-US" dirty="0" smtClean="0"/>
              <a:t> </a:t>
            </a:r>
            <a:r>
              <a:rPr lang="en-US" dirty="0" err="1" smtClean="0"/>
              <a:t>desc</a:t>
            </a:r>
            <a:r>
              <a:rPr lang="en-US" dirty="0" smtClean="0"/>
              <a:t> from students;</a:t>
            </a:r>
          </a:p>
          <a:p>
            <a:r>
              <a:rPr lang="en-US" dirty="0" smtClean="0"/>
              <a:t>C - select </a:t>
            </a:r>
            <a:r>
              <a:rPr lang="en-US" dirty="0" err="1" smtClean="0"/>
              <a:t>first_name</a:t>
            </a:r>
            <a:r>
              <a:rPr lang="en-US" dirty="0" smtClean="0"/>
              <a:t>, last name, </a:t>
            </a:r>
            <a:r>
              <a:rPr lang="en-US" dirty="0" err="1" smtClean="0"/>
              <a:t>percentage_of_marks</a:t>
            </a:r>
            <a:r>
              <a:rPr lang="en-US" dirty="0" smtClean="0"/>
              <a:t> from students order by </a:t>
            </a:r>
            <a:r>
              <a:rPr lang="en-US" dirty="0" err="1" smtClean="0"/>
              <a:t>percentage_of_marks</a:t>
            </a:r>
            <a:r>
              <a:rPr lang="en-US" dirty="0" smtClean="0"/>
              <a:t> </a:t>
            </a:r>
            <a:r>
              <a:rPr lang="en-US" dirty="0" err="1" smtClean="0"/>
              <a:t>desc</a:t>
            </a:r>
            <a:r>
              <a:rPr lang="en-US" dirty="0" smtClean="0"/>
              <a:t>;</a:t>
            </a:r>
          </a:p>
          <a:p>
            <a:r>
              <a:rPr lang="en-US" dirty="0" smtClean="0"/>
              <a:t>D - select </a:t>
            </a:r>
            <a:r>
              <a:rPr lang="en-US" dirty="0" err="1" smtClean="0"/>
              <a:t>first_name</a:t>
            </a:r>
            <a:r>
              <a:rPr lang="en-US" dirty="0" smtClean="0"/>
              <a:t>, last name, </a:t>
            </a:r>
            <a:r>
              <a:rPr lang="en-US" dirty="0" err="1" smtClean="0"/>
              <a:t>percentage_of_marks</a:t>
            </a:r>
            <a:r>
              <a:rPr lang="en-US" dirty="0" smtClean="0"/>
              <a:t> from students order by </a:t>
            </a:r>
            <a:r>
              <a:rPr lang="en-US" dirty="0" err="1" smtClean="0"/>
              <a:t>percentage_of_marks</a:t>
            </a:r>
            <a:r>
              <a:rPr lang="en-US" dirty="0" smtClean="0"/>
              <a:t> descending;</a:t>
            </a:r>
          </a:p>
          <a:p>
            <a:r>
              <a:rPr lang="en-US" dirty="0" smtClean="0"/>
              <a:t>Answer : C</a:t>
            </a:r>
          </a:p>
          <a:p>
            <a:endParaRPr lang="en-US" dirty="0"/>
          </a:p>
        </p:txBody>
      </p:sp>
      <p:sp>
        <p:nvSpPr>
          <p:cNvPr id="4" name="Date Placeholder 3"/>
          <p:cNvSpPr>
            <a:spLocks noGrp="1"/>
          </p:cNvSpPr>
          <p:nvPr>
            <p:ph type="dt" sz="half" idx="10"/>
          </p:nvPr>
        </p:nvSpPr>
        <p:spPr/>
        <p:txBody>
          <a:bodyPr/>
          <a:lstStyle/>
          <a:p>
            <a:fld id="{32C4A638-1751-48C8-883A-7EB254BE598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returned by ROUND(789.8389, 2)?</a:t>
            </a:r>
          </a:p>
          <a:p>
            <a:r>
              <a:rPr lang="en-US" dirty="0" smtClean="0"/>
              <a:t>A - 789.84</a:t>
            </a:r>
          </a:p>
          <a:p>
            <a:r>
              <a:rPr lang="en-US" dirty="0" smtClean="0"/>
              <a:t>B - 789.83</a:t>
            </a:r>
          </a:p>
          <a:p>
            <a:r>
              <a:rPr lang="en-US" dirty="0" smtClean="0"/>
              <a:t>C - 78</a:t>
            </a:r>
          </a:p>
          <a:p>
            <a:r>
              <a:rPr lang="en-US" dirty="0" smtClean="0"/>
              <a:t>D - 789.00</a:t>
            </a:r>
          </a:p>
          <a:p>
            <a:r>
              <a:rPr lang="en-US" dirty="0" smtClean="0"/>
              <a:t>Answer : A</a:t>
            </a:r>
          </a:p>
          <a:p>
            <a:endParaRPr lang="en-US" dirty="0"/>
          </a:p>
        </p:txBody>
      </p:sp>
      <p:sp>
        <p:nvSpPr>
          <p:cNvPr id="4" name="Date Placeholder 3"/>
          <p:cNvSpPr>
            <a:spLocks noGrp="1"/>
          </p:cNvSpPr>
          <p:nvPr>
            <p:ph type="dt" sz="half" idx="10"/>
          </p:nvPr>
        </p:nvSpPr>
        <p:spPr/>
        <p:txBody>
          <a:bodyPr/>
          <a:lstStyle/>
          <a:p>
            <a:fld id="{8D6AADD6-9FFB-407D-B546-E60FFC8E188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For some particular assignment, you need to compare two values, if both are equal, the result would be null, and if the values are not equal then the first value should be returned. Which function should you use?</a:t>
            </a:r>
          </a:p>
          <a:p>
            <a:r>
              <a:rPr lang="en-US" dirty="0" smtClean="0"/>
              <a:t>A - NVL</a:t>
            </a:r>
          </a:p>
          <a:p>
            <a:r>
              <a:rPr lang="en-US" dirty="0" smtClean="0"/>
              <a:t>B - NVL2</a:t>
            </a:r>
          </a:p>
          <a:p>
            <a:r>
              <a:rPr lang="en-US" dirty="0" smtClean="0"/>
              <a:t>C - NULLIF</a:t>
            </a:r>
          </a:p>
          <a:p>
            <a:r>
              <a:rPr lang="en-US" dirty="0" smtClean="0"/>
              <a:t>D - COALESCE</a:t>
            </a:r>
          </a:p>
          <a:p>
            <a:r>
              <a:rPr lang="en-US" dirty="0" smtClean="0"/>
              <a:t>Answer : C</a:t>
            </a:r>
          </a:p>
          <a:p>
            <a:endParaRPr lang="en-US" dirty="0"/>
          </a:p>
        </p:txBody>
      </p:sp>
      <p:sp>
        <p:nvSpPr>
          <p:cNvPr id="4" name="Date Placeholder 3"/>
          <p:cNvSpPr>
            <a:spLocks noGrp="1"/>
          </p:cNvSpPr>
          <p:nvPr>
            <p:ph type="dt" sz="half" idx="10"/>
          </p:nvPr>
        </p:nvSpPr>
        <p:spPr/>
        <p:txBody>
          <a:bodyPr/>
          <a:lstStyle/>
          <a:p>
            <a:fld id="{A352EA39-6114-4381-B0AF-387BD837935E}"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Consider the following schema −</a:t>
            </a:r>
          </a:p>
          <a:p>
            <a:r>
              <a:rPr lang="en-US" dirty="0" smtClean="0"/>
              <a:t>HONOURS_SUBJECT(</a:t>
            </a:r>
            <a:r>
              <a:rPr lang="en-US" dirty="0" err="1" smtClean="0"/>
              <a:t>subject_code</a:t>
            </a:r>
            <a:r>
              <a:rPr lang="en-US" dirty="0" smtClean="0"/>
              <a:t>, </a:t>
            </a:r>
            <a:r>
              <a:rPr lang="en-US" dirty="0" err="1" smtClean="0"/>
              <a:t>subject_name</a:t>
            </a:r>
            <a:r>
              <a:rPr lang="en-US" dirty="0" smtClean="0"/>
              <a:t>, </a:t>
            </a:r>
            <a:r>
              <a:rPr lang="en-US" dirty="0" err="1" smtClean="0"/>
              <a:t>department_head</a:t>
            </a:r>
            <a:r>
              <a:rPr lang="en-US" dirty="0" smtClean="0"/>
              <a:t>);</a:t>
            </a:r>
          </a:p>
          <a:p>
            <a:r>
              <a:rPr lang="en-US" dirty="0" smtClean="0"/>
              <a:t>LOCATIONS(</a:t>
            </a:r>
            <a:r>
              <a:rPr lang="en-US" dirty="0" err="1" smtClean="0"/>
              <a:t>subject_code</a:t>
            </a:r>
            <a:r>
              <a:rPr lang="en-US" dirty="0" smtClean="0"/>
              <a:t>, </a:t>
            </a:r>
            <a:r>
              <a:rPr lang="en-US" dirty="0" err="1" smtClean="0"/>
              <a:t>department_name</a:t>
            </a:r>
            <a:r>
              <a:rPr lang="en-US" dirty="0" smtClean="0"/>
              <a:t>, </a:t>
            </a:r>
            <a:r>
              <a:rPr lang="en-US" dirty="0" err="1" smtClean="0"/>
              <a:t>location_id</a:t>
            </a:r>
            <a:r>
              <a:rPr lang="en-US" dirty="0" smtClean="0"/>
              <a:t>, city);</a:t>
            </a:r>
          </a:p>
          <a:p>
            <a:r>
              <a:rPr lang="en-US" dirty="0" smtClean="0"/>
              <a:t>Select the right query for retrieving records from the tables HONOURS_SUBJECT and LOCATIONS with a right outer join</a:t>
            </a:r>
          </a:p>
          <a:p>
            <a:r>
              <a:rPr lang="en-US" dirty="0" smtClean="0"/>
              <a:t>A - select </a:t>
            </a:r>
            <a:r>
              <a:rPr lang="en-US" dirty="0" err="1" smtClean="0"/>
              <a:t>h.subject_name</a:t>
            </a:r>
            <a:r>
              <a:rPr lang="en-US" dirty="0" smtClean="0"/>
              <a:t>, </a:t>
            </a:r>
            <a:r>
              <a:rPr lang="en-US" dirty="0" err="1" smtClean="0"/>
              <a:t>l.department_name</a:t>
            </a:r>
            <a:r>
              <a:rPr lang="en-US" dirty="0" smtClean="0"/>
              <a:t>, </a:t>
            </a:r>
            <a:r>
              <a:rPr lang="en-US" dirty="0" err="1" smtClean="0"/>
              <a:t>h.department_head</a:t>
            </a:r>
            <a:r>
              <a:rPr lang="en-US" dirty="0" smtClean="0"/>
              <a:t>, </a:t>
            </a:r>
            <a:r>
              <a:rPr lang="en-US" dirty="0" err="1" smtClean="0"/>
              <a:t>l.city</a:t>
            </a:r>
            <a:r>
              <a:rPr lang="en-US" dirty="0" smtClean="0"/>
              <a:t> from </a:t>
            </a:r>
            <a:r>
              <a:rPr lang="en-US" dirty="0" err="1" smtClean="0"/>
              <a:t>honours_subject</a:t>
            </a:r>
            <a:r>
              <a:rPr lang="en-US" dirty="0" smtClean="0"/>
              <a:t> h on right outer join location l where(</a:t>
            </a:r>
            <a:r>
              <a:rPr lang="en-US" dirty="0" err="1" smtClean="0"/>
              <a:t>h.subject_code</a:t>
            </a:r>
            <a:r>
              <a:rPr lang="en-US" dirty="0" smtClean="0"/>
              <a:t> = </a:t>
            </a:r>
            <a:r>
              <a:rPr lang="en-US" dirty="0" err="1" smtClean="0"/>
              <a:t>l.subject_code</a:t>
            </a:r>
            <a:r>
              <a:rPr lang="en-US" dirty="0" smtClean="0"/>
              <a:t>);</a:t>
            </a:r>
          </a:p>
          <a:p>
            <a:r>
              <a:rPr lang="en-US" dirty="0" smtClean="0"/>
              <a:t>B - select </a:t>
            </a:r>
            <a:r>
              <a:rPr lang="en-US" dirty="0" err="1" smtClean="0"/>
              <a:t>h.subject_name</a:t>
            </a:r>
            <a:r>
              <a:rPr lang="en-US" dirty="0" smtClean="0"/>
              <a:t>, </a:t>
            </a:r>
            <a:r>
              <a:rPr lang="en-US" dirty="0" err="1" smtClean="0"/>
              <a:t>l.department_name</a:t>
            </a:r>
            <a:r>
              <a:rPr lang="en-US" dirty="0" smtClean="0"/>
              <a:t>, </a:t>
            </a:r>
            <a:r>
              <a:rPr lang="en-US" dirty="0" err="1" smtClean="0"/>
              <a:t>h.department_head</a:t>
            </a:r>
            <a:r>
              <a:rPr lang="en-US" dirty="0" smtClean="0"/>
              <a:t>, </a:t>
            </a:r>
            <a:r>
              <a:rPr lang="en-US" dirty="0" err="1" smtClean="0"/>
              <a:t>l.city</a:t>
            </a:r>
            <a:r>
              <a:rPr lang="en-US" dirty="0" smtClean="0"/>
              <a:t> from </a:t>
            </a:r>
            <a:r>
              <a:rPr lang="en-US" dirty="0" err="1" smtClean="0"/>
              <a:t>honours_subject</a:t>
            </a:r>
            <a:r>
              <a:rPr lang="en-US" dirty="0" smtClean="0"/>
              <a:t> h outer join location l on(</a:t>
            </a:r>
            <a:r>
              <a:rPr lang="en-US" dirty="0" err="1" smtClean="0"/>
              <a:t>subject_code</a:t>
            </a:r>
            <a:r>
              <a:rPr lang="en-US" dirty="0" smtClean="0"/>
              <a:t>);</a:t>
            </a:r>
          </a:p>
          <a:p>
            <a:r>
              <a:rPr lang="en-US" dirty="0" smtClean="0"/>
              <a:t>C - select </a:t>
            </a:r>
            <a:r>
              <a:rPr lang="en-US" dirty="0" err="1" smtClean="0"/>
              <a:t>h.subject_name</a:t>
            </a:r>
            <a:r>
              <a:rPr lang="en-US" dirty="0" smtClean="0"/>
              <a:t>, </a:t>
            </a:r>
            <a:r>
              <a:rPr lang="en-US" dirty="0" err="1" smtClean="0"/>
              <a:t>l.department_name</a:t>
            </a:r>
            <a:r>
              <a:rPr lang="en-US" dirty="0" smtClean="0"/>
              <a:t>, </a:t>
            </a:r>
            <a:r>
              <a:rPr lang="en-US" dirty="0" err="1" smtClean="0"/>
              <a:t>h.department_head</a:t>
            </a:r>
            <a:r>
              <a:rPr lang="en-US" dirty="0" smtClean="0"/>
              <a:t>, </a:t>
            </a:r>
            <a:r>
              <a:rPr lang="en-US" dirty="0" err="1" smtClean="0"/>
              <a:t>l.city</a:t>
            </a:r>
            <a:r>
              <a:rPr lang="en-US" dirty="0" smtClean="0"/>
              <a:t> from </a:t>
            </a:r>
            <a:r>
              <a:rPr lang="en-US" dirty="0" err="1" smtClean="0"/>
              <a:t>honours_subject</a:t>
            </a:r>
            <a:r>
              <a:rPr lang="en-US" dirty="0" smtClean="0"/>
              <a:t> h right outer join location l on(</a:t>
            </a:r>
            <a:r>
              <a:rPr lang="en-US" dirty="0" err="1" smtClean="0"/>
              <a:t>h.subject_code</a:t>
            </a:r>
            <a:r>
              <a:rPr lang="en-US" dirty="0" smtClean="0"/>
              <a:t> = </a:t>
            </a:r>
            <a:r>
              <a:rPr lang="en-US" dirty="0" err="1" smtClean="0"/>
              <a:t>l.subject_code</a:t>
            </a:r>
            <a:r>
              <a:rPr lang="en-US" dirty="0" smtClean="0"/>
              <a:t>);</a:t>
            </a:r>
          </a:p>
          <a:p>
            <a:r>
              <a:rPr lang="en-US" dirty="0" smtClean="0"/>
              <a:t>D - None of the above.</a:t>
            </a:r>
          </a:p>
          <a:p>
            <a:r>
              <a:rPr lang="en-US" dirty="0" smtClean="0"/>
              <a:t>Answer : C</a:t>
            </a:r>
          </a:p>
          <a:p>
            <a:endParaRPr lang="en-US" dirty="0"/>
          </a:p>
        </p:txBody>
      </p:sp>
      <p:sp>
        <p:nvSpPr>
          <p:cNvPr id="4" name="Date Placeholder 3"/>
          <p:cNvSpPr>
            <a:spLocks noGrp="1"/>
          </p:cNvSpPr>
          <p:nvPr>
            <p:ph type="dt" sz="half" idx="10"/>
          </p:nvPr>
        </p:nvSpPr>
        <p:spPr/>
        <p:txBody>
          <a:bodyPr/>
          <a:lstStyle/>
          <a:p>
            <a:fld id="{C8645E19-1A5E-4EC9-8AA5-9082DAF4FD83}"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You want to calculate the minimum percentage of marks obtained under each </a:t>
            </a:r>
            <a:r>
              <a:rPr lang="en-US" dirty="0" err="1" smtClean="0"/>
              <a:t>honours</a:t>
            </a:r>
            <a:r>
              <a:rPr lang="en-US" dirty="0" smtClean="0"/>
              <a:t> group students, where the minimum marks is more than the minimum marks in economics department. Under which clause should the </a:t>
            </a:r>
            <a:r>
              <a:rPr lang="en-US" dirty="0" err="1" smtClean="0"/>
              <a:t>subquery</a:t>
            </a:r>
            <a:r>
              <a:rPr lang="en-US" dirty="0" smtClean="0"/>
              <a:t> be?</a:t>
            </a:r>
          </a:p>
          <a:p>
            <a:r>
              <a:rPr lang="en-US" dirty="0" smtClean="0"/>
              <a:t>A - WHERE clause</a:t>
            </a:r>
          </a:p>
          <a:p>
            <a:r>
              <a:rPr lang="en-US" dirty="0" smtClean="0"/>
              <a:t>B - FROM clause</a:t>
            </a:r>
          </a:p>
          <a:p>
            <a:r>
              <a:rPr lang="en-US" dirty="0" smtClean="0"/>
              <a:t>C - HAVING clause</a:t>
            </a:r>
          </a:p>
          <a:p>
            <a:r>
              <a:rPr lang="en-US" dirty="0" smtClean="0"/>
              <a:t>D - None of the above.</a:t>
            </a:r>
          </a:p>
          <a:p>
            <a:r>
              <a:rPr lang="en-US" dirty="0" smtClean="0"/>
              <a:t>Answer : C</a:t>
            </a:r>
          </a:p>
          <a:p>
            <a:endParaRPr lang="en-US" dirty="0"/>
          </a:p>
        </p:txBody>
      </p:sp>
      <p:sp>
        <p:nvSpPr>
          <p:cNvPr id="4" name="Date Placeholder 3"/>
          <p:cNvSpPr>
            <a:spLocks noGrp="1"/>
          </p:cNvSpPr>
          <p:nvPr>
            <p:ph type="dt" sz="half" idx="10"/>
          </p:nvPr>
        </p:nvSpPr>
        <p:spPr/>
        <p:txBody>
          <a:bodyPr/>
          <a:lstStyle/>
          <a:p>
            <a:fld id="{42E3D91B-DD44-4B79-BED8-0405ED705510}"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49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SQL became the standard of?</a:t>
            </a:r>
            <a:endParaRPr lang="en-US" dirty="0"/>
          </a:p>
          <a:p>
            <a:pPr lvl="0"/>
            <a:r>
              <a:rPr lang="en-IN" dirty="0"/>
              <a:t>ASCII</a:t>
            </a:r>
            <a:endParaRPr lang="en-US" dirty="0"/>
          </a:p>
          <a:p>
            <a:pPr lvl="0"/>
            <a:r>
              <a:rPr lang="en-IN" dirty="0"/>
              <a:t>ANSI</a:t>
            </a:r>
            <a:endParaRPr lang="en-US" dirty="0"/>
          </a:p>
          <a:p>
            <a:pPr lvl="0"/>
            <a:r>
              <a:rPr lang="en-IN" dirty="0"/>
              <a:t>ISO</a:t>
            </a:r>
            <a:endParaRPr lang="en-US" dirty="0"/>
          </a:p>
          <a:p>
            <a:pPr lvl="0"/>
            <a:r>
              <a:rPr lang="en-IN" dirty="0"/>
              <a:t>Both B and C</a:t>
            </a:r>
            <a:endParaRPr lang="en-US" dirty="0"/>
          </a:p>
          <a:p>
            <a:r>
              <a:rPr lang="en-IN" b="1" dirty="0"/>
              <a:t>Answer:</a:t>
            </a:r>
            <a:r>
              <a:rPr lang="en-IN" dirty="0"/>
              <a:t> D) Both B and C</a:t>
            </a:r>
            <a:endParaRPr lang="en-US" dirty="0"/>
          </a:p>
          <a:p>
            <a:endParaRPr lang="en-US" dirty="0"/>
          </a:p>
        </p:txBody>
      </p:sp>
      <p:sp>
        <p:nvSpPr>
          <p:cNvPr id="4" name="Date Placeholder 3"/>
          <p:cNvSpPr>
            <a:spLocks noGrp="1"/>
          </p:cNvSpPr>
          <p:nvPr>
            <p:ph type="dt" sz="half" idx="10"/>
          </p:nvPr>
        </p:nvSpPr>
        <p:spPr/>
        <p:txBody>
          <a:bodyPr/>
          <a:lstStyle/>
          <a:p>
            <a:fld id="{26594317-1E28-4B2E-B338-1E7B2FA6C273}"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Which of the following is not true about modifying rows in a table?</a:t>
            </a:r>
          </a:p>
          <a:p>
            <a:r>
              <a:rPr lang="en-US" dirty="0" smtClean="0"/>
              <a:t>A - Existing rows in a table are modified using the UPDATE statement.</a:t>
            </a:r>
          </a:p>
          <a:p>
            <a:r>
              <a:rPr lang="en-US" dirty="0" smtClean="0"/>
              <a:t>B - You can update more than one row at a time.</a:t>
            </a:r>
          </a:p>
          <a:p>
            <a:r>
              <a:rPr lang="en-US" dirty="0" smtClean="0"/>
              <a:t>C - All the rows in a table are modified if you omit the WHERE clause.</a:t>
            </a:r>
          </a:p>
          <a:p>
            <a:r>
              <a:rPr lang="en-US" dirty="0" smtClean="0"/>
              <a:t>D - None of the above.</a:t>
            </a:r>
          </a:p>
          <a:p>
            <a:r>
              <a:rPr lang="en-US" dirty="0" smtClean="0"/>
              <a:t>Answer : D</a:t>
            </a:r>
          </a:p>
          <a:p>
            <a:endParaRPr lang="en-US" dirty="0"/>
          </a:p>
        </p:txBody>
      </p:sp>
      <p:sp>
        <p:nvSpPr>
          <p:cNvPr id="4" name="Date Placeholder 3"/>
          <p:cNvSpPr>
            <a:spLocks noGrp="1"/>
          </p:cNvSpPr>
          <p:nvPr>
            <p:ph type="dt" sz="half" idx="10"/>
          </p:nvPr>
        </p:nvSpPr>
        <p:spPr/>
        <p:txBody>
          <a:bodyPr/>
          <a:lstStyle/>
          <a:p>
            <a:fld id="{87249672-D61E-4FC9-BBC3-D1FE4C71E4F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Consider the following schema −</a:t>
            </a:r>
          </a:p>
          <a:p>
            <a:r>
              <a:rPr lang="en-US" dirty="0" smtClean="0"/>
              <a:t>LOCATIONS(</a:t>
            </a:r>
            <a:r>
              <a:rPr lang="en-US" dirty="0" err="1" smtClean="0"/>
              <a:t>subject_code</a:t>
            </a:r>
            <a:r>
              <a:rPr lang="en-US" dirty="0" smtClean="0"/>
              <a:t>, </a:t>
            </a:r>
            <a:r>
              <a:rPr lang="en-US" dirty="0" err="1" smtClean="0"/>
              <a:t>department_name</a:t>
            </a:r>
            <a:r>
              <a:rPr lang="en-US" dirty="0" smtClean="0"/>
              <a:t>, </a:t>
            </a:r>
            <a:r>
              <a:rPr lang="en-US" dirty="0" err="1" smtClean="0"/>
              <a:t>location_id</a:t>
            </a:r>
            <a:r>
              <a:rPr lang="en-US" dirty="0" smtClean="0"/>
              <a:t>, city);</a:t>
            </a:r>
          </a:p>
          <a:p>
            <a:r>
              <a:rPr lang="en-US" dirty="0" smtClean="0"/>
              <a:t>Which code snippet will alter the table LOCATIONS and change the </a:t>
            </a:r>
            <a:r>
              <a:rPr lang="en-US" dirty="0" err="1" smtClean="0"/>
              <a:t>datatype</a:t>
            </a:r>
            <a:r>
              <a:rPr lang="en-US" dirty="0" smtClean="0"/>
              <a:t> of the column CITY to varchar2(30)?</a:t>
            </a:r>
          </a:p>
          <a:p>
            <a:r>
              <a:rPr lang="en-US" dirty="0" smtClean="0"/>
              <a:t>A - ALTER TABLE locations MODIFY COLUMN (city varchar2(30));</a:t>
            </a:r>
          </a:p>
          <a:p>
            <a:r>
              <a:rPr lang="en-US" dirty="0" smtClean="0"/>
              <a:t>B - MODIFY TABLE locations ADD (city varchar2(30));</a:t>
            </a:r>
          </a:p>
          <a:p>
            <a:r>
              <a:rPr lang="en-US" dirty="0" smtClean="0"/>
              <a:t>C - ALTER TABLE locations MODIFY (city varchar2(30));</a:t>
            </a:r>
          </a:p>
          <a:p>
            <a:r>
              <a:rPr lang="en-US" dirty="0" smtClean="0"/>
              <a:t>D - None of the above.</a:t>
            </a:r>
          </a:p>
          <a:p>
            <a:r>
              <a:rPr lang="en-US" dirty="0" smtClean="0"/>
              <a:t>Answer : C</a:t>
            </a:r>
          </a:p>
          <a:p>
            <a:endParaRPr lang="en-US" dirty="0"/>
          </a:p>
        </p:txBody>
      </p:sp>
      <p:sp>
        <p:nvSpPr>
          <p:cNvPr id="4" name="Date Placeholder 3"/>
          <p:cNvSpPr>
            <a:spLocks noGrp="1"/>
          </p:cNvSpPr>
          <p:nvPr>
            <p:ph type="dt" sz="half" idx="10"/>
          </p:nvPr>
        </p:nvSpPr>
        <p:spPr/>
        <p:txBody>
          <a:bodyPr/>
          <a:lstStyle/>
          <a:p>
            <a:fld id="{2F85CDBA-4400-4E7B-94F8-45C25602CFC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true about simple views?</a:t>
            </a:r>
          </a:p>
          <a:p>
            <a:r>
              <a:rPr lang="en-US" dirty="0" smtClean="0"/>
              <a:t>A - They derive data from one table.</a:t>
            </a:r>
          </a:p>
          <a:p>
            <a:r>
              <a:rPr lang="en-US" dirty="0" smtClean="0"/>
              <a:t>B - They contain no functions or grouping.</a:t>
            </a:r>
          </a:p>
          <a:p>
            <a:r>
              <a:rPr lang="en-US" dirty="0" smtClean="0"/>
              <a:t>C - You cannot perform DML operations through a simple view.</a:t>
            </a:r>
          </a:p>
          <a:p>
            <a:r>
              <a:rPr lang="en-US" dirty="0" smtClean="0"/>
              <a:t>D - All of the above are true.</a:t>
            </a:r>
          </a:p>
          <a:p>
            <a:r>
              <a:rPr lang="en-US" dirty="0" smtClean="0"/>
              <a:t>Answer : C</a:t>
            </a:r>
          </a:p>
          <a:p>
            <a:endParaRPr lang="en-US" dirty="0"/>
          </a:p>
        </p:txBody>
      </p:sp>
      <p:sp>
        <p:nvSpPr>
          <p:cNvPr id="4" name="Date Placeholder 3"/>
          <p:cNvSpPr>
            <a:spLocks noGrp="1"/>
          </p:cNvSpPr>
          <p:nvPr>
            <p:ph type="dt" sz="half" idx="10"/>
          </p:nvPr>
        </p:nvSpPr>
        <p:spPr/>
        <p:txBody>
          <a:bodyPr/>
          <a:lstStyle/>
          <a:p>
            <a:fld id="{C3EC99A0-B780-424B-968D-42E04C12C8C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Which of the following code will create an index named </a:t>
            </a:r>
            <a:r>
              <a:rPr lang="en-US" dirty="0" err="1" smtClean="0"/>
              <a:t>stu_marks_ind</a:t>
            </a:r>
            <a:r>
              <a:rPr lang="en-US" dirty="0" smtClean="0"/>
              <a:t> on the columns </a:t>
            </a:r>
            <a:r>
              <a:rPr lang="en-US" dirty="0" err="1" smtClean="0"/>
              <a:t>student_code</a:t>
            </a:r>
            <a:r>
              <a:rPr lang="en-US" dirty="0" smtClean="0"/>
              <a:t> and </a:t>
            </a:r>
            <a:r>
              <a:rPr lang="en-US" dirty="0" err="1" smtClean="0"/>
              <a:t>percentage_of_marks</a:t>
            </a:r>
            <a:r>
              <a:rPr lang="en-US" dirty="0" smtClean="0"/>
              <a:t> of the STUDENTS table?</a:t>
            </a:r>
          </a:p>
          <a:p>
            <a:r>
              <a:rPr lang="en-US" dirty="0" smtClean="0"/>
              <a:t>A - It’s not possible to create an index on two columns.</a:t>
            </a:r>
          </a:p>
          <a:p>
            <a:r>
              <a:rPr lang="en-US" dirty="0" smtClean="0"/>
              <a:t>B - create index </a:t>
            </a:r>
            <a:r>
              <a:rPr lang="en-US" dirty="0" err="1" smtClean="0"/>
              <a:t>stu_marks_ind</a:t>
            </a:r>
            <a:r>
              <a:rPr lang="en-US" dirty="0" smtClean="0"/>
              <a:t> from students(</a:t>
            </a:r>
            <a:r>
              <a:rPr lang="en-US" dirty="0" err="1" smtClean="0"/>
              <a:t>student_code</a:t>
            </a:r>
            <a:r>
              <a:rPr lang="en-US" dirty="0" smtClean="0"/>
              <a:t>, </a:t>
            </a:r>
            <a:r>
              <a:rPr lang="en-US" dirty="0" err="1" smtClean="0"/>
              <a:t>percentage_of_marks</a:t>
            </a:r>
            <a:r>
              <a:rPr lang="en-US" dirty="0" smtClean="0"/>
              <a:t>);</a:t>
            </a:r>
          </a:p>
          <a:p>
            <a:r>
              <a:rPr lang="en-US" dirty="0" smtClean="0"/>
              <a:t>C - create index </a:t>
            </a:r>
            <a:r>
              <a:rPr lang="en-US" dirty="0" err="1" smtClean="0"/>
              <a:t>stu_marks_ind</a:t>
            </a:r>
            <a:r>
              <a:rPr lang="en-US" dirty="0" smtClean="0"/>
              <a:t> on students(</a:t>
            </a:r>
            <a:r>
              <a:rPr lang="en-US" dirty="0" err="1" smtClean="0"/>
              <a:t>student_code</a:t>
            </a:r>
            <a:r>
              <a:rPr lang="en-US" dirty="0" smtClean="0"/>
              <a:t>, </a:t>
            </a:r>
            <a:r>
              <a:rPr lang="en-US" dirty="0" err="1" smtClean="0"/>
              <a:t>percentage_of_marks</a:t>
            </a:r>
            <a:r>
              <a:rPr lang="en-US" dirty="0" smtClean="0"/>
              <a:t>);</a:t>
            </a:r>
          </a:p>
          <a:p>
            <a:r>
              <a:rPr lang="en-US" dirty="0" smtClean="0"/>
              <a:t>D - create index </a:t>
            </a:r>
            <a:r>
              <a:rPr lang="en-US" dirty="0" err="1" smtClean="0"/>
              <a:t>stu_marks_ind</a:t>
            </a:r>
            <a:r>
              <a:rPr lang="en-US" dirty="0" smtClean="0"/>
              <a:t> (</a:t>
            </a:r>
            <a:r>
              <a:rPr lang="en-US" dirty="0" err="1" smtClean="0"/>
              <a:t>student_code</a:t>
            </a:r>
            <a:r>
              <a:rPr lang="en-US" dirty="0" smtClean="0"/>
              <a:t>, </a:t>
            </a:r>
            <a:r>
              <a:rPr lang="en-US" dirty="0" err="1" smtClean="0"/>
              <a:t>percentage_of_marks</a:t>
            </a:r>
            <a:r>
              <a:rPr lang="en-US" dirty="0" smtClean="0"/>
              <a:t>) on students;</a:t>
            </a:r>
          </a:p>
          <a:p>
            <a:r>
              <a:rPr lang="en-US" dirty="0" smtClean="0"/>
              <a:t>Answer : C</a:t>
            </a:r>
          </a:p>
          <a:p>
            <a:endParaRPr lang="en-US" dirty="0"/>
          </a:p>
        </p:txBody>
      </p:sp>
      <p:sp>
        <p:nvSpPr>
          <p:cNvPr id="4" name="Date Placeholder 3"/>
          <p:cNvSpPr>
            <a:spLocks noGrp="1"/>
          </p:cNvSpPr>
          <p:nvPr>
            <p:ph type="dt" sz="half" idx="10"/>
          </p:nvPr>
        </p:nvSpPr>
        <p:spPr/>
        <p:txBody>
          <a:bodyPr/>
          <a:lstStyle/>
          <a:p>
            <a:fld id="{963E42A6-2B7E-471F-957C-4869D3FE70A0}"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Which of the following code would allocate the privileges of creating tables and view to the role named </a:t>
            </a:r>
            <a:r>
              <a:rPr lang="en-US" dirty="0" err="1" smtClean="0"/>
              <a:t>student_admin</a:t>
            </a:r>
            <a:r>
              <a:rPr lang="en-US" dirty="0" smtClean="0"/>
              <a:t>?</a:t>
            </a:r>
          </a:p>
          <a:p>
            <a:r>
              <a:rPr lang="en-US" dirty="0" smtClean="0"/>
              <a:t>A - grant create table, create view to </a:t>
            </a:r>
            <a:r>
              <a:rPr lang="en-US" dirty="0" err="1" smtClean="0"/>
              <a:t>student_admin</a:t>
            </a:r>
            <a:r>
              <a:rPr lang="en-US" dirty="0" smtClean="0"/>
              <a:t>;</a:t>
            </a:r>
          </a:p>
          <a:p>
            <a:r>
              <a:rPr lang="en-US" dirty="0" smtClean="0"/>
              <a:t>B - grant to </a:t>
            </a:r>
            <a:r>
              <a:rPr lang="en-US" dirty="0" err="1" smtClean="0"/>
              <a:t>student_admin</a:t>
            </a:r>
            <a:r>
              <a:rPr lang="en-US" dirty="0" smtClean="0"/>
              <a:t> create table, create view;</a:t>
            </a:r>
          </a:p>
          <a:p>
            <a:r>
              <a:rPr lang="en-US" dirty="0" smtClean="0"/>
              <a:t>C - grant role </a:t>
            </a:r>
            <a:r>
              <a:rPr lang="en-US" dirty="0" err="1" smtClean="0"/>
              <a:t>student_admin</a:t>
            </a:r>
            <a:r>
              <a:rPr lang="en-US" dirty="0" smtClean="0"/>
              <a:t> create table, create view;</a:t>
            </a:r>
          </a:p>
          <a:p>
            <a:r>
              <a:rPr lang="en-US" dirty="0" smtClean="0"/>
              <a:t>D - None of the above.</a:t>
            </a:r>
          </a:p>
          <a:p>
            <a:r>
              <a:rPr lang="en-US" dirty="0" smtClean="0"/>
              <a:t>Answer : A</a:t>
            </a:r>
          </a:p>
          <a:p>
            <a:endParaRPr lang="en-US" dirty="0"/>
          </a:p>
        </p:txBody>
      </p:sp>
      <p:sp>
        <p:nvSpPr>
          <p:cNvPr id="4" name="Date Placeholder 3"/>
          <p:cNvSpPr>
            <a:spLocks noGrp="1"/>
          </p:cNvSpPr>
          <p:nvPr>
            <p:ph type="dt" sz="half" idx="10"/>
          </p:nvPr>
        </p:nvSpPr>
        <p:spPr/>
        <p:txBody>
          <a:bodyPr/>
          <a:lstStyle/>
          <a:p>
            <a:fld id="{C0DAA1B3-8AA5-4CC4-A857-3FDDDC1F5ADF}"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What’s wrong in the following query?</a:t>
            </a:r>
          </a:p>
          <a:p>
            <a:r>
              <a:rPr lang="en-US" dirty="0" smtClean="0"/>
              <a:t>   SELECT </a:t>
            </a:r>
            <a:r>
              <a:rPr lang="en-US" dirty="0" err="1" smtClean="0"/>
              <a:t>subject_code</a:t>
            </a:r>
            <a:r>
              <a:rPr lang="en-US" dirty="0" smtClean="0"/>
              <a:t>, AVG (marks)</a:t>
            </a:r>
          </a:p>
          <a:p>
            <a:r>
              <a:rPr lang="en-US" dirty="0" smtClean="0"/>
              <a:t>   FROM students</a:t>
            </a:r>
          </a:p>
          <a:p>
            <a:r>
              <a:rPr lang="en-US" dirty="0" smtClean="0"/>
              <a:t>   WHERE AVG(marks) &gt; 75</a:t>
            </a:r>
          </a:p>
          <a:p>
            <a:r>
              <a:rPr lang="en-US" dirty="0" smtClean="0"/>
              <a:t>   GROUP BY </a:t>
            </a:r>
            <a:r>
              <a:rPr lang="en-US" dirty="0" err="1" smtClean="0"/>
              <a:t>subject_code</a:t>
            </a:r>
            <a:r>
              <a:rPr lang="en-US" dirty="0" smtClean="0"/>
              <a:t>;</a:t>
            </a:r>
          </a:p>
          <a:p>
            <a:r>
              <a:rPr lang="en-US" dirty="0" err="1" smtClean="0"/>
              <a:t>Ans</a:t>
            </a:r>
            <a:r>
              <a:rPr lang="en-US" dirty="0" smtClean="0"/>
              <a:t> The WHERE clause cannot be used to restrict groups. The HAVING clause should be used.</a:t>
            </a:r>
          </a:p>
          <a:p>
            <a:r>
              <a:rPr lang="en-US" dirty="0" smtClean="0"/>
              <a:t>   SELECT </a:t>
            </a:r>
            <a:r>
              <a:rPr lang="en-US" dirty="0" err="1" smtClean="0"/>
              <a:t>subject_code</a:t>
            </a:r>
            <a:r>
              <a:rPr lang="en-US" dirty="0" smtClean="0"/>
              <a:t>, AVG (marks)</a:t>
            </a:r>
          </a:p>
          <a:p>
            <a:r>
              <a:rPr lang="en-US" dirty="0" smtClean="0"/>
              <a:t>   FROM students</a:t>
            </a:r>
          </a:p>
          <a:p>
            <a:r>
              <a:rPr lang="en-US" dirty="0" smtClean="0"/>
              <a:t>   HAVING AVG(marks) &gt; 75</a:t>
            </a:r>
          </a:p>
          <a:p>
            <a:r>
              <a:rPr lang="en-US" dirty="0" smtClean="0"/>
              <a:t>   GROUP BY </a:t>
            </a:r>
            <a:r>
              <a:rPr lang="en-US" dirty="0" err="1" smtClean="0"/>
              <a:t>subject_code</a:t>
            </a:r>
            <a:r>
              <a:rPr lang="en-US" dirty="0" smtClean="0"/>
              <a:t>;</a:t>
            </a:r>
          </a:p>
          <a:p>
            <a:endParaRPr lang="en-US" dirty="0"/>
          </a:p>
        </p:txBody>
      </p:sp>
      <p:sp>
        <p:nvSpPr>
          <p:cNvPr id="4" name="Date Placeholder 3"/>
          <p:cNvSpPr>
            <a:spLocks noGrp="1"/>
          </p:cNvSpPr>
          <p:nvPr>
            <p:ph type="dt" sz="half" idx="10"/>
          </p:nvPr>
        </p:nvSpPr>
        <p:spPr/>
        <p:txBody>
          <a:bodyPr/>
          <a:lstStyle/>
          <a:p>
            <a:fld id="{29B492FE-B43D-4F86-A202-899B381A3879}"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What’s wrong in the following query?</a:t>
            </a:r>
          </a:p>
          <a:p>
            <a:r>
              <a:rPr lang="en-US" dirty="0" smtClean="0"/>
              <a:t>   SELECT </a:t>
            </a:r>
            <a:r>
              <a:rPr lang="en-US" dirty="0" err="1" smtClean="0"/>
              <a:t>student_code</a:t>
            </a:r>
            <a:r>
              <a:rPr lang="en-US" dirty="0" smtClean="0"/>
              <a:t>, name</a:t>
            </a:r>
          </a:p>
          <a:p>
            <a:r>
              <a:rPr lang="en-US" dirty="0" smtClean="0"/>
              <a:t>   FROM students</a:t>
            </a:r>
          </a:p>
          <a:p>
            <a:r>
              <a:rPr lang="en-US" dirty="0" smtClean="0"/>
              <a:t>   WHERE marks = </a:t>
            </a:r>
          </a:p>
          <a:p>
            <a:r>
              <a:rPr lang="en-US" dirty="0" smtClean="0"/>
              <a:t>               (SELECT MAX(marks)</a:t>
            </a:r>
          </a:p>
          <a:p>
            <a:r>
              <a:rPr lang="en-US" dirty="0" smtClean="0"/>
              <a:t>                  FROM students</a:t>
            </a:r>
          </a:p>
          <a:p>
            <a:r>
              <a:rPr lang="en-US" dirty="0" smtClean="0"/>
              <a:t>                  GROUP BY </a:t>
            </a:r>
            <a:r>
              <a:rPr lang="en-US" dirty="0" err="1" smtClean="0"/>
              <a:t>subject_code</a:t>
            </a:r>
            <a:r>
              <a:rPr lang="en-US" dirty="0" smtClean="0"/>
              <a:t>);</a:t>
            </a:r>
          </a:p>
          <a:p>
            <a:r>
              <a:rPr lang="en-US" dirty="0" err="1" smtClean="0"/>
              <a:t>Ans</a:t>
            </a:r>
            <a:r>
              <a:rPr lang="en-US" dirty="0" smtClean="0"/>
              <a:t> Here a single row operator = is used with a multiple row </a:t>
            </a:r>
            <a:r>
              <a:rPr lang="en-US" dirty="0" err="1" smtClean="0"/>
              <a:t>subquery</a:t>
            </a:r>
            <a:r>
              <a:rPr lang="en-US" dirty="0" smtClean="0"/>
              <a:t>.</a:t>
            </a:r>
          </a:p>
          <a:p>
            <a:endParaRPr lang="en-US" dirty="0"/>
          </a:p>
        </p:txBody>
      </p:sp>
      <p:sp>
        <p:nvSpPr>
          <p:cNvPr id="4" name="Date Placeholder 3"/>
          <p:cNvSpPr>
            <a:spLocks noGrp="1"/>
          </p:cNvSpPr>
          <p:nvPr>
            <p:ph type="dt" sz="half" idx="10"/>
          </p:nvPr>
        </p:nvSpPr>
        <p:spPr/>
        <p:txBody>
          <a:bodyPr/>
          <a:lstStyle/>
          <a:p>
            <a:fld id="{6CFE9FDD-CAF7-4A76-8007-48111BE095F0}"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A view is a logical snapshot based on a table or another view. It is used for −</a:t>
            </a:r>
          </a:p>
          <a:p>
            <a:pPr marL="514350" lvl="0" indent="-514350">
              <a:buFont typeface="+mj-lt"/>
              <a:buAutoNum type="alphaUcPeriod"/>
            </a:pPr>
            <a:r>
              <a:rPr lang="en-US" dirty="0" smtClean="0"/>
              <a:t>Restricting access to data;</a:t>
            </a:r>
          </a:p>
          <a:p>
            <a:pPr marL="514350" lvl="0" indent="-514350">
              <a:buFont typeface="+mj-lt"/>
              <a:buAutoNum type="alphaUcPeriod"/>
            </a:pPr>
            <a:r>
              <a:rPr lang="en-US" dirty="0" smtClean="0"/>
              <a:t>Making complex queries simple;</a:t>
            </a:r>
          </a:p>
          <a:p>
            <a:pPr marL="514350" lvl="0" indent="-514350">
              <a:buFont typeface="+mj-lt"/>
              <a:buAutoNum type="alphaUcPeriod"/>
            </a:pPr>
            <a:r>
              <a:rPr lang="en-US" dirty="0" smtClean="0"/>
              <a:t>Ensuring data independency;</a:t>
            </a:r>
          </a:p>
          <a:p>
            <a:pPr marL="514350" indent="-514350">
              <a:buFont typeface="+mj-lt"/>
              <a:buAutoNum type="alphaUcPeriod"/>
            </a:pPr>
            <a:r>
              <a:rPr lang="en-US" dirty="0" smtClean="0"/>
              <a:t>Providing different views of same data</a:t>
            </a:r>
          </a:p>
          <a:p>
            <a:pPr marL="514350" indent="-514350">
              <a:buFont typeface="+mj-lt"/>
              <a:buAutoNum type="alphaUcPeriod"/>
            </a:pPr>
            <a:r>
              <a:rPr lang="en-GB" dirty="0" smtClean="0"/>
              <a:t>All of the above </a:t>
            </a:r>
          </a:p>
          <a:p>
            <a:pPr>
              <a:buNone/>
            </a:pPr>
            <a:r>
              <a:rPr lang="en-GB" dirty="0" err="1" smtClean="0"/>
              <a:t>Ans</a:t>
            </a:r>
            <a:r>
              <a:rPr lang="en-GB" dirty="0" smtClean="0"/>
              <a:t> D</a:t>
            </a:r>
            <a:endParaRPr lang="en-US" dirty="0"/>
          </a:p>
        </p:txBody>
      </p:sp>
      <p:sp>
        <p:nvSpPr>
          <p:cNvPr id="4" name="Date Placeholder 3"/>
          <p:cNvSpPr>
            <a:spLocks noGrp="1"/>
          </p:cNvSpPr>
          <p:nvPr>
            <p:ph type="dt" sz="half" idx="10"/>
          </p:nvPr>
        </p:nvSpPr>
        <p:spPr/>
        <p:txBody>
          <a:bodyPr/>
          <a:lstStyle/>
          <a:p>
            <a:fld id="{08057C0C-23F6-42EB-92EE-ACEE98BF092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A </a:t>
            </a:r>
            <a:r>
              <a:rPr lang="en-GB" dirty="0" err="1" smtClean="0"/>
              <a:t>subquery</a:t>
            </a:r>
            <a:r>
              <a:rPr lang="en-GB" dirty="0" smtClean="0"/>
              <a:t> in an SQL SELECT statement is enclosed in: </a:t>
            </a:r>
          </a:p>
          <a:p>
            <a:pPr marL="514350" indent="-514350">
              <a:buFont typeface="+mj-lt"/>
              <a:buAutoNum type="alphaUcPeriod"/>
            </a:pPr>
            <a:r>
              <a:rPr lang="en-GB" dirty="0" smtClean="0"/>
              <a:t> parenthesis -- (...).</a:t>
            </a:r>
          </a:p>
          <a:p>
            <a:pPr marL="514350" indent="-514350">
              <a:buFont typeface="+mj-lt"/>
              <a:buAutoNum type="alphaUcPeriod"/>
            </a:pPr>
            <a:r>
              <a:rPr lang="en-GB" dirty="0" smtClean="0"/>
              <a:t> brackets -- [...].</a:t>
            </a:r>
          </a:p>
          <a:p>
            <a:pPr marL="514350" indent="-514350">
              <a:buFont typeface="+mj-lt"/>
              <a:buAutoNum type="alphaUcPeriod"/>
            </a:pPr>
            <a:r>
              <a:rPr lang="en-GB" dirty="0" smtClean="0"/>
              <a:t> CAPITAL LETTERS.</a:t>
            </a:r>
          </a:p>
          <a:p>
            <a:pPr marL="514350" indent="-514350">
              <a:buFont typeface="+mj-lt"/>
              <a:buAutoNum type="alphaUcPeriod"/>
            </a:pPr>
            <a:r>
              <a:rPr lang="en-GB" dirty="0" smtClean="0"/>
              <a:t> braces -- {...}.</a:t>
            </a:r>
          </a:p>
          <a:p>
            <a:r>
              <a:rPr lang="en-GB" dirty="0" err="1" smtClean="0"/>
              <a:t>Answer:parenthesis</a:t>
            </a:r>
            <a:r>
              <a:rPr lang="en-GB" dirty="0" smtClean="0"/>
              <a:t> -- (...).</a:t>
            </a:r>
          </a:p>
          <a:p>
            <a:endParaRPr lang="en-US" dirty="0"/>
          </a:p>
        </p:txBody>
      </p:sp>
      <p:sp>
        <p:nvSpPr>
          <p:cNvPr id="4" name="Date Placeholder 3"/>
          <p:cNvSpPr>
            <a:spLocks noGrp="1"/>
          </p:cNvSpPr>
          <p:nvPr>
            <p:ph type="dt" sz="half" idx="10"/>
          </p:nvPr>
        </p:nvSpPr>
        <p:spPr/>
        <p:txBody>
          <a:bodyPr/>
          <a:lstStyle/>
          <a:p>
            <a:fld id="{41BA6E42-D194-4A76-B57C-3B6046CAE92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The result of a SQL SELECT statement is a ______ </a:t>
            </a:r>
          </a:p>
          <a:p>
            <a:pPr marL="514350" indent="-514350">
              <a:buFont typeface="+mj-lt"/>
              <a:buAutoNum type="alphaUcPeriod"/>
            </a:pPr>
            <a:r>
              <a:rPr lang="en-GB" dirty="0" smtClean="0"/>
              <a:t> FILE</a:t>
            </a:r>
          </a:p>
          <a:p>
            <a:pPr marL="514350" indent="-514350">
              <a:buFont typeface="+mj-lt"/>
              <a:buAutoNum type="alphaUcPeriod"/>
            </a:pPr>
            <a:r>
              <a:rPr lang="en-GB" dirty="0" smtClean="0"/>
              <a:t> REPORT</a:t>
            </a:r>
          </a:p>
          <a:p>
            <a:pPr marL="514350" indent="-514350">
              <a:buFont typeface="+mj-lt"/>
              <a:buAutoNum type="alphaUcPeriod"/>
            </a:pPr>
            <a:r>
              <a:rPr lang="en-GB" dirty="0" smtClean="0"/>
              <a:t> TABLE</a:t>
            </a:r>
          </a:p>
          <a:p>
            <a:pPr marL="514350" indent="-514350">
              <a:buFont typeface="+mj-lt"/>
              <a:buAutoNum type="alphaUcPeriod"/>
            </a:pPr>
            <a:r>
              <a:rPr lang="en-GB" dirty="0" smtClean="0"/>
              <a:t> FORM</a:t>
            </a:r>
          </a:p>
          <a:p>
            <a:r>
              <a:rPr lang="en-GB" dirty="0" err="1" smtClean="0"/>
              <a:t>Answer:TABLE</a:t>
            </a:r>
            <a:endParaRPr lang="en-GB" dirty="0" smtClean="0"/>
          </a:p>
          <a:p>
            <a:endParaRPr lang="en-US" dirty="0"/>
          </a:p>
        </p:txBody>
      </p:sp>
      <p:sp>
        <p:nvSpPr>
          <p:cNvPr id="4" name="Date Placeholder 3"/>
          <p:cNvSpPr>
            <a:spLocks noGrp="1"/>
          </p:cNvSpPr>
          <p:nvPr>
            <p:ph type="dt" sz="half" idx="10"/>
          </p:nvPr>
        </p:nvSpPr>
        <p:spPr/>
        <p:txBody>
          <a:bodyPr/>
          <a:lstStyle/>
          <a:p>
            <a:fld id="{56EB1F93-AC29-43F0-AEB6-31EA7E890A9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59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Which statement is not true about SQL?</a:t>
            </a:r>
            <a:endParaRPr lang="en-US" dirty="0"/>
          </a:p>
          <a:p>
            <a:pPr lvl="0"/>
            <a:r>
              <a:rPr lang="en-IN" dirty="0"/>
              <a:t>Using SQL in relational databases is all about inserting, updating, and deleting data.</a:t>
            </a:r>
            <a:endParaRPr lang="en-US" dirty="0"/>
          </a:p>
          <a:p>
            <a:pPr lvl="0"/>
            <a:r>
              <a:rPr lang="en-IN" dirty="0"/>
              <a:t>Sample data can also be described with the aid of this tool.</a:t>
            </a:r>
            <a:endParaRPr lang="en-US" dirty="0"/>
          </a:p>
          <a:p>
            <a:pPr lvl="0"/>
            <a:r>
              <a:rPr lang="en-IN" dirty="0"/>
              <a:t>It helps develop relational database functions, events, and views.</a:t>
            </a:r>
            <a:endParaRPr lang="en-US" dirty="0"/>
          </a:p>
          <a:p>
            <a:pPr lvl="0"/>
            <a:r>
              <a:rPr lang="en-IN" dirty="0"/>
              <a:t>A SQL user can also set restrictions and permissions for a table column, a view, and a stored procedure.</a:t>
            </a:r>
            <a:endParaRPr lang="en-US" dirty="0"/>
          </a:p>
          <a:p>
            <a:r>
              <a:rPr lang="en-IN" b="1" dirty="0"/>
              <a:t>Answer:</a:t>
            </a:r>
            <a:r>
              <a:rPr lang="en-IN" dirty="0"/>
              <a:t> B) Sample data can also be described with the aid of this tool</a:t>
            </a:r>
            <a:endParaRPr lang="en-US" dirty="0"/>
          </a:p>
          <a:p>
            <a:endParaRPr lang="en-US" dirty="0"/>
          </a:p>
        </p:txBody>
      </p:sp>
      <p:sp>
        <p:nvSpPr>
          <p:cNvPr id="4" name="Date Placeholder 3"/>
          <p:cNvSpPr>
            <a:spLocks noGrp="1"/>
          </p:cNvSpPr>
          <p:nvPr>
            <p:ph type="dt" sz="half" idx="10"/>
          </p:nvPr>
        </p:nvSpPr>
        <p:spPr/>
        <p:txBody>
          <a:bodyPr/>
          <a:lstStyle/>
          <a:p>
            <a:fld id="{C88CAB37-9095-4DA2-8B25-3A336EA7184A}"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The HAVING clause does which of the following? </a:t>
            </a:r>
          </a:p>
          <a:p>
            <a:pPr marL="514350" indent="-514350">
              <a:buFont typeface="+mj-lt"/>
              <a:buAutoNum type="alphaUcPeriod"/>
            </a:pPr>
            <a:r>
              <a:rPr lang="en-GB" dirty="0" smtClean="0"/>
              <a:t> Acts EXACTLY like a WHERE clause.</a:t>
            </a:r>
          </a:p>
          <a:p>
            <a:pPr marL="514350" indent="-514350">
              <a:buFont typeface="+mj-lt"/>
              <a:buAutoNum type="alphaUcPeriod"/>
            </a:pPr>
            <a:r>
              <a:rPr lang="en-GB" dirty="0" smtClean="0"/>
              <a:t> Acts like a WHERE clause but is used for columns rather than groups.</a:t>
            </a:r>
          </a:p>
          <a:p>
            <a:pPr marL="514350" indent="-514350">
              <a:buFont typeface="+mj-lt"/>
              <a:buAutoNum type="alphaUcPeriod"/>
            </a:pPr>
            <a:r>
              <a:rPr lang="en-GB" dirty="0" smtClean="0"/>
              <a:t> Acts like a WHERE clause but is used for groups rather than rows.</a:t>
            </a:r>
          </a:p>
          <a:p>
            <a:pPr marL="514350" indent="-514350">
              <a:buFont typeface="+mj-lt"/>
              <a:buAutoNum type="alphaUcPeriod"/>
            </a:pPr>
            <a:r>
              <a:rPr lang="en-GB" dirty="0" smtClean="0"/>
              <a:t> Acts like a WHERE clause but is used for rows rather than columns.</a:t>
            </a:r>
          </a:p>
          <a:p>
            <a:pPr>
              <a:buNone/>
            </a:pPr>
            <a:r>
              <a:rPr lang="en-GB" dirty="0" err="1" smtClean="0"/>
              <a:t>Answer:Acts</a:t>
            </a:r>
            <a:r>
              <a:rPr lang="en-GB" dirty="0" smtClean="0"/>
              <a:t> like a WHERE clause but is used for groups rather than rows.</a:t>
            </a:r>
          </a:p>
          <a:p>
            <a:endParaRPr lang="en-US" dirty="0"/>
          </a:p>
        </p:txBody>
      </p:sp>
      <p:sp>
        <p:nvSpPr>
          <p:cNvPr id="4" name="Date Placeholder 3"/>
          <p:cNvSpPr>
            <a:spLocks noGrp="1"/>
          </p:cNvSpPr>
          <p:nvPr>
            <p:ph type="dt" sz="half" idx="10"/>
          </p:nvPr>
        </p:nvSpPr>
        <p:spPr/>
        <p:txBody>
          <a:bodyPr/>
          <a:lstStyle/>
          <a:p>
            <a:fld id="{3EAB349D-6A73-481D-BF47-66601B7F6A9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60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GB" dirty="0" smtClean="0"/>
              <a:t>In an SQL SELECT statement querying a single table, according to the SQL-92 standard the asterisk (*) means that: </a:t>
            </a:r>
          </a:p>
          <a:p>
            <a:pPr marL="514350" indent="-514350">
              <a:buFont typeface="+mj-lt"/>
              <a:buAutoNum type="alphaUcPeriod"/>
            </a:pPr>
            <a:r>
              <a:rPr lang="en-GB" dirty="0" smtClean="0"/>
              <a:t> all columns of the table are to be returned.</a:t>
            </a:r>
          </a:p>
          <a:p>
            <a:pPr marL="514350" indent="-514350">
              <a:buFont typeface="+mj-lt"/>
              <a:buAutoNum type="alphaUcPeriod"/>
            </a:pPr>
            <a:r>
              <a:rPr lang="en-GB" dirty="0" smtClean="0"/>
              <a:t> all records meeting the full criteria are to be returned.</a:t>
            </a:r>
          </a:p>
          <a:p>
            <a:pPr marL="514350" indent="-514350">
              <a:buFont typeface="+mj-lt"/>
              <a:buAutoNum type="alphaUcPeriod"/>
            </a:pPr>
            <a:r>
              <a:rPr lang="en-GB" dirty="0" smtClean="0"/>
              <a:t> all records with even partial criteria met are to be returned.</a:t>
            </a:r>
          </a:p>
          <a:p>
            <a:pPr marL="514350" indent="-514350">
              <a:buFont typeface="+mj-lt"/>
              <a:buAutoNum type="alphaUcPeriod"/>
            </a:pPr>
            <a:r>
              <a:rPr lang="en-GB" dirty="0" smtClean="0"/>
              <a:t> None of the above is correct.</a:t>
            </a:r>
          </a:p>
          <a:p>
            <a:r>
              <a:rPr lang="en-GB" dirty="0" err="1" smtClean="0"/>
              <a:t>Answer:all</a:t>
            </a:r>
            <a:r>
              <a:rPr lang="en-GB" dirty="0" smtClean="0"/>
              <a:t> columns of the table are to be returned.</a:t>
            </a:r>
          </a:p>
          <a:p>
            <a:endParaRPr lang="en-US" dirty="0"/>
          </a:p>
        </p:txBody>
      </p:sp>
      <p:sp>
        <p:nvSpPr>
          <p:cNvPr id="4" name="Date Placeholder 3"/>
          <p:cNvSpPr>
            <a:spLocks noGrp="1"/>
          </p:cNvSpPr>
          <p:nvPr>
            <p:ph type="dt" sz="half" idx="10"/>
          </p:nvPr>
        </p:nvSpPr>
        <p:spPr/>
        <p:txBody>
          <a:bodyPr/>
          <a:lstStyle/>
          <a:p>
            <a:fld id="{977895DF-BDCC-4F36-BDE6-13C35A69182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61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dirty="0" smtClean="0"/>
              <a:t>Which of the following do you need to consider when you make a table in SQL? </a:t>
            </a:r>
          </a:p>
          <a:p>
            <a:pPr marL="514350" indent="-514350">
              <a:buFont typeface="+mj-lt"/>
              <a:buAutoNum type="alphaUcPeriod"/>
            </a:pPr>
            <a:r>
              <a:rPr lang="en-GB" dirty="0" smtClean="0"/>
              <a:t> Data types</a:t>
            </a:r>
          </a:p>
          <a:p>
            <a:pPr marL="514350" indent="-514350">
              <a:buFont typeface="+mj-lt"/>
              <a:buAutoNum type="alphaUcPeriod"/>
            </a:pPr>
            <a:r>
              <a:rPr lang="en-GB" dirty="0" smtClean="0"/>
              <a:t> Primary keys</a:t>
            </a:r>
          </a:p>
          <a:p>
            <a:pPr marL="514350" indent="-514350">
              <a:buFont typeface="+mj-lt"/>
              <a:buAutoNum type="alphaUcPeriod"/>
            </a:pPr>
            <a:r>
              <a:rPr lang="en-GB" dirty="0" smtClean="0"/>
              <a:t> Default values</a:t>
            </a:r>
          </a:p>
          <a:p>
            <a:pPr marL="514350" indent="-514350">
              <a:buFont typeface="+mj-lt"/>
              <a:buAutoNum type="alphaUcPeriod"/>
            </a:pPr>
            <a:r>
              <a:rPr lang="en-GB" dirty="0" smtClean="0"/>
              <a:t> All of the mentioned</a:t>
            </a:r>
          </a:p>
          <a:p>
            <a:r>
              <a:rPr lang="en-GB" dirty="0" err="1" smtClean="0"/>
              <a:t>Answer:All</a:t>
            </a:r>
            <a:r>
              <a:rPr lang="en-GB" dirty="0" smtClean="0"/>
              <a:t> of the mentioned</a:t>
            </a:r>
          </a:p>
          <a:p>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Which SQL keyword is used to retrieve a maximum value? </a:t>
            </a:r>
          </a:p>
          <a:p>
            <a:pPr marL="514350" indent="-514350">
              <a:buFont typeface="+mj-lt"/>
              <a:buAutoNum type="alphaUcPeriod"/>
            </a:pPr>
            <a:r>
              <a:rPr lang="en-GB" dirty="0" smtClean="0"/>
              <a:t> MOST</a:t>
            </a:r>
          </a:p>
          <a:p>
            <a:pPr marL="514350" indent="-514350">
              <a:buFont typeface="+mj-lt"/>
              <a:buAutoNum type="alphaUcPeriod"/>
            </a:pPr>
            <a:r>
              <a:rPr lang="en-GB" dirty="0" smtClean="0"/>
              <a:t> TOP</a:t>
            </a:r>
          </a:p>
          <a:p>
            <a:pPr marL="514350" indent="-514350">
              <a:buFont typeface="+mj-lt"/>
              <a:buAutoNum type="alphaUcPeriod"/>
            </a:pPr>
            <a:r>
              <a:rPr lang="en-GB" dirty="0" smtClean="0"/>
              <a:t> MAX</a:t>
            </a:r>
          </a:p>
          <a:p>
            <a:pPr marL="514350" indent="-514350">
              <a:buFont typeface="+mj-lt"/>
              <a:buAutoNum type="alphaUcPeriod"/>
            </a:pPr>
            <a:r>
              <a:rPr lang="en-GB" dirty="0" smtClean="0"/>
              <a:t> UPPER</a:t>
            </a:r>
          </a:p>
          <a:p>
            <a:r>
              <a:rPr lang="en-GB" dirty="0" err="1" smtClean="0"/>
              <a:t>Answer:MAX</a:t>
            </a:r>
            <a:endParaRPr lang="en-GB" dirty="0" smtClean="0"/>
          </a:p>
          <a:p>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Which of the following SQL clauses is used to DELETE </a:t>
            </a:r>
            <a:r>
              <a:rPr lang="en-GB" dirty="0" err="1" smtClean="0"/>
              <a:t>tuples</a:t>
            </a:r>
            <a:r>
              <a:rPr lang="en-GB" dirty="0" smtClean="0"/>
              <a:t> from a database table? </a:t>
            </a:r>
          </a:p>
          <a:p>
            <a:pPr marL="514350" indent="-514350">
              <a:buFont typeface="+mj-lt"/>
              <a:buAutoNum type="alphaUcPeriod"/>
            </a:pPr>
            <a:r>
              <a:rPr lang="en-GB" dirty="0" smtClean="0"/>
              <a:t> DELETE</a:t>
            </a:r>
          </a:p>
          <a:p>
            <a:pPr marL="514350" indent="-514350">
              <a:buFont typeface="+mj-lt"/>
              <a:buAutoNum type="alphaUcPeriod"/>
            </a:pPr>
            <a:r>
              <a:rPr lang="en-GB" dirty="0" smtClean="0"/>
              <a:t> REMOVE</a:t>
            </a:r>
          </a:p>
          <a:p>
            <a:pPr marL="514350" indent="-514350">
              <a:buFont typeface="+mj-lt"/>
              <a:buAutoNum type="alphaUcPeriod"/>
            </a:pPr>
            <a:r>
              <a:rPr lang="en-GB" dirty="0" smtClean="0"/>
              <a:t> DROP</a:t>
            </a:r>
          </a:p>
          <a:p>
            <a:pPr marL="514350" indent="-514350">
              <a:buFont typeface="+mj-lt"/>
              <a:buAutoNum type="alphaUcPeriod"/>
            </a:pPr>
            <a:r>
              <a:rPr lang="en-GB" dirty="0" smtClean="0"/>
              <a:t> CLEAR</a:t>
            </a:r>
          </a:p>
          <a:p>
            <a:pPr>
              <a:buNone/>
            </a:pPr>
            <a:r>
              <a:rPr lang="en-GB" dirty="0" smtClean="0"/>
              <a:t> </a:t>
            </a:r>
            <a:r>
              <a:rPr lang="en-GB" dirty="0" err="1" smtClean="0"/>
              <a:t>Answer:DELETE</a:t>
            </a:r>
            <a:endParaRPr lang="en-GB" dirty="0" smtClean="0"/>
          </a:p>
          <a:p>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 _____removes all rows from a table without logging the individual row deletions. </a:t>
            </a:r>
          </a:p>
          <a:p>
            <a:pPr marL="514350" indent="-514350">
              <a:buFont typeface="+mj-lt"/>
              <a:buAutoNum type="alphaUcPeriod"/>
            </a:pPr>
            <a:r>
              <a:rPr lang="en-GB" dirty="0" smtClean="0"/>
              <a:t> DELETE</a:t>
            </a:r>
          </a:p>
          <a:p>
            <a:pPr marL="514350" indent="-514350">
              <a:buFont typeface="+mj-lt"/>
              <a:buAutoNum type="alphaUcPeriod"/>
            </a:pPr>
            <a:r>
              <a:rPr lang="en-GB" dirty="0" smtClean="0"/>
              <a:t> REMOVE</a:t>
            </a:r>
          </a:p>
          <a:p>
            <a:pPr marL="514350" indent="-514350">
              <a:buFont typeface="+mj-lt"/>
              <a:buAutoNum type="alphaUcPeriod"/>
            </a:pPr>
            <a:r>
              <a:rPr lang="en-GB" dirty="0" smtClean="0"/>
              <a:t> DROP</a:t>
            </a:r>
          </a:p>
          <a:p>
            <a:pPr marL="514350" indent="-514350">
              <a:buFont typeface="+mj-lt"/>
              <a:buAutoNum type="alphaUcPeriod"/>
            </a:pPr>
            <a:r>
              <a:rPr lang="en-GB" dirty="0" smtClean="0"/>
              <a:t> TRUNCATE</a:t>
            </a:r>
          </a:p>
          <a:p>
            <a:pPr>
              <a:buNone/>
            </a:pPr>
            <a:r>
              <a:rPr lang="en-GB" dirty="0" err="1" smtClean="0"/>
              <a:t>answer:TRUNCATE</a:t>
            </a:r>
            <a:endParaRPr lang="en-GB" dirty="0" smtClean="0"/>
          </a:p>
          <a:p>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Which of the following is not a DDL command? </a:t>
            </a:r>
          </a:p>
          <a:p>
            <a:pPr marL="514350" indent="-514350">
              <a:buFont typeface="+mj-lt"/>
              <a:buAutoNum type="alphaUcPeriod"/>
            </a:pPr>
            <a:r>
              <a:rPr lang="en-GB" dirty="0" smtClean="0"/>
              <a:t> UPDATE</a:t>
            </a:r>
          </a:p>
          <a:p>
            <a:pPr marL="514350" indent="-514350">
              <a:buFont typeface="+mj-lt"/>
              <a:buAutoNum type="alphaUcPeriod"/>
            </a:pPr>
            <a:r>
              <a:rPr lang="en-GB" dirty="0" smtClean="0"/>
              <a:t> TRUNCATE</a:t>
            </a:r>
          </a:p>
          <a:p>
            <a:pPr marL="514350" indent="-514350">
              <a:buFont typeface="+mj-lt"/>
              <a:buAutoNum type="alphaUcPeriod"/>
            </a:pPr>
            <a:r>
              <a:rPr lang="en-GB" dirty="0" smtClean="0"/>
              <a:t> ALTER</a:t>
            </a:r>
          </a:p>
          <a:p>
            <a:pPr marL="514350" indent="-514350">
              <a:buFont typeface="+mj-lt"/>
              <a:buAutoNum type="alphaUcPeriod"/>
            </a:pPr>
            <a:r>
              <a:rPr lang="en-GB" dirty="0" smtClean="0"/>
              <a:t> None of the mentioned</a:t>
            </a:r>
          </a:p>
          <a:p>
            <a:pPr>
              <a:buNone/>
            </a:pPr>
            <a:endParaRPr lang="en-GB" dirty="0" smtClean="0"/>
          </a:p>
          <a:p>
            <a:r>
              <a:rPr lang="en-GB" dirty="0" err="1" smtClean="0"/>
              <a:t>Answer:UPDATE</a:t>
            </a:r>
            <a:endParaRPr lang="en-GB" dirty="0" smtClean="0"/>
          </a:p>
          <a:p>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What does the following code snippet do? </a:t>
            </a:r>
          </a:p>
          <a:p>
            <a:pPr>
              <a:buNone/>
            </a:pPr>
            <a:r>
              <a:rPr lang="en-IN" dirty="0" smtClean="0"/>
              <a:t>ALTER table student ADD (address varchar2(20));</a:t>
            </a:r>
          </a:p>
          <a:p>
            <a:pPr marL="514350" indent="-514350">
              <a:buFont typeface="+mj-lt"/>
              <a:buAutoNum type="alphaUcPeriod"/>
            </a:pPr>
            <a:r>
              <a:rPr lang="en-IN" dirty="0" smtClean="0"/>
              <a:t>Adds a </a:t>
            </a:r>
            <a:r>
              <a:rPr lang="en-IN" dirty="0" err="1" smtClean="0"/>
              <a:t>coloumn</a:t>
            </a:r>
            <a:r>
              <a:rPr lang="en-IN" dirty="0" smtClean="0"/>
              <a:t> called ADDRESS in the table student. </a:t>
            </a:r>
          </a:p>
          <a:p>
            <a:pPr marL="514350" indent="-514350">
              <a:buFont typeface="+mj-lt"/>
              <a:buAutoNum type="alphaUcPeriod"/>
            </a:pPr>
            <a:r>
              <a:rPr lang="en-IN" dirty="0" smtClean="0"/>
              <a:t>Checks if a </a:t>
            </a:r>
            <a:r>
              <a:rPr lang="en-IN" dirty="0" err="1" smtClean="0"/>
              <a:t>coloumn</a:t>
            </a:r>
            <a:r>
              <a:rPr lang="en-IN" dirty="0" smtClean="0"/>
              <a:t> called </a:t>
            </a:r>
            <a:r>
              <a:rPr lang="en-IN" dirty="0" err="1" smtClean="0"/>
              <a:t>adrfess</a:t>
            </a:r>
            <a:r>
              <a:rPr lang="en-IN" dirty="0" smtClean="0"/>
              <a:t> is present in the table.</a:t>
            </a:r>
          </a:p>
          <a:p>
            <a:pPr marL="514350" indent="-514350">
              <a:buFont typeface="+mj-lt"/>
              <a:buAutoNum type="alphaUcPeriod"/>
            </a:pPr>
            <a:r>
              <a:rPr lang="en-IN" dirty="0" smtClean="0"/>
              <a:t>Invalid Syntax</a:t>
            </a:r>
          </a:p>
          <a:p>
            <a:pPr marL="514350" indent="-514350">
              <a:buFont typeface="+mj-lt"/>
              <a:buAutoNum type="alphaUcPeriod"/>
            </a:pPr>
            <a:r>
              <a:rPr lang="en-IN" dirty="0" smtClean="0"/>
              <a:t>None of the above </a:t>
            </a:r>
          </a:p>
          <a:p>
            <a:pPr marL="514350" indent="-514350">
              <a:buNone/>
            </a:pPr>
            <a:r>
              <a:rPr lang="en-IN" dirty="0" err="1" smtClean="0"/>
              <a:t>Ans</a:t>
            </a:r>
            <a:r>
              <a:rPr lang="en-IN" dirty="0" smtClean="0"/>
              <a:t> A ( Add command is used to add a new </a:t>
            </a:r>
            <a:r>
              <a:rPr lang="en-IN" dirty="0" err="1" smtClean="0"/>
              <a:t>coloumn</a:t>
            </a:r>
            <a:r>
              <a:rPr lang="en-IN" dirty="0" smtClean="0"/>
              <a:t> with given specification into a table by altering the </a:t>
            </a:r>
            <a:r>
              <a:rPr lang="en-IN" dirty="0" err="1" smtClean="0"/>
              <a:t>conents</a:t>
            </a:r>
            <a:r>
              <a:rPr lang="en-IN" dirty="0" smtClean="0"/>
              <a:t> of table.</a:t>
            </a:r>
          </a:p>
          <a:p>
            <a:pPr marL="514350" indent="-514350">
              <a:buNone/>
            </a:pPr>
            <a:endParaRPr lang="en-IN" dirty="0" smtClean="0"/>
          </a:p>
          <a:p>
            <a:pPr>
              <a:buNone/>
            </a:pP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smtClean="0"/>
              <a:t>What does the following code snippet do?</a:t>
            </a:r>
          </a:p>
          <a:p>
            <a:pPr>
              <a:buNone/>
            </a:pPr>
            <a:r>
              <a:rPr lang="en-GB" b="1" dirty="0" smtClean="0"/>
              <a:t>DELETE</a:t>
            </a:r>
            <a:r>
              <a:rPr lang="en-GB" dirty="0" smtClean="0"/>
              <a:t> </a:t>
            </a:r>
            <a:r>
              <a:rPr lang="en-GB" b="1" dirty="0" smtClean="0"/>
              <a:t>FROM</a:t>
            </a:r>
            <a:r>
              <a:rPr lang="en-GB" dirty="0" smtClean="0"/>
              <a:t> STUDENTS </a:t>
            </a:r>
            <a:r>
              <a:rPr lang="en-GB" b="1" dirty="0" smtClean="0"/>
              <a:t>WHERE</a:t>
            </a:r>
            <a:r>
              <a:rPr lang="en-GB" dirty="0" smtClean="0"/>
              <a:t> AGE = 16; </a:t>
            </a:r>
            <a:r>
              <a:rPr lang="en-GB" b="1" dirty="0" smtClean="0"/>
              <a:t>ROLLBACK</a:t>
            </a:r>
            <a:r>
              <a:rPr lang="en-GB" dirty="0" smtClean="0"/>
              <a:t>;</a:t>
            </a:r>
          </a:p>
          <a:p>
            <a:pPr marL="514350" indent="-514350">
              <a:buFont typeface="+mj-lt"/>
              <a:buAutoNum type="alphaUcPeriod"/>
            </a:pPr>
            <a:r>
              <a:rPr lang="en-IN" dirty="0" smtClean="0"/>
              <a:t>Performs an undo operation on the delete operation </a:t>
            </a:r>
          </a:p>
          <a:p>
            <a:pPr marL="514350" indent="-514350">
              <a:buFont typeface="+mj-lt"/>
              <a:buAutoNum type="alphaUcPeriod"/>
            </a:pPr>
            <a:r>
              <a:rPr lang="en-IN" dirty="0" smtClean="0"/>
              <a:t>Deletes the row from the table where age=16</a:t>
            </a:r>
          </a:p>
          <a:p>
            <a:pPr marL="514350" indent="-514350">
              <a:buFont typeface="+mj-lt"/>
              <a:buAutoNum type="alphaUcPeriod"/>
            </a:pPr>
            <a:r>
              <a:rPr lang="en-IN" dirty="0" smtClean="0"/>
              <a:t>Deletes the entire table </a:t>
            </a:r>
          </a:p>
          <a:p>
            <a:pPr marL="514350" indent="-514350">
              <a:buFont typeface="+mj-lt"/>
              <a:buAutoNum type="alphaUcPeriod"/>
            </a:pPr>
            <a:r>
              <a:rPr lang="en-IN" dirty="0" smtClean="0"/>
              <a:t>None of the above </a:t>
            </a:r>
          </a:p>
          <a:p>
            <a:pPr marL="514350" indent="-514350">
              <a:buNone/>
            </a:pPr>
            <a:r>
              <a:rPr lang="en-IN" dirty="0" err="1" smtClean="0"/>
              <a:t>Ans</a:t>
            </a:r>
            <a:r>
              <a:rPr lang="en-IN" dirty="0" smtClean="0"/>
              <a:t> A </a:t>
            </a:r>
          </a:p>
          <a:p>
            <a:pPr marL="514350" indent="-514350">
              <a:buNone/>
            </a:pP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During transaction before commit which of the following statements is done automatically in case of shutdown?</a:t>
            </a:r>
          </a:p>
          <a:p>
            <a:pPr marL="514350" indent="-514350">
              <a:buFont typeface="+mj-lt"/>
              <a:buAutoNum type="alphaUcPeriod"/>
            </a:pPr>
            <a:r>
              <a:rPr lang="en-GB" dirty="0" smtClean="0"/>
              <a:t>Rollback</a:t>
            </a:r>
          </a:p>
          <a:p>
            <a:pPr marL="514350" indent="-514350">
              <a:buFont typeface="+mj-lt"/>
              <a:buAutoNum type="alphaUcPeriod"/>
            </a:pPr>
            <a:r>
              <a:rPr lang="en-GB" dirty="0" smtClean="0"/>
              <a:t>Commit </a:t>
            </a:r>
          </a:p>
          <a:p>
            <a:pPr marL="514350" indent="-514350">
              <a:buFont typeface="+mj-lt"/>
              <a:buAutoNum type="alphaUcPeriod"/>
            </a:pPr>
            <a:r>
              <a:rPr lang="en-GB" dirty="0" smtClean="0"/>
              <a:t>View</a:t>
            </a:r>
          </a:p>
          <a:p>
            <a:pPr marL="514350" indent="-514350">
              <a:buFont typeface="+mj-lt"/>
              <a:buAutoNum type="alphaUcPeriod"/>
            </a:pPr>
            <a:r>
              <a:rPr lang="en-GB" dirty="0" smtClean="0"/>
              <a:t>Flashback </a:t>
            </a:r>
          </a:p>
          <a:p>
            <a:pPr marL="514350" indent="-514350">
              <a:buNone/>
            </a:pPr>
            <a:r>
              <a:rPr lang="en-GB" dirty="0" err="1" smtClean="0"/>
              <a:t>Ans</a:t>
            </a:r>
            <a:r>
              <a:rPr lang="en-GB" dirty="0" smtClean="0"/>
              <a:t> A</a:t>
            </a:r>
          </a:p>
          <a:p>
            <a:pPr marL="514350" indent="-514350">
              <a:buNone/>
            </a:pP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SQL contains which component in its process?</a:t>
            </a:r>
            <a:endParaRPr lang="en-US" dirty="0"/>
          </a:p>
          <a:p>
            <a:pPr lvl="0"/>
            <a:r>
              <a:rPr lang="en-IN" dirty="0"/>
              <a:t>Optimization Engines</a:t>
            </a:r>
            <a:endParaRPr lang="en-US" dirty="0"/>
          </a:p>
          <a:p>
            <a:pPr lvl="0"/>
            <a:r>
              <a:rPr lang="en-IN" dirty="0"/>
              <a:t>SQL Query Engines</a:t>
            </a:r>
            <a:endParaRPr lang="en-US" dirty="0"/>
          </a:p>
          <a:p>
            <a:pPr lvl="0"/>
            <a:r>
              <a:rPr lang="en-IN" dirty="0"/>
              <a:t>Query Dispatchers</a:t>
            </a:r>
            <a:endParaRPr lang="en-US" dirty="0"/>
          </a:p>
          <a:p>
            <a:pPr lvl="0"/>
            <a:r>
              <a:rPr lang="en-IN" dirty="0"/>
              <a:t>All of the above</a:t>
            </a:r>
            <a:endParaRPr lang="en-US" dirty="0"/>
          </a:p>
          <a:p>
            <a:r>
              <a:rPr lang="en-IN" b="1" dirty="0"/>
              <a:t>Answer:</a:t>
            </a:r>
            <a:r>
              <a:rPr lang="en-IN" dirty="0"/>
              <a:t> D) All of the above</a:t>
            </a:r>
            <a:endParaRPr lang="en-US" dirty="0"/>
          </a:p>
          <a:p>
            <a:endParaRPr lang="en-US" dirty="0"/>
          </a:p>
        </p:txBody>
      </p:sp>
      <p:sp>
        <p:nvSpPr>
          <p:cNvPr id="4" name="Date Placeholder 3"/>
          <p:cNvSpPr>
            <a:spLocks noGrp="1"/>
          </p:cNvSpPr>
          <p:nvPr>
            <p:ph type="dt" sz="half" idx="10"/>
          </p:nvPr>
        </p:nvSpPr>
        <p:spPr/>
        <p:txBody>
          <a:bodyPr/>
          <a:lstStyle/>
          <a:p>
            <a:fld id="{A377EF3D-B4B4-42A8-B586-B2FDAAD4F9C2}"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Which of the following allows you to uniquely identify a </a:t>
            </a:r>
            <a:r>
              <a:rPr lang="en-GB" dirty="0" err="1" smtClean="0"/>
              <a:t>tuple</a:t>
            </a:r>
            <a:r>
              <a:rPr lang="en-GB" dirty="0" smtClean="0"/>
              <a:t>?</a:t>
            </a:r>
          </a:p>
          <a:p>
            <a:pPr marL="514350" indent="-514350">
              <a:buFont typeface="+mj-lt"/>
              <a:buAutoNum type="alphaUcPeriod"/>
            </a:pPr>
            <a:r>
              <a:rPr lang="en-GB" dirty="0" smtClean="0"/>
              <a:t>Schema</a:t>
            </a:r>
            <a:endParaRPr lang="en-GB" i="1" dirty="0" smtClean="0"/>
          </a:p>
          <a:p>
            <a:pPr marL="514350" indent="-514350">
              <a:buFont typeface="+mj-lt"/>
              <a:buAutoNum type="alphaUcPeriod"/>
            </a:pPr>
            <a:r>
              <a:rPr lang="en-GB" i="1" dirty="0" smtClean="0"/>
              <a:t>Attribute </a:t>
            </a:r>
          </a:p>
          <a:p>
            <a:pPr marL="514350" indent="-514350">
              <a:buFont typeface="+mj-lt"/>
              <a:buAutoNum type="alphaUcPeriod"/>
            </a:pPr>
            <a:r>
              <a:rPr lang="en-GB" i="1" dirty="0" smtClean="0"/>
              <a:t>Super Key </a:t>
            </a:r>
          </a:p>
          <a:p>
            <a:pPr marL="514350" indent="-514350">
              <a:buFont typeface="+mj-lt"/>
              <a:buAutoNum type="alphaUcPeriod"/>
            </a:pPr>
            <a:r>
              <a:rPr lang="en-GB" i="1" dirty="0" smtClean="0"/>
              <a:t>Domain </a:t>
            </a:r>
          </a:p>
          <a:p>
            <a:pPr marL="514350" indent="-514350">
              <a:buNone/>
            </a:pPr>
            <a:r>
              <a:rPr lang="en-GB" dirty="0" err="1" smtClean="0"/>
              <a:t>Ans</a:t>
            </a:r>
            <a:r>
              <a:rPr lang="en-GB" dirty="0" smtClean="0"/>
              <a:t> C</a:t>
            </a:r>
          </a:p>
          <a:p>
            <a:pPr marL="514350" indent="-514350">
              <a:buNone/>
            </a:pP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70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GB" dirty="0" smtClean="0"/>
              <a:t>Which of the following can replace the below query?</a:t>
            </a:r>
          </a:p>
          <a:p>
            <a:pPr>
              <a:buNone/>
            </a:pPr>
            <a:r>
              <a:rPr lang="en-GB" b="1" dirty="0" smtClean="0"/>
              <a:t>SELECT</a:t>
            </a:r>
            <a:r>
              <a:rPr lang="en-GB" dirty="0" smtClean="0"/>
              <a:t> Name, ID </a:t>
            </a:r>
            <a:r>
              <a:rPr lang="en-GB" b="1" dirty="0" smtClean="0"/>
              <a:t>FROM</a:t>
            </a:r>
            <a:r>
              <a:rPr lang="en-GB" dirty="0" smtClean="0"/>
              <a:t> Student, Courses </a:t>
            </a:r>
            <a:r>
              <a:rPr lang="en-GB" b="1" dirty="0" smtClean="0"/>
              <a:t>WHERE</a:t>
            </a:r>
            <a:r>
              <a:rPr lang="en-GB" dirty="0" smtClean="0"/>
              <a:t> </a:t>
            </a:r>
            <a:r>
              <a:rPr lang="en-GB" dirty="0" err="1" smtClean="0"/>
              <a:t>Student_ID</a:t>
            </a:r>
            <a:r>
              <a:rPr lang="en-GB" dirty="0" smtClean="0"/>
              <a:t> = </a:t>
            </a:r>
            <a:r>
              <a:rPr lang="en-GB" dirty="0" err="1" smtClean="0"/>
              <a:t>Courses_ID</a:t>
            </a:r>
            <a:r>
              <a:rPr lang="en-GB" dirty="0" smtClean="0"/>
              <a:t>;</a:t>
            </a:r>
          </a:p>
          <a:p>
            <a:pPr marL="514350" indent="-514350">
              <a:buFont typeface="+mj-lt"/>
              <a:buAutoNum type="alphaUcPeriod"/>
            </a:pPr>
            <a:r>
              <a:rPr lang="en-GB" dirty="0" smtClean="0"/>
              <a:t>Select </a:t>
            </a:r>
            <a:r>
              <a:rPr lang="en-GB" dirty="0" err="1" smtClean="0"/>
              <a:t>name,id</a:t>
            </a:r>
            <a:r>
              <a:rPr lang="en-GB" dirty="0" smtClean="0"/>
              <a:t> from courses, student where </a:t>
            </a:r>
            <a:r>
              <a:rPr lang="en-GB" dirty="0" err="1" smtClean="0"/>
              <a:t>student_id</a:t>
            </a:r>
            <a:r>
              <a:rPr lang="en-GB" dirty="0" smtClean="0"/>
              <a:t> =ID;</a:t>
            </a:r>
          </a:p>
          <a:p>
            <a:pPr marL="514350" indent="-514350">
              <a:buFont typeface="+mj-lt"/>
              <a:buAutoNum type="alphaUcPeriod"/>
            </a:pPr>
            <a:r>
              <a:rPr lang="en-GB" dirty="0" smtClean="0"/>
              <a:t>Select name , ID from </a:t>
            </a:r>
            <a:r>
              <a:rPr lang="en-GB" dirty="0" err="1" smtClean="0"/>
              <a:t>Stduent</a:t>
            </a:r>
            <a:r>
              <a:rPr lang="en-GB" dirty="0" smtClean="0"/>
              <a:t> natural join courses;</a:t>
            </a:r>
          </a:p>
          <a:p>
            <a:pPr marL="514350" indent="-514350">
              <a:buFont typeface="+mj-lt"/>
              <a:buAutoNum type="alphaUcPeriod"/>
            </a:pPr>
            <a:r>
              <a:rPr lang="en-GB" dirty="0" smtClean="0"/>
              <a:t>Select name , id from </a:t>
            </a:r>
            <a:r>
              <a:rPr lang="en-GB" dirty="0" err="1" smtClean="0"/>
              <a:t>stduent</a:t>
            </a:r>
            <a:r>
              <a:rPr lang="en-GB" dirty="0" smtClean="0"/>
              <a:t>;</a:t>
            </a:r>
          </a:p>
          <a:p>
            <a:pPr marL="514350" indent="-514350">
              <a:buFont typeface="+mj-lt"/>
              <a:buAutoNum type="alphaUcPeriod"/>
            </a:pPr>
            <a:r>
              <a:rPr lang="en-GB" dirty="0" smtClean="0"/>
              <a:t>Select id from student join courses;</a:t>
            </a:r>
          </a:p>
          <a:p>
            <a:pPr marL="514350" indent="-514350">
              <a:buNone/>
            </a:pPr>
            <a:r>
              <a:rPr lang="en-GB" dirty="0" err="1" smtClean="0"/>
              <a:t>Ans</a:t>
            </a:r>
            <a:r>
              <a:rPr lang="en-GB" dirty="0" smtClean="0"/>
              <a:t> B</a:t>
            </a:r>
          </a:p>
          <a:p>
            <a:pPr marL="514350" indent="-514350">
              <a:buNone/>
            </a:pP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71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GB" dirty="0" smtClean="0"/>
              <a:t>What will be the output of the following code snippet?</a:t>
            </a:r>
          </a:p>
          <a:p>
            <a:pPr>
              <a:buNone/>
            </a:pPr>
            <a:r>
              <a:rPr lang="en-GB" b="1" dirty="0" smtClean="0"/>
              <a:t>SELECT</a:t>
            </a:r>
            <a:r>
              <a:rPr lang="en-GB" dirty="0" smtClean="0"/>
              <a:t> ROUND (</a:t>
            </a:r>
            <a:r>
              <a:rPr lang="en-GB" b="1" dirty="0" smtClean="0"/>
              <a:t>TRUNCATE</a:t>
            </a:r>
            <a:r>
              <a:rPr lang="en-GB" dirty="0" smtClean="0"/>
              <a:t> (MOD (2500, 20), -1), 2) </a:t>
            </a:r>
            <a:r>
              <a:rPr lang="en-GB" b="1" dirty="0" smtClean="0"/>
              <a:t>FROM</a:t>
            </a:r>
            <a:r>
              <a:rPr lang="en-GB" dirty="0" smtClean="0"/>
              <a:t> dual;</a:t>
            </a:r>
          </a:p>
          <a:p>
            <a:pPr marL="514350" indent="-514350">
              <a:buFont typeface="+mj-lt"/>
              <a:buAutoNum type="alphaUcPeriod"/>
            </a:pPr>
            <a:r>
              <a:rPr lang="en-GB" dirty="0" smtClean="0"/>
              <a:t>Error</a:t>
            </a:r>
          </a:p>
          <a:p>
            <a:pPr marL="514350" indent="-514350">
              <a:buFont typeface="+mj-lt"/>
              <a:buAutoNum type="alphaUcPeriod"/>
            </a:pPr>
            <a:r>
              <a:rPr lang="en-GB" dirty="0" smtClean="0"/>
              <a:t>00</a:t>
            </a:r>
          </a:p>
          <a:p>
            <a:pPr marL="514350" indent="-514350">
              <a:buFont typeface="+mj-lt"/>
              <a:buAutoNum type="alphaUcPeriod"/>
            </a:pPr>
            <a:r>
              <a:rPr lang="en-GB" dirty="0" smtClean="0"/>
              <a:t>0</a:t>
            </a:r>
          </a:p>
          <a:p>
            <a:pPr marL="514350" indent="-514350">
              <a:buFont typeface="+mj-lt"/>
              <a:buAutoNum type="alphaUcPeriod"/>
            </a:pPr>
            <a:r>
              <a:rPr lang="en-GB" dirty="0" smtClean="0"/>
              <a:t>1</a:t>
            </a:r>
          </a:p>
          <a:p>
            <a:pPr marL="514350" indent="-514350">
              <a:buNone/>
            </a:pPr>
            <a:r>
              <a:rPr lang="en-GB" dirty="0" err="1" smtClean="0"/>
              <a:t>Ans</a:t>
            </a:r>
            <a:r>
              <a:rPr lang="en-GB" dirty="0" smtClean="0"/>
              <a:t>  C (The MOD(2500, 20) expression will return 0, after which the rest of the functions will just be applied on the value 0.)</a:t>
            </a:r>
          </a:p>
          <a:p>
            <a:pPr marL="514350" indent="-514350">
              <a:buNone/>
            </a:pP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lnSpcReduction="10000"/>
          </a:bodyPr>
          <a:lstStyle/>
          <a:p>
            <a:r>
              <a:rPr lang="en-GB" dirty="0" smtClean="0"/>
              <a:t>How can the user change “</a:t>
            </a:r>
            <a:r>
              <a:rPr lang="en-GB" dirty="0" err="1" smtClean="0"/>
              <a:t>Scaler</a:t>
            </a:r>
            <a:r>
              <a:rPr lang="en-GB" dirty="0" smtClean="0"/>
              <a:t>” into “</a:t>
            </a:r>
            <a:r>
              <a:rPr lang="en-GB" dirty="0" err="1" smtClean="0"/>
              <a:t>Interviewbit</a:t>
            </a:r>
            <a:r>
              <a:rPr lang="en-GB" dirty="0" smtClean="0"/>
              <a:t>” in the “Name” column in the Users table?</a:t>
            </a:r>
          </a:p>
          <a:p>
            <a:pPr marL="514350" indent="-514350">
              <a:buFont typeface="+mj-lt"/>
              <a:buAutoNum type="alphaUcPeriod"/>
            </a:pPr>
            <a:r>
              <a:rPr lang="en-GB" dirty="0" smtClean="0"/>
              <a:t>UPDATE user SET N </a:t>
            </a:r>
            <a:r>
              <a:rPr lang="en-GB" dirty="0" err="1" smtClean="0"/>
              <a:t>ame</a:t>
            </a:r>
            <a:r>
              <a:rPr lang="en-GB" dirty="0" smtClean="0"/>
              <a:t> =‘</a:t>
            </a:r>
            <a:r>
              <a:rPr lang="en-GB" dirty="0" err="1" smtClean="0"/>
              <a:t>Scaler’INTO</a:t>
            </a:r>
            <a:r>
              <a:rPr lang="en-GB" dirty="0" smtClean="0"/>
              <a:t> Name =‘</a:t>
            </a:r>
            <a:r>
              <a:rPr lang="en-GB" dirty="0" err="1" smtClean="0"/>
              <a:t>Interviewbit</a:t>
            </a:r>
            <a:r>
              <a:rPr lang="en-GB" dirty="0" smtClean="0"/>
              <a:t>’</a:t>
            </a:r>
          </a:p>
          <a:p>
            <a:pPr marL="514350" indent="-514350">
              <a:buFont typeface="+mj-lt"/>
              <a:buAutoNum type="alphaUcPeriod"/>
            </a:pPr>
            <a:r>
              <a:rPr lang="en-GB" dirty="0" smtClean="0"/>
              <a:t>MODIFY Users SET Name =‘</a:t>
            </a:r>
            <a:r>
              <a:rPr lang="en-GB" dirty="0" err="1" smtClean="0"/>
              <a:t>Interviewbit</a:t>
            </a:r>
            <a:r>
              <a:rPr lang="en-GB" dirty="0" smtClean="0"/>
              <a:t>’ where Name =‘</a:t>
            </a:r>
            <a:r>
              <a:rPr lang="en-GB" dirty="0" err="1" smtClean="0"/>
              <a:t>Scaler</a:t>
            </a:r>
            <a:r>
              <a:rPr lang="en-GB" dirty="0" smtClean="0"/>
              <a:t>’</a:t>
            </a:r>
          </a:p>
          <a:p>
            <a:pPr marL="514350" indent="-514350">
              <a:buFont typeface="+mj-lt"/>
              <a:buAutoNum type="alphaUcPeriod"/>
            </a:pPr>
            <a:r>
              <a:rPr lang="en-GB" dirty="0" smtClean="0"/>
              <a:t>MODIFY Users SET Name =‘</a:t>
            </a:r>
            <a:r>
              <a:rPr lang="en-GB" dirty="0" err="1" smtClean="0"/>
              <a:t>Scaler</a:t>
            </a:r>
            <a:r>
              <a:rPr lang="en-GB" dirty="0" smtClean="0"/>
              <a:t>’ INTO Name =‘</a:t>
            </a:r>
            <a:r>
              <a:rPr lang="en-GB" dirty="0" err="1" smtClean="0"/>
              <a:t>Interviewbit</a:t>
            </a:r>
            <a:r>
              <a:rPr lang="en-GB" dirty="0" smtClean="0"/>
              <a:t>’</a:t>
            </a:r>
          </a:p>
          <a:p>
            <a:pPr marL="514350" indent="-514350">
              <a:buFont typeface="+mj-lt"/>
              <a:buAutoNum type="alphaUcPeriod"/>
            </a:pPr>
            <a:r>
              <a:rPr lang="en-IN" dirty="0" smtClean="0"/>
              <a:t>UPDATE Users SET Name= ‘</a:t>
            </a:r>
            <a:r>
              <a:rPr lang="en-IN" dirty="0" err="1" smtClean="0"/>
              <a:t>Interviewbit</a:t>
            </a:r>
            <a:r>
              <a:rPr lang="en-IN" dirty="0" smtClean="0"/>
              <a:t>’ WHERE Name =‘</a:t>
            </a:r>
            <a:r>
              <a:rPr lang="en-IN" dirty="0" err="1" smtClean="0"/>
              <a:t>Scaler</a:t>
            </a:r>
            <a:r>
              <a:rPr lang="en-IN" dirty="0" smtClean="0"/>
              <a:t>’</a:t>
            </a:r>
          </a:p>
          <a:p>
            <a:pPr marL="514350" indent="-514350">
              <a:buFont typeface="+mj-lt"/>
              <a:buAutoNum type="alphaUcPeriod"/>
            </a:pPr>
            <a:r>
              <a:rPr lang="en-IN" dirty="0" err="1" smtClean="0"/>
              <a:t>Ans</a:t>
            </a:r>
            <a:r>
              <a:rPr lang="en-IN" dirty="0" smtClean="0"/>
              <a:t> D</a:t>
            </a:r>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73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924E3A2-3B09-463C-BB96-2CB7140D9F3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8A192-16A0-4496-B6F6-577C73EAD38F}" type="slidenum">
              <a:rPr lang="en-US" smtClean="0"/>
              <a:pPr/>
              <a:t>75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b="1" dirty="0"/>
              <a:t>What is the work of CREATE command?</a:t>
            </a:r>
            <a:endParaRPr lang="en-US" dirty="0"/>
          </a:p>
          <a:p>
            <a:pPr lvl="0"/>
            <a:r>
              <a:rPr lang="en-IN" dirty="0"/>
              <a:t>Using this command, you can remove or erase recorded information from a database table.</a:t>
            </a:r>
            <a:endParaRPr lang="en-US" dirty="0"/>
          </a:p>
          <a:p>
            <a:pPr lvl="0"/>
            <a:r>
              <a:rPr lang="en-IN" dirty="0"/>
              <a:t>It enables you to create new databases, tables, table views, and other objects using this command.</a:t>
            </a:r>
            <a:endParaRPr lang="en-US" dirty="0"/>
          </a:p>
          <a:p>
            <a:pPr lvl="0"/>
            <a:r>
              <a:rPr lang="en-IN" dirty="0"/>
              <a:t>Inserting records or data into the database tables is accomplished with this command. In addition to inserting records in single rows, we can insert records in multiple rows as well.</a:t>
            </a:r>
            <a:endParaRPr lang="en-US" dirty="0"/>
          </a:p>
          <a:p>
            <a:pPr lvl="0"/>
            <a:r>
              <a:rPr lang="en-IN" dirty="0"/>
              <a:t>A single or multiple rows can be accessed using this command from one or more tables of a database. Using the WHERE clause with this command is also possible.</a:t>
            </a:r>
            <a:endParaRPr lang="en-US" dirty="0"/>
          </a:p>
          <a:p>
            <a:r>
              <a:rPr lang="en-IN" b="1" dirty="0"/>
              <a:t>Answer:</a:t>
            </a:r>
            <a:r>
              <a:rPr lang="en-IN" dirty="0"/>
              <a:t> B)</a:t>
            </a:r>
            <a:endParaRPr lang="en-US" dirty="0"/>
          </a:p>
          <a:p>
            <a:endParaRPr lang="en-US" dirty="0"/>
          </a:p>
        </p:txBody>
      </p:sp>
      <p:sp>
        <p:nvSpPr>
          <p:cNvPr id="4" name="Date Placeholder 3"/>
          <p:cNvSpPr>
            <a:spLocks noGrp="1"/>
          </p:cNvSpPr>
          <p:nvPr>
            <p:ph type="dt" sz="half" idx="10"/>
          </p:nvPr>
        </p:nvSpPr>
        <p:spPr/>
        <p:txBody>
          <a:bodyPr/>
          <a:lstStyle/>
          <a:p>
            <a:fld id="{F27F718D-BF69-4FC3-8CD4-DF9EAD116AED}"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Determine the correct SQL command?</a:t>
            </a:r>
            <a:endParaRPr lang="en-US" dirty="0"/>
          </a:p>
          <a:p>
            <a:pPr lvl="0"/>
            <a:r>
              <a:rPr lang="en-IN" dirty="0"/>
              <a:t>CREATE</a:t>
            </a:r>
            <a:endParaRPr lang="en-US" dirty="0"/>
          </a:p>
          <a:p>
            <a:pPr lvl="0"/>
            <a:r>
              <a:rPr lang="en-IN" dirty="0"/>
              <a:t>UPDATE</a:t>
            </a:r>
            <a:endParaRPr lang="en-US" dirty="0"/>
          </a:p>
          <a:p>
            <a:pPr lvl="0"/>
            <a:r>
              <a:rPr lang="en-IN" dirty="0"/>
              <a:t>DELETE</a:t>
            </a:r>
            <a:endParaRPr lang="en-US" dirty="0"/>
          </a:p>
          <a:p>
            <a:pPr lvl="0"/>
            <a:r>
              <a:rPr lang="en-IN" dirty="0"/>
              <a:t>All of the above</a:t>
            </a:r>
            <a:endParaRPr lang="en-US" dirty="0"/>
          </a:p>
          <a:p>
            <a:r>
              <a:rPr lang="en-IN" b="1" dirty="0"/>
              <a:t>Answer:</a:t>
            </a:r>
            <a:r>
              <a:rPr lang="en-IN" dirty="0"/>
              <a:t> D) All of the above</a:t>
            </a:r>
            <a:endParaRPr lang="en-US" dirty="0"/>
          </a:p>
          <a:p>
            <a:endParaRPr lang="en-US" dirty="0"/>
          </a:p>
        </p:txBody>
      </p:sp>
      <p:sp>
        <p:nvSpPr>
          <p:cNvPr id="4" name="Date Placeholder 3"/>
          <p:cNvSpPr>
            <a:spLocks noGrp="1"/>
          </p:cNvSpPr>
          <p:nvPr>
            <p:ph type="dt" sz="half" idx="10"/>
          </p:nvPr>
        </p:nvSpPr>
        <p:spPr/>
        <p:txBody>
          <a:bodyPr/>
          <a:lstStyle/>
          <a:p>
            <a:fld id="{8FDBE83B-7513-4FBF-835F-5DEF8FFD4820}" type="datetime1">
              <a:rPr lang="en-US" smtClean="0"/>
              <a:pPr/>
              <a:t>6/6/2022</a:t>
            </a:fld>
            <a:endParaRPr lang="en-US"/>
          </a:p>
        </p:txBody>
      </p:sp>
      <p:sp>
        <p:nvSpPr>
          <p:cNvPr id="5" name="Slide Number Placeholder 4"/>
          <p:cNvSpPr>
            <a:spLocks noGrp="1"/>
          </p:cNvSpPr>
          <p:nvPr>
            <p:ph type="sldNum" sz="quarter" idx="12"/>
          </p:nvPr>
        </p:nvSpPr>
        <p:spPr/>
        <p:txBody>
          <a:bodyPr/>
          <a:lstStyle/>
          <a:p>
            <a:fld id="{0878A192-16A0-4496-B6F6-577C73EAD38F}" type="slidenum">
              <a:rPr lang="en-US" smtClean="0"/>
              <a:pPr/>
              <a:t>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2922</Words>
  <Application>Microsoft Office PowerPoint</Application>
  <PresentationFormat>On-screen Show (4:3)</PresentationFormat>
  <Paragraphs>610</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PEP CLASSES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20</cp:revision>
  <dcterms:created xsi:type="dcterms:W3CDTF">2022-06-06T04:37:49Z</dcterms:created>
  <dcterms:modified xsi:type="dcterms:W3CDTF">2022-06-06T10:27:39Z</dcterms:modified>
</cp:coreProperties>
</file>