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5F0-21B7-4C01-A678-844379CB3EE7}" type="datetimeFigureOut">
              <a:rPr lang="en-US" smtClean="0"/>
              <a:pPr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7AEAD-EBEA-4853-AB27-8F883612F7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5F0-21B7-4C01-A678-844379CB3EE7}" type="datetimeFigureOut">
              <a:rPr lang="en-US" smtClean="0"/>
              <a:pPr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7AEAD-EBEA-4853-AB27-8F883612F7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5F0-21B7-4C01-A678-844379CB3EE7}" type="datetimeFigureOut">
              <a:rPr lang="en-US" smtClean="0"/>
              <a:pPr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7AEAD-EBEA-4853-AB27-8F883612F7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5F0-21B7-4C01-A678-844379CB3EE7}" type="datetimeFigureOut">
              <a:rPr lang="en-US" smtClean="0"/>
              <a:pPr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7AEAD-EBEA-4853-AB27-8F883612F7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5F0-21B7-4C01-A678-844379CB3EE7}" type="datetimeFigureOut">
              <a:rPr lang="en-US" smtClean="0"/>
              <a:pPr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7AEAD-EBEA-4853-AB27-8F883612F7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5F0-21B7-4C01-A678-844379CB3EE7}" type="datetimeFigureOut">
              <a:rPr lang="en-US" smtClean="0"/>
              <a:pPr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7AEAD-EBEA-4853-AB27-8F883612F7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5F0-21B7-4C01-A678-844379CB3EE7}" type="datetimeFigureOut">
              <a:rPr lang="en-US" smtClean="0"/>
              <a:pPr/>
              <a:t>6/3/2022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7AEAD-EBEA-4853-AB27-8F883612F7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5F0-21B7-4C01-A678-844379CB3EE7}" type="datetimeFigureOut">
              <a:rPr lang="en-US" smtClean="0"/>
              <a:pPr/>
              <a:t>6/3/2022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7AEAD-EBEA-4853-AB27-8F883612F7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5F0-21B7-4C01-A678-844379CB3EE7}" type="datetimeFigureOut">
              <a:rPr lang="en-US" smtClean="0"/>
              <a:pPr/>
              <a:t>6/3/2022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7AEAD-EBEA-4853-AB27-8F883612F7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5F0-21B7-4C01-A678-844379CB3EE7}" type="datetimeFigureOut">
              <a:rPr lang="en-US" smtClean="0"/>
              <a:pPr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7AEAD-EBEA-4853-AB27-8F883612F7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5F0-21B7-4C01-A678-844379CB3EE7}" type="datetimeFigureOut">
              <a:rPr lang="en-US" smtClean="0"/>
              <a:pPr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7AEAD-EBEA-4853-AB27-8F883612F7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035F0-21B7-4C01-A678-844379CB3EE7}" type="datetimeFigureOut">
              <a:rPr lang="en-US" smtClean="0"/>
              <a:pPr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7AEAD-EBEA-4853-AB27-8F883612F7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PEP CLASSES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Concept of Transaction </a:t>
            </a:r>
          </a:p>
          <a:p>
            <a:r>
              <a:rPr lang="en-GB" dirty="0" smtClean="0"/>
              <a:t>and</a:t>
            </a:r>
          </a:p>
          <a:p>
            <a:r>
              <a:rPr lang="en-GB" dirty="0" smtClean="0"/>
              <a:t> ACID properties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What is the Lost Update Problem also known as?</a:t>
            </a:r>
            <a:endParaRPr lang="en-US" dirty="0"/>
          </a:p>
          <a:p>
            <a:pPr lvl="0"/>
            <a:r>
              <a:rPr lang="en-IN" dirty="0"/>
              <a:t>W-W Conflict</a:t>
            </a:r>
            <a:endParaRPr lang="en-US" dirty="0"/>
          </a:p>
          <a:p>
            <a:pPr lvl="0"/>
            <a:r>
              <a:rPr lang="en-IN" dirty="0"/>
              <a:t>W-R Conflict</a:t>
            </a:r>
            <a:endParaRPr lang="en-US" dirty="0"/>
          </a:p>
          <a:p>
            <a:pPr lvl="0"/>
            <a:r>
              <a:rPr lang="en-IN" dirty="0"/>
              <a:t>R-R Conflict</a:t>
            </a:r>
            <a:endParaRPr lang="en-US" dirty="0"/>
          </a:p>
          <a:p>
            <a:pPr lvl="0"/>
            <a:r>
              <a:rPr lang="en-IN" dirty="0"/>
              <a:t>None</a:t>
            </a:r>
            <a:endParaRPr lang="en-US" dirty="0"/>
          </a:p>
          <a:p>
            <a:r>
              <a:rPr lang="en-IN" b="1" dirty="0"/>
              <a:t>Answer:</a:t>
            </a:r>
            <a:r>
              <a:rPr lang="en-IN" dirty="0"/>
              <a:t> A) W-W Conflict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b="1" dirty="0" smtClean="0"/>
              <a:t>This occurs </a:t>
            </a:r>
            <a:r>
              <a:rPr lang="en-IN" b="1" dirty="0"/>
              <a:t>when more than one database transaction attempts to read or write the same database item simultaneously (i.e., concurrent execution), causing the values of the item to become incorrect, resulting in a/an ___ database.</a:t>
            </a:r>
            <a:endParaRPr lang="en-US" dirty="0"/>
          </a:p>
          <a:p>
            <a:pPr lvl="0"/>
            <a:r>
              <a:rPr lang="en-IN" dirty="0"/>
              <a:t>Consistent</a:t>
            </a:r>
            <a:endParaRPr lang="en-US" dirty="0"/>
          </a:p>
          <a:p>
            <a:pPr lvl="0"/>
            <a:r>
              <a:rPr lang="en-IN" dirty="0"/>
              <a:t>Inconsistent</a:t>
            </a:r>
            <a:endParaRPr lang="en-US" dirty="0"/>
          </a:p>
          <a:p>
            <a:pPr lvl="0"/>
            <a:r>
              <a:rPr lang="en-IN" dirty="0"/>
              <a:t>Concurrent</a:t>
            </a:r>
            <a:endParaRPr lang="en-US" dirty="0"/>
          </a:p>
          <a:p>
            <a:pPr lvl="0"/>
            <a:r>
              <a:rPr lang="en-IN" dirty="0"/>
              <a:t>Not-concurrent</a:t>
            </a:r>
            <a:endParaRPr lang="en-US" dirty="0"/>
          </a:p>
          <a:p>
            <a:r>
              <a:rPr lang="en-IN" b="1" dirty="0"/>
              <a:t>Answer:</a:t>
            </a:r>
            <a:r>
              <a:rPr lang="en-IN" dirty="0"/>
              <a:t> B) Inconsistent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What is the Dirty Read Problem also known as?</a:t>
            </a:r>
            <a:endParaRPr lang="en-US" dirty="0"/>
          </a:p>
          <a:p>
            <a:pPr lvl="0"/>
            <a:r>
              <a:rPr lang="en-IN" dirty="0"/>
              <a:t>W-W Conflict</a:t>
            </a:r>
            <a:endParaRPr lang="en-US" dirty="0"/>
          </a:p>
          <a:p>
            <a:pPr lvl="0"/>
            <a:r>
              <a:rPr lang="en-IN" dirty="0"/>
              <a:t>W-R Conflict</a:t>
            </a:r>
            <a:endParaRPr lang="en-US" dirty="0"/>
          </a:p>
          <a:p>
            <a:pPr lvl="0"/>
            <a:r>
              <a:rPr lang="en-IN" dirty="0"/>
              <a:t>R-R Conflict</a:t>
            </a:r>
            <a:endParaRPr lang="en-US" dirty="0"/>
          </a:p>
          <a:p>
            <a:pPr lvl="0"/>
            <a:r>
              <a:rPr lang="en-IN" dirty="0"/>
              <a:t>None</a:t>
            </a:r>
            <a:endParaRPr lang="en-US" dirty="0"/>
          </a:p>
          <a:p>
            <a:r>
              <a:rPr lang="en-IN" b="1" dirty="0"/>
              <a:t>Answer:</a:t>
            </a:r>
            <a:r>
              <a:rPr lang="en-IN" dirty="0"/>
              <a:t> B) W-R Conflict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/>
              <a:t> When one transaction updates a database item, and somehow the transaction fails, and the data doesn't get ___ back, another transaction tries to access the updated database item.</a:t>
            </a:r>
            <a:endParaRPr lang="en-US" dirty="0"/>
          </a:p>
          <a:p>
            <a:pPr lvl="0"/>
            <a:r>
              <a:rPr lang="en-IN" dirty="0"/>
              <a:t>Rolled</a:t>
            </a:r>
            <a:endParaRPr lang="en-US" dirty="0"/>
          </a:p>
          <a:p>
            <a:pPr lvl="0"/>
            <a:r>
              <a:rPr lang="en-IN" dirty="0"/>
              <a:t>Committed</a:t>
            </a:r>
            <a:endParaRPr lang="en-US" dirty="0"/>
          </a:p>
          <a:p>
            <a:pPr lvl="0"/>
            <a:r>
              <a:rPr lang="en-IN" dirty="0"/>
              <a:t>Aborted</a:t>
            </a:r>
            <a:endParaRPr lang="en-US" dirty="0"/>
          </a:p>
          <a:p>
            <a:pPr lvl="0"/>
            <a:r>
              <a:rPr lang="en-IN" dirty="0"/>
              <a:t>None</a:t>
            </a:r>
            <a:endParaRPr lang="en-US" dirty="0"/>
          </a:p>
          <a:p>
            <a:r>
              <a:rPr lang="en-IN" b="1" dirty="0"/>
              <a:t>Answer:</a:t>
            </a:r>
            <a:r>
              <a:rPr lang="en-IN" dirty="0"/>
              <a:t> A) Rolled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What is the Unrepeatable Read Problem also known as?</a:t>
            </a:r>
            <a:endParaRPr lang="en-US" dirty="0"/>
          </a:p>
          <a:p>
            <a:pPr lvl="0"/>
            <a:r>
              <a:rPr lang="en-IN" dirty="0"/>
              <a:t>Consistent Retrieval Problems</a:t>
            </a:r>
            <a:endParaRPr lang="en-US" dirty="0"/>
          </a:p>
          <a:p>
            <a:pPr lvl="0"/>
            <a:r>
              <a:rPr lang="en-IN" dirty="0"/>
              <a:t>Inconsistent Retrieval Problems</a:t>
            </a:r>
            <a:endParaRPr lang="en-US" dirty="0"/>
          </a:p>
          <a:p>
            <a:pPr lvl="0"/>
            <a:r>
              <a:rPr lang="en-IN" dirty="0"/>
              <a:t>Concurrent Retrieval Problems</a:t>
            </a:r>
            <a:endParaRPr lang="en-US" dirty="0"/>
          </a:p>
          <a:p>
            <a:pPr lvl="0"/>
            <a:r>
              <a:rPr lang="en-IN" dirty="0"/>
              <a:t>Non-concurrent Retrieval Problems</a:t>
            </a:r>
            <a:endParaRPr lang="en-US" dirty="0"/>
          </a:p>
          <a:p>
            <a:r>
              <a:rPr lang="en-IN" b="1" dirty="0"/>
              <a:t>Answer:</a:t>
            </a:r>
            <a:r>
              <a:rPr lang="en-IN" dirty="0"/>
              <a:t> B) Inconsistent Retrieval Problems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An unrepeatable read problem occurs when the same database item is read ____ during a transaction.</a:t>
            </a:r>
            <a:endParaRPr lang="en-US" dirty="0"/>
          </a:p>
          <a:p>
            <a:pPr lvl="0"/>
            <a:r>
              <a:rPr lang="en-IN" dirty="0"/>
              <a:t>Once</a:t>
            </a:r>
            <a:endParaRPr lang="en-US" dirty="0"/>
          </a:p>
          <a:p>
            <a:pPr lvl="0"/>
            <a:r>
              <a:rPr lang="en-IN" dirty="0"/>
              <a:t>Twice</a:t>
            </a:r>
            <a:endParaRPr lang="en-US" dirty="0"/>
          </a:p>
          <a:p>
            <a:pPr lvl="0"/>
            <a:r>
              <a:rPr lang="en-IN" dirty="0"/>
              <a:t>Thrice</a:t>
            </a:r>
            <a:endParaRPr lang="en-US" dirty="0"/>
          </a:p>
          <a:p>
            <a:pPr lvl="0"/>
            <a:r>
              <a:rPr lang="en-IN" dirty="0"/>
              <a:t>Multiple</a:t>
            </a:r>
            <a:endParaRPr lang="en-US" dirty="0"/>
          </a:p>
          <a:p>
            <a:r>
              <a:rPr lang="en-IN" b="1" dirty="0"/>
              <a:t>Answer:</a:t>
            </a:r>
            <a:r>
              <a:rPr lang="en-IN" dirty="0"/>
              <a:t> B) Twice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/>
              <a:t>___ concurrent database operations are required for avoiding inconsistencies in a database by utilizing the concurrency control concept.</a:t>
            </a:r>
            <a:endParaRPr lang="en-US" dirty="0"/>
          </a:p>
          <a:p>
            <a:pPr lvl="0"/>
            <a:r>
              <a:rPr lang="en-IN" dirty="0"/>
              <a:t>Controlling</a:t>
            </a:r>
            <a:endParaRPr lang="en-US" dirty="0"/>
          </a:p>
          <a:p>
            <a:pPr lvl="0"/>
            <a:r>
              <a:rPr lang="en-IN" dirty="0"/>
              <a:t>Managing</a:t>
            </a:r>
            <a:endParaRPr lang="en-US" dirty="0"/>
          </a:p>
          <a:p>
            <a:pPr lvl="0"/>
            <a:r>
              <a:rPr lang="en-IN" dirty="0"/>
              <a:t>Both A and B</a:t>
            </a:r>
            <a:endParaRPr lang="en-US" dirty="0"/>
          </a:p>
          <a:p>
            <a:pPr lvl="0"/>
            <a:r>
              <a:rPr lang="en-IN" dirty="0"/>
              <a:t>None of the above</a:t>
            </a:r>
            <a:endParaRPr lang="en-US" dirty="0"/>
          </a:p>
          <a:p>
            <a:r>
              <a:rPr lang="en-IN" b="1" dirty="0"/>
              <a:t>Answer:</a:t>
            </a:r>
            <a:r>
              <a:rPr lang="en-IN" dirty="0"/>
              <a:t> C) Both A and B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The concurrency ___ allows us to maintain the concurrency of the database.</a:t>
            </a:r>
            <a:endParaRPr lang="en-US" dirty="0"/>
          </a:p>
          <a:p>
            <a:pPr lvl="0"/>
            <a:r>
              <a:rPr lang="en-IN" dirty="0"/>
              <a:t>Protocols</a:t>
            </a:r>
            <a:endParaRPr lang="en-US" dirty="0"/>
          </a:p>
          <a:p>
            <a:pPr lvl="0"/>
            <a:r>
              <a:rPr lang="en-IN" dirty="0"/>
              <a:t>Controls</a:t>
            </a:r>
            <a:endParaRPr lang="en-US" dirty="0"/>
          </a:p>
          <a:p>
            <a:pPr lvl="0"/>
            <a:r>
              <a:rPr lang="en-IN" dirty="0"/>
              <a:t>Control Protocols</a:t>
            </a:r>
            <a:endParaRPr lang="en-US" dirty="0"/>
          </a:p>
          <a:p>
            <a:pPr lvl="0"/>
            <a:r>
              <a:rPr lang="en-IN" dirty="0"/>
              <a:t>None</a:t>
            </a:r>
            <a:endParaRPr lang="en-US" dirty="0"/>
          </a:p>
          <a:p>
            <a:r>
              <a:rPr lang="en-IN" b="1" dirty="0"/>
              <a:t>Answer:</a:t>
            </a:r>
            <a:r>
              <a:rPr lang="en-IN" dirty="0"/>
              <a:t> C) Control Protocols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b="1" dirty="0"/>
              <a:t>As part of concurrency control protocols, the concurrent execution of database transactions will be ___, durable, and </a:t>
            </a:r>
            <a:r>
              <a:rPr lang="en-IN" b="1" dirty="0" err="1"/>
              <a:t>serializable</a:t>
            </a:r>
            <a:r>
              <a:rPr lang="en-IN" b="1" dirty="0"/>
              <a:t>.</a:t>
            </a:r>
            <a:endParaRPr lang="en-US" dirty="0"/>
          </a:p>
          <a:p>
            <a:pPr lvl="0"/>
            <a:r>
              <a:rPr lang="en-IN" dirty="0"/>
              <a:t>Atomic</a:t>
            </a:r>
            <a:endParaRPr lang="en-US" dirty="0"/>
          </a:p>
          <a:p>
            <a:pPr lvl="0"/>
            <a:r>
              <a:rPr lang="en-IN" dirty="0"/>
              <a:t>Consistent</a:t>
            </a:r>
            <a:endParaRPr lang="en-US" dirty="0"/>
          </a:p>
          <a:p>
            <a:pPr lvl="0"/>
            <a:r>
              <a:rPr lang="en-IN" dirty="0"/>
              <a:t>Isolated</a:t>
            </a:r>
            <a:endParaRPr lang="en-US" dirty="0"/>
          </a:p>
          <a:p>
            <a:pPr lvl="0"/>
            <a:r>
              <a:rPr lang="en-IN" dirty="0"/>
              <a:t>All of the above</a:t>
            </a:r>
            <a:endParaRPr lang="en-US" dirty="0"/>
          </a:p>
          <a:p>
            <a:r>
              <a:rPr lang="en-IN" b="1" dirty="0"/>
              <a:t>Answer:</a:t>
            </a:r>
            <a:r>
              <a:rPr lang="en-IN" dirty="0"/>
              <a:t> D) All of the above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Which of the following is a concurrency control protocol?</a:t>
            </a:r>
            <a:endParaRPr lang="en-US" dirty="0"/>
          </a:p>
          <a:p>
            <a:pPr lvl="0"/>
            <a:r>
              <a:rPr lang="en-IN" dirty="0"/>
              <a:t>Lock Based Concurrency Control Protocol</a:t>
            </a:r>
            <a:endParaRPr lang="en-US" dirty="0"/>
          </a:p>
          <a:p>
            <a:pPr lvl="0"/>
            <a:r>
              <a:rPr lang="en-IN" dirty="0"/>
              <a:t>Timestamp Concurrency Control Protocol</a:t>
            </a:r>
            <a:endParaRPr lang="en-US" dirty="0"/>
          </a:p>
          <a:p>
            <a:pPr lvl="0"/>
            <a:r>
              <a:rPr lang="en-IN" dirty="0"/>
              <a:t>Validation Based Concurrency Control Protocol</a:t>
            </a:r>
            <a:endParaRPr lang="en-US" dirty="0"/>
          </a:p>
          <a:p>
            <a:pPr lvl="0"/>
            <a:r>
              <a:rPr lang="en-IN" dirty="0"/>
              <a:t>All of the above</a:t>
            </a:r>
            <a:endParaRPr lang="en-US" dirty="0"/>
          </a:p>
          <a:p>
            <a:r>
              <a:rPr lang="en-IN" b="1" dirty="0"/>
              <a:t>Answer:</a:t>
            </a:r>
            <a:r>
              <a:rPr lang="en-IN" dirty="0"/>
              <a:t> D) All of the above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Locks placed by command are called ________ .</a:t>
            </a:r>
            <a:endParaRPr lang="en-US" dirty="0"/>
          </a:p>
          <a:p>
            <a:pPr>
              <a:buNone/>
            </a:pPr>
            <a:r>
              <a:rPr lang="en-IN" dirty="0"/>
              <a:t>a.	implicit locks</a:t>
            </a:r>
            <a:endParaRPr lang="en-US" dirty="0"/>
          </a:p>
          <a:p>
            <a:pPr>
              <a:buNone/>
            </a:pPr>
            <a:r>
              <a:rPr lang="en-IN" dirty="0"/>
              <a:t>b.	explicit locks</a:t>
            </a:r>
            <a:endParaRPr lang="en-US" dirty="0"/>
          </a:p>
          <a:p>
            <a:pPr>
              <a:buNone/>
            </a:pPr>
            <a:r>
              <a:rPr lang="en-IN" dirty="0"/>
              <a:t>c.	exclusive locks</a:t>
            </a:r>
            <a:endParaRPr lang="en-US" dirty="0"/>
          </a:p>
          <a:p>
            <a:pPr>
              <a:buNone/>
            </a:pPr>
            <a:r>
              <a:rPr lang="en-IN" dirty="0"/>
              <a:t>d.	shared locks</a:t>
            </a:r>
            <a:endParaRPr lang="en-US" dirty="0"/>
          </a:p>
          <a:p>
            <a:r>
              <a:rPr lang="en-IN" dirty="0" err="1"/>
              <a:t>Ans</a:t>
            </a:r>
            <a:r>
              <a:rPr lang="en-IN" dirty="0"/>
              <a:t> b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Which of the following locks the item from change but not from read?</a:t>
            </a:r>
            <a:endParaRPr lang="en-US" dirty="0"/>
          </a:p>
          <a:p>
            <a:r>
              <a:rPr lang="en-IN" dirty="0"/>
              <a:t>a.	Implicit lock</a:t>
            </a:r>
            <a:endParaRPr lang="en-US" dirty="0"/>
          </a:p>
          <a:p>
            <a:r>
              <a:rPr lang="en-IN" dirty="0"/>
              <a:t>b.	Explicit lock</a:t>
            </a:r>
            <a:endParaRPr lang="en-US" dirty="0"/>
          </a:p>
          <a:p>
            <a:r>
              <a:rPr lang="en-IN" dirty="0"/>
              <a:t>c.	Exclusive lock</a:t>
            </a:r>
            <a:endParaRPr lang="en-US" dirty="0"/>
          </a:p>
          <a:p>
            <a:r>
              <a:rPr lang="en-IN" dirty="0"/>
              <a:t>d.	Shared lock</a:t>
            </a:r>
            <a:endParaRPr lang="en-US" dirty="0"/>
          </a:p>
          <a:p>
            <a:r>
              <a:rPr lang="en-IN" dirty="0"/>
              <a:t>ANs 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Which of the following locks the item from change but not from read?</a:t>
            </a:r>
            <a:endParaRPr lang="en-US" dirty="0"/>
          </a:p>
          <a:p>
            <a:r>
              <a:rPr lang="en-IN" dirty="0"/>
              <a:t>a.	Implicit lock</a:t>
            </a:r>
            <a:endParaRPr lang="en-US" dirty="0"/>
          </a:p>
          <a:p>
            <a:r>
              <a:rPr lang="en-IN" dirty="0"/>
              <a:t>b.	Explicit lock</a:t>
            </a:r>
            <a:endParaRPr lang="en-US" dirty="0"/>
          </a:p>
          <a:p>
            <a:r>
              <a:rPr lang="en-IN" dirty="0"/>
              <a:t>c.	Exclusive lock</a:t>
            </a:r>
            <a:endParaRPr lang="en-US" dirty="0"/>
          </a:p>
          <a:p>
            <a:r>
              <a:rPr lang="en-IN" dirty="0"/>
              <a:t>d.	Shared lock</a:t>
            </a:r>
            <a:endParaRPr lang="en-US" dirty="0"/>
          </a:p>
          <a:p>
            <a:r>
              <a:rPr lang="en-IN" dirty="0"/>
              <a:t>ANs 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b="1" dirty="0"/>
              <a:t> A management procedure called ___ control is required to control the process of concurrently performing operations on a database.</a:t>
            </a:r>
            <a:endParaRPr lang="en-US" dirty="0"/>
          </a:p>
          <a:p>
            <a:pPr lvl="0"/>
            <a:r>
              <a:rPr lang="en-IN" dirty="0"/>
              <a:t>Database</a:t>
            </a:r>
            <a:endParaRPr lang="en-US" dirty="0"/>
          </a:p>
          <a:p>
            <a:pPr lvl="0"/>
            <a:r>
              <a:rPr lang="en-IN" dirty="0"/>
              <a:t>Conspiracy</a:t>
            </a:r>
            <a:endParaRPr lang="en-US" dirty="0"/>
          </a:p>
          <a:p>
            <a:pPr lvl="0"/>
            <a:r>
              <a:rPr lang="en-IN" dirty="0"/>
              <a:t>Concurrency</a:t>
            </a:r>
            <a:endParaRPr lang="en-US" dirty="0"/>
          </a:p>
          <a:p>
            <a:pPr lvl="0"/>
            <a:r>
              <a:rPr lang="en-IN" dirty="0"/>
              <a:t>Relational</a:t>
            </a:r>
            <a:endParaRPr lang="en-US" dirty="0"/>
          </a:p>
          <a:p>
            <a:r>
              <a:rPr lang="en-IN" dirty="0"/>
              <a:t>ANs c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/>
              <a:t>The concurrent execution of the database in a ____-user system refers to the fact that multiple users are able to access and use it at the same time.</a:t>
            </a:r>
            <a:endParaRPr lang="en-US" dirty="0"/>
          </a:p>
          <a:p>
            <a:pPr lvl="0"/>
            <a:r>
              <a:rPr lang="en-IN" dirty="0"/>
              <a:t>Single</a:t>
            </a:r>
            <a:endParaRPr lang="en-US" dirty="0"/>
          </a:p>
          <a:p>
            <a:pPr lvl="0"/>
            <a:r>
              <a:rPr lang="en-IN" dirty="0"/>
              <a:t>Two</a:t>
            </a:r>
            <a:endParaRPr lang="en-US" dirty="0"/>
          </a:p>
          <a:p>
            <a:pPr lvl="0"/>
            <a:r>
              <a:rPr lang="en-IN" dirty="0"/>
              <a:t>Three</a:t>
            </a:r>
            <a:endParaRPr lang="en-US" dirty="0"/>
          </a:p>
          <a:p>
            <a:pPr lvl="0"/>
            <a:r>
              <a:rPr lang="en-IN" dirty="0"/>
              <a:t>Multiple</a:t>
            </a:r>
            <a:endParaRPr lang="en-US" dirty="0"/>
          </a:p>
          <a:p>
            <a:r>
              <a:rPr lang="en-IN" dirty="0"/>
              <a:t>ANs d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/>
              <a:t>When dealing with database transactions, there is often a need for multiple users to use a database to perform different operations. In this case, ___ of the database occurs.</a:t>
            </a:r>
            <a:endParaRPr lang="en-US" dirty="0"/>
          </a:p>
          <a:p>
            <a:pPr lvl="0"/>
            <a:r>
              <a:rPr lang="en-IN" dirty="0"/>
              <a:t>Concurrent Connection</a:t>
            </a:r>
            <a:endParaRPr lang="en-US" dirty="0"/>
          </a:p>
          <a:p>
            <a:pPr lvl="0"/>
            <a:r>
              <a:rPr lang="en-IN" dirty="0"/>
              <a:t>Concurrent Reduction</a:t>
            </a:r>
            <a:endParaRPr lang="en-US" dirty="0"/>
          </a:p>
          <a:p>
            <a:pPr lvl="0"/>
            <a:r>
              <a:rPr lang="en-IN" dirty="0"/>
              <a:t>Concurrent Execution</a:t>
            </a:r>
            <a:endParaRPr lang="en-US" dirty="0"/>
          </a:p>
          <a:p>
            <a:pPr lvl="0"/>
            <a:r>
              <a:rPr lang="en-IN" dirty="0"/>
              <a:t>Concurrent Revolution</a:t>
            </a:r>
            <a:endParaRPr lang="en-US" dirty="0"/>
          </a:p>
          <a:p>
            <a:r>
              <a:rPr lang="en-IN" b="1" dirty="0"/>
              <a:t>Answer:</a:t>
            </a:r>
            <a:r>
              <a:rPr lang="en-IN" dirty="0"/>
              <a:t> C) Concurrent Execution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/>
              <a:t>During simultaneous execution, each operation should be performed interleaved with the others, ensuring that there is no interference with the other operations. This maintains a database ___.</a:t>
            </a:r>
            <a:endParaRPr lang="en-US" dirty="0"/>
          </a:p>
          <a:p>
            <a:pPr lvl="0"/>
            <a:r>
              <a:rPr lang="en-IN" dirty="0"/>
              <a:t>Consistency</a:t>
            </a:r>
            <a:endParaRPr lang="en-US" dirty="0"/>
          </a:p>
          <a:p>
            <a:pPr lvl="0"/>
            <a:r>
              <a:rPr lang="en-IN" dirty="0"/>
              <a:t>Redundancy</a:t>
            </a:r>
            <a:endParaRPr lang="en-US" dirty="0"/>
          </a:p>
          <a:p>
            <a:pPr lvl="0"/>
            <a:r>
              <a:rPr lang="en-IN" dirty="0"/>
              <a:t>Concurrency</a:t>
            </a:r>
            <a:endParaRPr lang="en-US" dirty="0"/>
          </a:p>
          <a:p>
            <a:pPr lvl="0"/>
            <a:r>
              <a:rPr lang="en-IN" dirty="0"/>
              <a:t>None</a:t>
            </a:r>
            <a:endParaRPr lang="en-US" dirty="0"/>
          </a:p>
          <a:p>
            <a:r>
              <a:rPr lang="en-IN" b="1" dirty="0"/>
              <a:t>Answer:</a:t>
            </a:r>
            <a:r>
              <a:rPr lang="en-IN" dirty="0"/>
              <a:t> C) Concurrency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What are the two main operations in the database transaction?</a:t>
            </a:r>
            <a:endParaRPr lang="en-US" dirty="0"/>
          </a:p>
          <a:p>
            <a:pPr lvl="0"/>
            <a:r>
              <a:rPr lang="en-IN" dirty="0"/>
              <a:t>READ</a:t>
            </a:r>
            <a:endParaRPr lang="en-US" dirty="0"/>
          </a:p>
          <a:p>
            <a:pPr lvl="0"/>
            <a:r>
              <a:rPr lang="en-IN" dirty="0"/>
              <a:t>WRITE</a:t>
            </a:r>
            <a:endParaRPr lang="en-US" dirty="0"/>
          </a:p>
          <a:p>
            <a:pPr lvl="0"/>
            <a:r>
              <a:rPr lang="en-IN" dirty="0"/>
              <a:t>Both A and B</a:t>
            </a:r>
            <a:endParaRPr lang="en-US" dirty="0"/>
          </a:p>
          <a:p>
            <a:pPr lvl="0"/>
            <a:r>
              <a:rPr lang="en-IN" dirty="0"/>
              <a:t>None of the above</a:t>
            </a:r>
            <a:endParaRPr lang="en-US" dirty="0"/>
          </a:p>
          <a:p>
            <a:r>
              <a:rPr lang="en-IN" b="1" dirty="0"/>
              <a:t>Answer:</a:t>
            </a:r>
            <a:r>
              <a:rPr lang="en-IN" dirty="0"/>
              <a:t> C) Both A and B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Which of the following is a concurrency problem?</a:t>
            </a:r>
            <a:endParaRPr lang="en-US" dirty="0"/>
          </a:p>
          <a:p>
            <a:pPr lvl="0"/>
            <a:r>
              <a:rPr lang="en-IN" dirty="0"/>
              <a:t>Temporary Update Problem</a:t>
            </a:r>
            <a:endParaRPr lang="en-US" dirty="0"/>
          </a:p>
          <a:p>
            <a:pPr lvl="0"/>
            <a:r>
              <a:rPr lang="en-IN" dirty="0"/>
              <a:t>Incorrect Summary Problem</a:t>
            </a:r>
            <a:endParaRPr lang="en-US" dirty="0"/>
          </a:p>
          <a:p>
            <a:pPr lvl="0"/>
            <a:r>
              <a:rPr lang="en-IN" dirty="0"/>
              <a:t>Lost Update Problem</a:t>
            </a:r>
            <a:endParaRPr lang="en-US" dirty="0"/>
          </a:p>
          <a:p>
            <a:pPr lvl="0"/>
            <a:r>
              <a:rPr lang="en-IN" dirty="0"/>
              <a:t>All of the above</a:t>
            </a:r>
            <a:endParaRPr lang="en-US" dirty="0"/>
          </a:p>
          <a:p>
            <a:r>
              <a:rPr lang="en-IN" b="1" dirty="0"/>
              <a:t>Answer:</a:t>
            </a:r>
            <a:r>
              <a:rPr lang="en-IN" dirty="0"/>
              <a:t> D) All of the above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455</Words>
  <Application>Microsoft Office PowerPoint</Application>
  <PresentationFormat>On-screen Show (4:3)</PresentationFormat>
  <Paragraphs>118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PEP CLASSES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PEP CLASSES</dc:title>
  <dc:creator>PC</dc:creator>
  <cp:lastModifiedBy>PC</cp:lastModifiedBy>
  <cp:revision>6</cp:revision>
  <dcterms:created xsi:type="dcterms:W3CDTF">2022-06-03T03:48:18Z</dcterms:created>
  <dcterms:modified xsi:type="dcterms:W3CDTF">2022-06-03T05:12:55Z</dcterms:modified>
</cp:coreProperties>
</file>