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3" r:id="rId4"/>
    <p:sldId id="324" r:id="rId5"/>
    <p:sldId id="325" r:id="rId6"/>
    <p:sldId id="258" r:id="rId7"/>
    <p:sldId id="259" r:id="rId8"/>
    <p:sldId id="317" r:id="rId9"/>
    <p:sldId id="318" r:id="rId10"/>
    <p:sldId id="319" r:id="rId11"/>
    <p:sldId id="320" r:id="rId12"/>
    <p:sldId id="321" r:id="rId13"/>
    <p:sldId id="322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B091-4B56-4C51-9FDC-357A27C171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BAC7-1C5F-4243-882E-088F860606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PEP CLASSES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8"/>
          </a:xfrm>
        </p:spPr>
        <p:txBody>
          <a:bodyPr/>
          <a:lstStyle/>
          <a:p>
            <a:r>
              <a:rPr lang="en-IN" dirty="0" smtClean="0"/>
              <a:t>TRIGGERS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Suppose we are given a view tot credits (year, num credits) giving the total number of credits taken by students in each year. The query that computes averages over the 3 preceding </a:t>
            </a:r>
            <a:r>
              <a:rPr lang="en-US" dirty="0" err="1"/>
              <a:t>tuples</a:t>
            </a:r>
            <a:r>
              <a:rPr lang="en-US" dirty="0"/>
              <a:t> in the specified sort order is</a:t>
            </a:r>
            <a:br>
              <a:rPr lang="en-US" dirty="0"/>
            </a:br>
            <a:r>
              <a:rPr lang="en-US" dirty="0"/>
              <a:t>a)</a:t>
            </a: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(num credits)</a:t>
            </a:r>
          </a:p>
          <a:p>
            <a:r>
              <a:rPr lang="en-US" b="1" dirty="0"/>
              <a:t>OVER</a:t>
            </a:r>
            <a:r>
              <a:rPr lang="en-US" dirty="0"/>
              <a:t> (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 </a:t>
            </a:r>
            <a:r>
              <a:rPr lang="en-US" b="1" dirty="0"/>
              <a:t>ROWS</a:t>
            </a:r>
            <a:r>
              <a:rPr lang="en-US" dirty="0"/>
              <a:t> 3 preceding)</a:t>
            </a:r>
          </a:p>
          <a:p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total credits</a:t>
            </a:r>
          </a:p>
          <a:p>
            <a:r>
              <a:rPr lang="en-US" b="1" dirty="0"/>
              <a:t>FROM</a:t>
            </a:r>
            <a:r>
              <a:rPr lang="en-US" dirty="0"/>
              <a:t> tot credits;</a:t>
            </a:r>
          </a:p>
          <a:p>
            <a:r>
              <a:rPr lang="en-US" dirty="0"/>
              <a:t>b)</a:t>
            </a: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(num credits)</a:t>
            </a:r>
          </a:p>
          <a:p>
            <a:r>
              <a:rPr lang="en-US" b="1" dirty="0"/>
              <a:t>OVER</a:t>
            </a:r>
            <a:r>
              <a:rPr lang="en-US" dirty="0"/>
              <a:t> (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 </a:t>
            </a:r>
            <a:r>
              <a:rPr lang="en-US" b="1" dirty="0"/>
              <a:t>ROWS</a:t>
            </a:r>
            <a:r>
              <a:rPr lang="en-US" dirty="0"/>
              <a:t> 3 unbounded preceding)</a:t>
            </a:r>
          </a:p>
          <a:p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total credits</a:t>
            </a:r>
          </a:p>
          <a:p>
            <a:r>
              <a:rPr lang="en-US" b="1" dirty="0"/>
              <a:t>FROM</a:t>
            </a:r>
            <a:r>
              <a:rPr lang="en-US" dirty="0"/>
              <a:t> tot credits;</a:t>
            </a:r>
          </a:p>
          <a:p>
            <a:r>
              <a:rPr lang="en-US" dirty="0"/>
              <a:t>c) All of the mentioned</a:t>
            </a:r>
            <a:br>
              <a:rPr lang="en-US" dirty="0"/>
            </a:br>
            <a:r>
              <a:rPr lang="en-US" dirty="0"/>
              <a:t>d) None of the mentioned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Answer: a</a:t>
            </a:r>
            <a:br>
              <a:rPr lang="en-US" dirty="0"/>
            </a:br>
            <a:r>
              <a:rPr lang="en-US" dirty="0"/>
              <a:t>Explanation: Suppose that instead of going back a fixed number of </a:t>
            </a:r>
            <a:r>
              <a:rPr lang="en-US" dirty="0" err="1"/>
              <a:t>tuples</a:t>
            </a:r>
            <a:r>
              <a:rPr lang="en-US" dirty="0"/>
              <a:t>, we want the window to consist of all prior years we use rows unbounded preceding.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SELECT</a:t>
            </a:r>
            <a:r>
              <a:rPr lang="en-US" dirty="0"/>
              <a:t> ID, GPA</a:t>
            </a:r>
          </a:p>
          <a:p>
            <a:r>
              <a:rPr lang="en-US" b="1" dirty="0"/>
              <a:t>FROM</a:t>
            </a:r>
            <a:r>
              <a:rPr lang="en-US" dirty="0"/>
              <a:t> student grades</a:t>
            </a:r>
          </a:p>
          <a:p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GPA</a:t>
            </a:r>
          </a:p>
          <a:p>
            <a:r>
              <a:rPr lang="en-US" dirty="0"/>
              <a:t>____________;</a:t>
            </a:r>
          </a:p>
          <a:p>
            <a:r>
              <a:rPr lang="en-US" dirty="0" err="1"/>
              <a:t>Inorder</a:t>
            </a:r>
            <a:r>
              <a:rPr lang="en-US" dirty="0"/>
              <a:t> to give only 10 rank on the whole we should use</a:t>
            </a:r>
            <a:br>
              <a:rPr lang="en-US" dirty="0"/>
            </a:br>
            <a:r>
              <a:rPr lang="en-US" dirty="0"/>
              <a:t>a) Limit 10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Upto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/>
              <a:t>c) Only 10</a:t>
            </a:r>
            <a:br>
              <a:rPr lang="en-US" dirty="0"/>
            </a:br>
            <a:r>
              <a:rPr lang="en-US" dirty="0"/>
              <a:t>d) Max 10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Answer: a</a:t>
            </a:r>
            <a:br>
              <a:rPr lang="en-US" dirty="0"/>
            </a:br>
            <a:r>
              <a:rPr lang="en-US" dirty="0"/>
              <a:t>Explanation: However, the limit clause does not support partitioning, so we cannot get the top n within each partition without performing ranking; further, if more than one student gets the same GPA, it is possible that one is included in the top 10, while another is excluded.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trigger is typically used to enforce complex integrity constraints?</a:t>
            </a:r>
          </a:p>
          <a:p>
            <a:pPr lvl="0"/>
            <a:r>
              <a:rPr lang="en-US" dirty="0"/>
              <a:t>AFTER ROW triggers.</a:t>
            </a:r>
          </a:p>
          <a:p>
            <a:pPr lvl="0"/>
            <a:r>
              <a:rPr lang="en-US" dirty="0"/>
              <a:t>BEFORE ROW triggers.</a:t>
            </a:r>
          </a:p>
          <a:p>
            <a:pPr lvl="0"/>
            <a:r>
              <a:rPr lang="en-US" dirty="0"/>
              <a:t>INSTEAD OF triggers.</a:t>
            </a:r>
          </a:p>
          <a:p>
            <a:pPr lvl="0"/>
            <a:r>
              <a:rPr lang="en-US" dirty="0"/>
              <a:t>None of the above.</a:t>
            </a:r>
          </a:p>
          <a:p>
            <a:r>
              <a:rPr lang="en-US" b="1" dirty="0" err="1"/>
              <a:t>Ans</a:t>
            </a:r>
            <a:r>
              <a:rPr lang="en-US" b="1" dirty="0"/>
              <a:t> : 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. Suppose we are given a view tot credits (year, num credits) giving the total number of credits taken by students in each year. The query that computes averages over the 3 preceding </a:t>
            </a:r>
            <a:r>
              <a:rPr lang="en-US" dirty="0" err="1"/>
              <a:t>tuples</a:t>
            </a:r>
            <a:r>
              <a:rPr lang="en-US" dirty="0"/>
              <a:t> in the specified sort order is</a:t>
            </a:r>
            <a:br>
              <a:rPr lang="en-US" dirty="0"/>
            </a:br>
            <a:r>
              <a:rPr lang="en-US" dirty="0"/>
              <a:t>a)</a:t>
            </a: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(num credits)</a:t>
            </a:r>
          </a:p>
          <a:p>
            <a:r>
              <a:rPr lang="en-US" b="1" dirty="0"/>
              <a:t>OVER</a:t>
            </a:r>
            <a:r>
              <a:rPr lang="en-US" dirty="0"/>
              <a:t> (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 </a:t>
            </a:r>
            <a:r>
              <a:rPr lang="en-US" b="1" dirty="0"/>
              <a:t>ROWS</a:t>
            </a:r>
            <a:r>
              <a:rPr lang="en-US" dirty="0"/>
              <a:t> 3 preceding)</a:t>
            </a:r>
          </a:p>
          <a:p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total credits</a:t>
            </a:r>
          </a:p>
          <a:p>
            <a:r>
              <a:rPr lang="en-US" b="1" dirty="0"/>
              <a:t>FROM</a:t>
            </a:r>
            <a:r>
              <a:rPr lang="en-US" dirty="0"/>
              <a:t> tot credits;</a:t>
            </a:r>
          </a:p>
          <a:p>
            <a:r>
              <a:rPr lang="en-US" dirty="0"/>
              <a:t>b)</a:t>
            </a: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(num credits)</a:t>
            </a:r>
          </a:p>
          <a:p>
            <a:r>
              <a:rPr lang="en-US" b="1" dirty="0"/>
              <a:t>OVER</a:t>
            </a:r>
            <a:r>
              <a:rPr lang="en-US" dirty="0"/>
              <a:t> (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 </a:t>
            </a:r>
            <a:r>
              <a:rPr lang="en-US" b="1" dirty="0"/>
              <a:t>ROWS</a:t>
            </a:r>
            <a:r>
              <a:rPr lang="en-US" dirty="0"/>
              <a:t> 3 unbounded preceding)</a:t>
            </a:r>
          </a:p>
          <a:p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total credits</a:t>
            </a:r>
          </a:p>
          <a:p>
            <a:r>
              <a:rPr lang="en-US" b="1" dirty="0"/>
              <a:t>FROM</a:t>
            </a:r>
            <a:r>
              <a:rPr lang="en-US" dirty="0"/>
              <a:t> tot credits;</a:t>
            </a:r>
          </a:p>
          <a:p>
            <a:r>
              <a:rPr lang="en-US" dirty="0"/>
              <a:t>c) All of the mentioned</a:t>
            </a:r>
            <a:br>
              <a:rPr lang="en-US" dirty="0"/>
            </a:br>
            <a:r>
              <a:rPr lang="en-US" dirty="0"/>
              <a:t>d) None of the mentioned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Answer: a</a:t>
            </a:r>
            <a:br>
              <a:rPr lang="en-US" dirty="0"/>
            </a:br>
            <a:r>
              <a:rPr lang="en-US" dirty="0"/>
              <a:t>Explanation: Suppose that instead of going back a fixed number of </a:t>
            </a:r>
            <a:r>
              <a:rPr lang="en-US" dirty="0" err="1"/>
              <a:t>tuples</a:t>
            </a:r>
            <a:r>
              <a:rPr lang="en-US" dirty="0"/>
              <a:t>, we want the window to consist of all prior years we use rows unbounded preceding.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the triggers in SQL, the statement that specifies a condition is said to be </a:t>
            </a:r>
          </a:p>
          <a:p>
            <a:pPr lvl="1"/>
            <a:r>
              <a:rPr lang="en-IN" dirty="0" smtClean="0"/>
              <a:t>While Statement</a:t>
            </a:r>
          </a:p>
          <a:p>
            <a:pPr lvl="1"/>
            <a:r>
              <a:rPr lang="en-IN" dirty="0" smtClean="0"/>
              <a:t>From Statement</a:t>
            </a:r>
          </a:p>
          <a:p>
            <a:pPr lvl="1"/>
            <a:r>
              <a:rPr lang="en-IN" dirty="0" smtClean="0"/>
              <a:t>Where Statement</a:t>
            </a:r>
          </a:p>
          <a:p>
            <a:pPr lvl="1"/>
            <a:r>
              <a:rPr lang="en-IN" dirty="0" smtClean="0"/>
              <a:t>When Statement</a:t>
            </a:r>
          </a:p>
          <a:p>
            <a:pPr lvl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collection of triggers can created on each relation to record the changes in relations called</a:t>
            </a:r>
          </a:p>
          <a:p>
            <a:pPr lvl="1"/>
            <a:r>
              <a:rPr lang="en-IN" dirty="0" smtClean="0"/>
              <a:t>Temporary relations </a:t>
            </a:r>
          </a:p>
          <a:p>
            <a:pPr lvl="1"/>
            <a:r>
              <a:rPr lang="en-IN" dirty="0" smtClean="0"/>
              <a:t>Permanent relations </a:t>
            </a:r>
          </a:p>
          <a:p>
            <a:pPr lvl="1"/>
            <a:r>
              <a:rPr lang="en-IN" dirty="0" smtClean="0"/>
              <a:t>Delta relation</a:t>
            </a:r>
          </a:p>
          <a:p>
            <a:pPr lvl="1"/>
            <a:r>
              <a:rPr lang="en-IN" dirty="0" smtClean="0"/>
              <a:t>Filter Relations </a:t>
            </a:r>
          </a:p>
          <a:p>
            <a:pPr lvl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___________ is a special kind of a store procedure that executes in response to certain action on the table like insertion , deletion or </a:t>
            </a:r>
            <a:r>
              <a:rPr lang="en-IN" dirty="0" err="1" smtClean="0"/>
              <a:t>updation</a:t>
            </a:r>
            <a:r>
              <a:rPr lang="en-IN" dirty="0" smtClean="0"/>
              <a:t> of data.</a:t>
            </a:r>
          </a:p>
          <a:p>
            <a:pPr lvl="1"/>
            <a:r>
              <a:rPr lang="en-IN" dirty="0" smtClean="0"/>
              <a:t>Procedure</a:t>
            </a:r>
          </a:p>
          <a:p>
            <a:pPr lvl="1"/>
            <a:r>
              <a:rPr lang="en-IN" dirty="0" smtClean="0"/>
              <a:t>Triggers</a:t>
            </a:r>
          </a:p>
          <a:p>
            <a:pPr lvl="1"/>
            <a:r>
              <a:rPr lang="en-IN" dirty="0" smtClean="0"/>
              <a:t>Functions </a:t>
            </a:r>
          </a:p>
          <a:p>
            <a:pPr lvl="1"/>
            <a:r>
              <a:rPr lang="en-IN" dirty="0" smtClean="0"/>
              <a:t>None of the mention </a:t>
            </a:r>
          </a:p>
          <a:p>
            <a:pPr lvl="1"/>
            <a:r>
              <a:rPr lang="en-IN" dirty="0" err="1" smtClean="0"/>
              <a:t>Ans</a:t>
            </a:r>
            <a:r>
              <a:rPr lang="en-IN" dirty="0" smtClean="0"/>
              <a:t> B ( </a:t>
            </a:r>
            <a:r>
              <a:rPr lang="en-IN" dirty="0" err="1" smtClean="0"/>
              <a:t>becaue</a:t>
            </a:r>
            <a:r>
              <a:rPr lang="en-IN" dirty="0" smtClean="0"/>
              <a:t> triggers are </a:t>
            </a:r>
            <a:r>
              <a:rPr lang="en-IN" dirty="0" err="1" smtClean="0"/>
              <a:t>automaticallly</a:t>
            </a:r>
            <a:r>
              <a:rPr lang="en-IN" dirty="0" smtClean="0"/>
              <a:t> generated when a particular operation takes place. </a:t>
            </a:r>
          </a:p>
          <a:p>
            <a:pPr lvl="1"/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Triggers are supported in </a:t>
            </a:r>
          </a:p>
          <a:p>
            <a:pPr lvl="1"/>
            <a:r>
              <a:rPr lang="en-IN" dirty="0" smtClean="0"/>
              <a:t>Delete </a:t>
            </a:r>
          </a:p>
          <a:p>
            <a:pPr lvl="1"/>
            <a:r>
              <a:rPr lang="en-IN" dirty="0" smtClean="0"/>
              <a:t>Update</a:t>
            </a:r>
          </a:p>
          <a:p>
            <a:pPr lvl="1"/>
            <a:r>
              <a:rPr lang="en-IN" dirty="0" smtClean="0"/>
              <a:t>Views</a:t>
            </a:r>
          </a:p>
          <a:p>
            <a:pPr lvl="1"/>
            <a:r>
              <a:rPr lang="en-IN" dirty="0" smtClean="0"/>
              <a:t>All of the mentioned </a:t>
            </a:r>
          </a:p>
          <a:p>
            <a:pPr lvl="1"/>
            <a:r>
              <a:rPr lang="en-IN" dirty="0" err="1" smtClean="0"/>
              <a:t>Ans</a:t>
            </a:r>
            <a:r>
              <a:rPr lang="en-IN" dirty="0" smtClean="0"/>
              <a:t> C (Triggers run after an insert, update or delete on a table. They are not supported for views.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</a:t>
            </a:r>
            <a:r>
              <a:rPr lang="en-US" b="1" dirty="0"/>
              <a:t>When ACCESS_INTO_NULL exception does is raised?</a:t>
            </a:r>
            <a:endParaRPr lang="en-US" dirty="0"/>
          </a:p>
          <a:p>
            <a:pPr lvl="0"/>
            <a:r>
              <a:rPr lang="en-IN" dirty="0"/>
              <a:t>A unique index column with duplicate values is raised when this error occurs.</a:t>
            </a:r>
            <a:endParaRPr lang="en-US" dirty="0"/>
          </a:p>
          <a:p>
            <a:pPr lvl="0"/>
            <a:r>
              <a:rPr lang="en-IN" dirty="0"/>
              <a:t>An invalid username or password is used by a program to connect to a database.</a:t>
            </a:r>
            <a:endParaRPr lang="en-US" dirty="0"/>
          </a:p>
          <a:p>
            <a:pPr lvl="0"/>
            <a:r>
              <a:rPr lang="en-IN" dirty="0"/>
              <a:t>An automatic assignment of a value to a NULL object raises this exception.</a:t>
            </a:r>
            <a:endParaRPr lang="en-US" dirty="0"/>
          </a:p>
          <a:p>
            <a:pPr lvl="0"/>
            <a:r>
              <a:rPr lang="en-IN" dirty="0"/>
              <a:t>It is raised when more than one row is returned by a SELECT INTO statement.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C) An automatic assignment of a value to a NULL object raises this exception.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ACCESS_INTO_NULL exception is raised when an automatic assignment of a value to a NULL object raises this exception.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When COLLECTION_IS_NULL exception is raised?</a:t>
            </a:r>
            <a:endParaRPr lang="en-US" dirty="0"/>
          </a:p>
          <a:p>
            <a:pPr lvl="0"/>
            <a:r>
              <a:rPr lang="en-IN" dirty="0"/>
              <a:t>A unique index column with duplicate values is raised when this error occurs.</a:t>
            </a:r>
            <a:endParaRPr lang="en-US" dirty="0"/>
          </a:p>
          <a:p>
            <a:pPr lvl="0"/>
            <a:r>
              <a:rPr lang="en-IN" dirty="0"/>
              <a:t>The exception is thrown when an uninitialized nested table or </a:t>
            </a:r>
            <a:r>
              <a:rPr lang="en-IN" dirty="0" err="1"/>
              <a:t>varray</a:t>
            </a:r>
            <a:r>
              <a:rPr lang="en-IN" dirty="0"/>
              <a:t> is attempted to be populated with collection methods other than exist, or when an element of an uninitialized nested table or </a:t>
            </a:r>
            <a:r>
              <a:rPr lang="en-IN" dirty="0" err="1"/>
              <a:t>varray</a:t>
            </a:r>
            <a:r>
              <a:rPr lang="en-IN" dirty="0"/>
              <a:t> is attempted to be assigned values.</a:t>
            </a:r>
            <a:endParaRPr lang="en-US" dirty="0"/>
          </a:p>
          <a:p>
            <a:pPr lvl="0"/>
            <a:r>
              <a:rPr lang="en-IN" dirty="0"/>
              <a:t>If a select into statement fails to return any rows, it raises this error.</a:t>
            </a:r>
            <a:endParaRPr lang="en-US" dirty="0"/>
          </a:p>
          <a:p>
            <a:pPr lvl="0"/>
            <a:r>
              <a:rPr lang="en-IN" dirty="0"/>
              <a:t>This error message appears when a number is divided by zero.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B) The exception is thrown when an uninitialized nested table or </a:t>
            </a:r>
            <a:r>
              <a:rPr lang="en-US" dirty="0" err="1"/>
              <a:t>varray</a:t>
            </a:r>
            <a:r>
              <a:rPr lang="en-US" dirty="0"/>
              <a:t> is attempted to be populated with collection methods other than exist, or when an element of an uninitialized nested table or </a:t>
            </a:r>
            <a:r>
              <a:rPr lang="en-US" dirty="0" err="1"/>
              <a:t>varray</a:t>
            </a:r>
            <a:r>
              <a:rPr lang="en-US" dirty="0"/>
              <a:t> is attempted to be assigned values.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COLLECTION_IS_NULL exception is raised when an uninitialized nested table or </a:t>
            </a:r>
            <a:r>
              <a:rPr lang="en-US" dirty="0" err="1"/>
              <a:t>varray</a:t>
            </a:r>
            <a:r>
              <a:rPr lang="en-US" dirty="0"/>
              <a:t> is attempted to be populated with collection methods other than exist, or when an element of an uninitialized nested table or </a:t>
            </a:r>
            <a:r>
              <a:rPr lang="en-US" dirty="0" err="1"/>
              <a:t>varray</a:t>
            </a:r>
            <a:r>
              <a:rPr lang="en-US" dirty="0"/>
              <a:t> is attempted to be assigned values.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trigger can be dropped by using command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dirty="0" smtClean="0"/>
              <a:t>Drop Trigger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dirty="0" smtClean="0"/>
              <a:t>Alter Trigger drop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dirty="0" smtClean="0"/>
              <a:t>Define drop trigger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dirty="0" smtClean="0"/>
              <a:t>Declare drop trigger</a:t>
            </a:r>
          </a:p>
          <a:p>
            <a:pPr marL="971550" lvl="1" indent="-51435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A</a:t>
            </a:r>
          </a:p>
          <a:p>
            <a:pPr marL="971550" lvl="1" indent="-51435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CREATE TRIGGER statement is used to create the trigger. THE _____ clause</a:t>
            </a:r>
            <a:endParaRPr lang="en-US" dirty="0"/>
          </a:p>
          <a:p>
            <a:r>
              <a:rPr lang="en-IN" dirty="0"/>
              <a:t>specifies the table name on which the trigger is to be attached. The ______ specifies</a:t>
            </a:r>
            <a:endParaRPr lang="en-US" dirty="0"/>
          </a:p>
          <a:p>
            <a:r>
              <a:rPr lang="en-IN" dirty="0"/>
              <a:t>that this is an AFTER INSERT trigger.</a:t>
            </a:r>
            <a:endParaRPr lang="en-US" dirty="0"/>
          </a:p>
          <a:p>
            <a:r>
              <a:rPr lang="en-IN" dirty="0"/>
              <a:t>a) for insert, on</a:t>
            </a:r>
            <a:endParaRPr lang="en-US" dirty="0"/>
          </a:p>
          <a:p>
            <a:r>
              <a:rPr lang="en-IN" dirty="0"/>
              <a:t>b) On, for insert</a:t>
            </a:r>
            <a:endParaRPr lang="en-US" dirty="0"/>
          </a:p>
          <a:p>
            <a:r>
              <a:rPr lang="en-IN" dirty="0"/>
              <a:t>c) For, insert</a:t>
            </a:r>
            <a:endParaRPr lang="en-US" dirty="0"/>
          </a:p>
          <a:p>
            <a:r>
              <a:rPr lang="en-IN" dirty="0"/>
              <a:t>d) None of the mentioned</a:t>
            </a:r>
            <a:endParaRPr lang="en-US" dirty="0"/>
          </a:p>
          <a:p>
            <a:r>
              <a:rPr lang="en-IN" dirty="0" err="1"/>
              <a:t>ANns</a:t>
            </a:r>
            <a:r>
              <a:rPr lang="en-IN" dirty="0"/>
              <a:t>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the different in triggers?</a:t>
            </a:r>
            <a:endParaRPr lang="en-US" dirty="0"/>
          </a:p>
          <a:p>
            <a:r>
              <a:rPr lang="en-IN" dirty="0"/>
              <a:t>a) Define, Create</a:t>
            </a:r>
            <a:endParaRPr lang="en-US" dirty="0"/>
          </a:p>
          <a:p>
            <a:r>
              <a:rPr lang="en-IN" dirty="0"/>
              <a:t>b) Drop, Comment</a:t>
            </a:r>
            <a:endParaRPr lang="en-US" dirty="0"/>
          </a:p>
          <a:p>
            <a:r>
              <a:rPr lang="en-IN" dirty="0"/>
              <a:t>c) Insert, Update, Delete</a:t>
            </a:r>
            <a:endParaRPr lang="en-US" dirty="0"/>
          </a:p>
          <a:p>
            <a:r>
              <a:rPr lang="en-IN" dirty="0"/>
              <a:t>d) All of the mentioned</a:t>
            </a:r>
            <a:endParaRPr lang="en-US" dirty="0"/>
          </a:p>
          <a:p>
            <a:r>
              <a:rPr lang="en-IN" dirty="0"/>
              <a:t>ANs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which event(s) trigger is executed?</a:t>
            </a:r>
            <a:endParaRPr lang="en-US" dirty="0"/>
          </a:p>
          <a:p>
            <a:r>
              <a:rPr lang="en-IN" dirty="0"/>
              <a:t>A. DDL</a:t>
            </a:r>
            <a:endParaRPr lang="en-US" dirty="0"/>
          </a:p>
          <a:p>
            <a:r>
              <a:rPr lang="en-IN" dirty="0"/>
              <a:t>B. DML</a:t>
            </a:r>
            <a:endParaRPr lang="en-US" dirty="0"/>
          </a:p>
          <a:p>
            <a:r>
              <a:rPr lang="en-IN" dirty="0"/>
              <a:t> </a:t>
            </a:r>
            <a:r>
              <a:rPr lang="en-IN" dirty="0" smtClean="0"/>
              <a:t>C</a:t>
            </a:r>
            <a:r>
              <a:rPr lang="en-IN" dirty="0"/>
              <a:t>. Database Operation</a:t>
            </a:r>
            <a:endParaRPr lang="en-US" dirty="0"/>
          </a:p>
          <a:p>
            <a:r>
              <a:rPr lang="en-IN" dirty="0"/>
              <a:t>D. All of the above</a:t>
            </a:r>
            <a:endParaRPr lang="en-US" dirty="0"/>
          </a:p>
          <a:p>
            <a:r>
              <a:rPr lang="en-IN" dirty="0"/>
              <a:t>ANs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Which triggering event can cause a trigger to fire?</a:t>
            </a:r>
            <a:endParaRPr lang="en-US" dirty="0"/>
          </a:p>
          <a:p>
            <a:r>
              <a:rPr lang="en-IN" dirty="0"/>
              <a:t>1. A user executes a CREATE or an ALTER table statement.</a:t>
            </a:r>
            <a:endParaRPr lang="en-US" dirty="0"/>
          </a:p>
          <a:p>
            <a:r>
              <a:rPr lang="en-IN" dirty="0"/>
              <a:t>2. User executes a SELECT statement with an ORDER BY clause.</a:t>
            </a:r>
            <a:endParaRPr lang="en-US" dirty="0"/>
          </a:p>
          <a:p>
            <a:r>
              <a:rPr lang="en-IN" dirty="0"/>
              <a:t>3. A user executes a JOIN statement that uses four or more tables.</a:t>
            </a:r>
            <a:endParaRPr lang="en-US" dirty="0"/>
          </a:p>
          <a:p>
            <a:r>
              <a:rPr lang="en-IN" dirty="0"/>
              <a:t>4. None of the above</a:t>
            </a:r>
            <a:endParaRPr lang="en-US" dirty="0"/>
          </a:p>
          <a:p>
            <a:r>
              <a:rPr lang="en-IN" dirty="0"/>
              <a:t>ANs 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Write a program to create a row level trigger for the CUSTOMERS table that would fire </a:t>
            </a:r>
            <a:r>
              <a:rPr lang="en-IN" dirty="0" smtClean="0"/>
              <a:t>for INSERT </a:t>
            </a:r>
            <a:r>
              <a:rPr lang="en-IN" dirty="0"/>
              <a:t>or UPDATE or DELETE operations performed on the CUSTOMERS table. </a:t>
            </a:r>
            <a:endParaRPr lang="en-IN" dirty="0" smtClean="0"/>
          </a:p>
          <a:p>
            <a:r>
              <a:rPr lang="en-IN" dirty="0" smtClean="0"/>
              <a:t>This trigger </a:t>
            </a:r>
            <a:r>
              <a:rPr lang="en-IN" dirty="0"/>
              <a:t>will display the salary difference between the old values and new values.</a:t>
            </a:r>
            <a:endParaRPr lang="en-US" dirty="0"/>
          </a:p>
          <a:p>
            <a:r>
              <a:rPr lang="en-IN" dirty="0"/>
              <a:t>1. CREATE OR REPLACE TRIGGER </a:t>
            </a:r>
            <a:r>
              <a:rPr lang="en-IN" dirty="0" err="1"/>
              <a:t>display_salary_changes</a:t>
            </a:r>
            <a:r>
              <a:rPr lang="en-IN" dirty="0"/>
              <a:t>  </a:t>
            </a:r>
            <a:endParaRPr lang="en-US" dirty="0"/>
          </a:p>
          <a:p>
            <a:r>
              <a:rPr lang="en-IN" dirty="0"/>
              <a:t>2. BEFORE DELETE OR INSERT OR UPDATE ON customers  </a:t>
            </a:r>
            <a:endParaRPr lang="en-US" dirty="0"/>
          </a:p>
          <a:p>
            <a:r>
              <a:rPr lang="en-IN" dirty="0"/>
              <a:t>3. FOR EACH ROW  </a:t>
            </a:r>
            <a:endParaRPr lang="en-US" dirty="0"/>
          </a:p>
          <a:p>
            <a:r>
              <a:rPr lang="en-IN" dirty="0"/>
              <a:t>4. WHEN (NEW.ID &amp;</a:t>
            </a:r>
            <a:r>
              <a:rPr lang="en-IN" dirty="0" err="1"/>
              <a:t>gt</a:t>
            </a:r>
            <a:r>
              <a:rPr lang="en-IN" dirty="0"/>
              <a:t>; 0)  </a:t>
            </a:r>
            <a:endParaRPr lang="en-US" dirty="0"/>
          </a:p>
          <a:p>
            <a:r>
              <a:rPr lang="en-IN" dirty="0"/>
              <a:t>5. DECLARE  </a:t>
            </a:r>
            <a:endParaRPr lang="en-US" dirty="0"/>
          </a:p>
          <a:p>
            <a:r>
              <a:rPr lang="en-IN" dirty="0"/>
              <a:t>6.    </a:t>
            </a:r>
            <a:r>
              <a:rPr lang="en-IN" dirty="0" err="1"/>
              <a:t>sal_diff</a:t>
            </a:r>
            <a:r>
              <a:rPr lang="en-IN" dirty="0"/>
              <a:t> number;  </a:t>
            </a:r>
            <a:endParaRPr lang="en-US" dirty="0"/>
          </a:p>
          <a:p>
            <a:r>
              <a:rPr lang="en-IN" dirty="0"/>
              <a:t>7. BEGIN  </a:t>
            </a:r>
            <a:endParaRPr lang="en-US" dirty="0"/>
          </a:p>
          <a:p>
            <a:r>
              <a:rPr lang="en-IN" dirty="0"/>
              <a:t>8.    </a:t>
            </a:r>
            <a:r>
              <a:rPr lang="en-IN" dirty="0" err="1"/>
              <a:t>sal_diff</a:t>
            </a:r>
            <a:r>
              <a:rPr lang="en-IN" dirty="0"/>
              <a:t> := :</a:t>
            </a:r>
            <a:r>
              <a:rPr lang="en-IN" dirty="0" err="1"/>
              <a:t>NEW.salary</a:t>
            </a:r>
            <a:r>
              <a:rPr lang="en-IN" dirty="0"/>
              <a:t>  - :</a:t>
            </a:r>
            <a:r>
              <a:rPr lang="en-IN" dirty="0" err="1"/>
              <a:t>OLD.salary</a:t>
            </a:r>
            <a:r>
              <a:rPr lang="en-IN" dirty="0"/>
              <a:t>;  </a:t>
            </a:r>
            <a:endParaRPr lang="en-US" dirty="0"/>
          </a:p>
          <a:p>
            <a:r>
              <a:rPr lang="en-IN" dirty="0"/>
              <a:t>9.    </a:t>
            </a:r>
            <a:r>
              <a:rPr lang="en-IN" dirty="0" err="1"/>
              <a:t>dbms_output.put_line</a:t>
            </a:r>
            <a:r>
              <a:rPr lang="en-IN" dirty="0"/>
              <a:t>(&amp;#39;Old salary: &amp;#39; || :</a:t>
            </a:r>
            <a:r>
              <a:rPr lang="en-IN" dirty="0" err="1"/>
              <a:t>OLD.salary</a:t>
            </a:r>
            <a:r>
              <a:rPr lang="en-IN" dirty="0"/>
              <a:t>);  </a:t>
            </a:r>
            <a:endParaRPr lang="en-US" dirty="0"/>
          </a:p>
          <a:p>
            <a:r>
              <a:rPr lang="en-IN" dirty="0"/>
              <a:t>10.    </a:t>
            </a:r>
            <a:r>
              <a:rPr lang="en-IN" dirty="0" err="1"/>
              <a:t>dbms_output.put_line</a:t>
            </a:r>
            <a:r>
              <a:rPr lang="en-IN" dirty="0"/>
              <a:t>(&amp;#39;New salary: &amp;#39; || :</a:t>
            </a:r>
            <a:r>
              <a:rPr lang="en-IN" dirty="0" err="1"/>
              <a:t>NEW.salary</a:t>
            </a:r>
            <a:r>
              <a:rPr lang="en-IN" dirty="0"/>
              <a:t>);  </a:t>
            </a:r>
            <a:endParaRPr lang="en-US" dirty="0"/>
          </a:p>
          <a:p>
            <a:r>
              <a:rPr lang="en-IN" dirty="0"/>
              <a:t>11.    </a:t>
            </a:r>
            <a:r>
              <a:rPr lang="en-IN" dirty="0" err="1"/>
              <a:t>dbms_output.put_line</a:t>
            </a:r>
            <a:r>
              <a:rPr lang="en-IN" dirty="0"/>
              <a:t>(&amp;#39;Salary difference: &amp;#39; || </a:t>
            </a:r>
            <a:r>
              <a:rPr lang="en-IN" dirty="0" err="1"/>
              <a:t>sal_diff</a:t>
            </a:r>
            <a:r>
              <a:rPr lang="en-IN" dirty="0"/>
              <a:t>);  </a:t>
            </a:r>
            <a:endParaRPr lang="en-US" dirty="0"/>
          </a:p>
          <a:p>
            <a:r>
              <a:rPr lang="en-IN" dirty="0"/>
              <a:t>12. END;  </a:t>
            </a:r>
            <a:endParaRPr lang="en-US" dirty="0"/>
          </a:p>
          <a:p>
            <a:r>
              <a:rPr lang="en-IN" dirty="0"/>
              <a:t>13. / 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Salary difference</a:t>
            </a:r>
            <a:endParaRPr lang="en-US" dirty="0"/>
          </a:p>
          <a:p>
            <a:r>
              <a:rPr lang="en-IN" dirty="0"/>
              <a:t>Use the following code to get the old salary, new salary and salary difference </a:t>
            </a:r>
            <a:r>
              <a:rPr lang="en-IN" dirty="0" smtClean="0"/>
              <a:t>after the </a:t>
            </a:r>
            <a:r>
              <a:rPr lang="en-IN" dirty="0"/>
              <a:t>trigger created.</a:t>
            </a:r>
            <a:endParaRPr lang="en-US" dirty="0"/>
          </a:p>
          <a:p>
            <a:r>
              <a:rPr lang="en-IN" dirty="0"/>
              <a:t>1. DECLARE   </a:t>
            </a:r>
            <a:endParaRPr lang="en-US" dirty="0"/>
          </a:p>
          <a:p>
            <a:r>
              <a:rPr lang="en-IN" dirty="0"/>
              <a:t>2.    </a:t>
            </a:r>
            <a:r>
              <a:rPr lang="en-IN" dirty="0" err="1"/>
              <a:t>total_rows</a:t>
            </a:r>
            <a:r>
              <a:rPr lang="en-IN" dirty="0"/>
              <a:t> number(2);  </a:t>
            </a:r>
            <a:endParaRPr lang="en-US" dirty="0"/>
          </a:p>
          <a:p>
            <a:r>
              <a:rPr lang="en-IN" dirty="0"/>
              <a:t>3. BEGIN  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4.    UPDATE  customers  </a:t>
            </a:r>
            <a:endParaRPr lang="en-US" dirty="0"/>
          </a:p>
          <a:p>
            <a:r>
              <a:rPr lang="en-IN" dirty="0"/>
              <a:t>5.    SET salary = salary + 5000;  </a:t>
            </a:r>
            <a:endParaRPr lang="en-US" dirty="0"/>
          </a:p>
          <a:p>
            <a:r>
              <a:rPr lang="en-IN" dirty="0"/>
              <a:t>6.    IF </a:t>
            </a:r>
            <a:r>
              <a:rPr lang="en-IN" dirty="0" err="1"/>
              <a:t>sql%notfound</a:t>
            </a:r>
            <a:r>
              <a:rPr lang="en-IN" dirty="0"/>
              <a:t> THEN  </a:t>
            </a:r>
            <a:endParaRPr lang="en-US" dirty="0"/>
          </a:p>
          <a:p>
            <a:r>
              <a:rPr lang="en-IN" dirty="0"/>
              <a:t>7.       </a:t>
            </a:r>
            <a:r>
              <a:rPr lang="en-IN" dirty="0" err="1"/>
              <a:t>dbms_output.put_line</a:t>
            </a:r>
            <a:r>
              <a:rPr lang="en-IN" dirty="0"/>
              <a:t>(&amp;#39;no customers updated&amp;#39;);  </a:t>
            </a:r>
            <a:endParaRPr lang="en-US" dirty="0"/>
          </a:p>
          <a:p>
            <a:r>
              <a:rPr lang="en-IN" dirty="0"/>
              <a:t>8.    ELSIF </a:t>
            </a:r>
            <a:r>
              <a:rPr lang="en-IN" dirty="0" err="1"/>
              <a:t>sql%found</a:t>
            </a:r>
            <a:r>
              <a:rPr lang="en-IN" dirty="0"/>
              <a:t> THEN  </a:t>
            </a:r>
            <a:endParaRPr lang="en-US" dirty="0"/>
          </a:p>
          <a:p>
            <a:r>
              <a:rPr lang="en-IN" dirty="0"/>
              <a:t>9.       </a:t>
            </a:r>
            <a:r>
              <a:rPr lang="en-IN" dirty="0" err="1"/>
              <a:t>total_rows</a:t>
            </a:r>
            <a:r>
              <a:rPr lang="en-IN" dirty="0"/>
              <a:t> := </a:t>
            </a:r>
            <a:r>
              <a:rPr lang="en-IN" dirty="0" err="1"/>
              <a:t>sql%rowcount</a:t>
            </a:r>
            <a:r>
              <a:rPr lang="en-IN" dirty="0"/>
              <a:t>;  </a:t>
            </a:r>
            <a:endParaRPr lang="en-US" dirty="0"/>
          </a:p>
          <a:p>
            <a:r>
              <a:rPr lang="en-IN" dirty="0"/>
              <a:t>10.       </a:t>
            </a:r>
            <a:r>
              <a:rPr lang="en-IN" dirty="0" err="1"/>
              <a:t>dbms_output.put_line</a:t>
            </a:r>
            <a:r>
              <a:rPr lang="en-IN" dirty="0"/>
              <a:t>( </a:t>
            </a:r>
            <a:r>
              <a:rPr lang="en-IN" dirty="0" err="1"/>
              <a:t>total_rows</a:t>
            </a:r>
            <a:r>
              <a:rPr lang="en-IN" dirty="0"/>
              <a:t> || &amp;#39; customers updated &amp;#39;);  </a:t>
            </a:r>
            <a:endParaRPr lang="en-US" dirty="0"/>
          </a:p>
          <a:p>
            <a:r>
              <a:rPr lang="en-IN" dirty="0"/>
              <a:t>11.    END IF;   </a:t>
            </a:r>
            <a:endParaRPr lang="en-US" dirty="0"/>
          </a:p>
          <a:p>
            <a:r>
              <a:rPr lang="en-IN" dirty="0"/>
              <a:t>12. END;  </a:t>
            </a:r>
            <a:endParaRPr lang="en-US" dirty="0"/>
          </a:p>
          <a:p>
            <a:r>
              <a:rPr lang="en-IN" dirty="0"/>
              <a:t>13. 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What is the difference between OF </a:t>
            </a:r>
            <a:r>
              <a:rPr lang="en-US" b="1" dirty="0" err="1"/>
              <a:t>column_name</a:t>
            </a:r>
            <a:r>
              <a:rPr lang="en-US" b="1" dirty="0"/>
              <a:t> and ON </a:t>
            </a:r>
            <a:r>
              <a:rPr lang="en-US" b="1" dirty="0" err="1"/>
              <a:t>table_name</a:t>
            </a:r>
            <a:r>
              <a:rPr lang="en-US" b="1" dirty="0"/>
              <a:t> in trigger syntax?</a:t>
            </a:r>
            <a:endParaRPr lang="en-US" dirty="0"/>
          </a:p>
          <a:p>
            <a:pPr lvl="0"/>
            <a:r>
              <a:rPr lang="en-IN" dirty="0"/>
              <a:t>OF </a:t>
            </a:r>
            <a:r>
              <a:rPr lang="en-IN" dirty="0" err="1"/>
              <a:t>column_name</a:t>
            </a:r>
            <a:r>
              <a:rPr lang="en-IN" dirty="0"/>
              <a:t> specifies the column name that is needed to be updated whereas ON </a:t>
            </a:r>
            <a:r>
              <a:rPr lang="en-IN" dirty="0" err="1"/>
              <a:t>table_name</a:t>
            </a:r>
            <a:r>
              <a:rPr lang="en-IN" dirty="0"/>
              <a:t> specified the table name that is associated with the trigger.</a:t>
            </a:r>
            <a:endParaRPr lang="en-US" dirty="0"/>
          </a:p>
          <a:p>
            <a:pPr lvl="0"/>
            <a:r>
              <a:rPr lang="en-IN" dirty="0"/>
              <a:t>ON </a:t>
            </a:r>
            <a:r>
              <a:rPr lang="en-IN" dirty="0" err="1"/>
              <a:t>table_name</a:t>
            </a:r>
            <a:r>
              <a:rPr lang="en-IN" dirty="0"/>
              <a:t> specifies the column name that is needed to be updated whereas OF </a:t>
            </a:r>
            <a:r>
              <a:rPr lang="en-IN" dirty="0" err="1"/>
              <a:t>column_name</a:t>
            </a:r>
            <a:r>
              <a:rPr lang="en-IN" dirty="0"/>
              <a:t> specified the table name that is associated with the trigger.</a:t>
            </a:r>
            <a:endParaRPr lang="en-US" dirty="0"/>
          </a:p>
          <a:p>
            <a:pPr lvl="0"/>
            <a:r>
              <a:rPr lang="en-IN" dirty="0"/>
              <a:t>OF </a:t>
            </a:r>
            <a:r>
              <a:rPr lang="en-IN" dirty="0" err="1"/>
              <a:t>table_name</a:t>
            </a:r>
            <a:r>
              <a:rPr lang="en-IN" dirty="0"/>
              <a:t> specifies the column name that is needed to be updated whereas ON </a:t>
            </a:r>
            <a:r>
              <a:rPr lang="en-IN" dirty="0" err="1"/>
              <a:t>column_name</a:t>
            </a:r>
            <a:r>
              <a:rPr lang="en-IN" dirty="0"/>
              <a:t> specified the table name that is associated with the trigger.</a:t>
            </a:r>
            <a:endParaRPr lang="en-US" dirty="0"/>
          </a:p>
          <a:p>
            <a:pPr lvl="0"/>
            <a:r>
              <a:rPr lang="en-IN" dirty="0"/>
              <a:t>ON </a:t>
            </a:r>
            <a:r>
              <a:rPr lang="en-IN" dirty="0" err="1"/>
              <a:t>column_name</a:t>
            </a:r>
            <a:r>
              <a:rPr lang="en-IN" dirty="0"/>
              <a:t> specifies the column name that is needed to be updated whereas OF </a:t>
            </a:r>
            <a:r>
              <a:rPr lang="en-IN" dirty="0" err="1"/>
              <a:t>table_name</a:t>
            </a:r>
            <a:r>
              <a:rPr lang="en-IN" dirty="0"/>
              <a:t> specified the table name that is associated with the trigger.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A) OF </a:t>
            </a:r>
            <a:r>
              <a:rPr lang="en-US" dirty="0" err="1"/>
              <a:t>column_name</a:t>
            </a:r>
            <a:r>
              <a:rPr lang="en-US" dirty="0"/>
              <a:t> specifies the column name that is needed to be updated whereas ON </a:t>
            </a:r>
            <a:r>
              <a:rPr lang="en-US" dirty="0" err="1"/>
              <a:t>table_name</a:t>
            </a:r>
            <a:r>
              <a:rPr lang="en-US" dirty="0"/>
              <a:t> specified the table name that is associated with the trigger.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OF </a:t>
            </a:r>
            <a:r>
              <a:rPr lang="en-US" dirty="0" err="1"/>
              <a:t>column_name</a:t>
            </a:r>
            <a:r>
              <a:rPr lang="en-US" dirty="0"/>
              <a:t> specifies the column name that is needed to be updated whereas ON </a:t>
            </a:r>
            <a:r>
              <a:rPr lang="en-US" dirty="0" err="1"/>
              <a:t>table_name</a:t>
            </a:r>
            <a:r>
              <a:rPr lang="en-US" dirty="0"/>
              <a:t> specified the table name that is associated with the trigger.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does FOR EACH ROW clause do in Trigger syntax?</a:t>
            </a:r>
            <a:endParaRPr lang="en-US" dirty="0"/>
          </a:p>
          <a:p>
            <a:pPr lvl="0"/>
            <a:r>
              <a:rPr lang="en-IN" dirty="0"/>
              <a:t>A row-level trigger is specified, meaning that each row is affected by this trigger</a:t>
            </a:r>
            <a:endParaRPr lang="en-US" dirty="0"/>
          </a:p>
          <a:p>
            <a:pPr lvl="0"/>
            <a:r>
              <a:rPr lang="en-IN" dirty="0"/>
              <a:t>When the SQL statement is run, the trigger will be executed just once, which is what is called a table-level trigger</a:t>
            </a:r>
            <a:endParaRPr lang="en-US" dirty="0"/>
          </a:p>
          <a:p>
            <a:pPr lvl="0"/>
            <a:r>
              <a:rPr lang="en-IN" dirty="0"/>
              <a:t>Both A. and B.</a:t>
            </a:r>
            <a:endParaRPr lang="en-US" dirty="0"/>
          </a:p>
          <a:p>
            <a:pPr lvl="0"/>
            <a:r>
              <a:rPr lang="en-IN" dirty="0"/>
              <a:t>None of the above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C) Both A. and B.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In the case of FOR EACH ROW –</a:t>
            </a:r>
          </a:p>
          <a:p>
            <a:pPr lvl="0"/>
            <a:r>
              <a:rPr lang="en-IN" dirty="0"/>
              <a:t>A row-level trigger is specified, meaning that each row is affected by this trigger</a:t>
            </a:r>
            <a:endParaRPr lang="en-US" dirty="0"/>
          </a:p>
          <a:p>
            <a:r>
              <a:rPr lang="en-IN" dirty="0"/>
              <a:t>When the SQL statement is run, the trigger will be executed just once, which is what is called a table-level trigger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. WHEN condition is valid for which triggers?</a:t>
            </a:r>
            <a:endParaRPr lang="en-US" dirty="0"/>
          </a:p>
          <a:p>
            <a:pPr lvl="0"/>
            <a:r>
              <a:rPr lang="en-IN" dirty="0"/>
              <a:t>Table Level Triggers</a:t>
            </a:r>
            <a:endParaRPr lang="en-US" dirty="0"/>
          </a:p>
          <a:p>
            <a:pPr lvl="0"/>
            <a:r>
              <a:rPr lang="en-IN" dirty="0"/>
              <a:t>Row Level Triggers</a:t>
            </a:r>
            <a:endParaRPr lang="en-US" dirty="0"/>
          </a:p>
          <a:p>
            <a:pPr lvl="0"/>
            <a:r>
              <a:rPr lang="en-IN" dirty="0"/>
              <a:t>Column Level Triggers</a:t>
            </a:r>
            <a:endParaRPr lang="en-US" dirty="0"/>
          </a:p>
          <a:p>
            <a:pPr lvl="0"/>
            <a:r>
              <a:rPr lang="en-IN" dirty="0"/>
              <a:t>Database Level Triggers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B) Row Level Triggers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WHEN condition is valid for Row Level Triggers.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Which of the following statement is TRUE?</a:t>
            </a:r>
            <a:endParaRPr lang="en-US" dirty="0"/>
          </a:p>
          <a:p>
            <a:pPr lvl="0"/>
            <a:r>
              <a:rPr lang="en-IN" dirty="0"/>
              <a:t>Table-level triggers do not have access to OLD and NEW references. Record-level triggers use OLD and NEW references.</a:t>
            </a:r>
            <a:endParaRPr lang="en-US" dirty="0"/>
          </a:p>
          <a:p>
            <a:pPr lvl="0"/>
            <a:r>
              <a:rPr lang="en-IN" dirty="0"/>
              <a:t>Record-level triggers do not have access to OLD and NEW references. Table-level triggers use OLD and NEW references.</a:t>
            </a:r>
            <a:endParaRPr lang="en-US" dirty="0"/>
          </a:p>
          <a:p>
            <a:pPr lvl="0"/>
            <a:r>
              <a:rPr lang="en-IN" dirty="0"/>
              <a:t>Table-level triggers have access to OLD and NEW references.</a:t>
            </a:r>
            <a:endParaRPr lang="en-US" dirty="0"/>
          </a:p>
          <a:p>
            <a:pPr lvl="0"/>
            <a:r>
              <a:rPr lang="en-IN" dirty="0"/>
              <a:t>Record-level triggers do not use OLD and NEW references.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A) Table-level triggers do not have access to OLD and NEW references. Record-level triggers use OLD and NEW references.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Table-level triggers do not have access to OLD and NEW references. Record-level triggers use OLD and NEW references.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variables in the triggers are declared using</a:t>
            </a:r>
            <a:br>
              <a:rPr lang="en-US" dirty="0"/>
            </a:br>
            <a:r>
              <a:rPr lang="en-US" dirty="0"/>
              <a:t>a) –</a:t>
            </a:r>
            <a:br>
              <a:rPr lang="en-US" dirty="0"/>
            </a:br>
            <a:r>
              <a:rPr lang="en-US" dirty="0"/>
              <a:t>b) @</a:t>
            </a:r>
            <a:br>
              <a:rPr lang="en-US" dirty="0"/>
            </a:br>
            <a:r>
              <a:rPr lang="en-US" dirty="0"/>
              <a:t>c) /</a:t>
            </a:r>
            <a:br>
              <a:rPr lang="en-US" dirty="0"/>
            </a:br>
            <a:r>
              <a:rPr lang="en-US" dirty="0"/>
              <a:t>d) /@</a:t>
            </a:r>
            <a:br>
              <a:rPr lang="en-US" dirty="0"/>
            </a:br>
            <a:r>
              <a:rPr lang="en-US" dirty="0"/>
              <a:t>View Answer</a:t>
            </a:r>
          </a:p>
          <a:p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Example : declare @</a:t>
            </a:r>
            <a:r>
              <a:rPr lang="en-US" dirty="0" err="1"/>
              <a:t>empid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; where </a:t>
            </a:r>
            <a:r>
              <a:rPr lang="en-US" dirty="0" err="1"/>
              <a:t>empid</a:t>
            </a:r>
            <a:r>
              <a:rPr lang="en-US" dirty="0"/>
              <a:t> is the variable.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 What are the after triggers?</a:t>
            </a:r>
            <a:br>
              <a:rPr lang="en-US" dirty="0"/>
            </a:br>
            <a:r>
              <a:rPr lang="en-US" dirty="0"/>
              <a:t>a) Triggers generated after a particular operation</a:t>
            </a:r>
            <a:br>
              <a:rPr lang="en-US" dirty="0"/>
            </a:br>
            <a:r>
              <a:rPr lang="en-US" dirty="0"/>
              <a:t>b) These triggers run after an insert, update or delete on a table</a:t>
            </a:r>
            <a:br>
              <a:rPr lang="en-US" dirty="0"/>
            </a:br>
            <a:r>
              <a:rPr lang="en-US" dirty="0"/>
              <a:t>c) These triggers run after an insert, views, update or delete on a table</a:t>
            </a:r>
            <a:br>
              <a:rPr lang="en-US" dirty="0"/>
            </a:br>
            <a:r>
              <a:rPr lang="en-US" dirty="0"/>
              <a:t>d) All of the mentioned</a:t>
            </a:r>
            <a:br>
              <a:rPr lang="en-US" dirty="0"/>
            </a:br>
            <a:r>
              <a:rPr lang="en-US" dirty="0"/>
              <a:t>View Answer</a:t>
            </a:r>
          </a:p>
          <a:p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AFTER TRIGGERS can be classified further into three types as: AFTER INSERT Trigger, AFTER UPDATE Trigger, AFTER DELETE Trigger.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Triggers ________ enabled or disabled</a:t>
            </a:r>
            <a:br>
              <a:rPr lang="en-US" dirty="0"/>
            </a:br>
            <a:r>
              <a:rPr lang="en-US" dirty="0"/>
              <a:t>a) Can be</a:t>
            </a:r>
            <a:br>
              <a:rPr lang="en-US" dirty="0"/>
            </a:br>
            <a:r>
              <a:rPr lang="en-US" dirty="0"/>
              <a:t>b) Cannot be</a:t>
            </a:r>
            <a:br>
              <a:rPr lang="en-US" dirty="0"/>
            </a:br>
            <a:r>
              <a:rPr lang="en-US" dirty="0"/>
              <a:t>c) Ought to be</a:t>
            </a:r>
            <a:br>
              <a:rPr lang="en-US" dirty="0"/>
            </a:br>
            <a:r>
              <a:rPr lang="en-US" dirty="0"/>
              <a:t>d) Always</a:t>
            </a:r>
            <a:br>
              <a:rPr lang="en-US" dirty="0"/>
            </a:br>
            <a:r>
              <a:rPr lang="en-US" dirty="0" smtClean="0"/>
              <a:t>Answer</a:t>
            </a:r>
            <a:r>
              <a:rPr lang="en-US" dirty="0"/>
              <a:t>: a</a:t>
            </a:r>
            <a:br>
              <a:rPr lang="en-US" dirty="0"/>
            </a:br>
            <a:r>
              <a:rPr lang="en-US" dirty="0"/>
              <a:t>Explanation: Triggers can be manipulated.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/>
          <a:lstStyle/>
          <a:p>
            <a:r>
              <a:rPr lang="en-IN" dirty="0" smtClean="0"/>
              <a:t>To maintain materialized views, we can use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Triggers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Pointers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Clone Objects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Cascading </a:t>
            </a:r>
          </a:p>
          <a:p>
            <a:pPr marL="514350" indent="-514350">
              <a:buNone/>
            </a:pPr>
            <a:r>
              <a:rPr lang="en-IN" dirty="0" smtClean="0"/>
              <a:t>And A </a:t>
            </a:r>
          </a:p>
          <a:p>
            <a:pPr marL="514350" indent="-514350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systen</a:t>
            </a:r>
            <a:r>
              <a:rPr lang="en-IN" dirty="0" smtClean="0"/>
              <a:t> executes the rest of the triggers body that is satisfying the condition only for the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err="1" smtClean="0"/>
              <a:t>Tuples</a:t>
            </a:r>
            <a:r>
              <a:rPr lang="en-IN" dirty="0" smtClean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Attributes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Instances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Relation </a:t>
            </a:r>
          </a:p>
          <a:p>
            <a:pPr marL="514350" indent="-51435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A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 value is assigned to a constant in PL/SQL at the time of –</a:t>
            </a:r>
            <a:endParaRPr lang="en-US" dirty="0"/>
          </a:p>
          <a:p>
            <a:pPr lvl="0"/>
            <a:r>
              <a:rPr lang="en-IN" dirty="0"/>
              <a:t>Initialization</a:t>
            </a:r>
            <a:endParaRPr lang="en-US" dirty="0"/>
          </a:p>
          <a:p>
            <a:pPr lvl="0"/>
            <a:r>
              <a:rPr lang="en-IN" dirty="0"/>
              <a:t>Declaration</a:t>
            </a:r>
            <a:endParaRPr lang="en-US" dirty="0"/>
          </a:p>
          <a:p>
            <a:pPr lvl="0"/>
            <a:r>
              <a:rPr lang="en-IN" dirty="0"/>
              <a:t>Valuation</a:t>
            </a:r>
            <a:endParaRPr lang="en-US" dirty="0"/>
          </a:p>
          <a:p>
            <a:pPr lvl="0"/>
            <a:r>
              <a:rPr lang="en-IN" dirty="0" err="1"/>
              <a:t>Numeralization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B) Declaration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A value is assigned to a constant in PL/SQL at the time of Declaration.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The </a:t>
            </a:r>
            <a:r>
              <a:rPr lang="en-US" b="1" dirty="0"/>
              <a:t>correct syntax to declare PL/SQL variable is –</a:t>
            </a:r>
            <a:endParaRPr lang="en-US" dirty="0"/>
          </a:p>
          <a:p>
            <a:pPr lvl="0"/>
            <a:r>
              <a:rPr lang="en-IN" dirty="0" err="1"/>
              <a:t>variable_name</a:t>
            </a:r>
            <a:r>
              <a:rPr lang="en-IN" dirty="0"/>
              <a:t> [CONSTANT] </a:t>
            </a:r>
            <a:r>
              <a:rPr lang="en-IN" dirty="0" err="1"/>
              <a:t>datatype</a:t>
            </a:r>
            <a:r>
              <a:rPr lang="en-IN" dirty="0"/>
              <a:t> [NOT NULL] [:= | DEFAULT </a:t>
            </a:r>
            <a:r>
              <a:rPr lang="en-IN" dirty="0" err="1"/>
              <a:t>initial_value</a:t>
            </a:r>
            <a:r>
              <a:rPr lang="en-IN" dirty="0"/>
              <a:t>]</a:t>
            </a:r>
            <a:endParaRPr lang="en-US" dirty="0"/>
          </a:p>
          <a:p>
            <a:pPr lvl="0"/>
            <a:r>
              <a:rPr lang="en-IN" dirty="0" err="1"/>
              <a:t>datatype</a:t>
            </a:r>
            <a:r>
              <a:rPr lang="en-IN" dirty="0"/>
              <a:t> [CONSTANT] </a:t>
            </a:r>
            <a:r>
              <a:rPr lang="en-IN" dirty="0" err="1"/>
              <a:t>variable_name</a:t>
            </a:r>
            <a:r>
              <a:rPr lang="en-IN" dirty="0"/>
              <a:t> [NOT NULL] [:= | DEFAULT </a:t>
            </a:r>
            <a:r>
              <a:rPr lang="en-IN" dirty="0" err="1"/>
              <a:t>initial_value</a:t>
            </a:r>
            <a:r>
              <a:rPr lang="en-IN" dirty="0"/>
              <a:t>]</a:t>
            </a:r>
            <a:endParaRPr lang="en-US" dirty="0"/>
          </a:p>
          <a:p>
            <a:pPr lvl="0"/>
            <a:r>
              <a:rPr lang="en-IN" dirty="0" err="1"/>
              <a:t>variable_name</a:t>
            </a:r>
            <a:r>
              <a:rPr lang="en-IN" dirty="0"/>
              <a:t> [CONSTANT] </a:t>
            </a:r>
            <a:r>
              <a:rPr lang="en-IN" dirty="0" err="1"/>
              <a:t>datatype</a:t>
            </a:r>
            <a:r>
              <a:rPr lang="en-IN" dirty="0"/>
              <a:t> [NULL] [:= | DEFAULT </a:t>
            </a:r>
            <a:r>
              <a:rPr lang="en-IN" dirty="0" err="1"/>
              <a:t>initial_value</a:t>
            </a:r>
            <a:r>
              <a:rPr lang="en-IN" dirty="0"/>
              <a:t>]</a:t>
            </a:r>
            <a:endParaRPr lang="en-US" dirty="0"/>
          </a:p>
          <a:p>
            <a:pPr lvl="0"/>
            <a:r>
              <a:rPr lang="en-IN" dirty="0" err="1"/>
              <a:t>datatype</a:t>
            </a:r>
            <a:r>
              <a:rPr lang="en-IN" dirty="0"/>
              <a:t> [CONSTANT] </a:t>
            </a:r>
            <a:r>
              <a:rPr lang="en-IN" dirty="0" err="1"/>
              <a:t>variable_name</a:t>
            </a:r>
            <a:r>
              <a:rPr lang="en-IN" dirty="0"/>
              <a:t> [NULL] [:= | DEFAULT </a:t>
            </a:r>
            <a:r>
              <a:rPr lang="en-IN" dirty="0" err="1"/>
              <a:t>initial_value</a:t>
            </a:r>
            <a:r>
              <a:rPr lang="en-IN" dirty="0"/>
              <a:t>]</a:t>
            </a:r>
            <a:endParaRPr lang="en-US" dirty="0"/>
          </a:p>
          <a:p>
            <a:r>
              <a:rPr lang="en-US" b="1" dirty="0"/>
              <a:t>Answer:</a:t>
            </a:r>
            <a:r>
              <a:rPr lang="en-US" dirty="0"/>
              <a:t> A) </a:t>
            </a:r>
            <a:r>
              <a:rPr lang="en-US" dirty="0" err="1"/>
              <a:t>variable_name</a:t>
            </a:r>
            <a:r>
              <a:rPr lang="en-US" dirty="0"/>
              <a:t> [CONSTANT] </a:t>
            </a:r>
            <a:r>
              <a:rPr lang="en-US" dirty="0" err="1"/>
              <a:t>datatype</a:t>
            </a:r>
            <a:r>
              <a:rPr lang="en-US" dirty="0"/>
              <a:t> [NOT NULL] [:= | DEFAULT </a:t>
            </a:r>
            <a:r>
              <a:rPr lang="en-US" dirty="0" err="1"/>
              <a:t>initial_value</a:t>
            </a:r>
            <a:r>
              <a:rPr lang="en-US" dirty="0"/>
              <a:t>]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The correct syntax to declare PL/SQL variable is –</a:t>
            </a:r>
          </a:p>
          <a:p>
            <a:r>
              <a:rPr lang="en-US" dirty="0" err="1"/>
              <a:t>variable_name</a:t>
            </a:r>
            <a:r>
              <a:rPr lang="en-US" dirty="0"/>
              <a:t> [CONSTANT] </a:t>
            </a:r>
            <a:r>
              <a:rPr lang="en-US" dirty="0" err="1"/>
              <a:t>datatype</a:t>
            </a:r>
            <a:r>
              <a:rPr lang="en-US" dirty="0"/>
              <a:t> [NOT NULL] [:= | DEFAULT </a:t>
            </a:r>
            <a:r>
              <a:rPr lang="en-US" dirty="0" err="1"/>
              <a:t>initial_value</a:t>
            </a:r>
            <a:r>
              <a:rPr lang="en-US" dirty="0"/>
              <a:t>]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1123</Words>
  <Application>Microsoft Office PowerPoint</Application>
  <PresentationFormat>On-screen Show (4:3)</PresentationFormat>
  <Paragraphs>210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PEP CLASSES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CLASSES</dc:title>
  <dc:creator>PC</dc:creator>
  <cp:lastModifiedBy>PC</cp:lastModifiedBy>
  <cp:revision>8</cp:revision>
  <dcterms:created xsi:type="dcterms:W3CDTF">2022-06-08T04:14:46Z</dcterms:created>
  <dcterms:modified xsi:type="dcterms:W3CDTF">2022-06-08T05:32:40Z</dcterms:modified>
</cp:coreProperties>
</file>