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325" r:id="rId15"/>
    <p:sldId id="326" r:id="rId16"/>
    <p:sldId id="327" r:id="rId17"/>
    <p:sldId id="290" r:id="rId18"/>
    <p:sldId id="319" r:id="rId19"/>
    <p:sldId id="320" r:id="rId20"/>
    <p:sldId id="321" r:id="rId21"/>
    <p:sldId id="322" r:id="rId22"/>
    <p:sldId id="323" r:id="rId23"/>
    <p:sldId id="32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AB276-CD83-4796-8785-B2E2889AC805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ED0D0-9495-498E-A8EA-87E18A74C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8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F3101-0276-4014-896B-4E8F95491D3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931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A5DC9-F5E1-4048-B9F5-B1C90A5A59A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8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4B6FF-FE73-4072-BB9B-89B2BAEB16D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82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6D20E-4549-41BC-BDFE-F22691B370E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609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E74EE-60A7-4DD6-B5A8-B8F21EFF5E9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87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F13E-3E61-4986-B2A7-0D9DDB8BD57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812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00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95143-1E44-475A-BEE5-1F73433F271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32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687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9073B-962C-4367-B362-A167967539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853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764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75C34-D282-47D1-8434-0FCB4523F15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73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974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5459C-34A1-492C-825E-A906A5677B6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894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22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2994D-3FC4-4EAA-8FE6-677C674DDDA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74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20FB7-E908-46EE-9468-4F2C2FB012E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24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D9828-C8D1-47F0-88D7-4D7303DC4FB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20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BA7B9-53F7-474A-AC5E-A31A875F69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89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F9BD5-2E4F-4219-86A1-AB55D63654E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70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88631-71E5-409A-AA9C-F0C7CC0287A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3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37CA0-BED4-48D5-83C2-1413CCB9E92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9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9A7B1-1FED-4675-9988-D50ECD7E2E3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21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31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38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2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0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30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0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1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8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7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2BBB-0F76-48C8-A003-26C6B499DCE4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BD37-2C1E-48D8-B2BF-AD0617F32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506635"/>
            <a:ext cx="7772400" cy="701731"/>
          </a:xfrm>
        </p:spPr>
        <p:txBody>
          <a:bodyPr anchor="ctr">
            <a:spAutoFit/>
          </a:bodyPr>
          <a:lstStyle/>
          <a:p>
            <a:r>
              <a:rPr lang="en-US" altLang="en-US" sz="4400">
                <a:latin typeface="Arial" panose="020B0604020202020204" pitchFamily="34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62175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698626" y="217488"/>
            <a:ext cx="5267325" cy="201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3)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factorial(2)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chemeClr val="accent1"/>
                </a:solidFill>
                <a:latin typeface="Courier New" panose="02070309020205020404" pitchFamily="49" charset="0"/>
              </a:rPr>
              <a:t>* 3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403601" y="2401888"/>
            <a:ext cx="5267325" cy="201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2)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chemeClr val="accent1"/>
                </a:solidFill>
                <a:latin typeface="Courier New" panose="02070309020205020404" pitchFamily="49" charset="0"/>
              </a:rPr>
              <a:t>* 2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116514" y="4548188"/>
            <a:ext cx="5267325" cy="201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factorial(n - 1) * n;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FF3300"/>
                </a:solidFill>
                <a:latin typeface="Courier New" panose="02070309020205020404" pitchFamily="49" charset="0"/>
              </a:rPr>
              <a:t>fact = 1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CC0099"/>
                </a:solidFill>
                <a:latin typeface="Courier New" panose="02070309020205020404" pitchFamily="49" charset="0"/>
              </a:rPr>
              <a:t>return 1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 rot="16200000">
            <a:off x="2789238" y="3463925"/>
            <a:ext cx="3205162" cy="3062288"/>
          </a:xfrm>
          <a:custGeom>
            <a:avLst/>
            <a:gdLst>
              <a:gd name="G0" fmla="+- -561662 0 0"/>
              <a:gd name="G1" fmla="+- 9365810 0 0"/>
              <a:gd name="G2" fmla="+- -561662 0 9365810"/>
              <a:gd name="G3" fmla="+- 10800 0 0"/>
              <a:gd name="G4" fmla="+- 0 0 -56166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609 0 0"/>
              <a:gd name="G9" fmla="+- 0 0 9365810"/>
              <a:gd name="G10" fmla="+- 9609 0 2700"/>
              <a:gd name="G11" fmla="cos G10 -561662"/>
              <a:gd name="G12" fmla="sin G10 -561662"/>
              <a:gd name="G13" fmla="cos 13500 -561662"/>
              <a:gd name="G14" fmla="sin 13500 -561662"/>
              <a:gd name="G15" fmla="+- G11 10800 0"/>
              <a:gd name="G16" fmla="+- G12 10800 0"/>
              <a:gd name="G17" fmla="+- G13 10800 0"/>
              <a:gd name="G18" fmla="+- G14 10800 0"/>
              <a:gd name="G19" fmla="*/ 9609 1 2"/>
              <a:gd name="G20" fmla="+- G19 5400 0"/>
              <a:gd name="G21" fmla="cos G20 -561662"/>
              <a:gd name="G22" fmla="sin G20 -561662"/>
              <a:gd name="G23" fmla="+- G21 10800 0"/>
              <a:gd name="G24" fmla="+- G12 G23 G22"/>
              <a:gd name="G25" fmla="+- G22 G23 G11"/>
              <a:gd name="G26" fmla="cos 10800 -561662"/>
              <a:gd name="G27" fmla="sin 10800 -561662"/>
              <a:gd name="G28" fmla="cos 9609 -561662"/>
              <a:gd name="G29" fmla="sin 9609 -56166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365810"/>
              <a:gd name="G36" fmla="sin G34 9365810"/>
              <a:gd name="G37" fmla="+/ 9365810 -56166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609 G39"/>
              <a:gd name="G43" fmla="sin 960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6609 w 21600"/>
              <a:gd name="T5" fmla="*/ 846 h 21600"/>
              <a:gd name="T6" fmla="*/ 2659 w 21600"/>
              <a:gd name="T7" fmla="*/ 16954 h 21600"/>
              <a:gd name="T8" fmla="*/ 7071 w 21600"/>
              <a:gd name="T9" fmla="*/ 1943 h 21600"/>
              <a:gd name="T10" fmla="*/ 24149 w 21600"/>
              <a:gd name="T11" fmla="*/ 8788 h 21600"/>
              <a:gd name="T12" fmla="*/ 21382 w 21600"/>
              <a:gd name="T13" fmla="*/ 12539 h 21600"/>
              <a:gd name="T14" fmla="*/ 17631 w 21600"/>
              <a:gd name="T15" fmla="*/ 97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301" y="9368"/>
                </a:moveTo>
                <a:cubicBezTo>
                  <a:pt x="19593" y="4667"/>
                  <a:pt x="15553" y="1191"/>
                  <a:pt x="10800" y="1191"/>
                </a:cubicBezTo>
                <a:cubicBezTo>
                  <a:pt x="5493" y="1191"/>
                  <a:pt x="1191" y="5493"/>
                  <a:pt x="1191" y="10800"/>
                </a:cubicBezTo>
                <a:cubicBezTo>
                  <a:pt x="1191" y="12891"/>
                  <a:pt x="1873" y="14926"/>
                  <a:pt x="3134" y="16594"/>
                </a:cubicBezTo>
                <a:lnTo>
                  <a:pt x="2184" y="17313"/>
                </a:lnTo>
                <a:cubicBezTo>
                  <a:pt x="767" y="15437"/>
                  <a:pt x="0" y="1315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143" y="0"/>
                  <a:pt x="20683" y="3907"/>
                  <a:pt x="21479" y="9190"/>
                </a:cubicBezTo>
                <a:lnTo>
                  <a:pt x="24149" y="8788"/>
                </a:lnTo>
                <a:lnTo>
                  <a:pt x="21382" y="12539"/>
                </a:lnTo>
                <a:lnTo>
                  <a:pt x="17631" y="9770"/>
                </a:lnTo>
                <a:lnTo>
                  <a:pt x="20301" y="9368"/>
                </a:lnTo>
                <a:close/>
              </a:path>
            </a:pathLst>
          </a:custGeom>
          <a:noFill/>
          <a:ln w="127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698626" y="217488"/>
            <a:ext cx="5267325" cy="201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3)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factorial(2)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chemeClr val="accent1"/>
                </a:solidFill>
                <a:latin typeface="Courier New" panose="02070309020205020404" pitchFamily="49" charset="0"/>
              </a:rPr>
              <a:t>* 3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403601" y="2401888"/>
            <a:ext cx="5267325" cy="201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2)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chemeClr val="accent1"/>
                </a:solidFill>
                <a:latin typeface="Courier New" panose="02070309020205020404" pitchFamily="49" charset="0"/>
              </a:rPr>
              <a:t>* 2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FF33CC"/>
                </a:solidFill>
                <a:latin typeface="Courier New" panose="02070309020205020404" pitchFamily="49" charset="0"/>
              </a:rPr>
              <a:t>return 2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 rot="16200000">
            <a:off x="1227932" y="1485107"/>
            <a:ext cx="3321050" cy="2728913"/>
          </a:xfrm>
          <a:custGeom>
            <a:avLst/>
            <a:gdLst>
              <a:gd name="G0" fmla="+- -1086819 0 0"/>
              <a:gd name="G1" fmla="+- 9240908 0 0"/>
              <a:gd name="G2" fmla="+- -1086819 0 9240908"/>
              <a:gd name="G3" fmla="+- 10800 0 0"/>
              <a:gd name="G4" fmla="+- 0 0 -108681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533 0 0"/>
              <a:gd name="G9" fmla="+- 0 0 9240908"/>
              <a:gd name="G10" fmla="+- 9533 0 2700"/>
              <a:gd name="G11" fmla="cos G10 -1086819"/>
              <a:gd name="G12" fmla="sin G10 -1086819"/>
              <a:gd name="G13" fmla="cos 13500 -1086819"/>
              <a:gd name="G14" fmla="sin 13500 -1086819"/>
              <a:gd name="G15" fmla="+- G11 10800 0"/>
              <a:gd name="G16" fmla="+- G12 10800 0"/>
              <a:gd name="G17" fmla="+- G13 10800 0"/>
              <a:gd name="G18" fmla="+- G14 10800 0"/>
              <a:gd name="G19" fmla="*/ 9533 1 2"/>
              <a:gd name="G20" fmla="+- G19 5400 0"/>
              <a:gd name="G21" fmla="cos G20 -1086819"/>
              <a:gd name="G22" fmla="sin G20 -1086819"/>
              <a:gd name="G23" fmla="+- G21 10800 0"/>
              <a:gd name="G24" fmla="+- G12 G23 G22"/>
              <a:gd name="G25" fmla="+- G22 G23 G11"/>
              <a:gd name="G26" fmla="cos 10800 -1086819"/>
              <a:gd name="G27" fmla="sin 10800 -1086819"/>
              <a:gd name="G28" fmla="cos 9533 -1086819"/>
              <a:gd name="G29" fmla="sin 9533 -108681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240908"/>
              <a:gd name="G36" fmla="sin G34 9240908"/>
              <a:gd name="G37" fmla="+/ 9240908 -108681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533 G39"/>
              <a:gd name="G43" fmla="sin 953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5764 w 21600"/>
              <a:gd name="T5" fmla="*/ 1245 h 21600"/>
              <a:gd name="T6" fmla="*/ 2898 w 21600"/>
              <a:gd name="T7" fmla="*/ 17197 h 21600"/>
              <a:gd name="T8" fmla="*/ 6355 w 21600"/>
              <a:gd name="T9" fmla="*/ 2366 h 21600"/>
              <a:gd name="T10" fmla="*/ 23738 w 21600"/>
              <a:gd name="T11" fmla="*/ 6946 h 21600"/>
              <a:gd name="T12" fmla="*/ 21495 w 21600"/>
              <a:gd name="T13" fmla="*/ 11094 h 21600"/>
              <a:gd name="T14" fmla="*/ 17348 w 21600"/>
              <a:gd name="T15" fmla="*/ 884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936" y="8079"/>
                </a:moveTo>
                <a:cubicBezTo>
                  <a:pt x="18732" y="4037"/>
                  <a:pt x="15016" y="1267"/>
                  <a:pt x="10800" y="1267"/>
                </a:cubicBezTo>
                <a:cubicBezTo>
                  <a:pt x="5535" y="1267"/>
                  <a:pt x="1267" y="5535"/>
                  <a:pt x="1267" y="10800"/>
                </a:cubicBezTo>
                <a:cubicBezTo>
                  <a:pt x="1267" y="12983"/>
                  <a:pt x="2016" y="15101"/>
                  <a:pt x="3390" y="16798"/>
                </a:cubicBezTo>
                <a:lnTo>
                  <a:pt x="2406" y="17595"/>
                </a:lnTo>
                <a:cubicBezTo>
                  <a:pt x="849" y="15673"/>
                  <a:pt x="0" y="1327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577" y="0"/>
                  <a:pt x="19787" y="3138"/>
                  <a:pt x="21150" y="7717"/>
                </a:cubicBezTo>
                <a:lnTo>
                  <a:pt x="23738" y="6946"/>
                </a:lnTo>
                <a:lnTo>
                  <a:pt x="21495" y="11094"/>
                </a:lnTo>
                <a:lnTo>
                  <a:pt x="17348" y="8849"/>
                </a:lnTo>
                <a:lnTo>
                  <a:pt x="19936" y="8079"/>
                </a:lnTo>
                <a:close/>
              </a:path>
            </a:pathLst>
          </a:custGeom>
          <a:noFill/>
          <a:ln w="127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698626" y="217488"/>
            <a:ext cx="5267325" cy="201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3)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chemeClr val="accent1"/>
                </a:solidFill>
                <a:latin typeface="Courier New" panose="02070309020205020404" pitchFamily="49" charset="0"/>
              </a:rPr>
              <a:t>* 3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403601" y="2401888"/>
            <a:ext cx="5267325" cy="201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2)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chemeClr val="accent1"/>
                </a:solidFill>
                <a:latin typeface="Courier New" panose="02070309020205020404" pitchFamily="49" charset="0"/>
              </a:rPr>
              <a:t>* 2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FF33CC"/>
                </a:solidFill>
                <a:latin typeface="Courier New" panose="02070309020205020404" pitchFamily="49" charset="0"/>
              </a:rPr>
              <a:t>return 2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 rot="16200000">
            <a:off x="1227932" y="1485107"/>
            <a:ext cx="3321050" cy="2728913"/>
          </a:xfrm>
          <a:custGeom>
            <a:avLst/>
            <a:gdLst>
              <a:gd name="G0" fmla="+- -1086819 0 0"/>
              <a:gd name="G1" fmla="+- 9240908 0 0"/>
              <a:gd name="G2" fmla="+- -1086819 0 9240908"/>
              <a:gd name="G3" fmla="+- 10800 0 0"/>
              <a:gd name="G4" fmla="+- 0 0 -108681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533 0 0"/>
              <a:gd name="G9" fmla="+- 0 0 9240908"/>
              <a:gd name="G10" fmla="+- 9533 0 2700"/>
              <a:gd name="G11" fmla="cos G10 -1086819"/>
              <a:gd name="G12" fmla="sin G10 -1086819"/>
              <a:gd name="G13" fmla="cos 13500 -1086819"/>
              <a:gd name="G14" fmla="sin 13500 -1086819"/>
              <a:gd name="G15" fmla="+- G11 10800 0"/>
              <a:gd name="G16" fmla="+- G12 10800 0"/>
              <a:gd name="G17" fmla="+- G13 10800 0"/>
              <a:gd name="G18" fmla="+- G14 10800 0"/>
              <a:gd name="G19" fmla="*/ 9533 1 2"/>
              <a:gd name="G20" fmla="+- G19 5400 0"/>
              <a:gd name="G21" fmla="cos G20 -1086819"/>
              <a:gd name="G22" fmla="sin G20 -1086819"/>
              <a:gd name="G23" fmla="+- G21 10800 0"/>
              <a:gd name="G24" fmla="+- G12 G23 G22"/>
              <a:gd name="G25" fmla="+- G22 G23 G11"/>
              <a:gd name="G26" fmla="cos 10800 -1086819"/>
              <a:gd name="G27" fmla="sin 10800 -1086819"/>
              <a:gd name="G28" fmla="cos 9533 -1086819"/>
              <a:gd name="G29" fmla="sin 9533 -108681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240908"/>
              <a:gd name="G36" fmla="sin G34 9240908"/>
              <a:gd name="G37" fmla="+/ 9240908 -108681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533 G39"/>
              <a:gd name="G43" fmla="sin 953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5764 w 21600"/>
              <a:gd name="T5" fmla="*/ 1245 h 21600"/>
              <a:gd name="T6" fmla="*/ 2898 w 21600"/>
              <a:gd name="T7" fmla="*/ 17197 h 21600"/>
              <a:gd name="T8" fmla="*/ 6355 w 21600"/>
              <a:gd name="T9" fmla="*/ 2366 h 21600"/>
              <a:gd name="T10" fmla="*/ 23738 w 21600"/>
              <a:gd name="T11" fmla="*/ 6946 h 21600"/>
              <a:gd name="T12" fmla="*/ 21495 w 21600"/>
              <a:gd name="T13" fmla="*/ 11094 h 21600"/>
              <a:gd name="T14" fmla="*/ 17348 w 21600"/>
              <a:gd name="T15" fmla="*/ 884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936" y="8079"/>
                </a:moveTo>
                <a:cubicBezTo>
                  <a:pt x="18732" y="4037"/>
                  <a:pt x="15016" y="1267"/>
                  <a:pt x="10800" y="1267"/>
                </a:cubicBezTo>
                <a:cubicBezTo>
                  <a:pt x="5535" y="1267"/>
                  <a:pt x="1267" y="5535"/>
                  <a:pt x="1267" y="10800"/>
                </a:cubicBezTo>
                <a:cubicBezTo>
                  <a:pt x="1267" y="12983"/>
                  <a:pt x="2016" y="15101"/>
                  <a:pt x="3390" y="16798"/>
                </a:cubicBezTo>
                <a:lnTo>
                  <a:pt x="2406" y="17595"/>
                </a:lnTo>
                <a:cubicBezTo>
                  <a:pt x="849" y="15673"/>
                  <a:pt x="0" y="1327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577" y="0"/>
                  <a:pt x="19787" y="3138"/>
                  <a:pt x="21150" y="7717"/>
                </a:cubicBezTo>
                <a:lnTo>
                  <a:pt x="23738" y="6946"/>
                </a:lnTo>
                <a:lnTo>
                  <a:pt x="21495" y="11094"/>
                </a:lnTo>
                <a:lnTo>
                  <a:pt x="17348" y="8849"/>
                </a:lnTo>
                <a:lnTo>
                  <a:pt x="19936" y="8079"/>
                </a:lnTo>
                <a:close/>
              </a:path>
            </a:pathLst>
          </a:custGeom>
          <a:noFill/>
          <a:ln w="127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698626" y="217488"/>
            <a:ext cx="5267325" cy="201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3)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33CC33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FF33CC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400" dirty="0">
                <a:solidFill>
                  <a:srgbClr val="FF33CC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4211" name="AutoShape 3"/>
          <p:cNvSpPr>
            <a:spLocks noChangeArrowheads="1"/>
          </p:cNvSpPr>
          <p:nvPr/>
        </p:nvSpPr>
        <p:spPr bwMode="auto">
          <a:xfrm rot="16200000">
            <a:off x="698501" y="303213"/>
            <a:ext cx="3438525" cy="1320800"/>
          </a:xfrm>
          <a:custGeom>
            <a:avLst/>
            <a:gdLst>
              <a:gd name="G0" fmla="+- -4994575 0 0"/>
              <a:gd name="G1" fmla="+- -8073199 0 0"/>
              <a:gd name="G2" fmla="+- -4994575 0 -8073199"/>
              <a:gd name="G3" fmla="+- 10800 0 0"/>
              <a:gd name="G4" fmla="+- 0 0 -499457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998 0 0"/>
              <a:gd name="G9" fmla="+- 0 0 -8073199"/>
              <a:gd name="G10" fmla="+- 9998 0 2700"/>
              <a:gd name="G11" fmla="cos G10 -4994575"/>
              <a:gd name="G12" fmla="sin G10 -4994575"/>
              <a:gd name="G13" fmla="cos 13500 -4994575"/>
              <a:gd name="G14" fmla="sin 13500 -4994575"/>
              <a:gd name="G15" fmla="+- G11 10800 0"/>
              <a:gd name="G16" fmla="+- G12 10800 0"/>
              <a:gd name="G17" fmla="+- G13 10800 0"/>
              <a:gd name="G18" fmla="+- G14 10800 0"/>
              <a:gd name="G19" fmla="*/ 9998 1 2"/>
              <a:gd name="G20" fmla="+- G19 5400 0"/>
              <a:gd name="G21" fmla="cos G20 -4994575"/>
              <a:gd name="G22" fmla="sin G20 -4994575"/>
              <a:gd name="G23" fmla="+- G21 10800 0"/>
              <a:gd name="G24" fmla="+- G12 G23 G22"/>
              <a:gd name="G25" fmla="+- G22 G23 G11"/>
              <a:gd name="G26" fmla="cos 10800 -4994575"/>
              <a:gd name="G27" fmla="sin 10800 -4994575"/>
              <a:gd name="G28" fmla="cos 9998 -4994575"/>
              <a:gd name="G29" fmla="sin 9998 -499457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8073199"/>
              <a:gd name="G36" fmla="sin G34 -8073199"/>
              <a:gd name="G37" fmla="+/ -8073199 -499457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998 G39"/>
              <a:gd name="G43" fmla="sin 999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980 w 21600"/>
              <a:gd name="T5" fmla="*/ 154 h 21600"/>
              <a:gd name="T6" fmla="*/ 5107 w 21600"/>
              <a:gd name="T7" fmla="*/ 2097 h 21600"/>
              <a:gd name="T8" fmla="*/ 9115 w 21600"/>
              <a:gd name="T9" fmla="*/ 944 h 21600"/>
              <a:gd name="T10" fmla="*/ 14017 w 21600"/>
              <a:gd name="T11" fmla="*/ -2311 h 21600"/>
              <a:gd name="T12" fmla="*/ 16290 w 21600"/>
              <a:gd name="T13" fmla="*/ 1439 h 21600"/>
              <a:gd name="T14" fmla="*/ 12539 w 21600"/>
              <a:gd name="T15" fmla="*/ 371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182" y="1090"/>
                </a:moveTo>
                <a:cubicBezTo>
                  <a:pt x="12403" y="898"/>
                  <a:pt x="11603" y="802"/>
                  <a:pt x="10800" y="802"/>
                </a:cubicBezTo>
                <a:cubicBezTo>
                  <a:pt x="8856" y="802"/>
                  <a:pt x="6954" y="1368"/>
                  <a:pt x="5327" y="2432"/>
                </a:cubicBezTo>
                <a:lnTo>
                  <a:pt x="4888" y="1761"/>
                </a:lnTo>
                <a:cubicBezTo>
                  <a:pt x="6645" y="612"/>
                  <a:pt x="8700" y="0"/>
                  <a:pt x="10800" y="0"/>
                </a:cubicBezTo>
                <a:cubicBezTo>
                  <a:pt x="11667" y="0"/>
                  <a:pt x="12531" y="104"/>
                  <a:pt x="13374" y="311"/>
                </a:cubicBezTo>
                <a:lnTo>
                  <a:pt x="14017" y="-2311"/>
                </a:lnTo>
                <a:lnTo>
                  <a:pt x="16290" y="1439"/>
                </a:lnTo>
                <a:lnTo>
                  <a:pt x="12539" y="3712"/>
                </a:lnTo>
                <a:lnTo>
                  <a:pt x="13182" y="1090"/>
                </a:lnTo>
                <a:close/>
              </a:path>
            </a:pathLst>
          </a:custGeom>
          <a:noFill/>
          <a:ln w="127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8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0509" y="354502"/>
            <a:ext cx="358370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#include&lt;</a:t>
            </a:r>
            <a:r>
              <a:rPr lang="en-IN" sz="2400" dirty="0" err="1" smtClean="0"/>
              <a:t>iostream</a:t>
            </a:r>
            <a:r>
              <a:rPr lang="en-IN" sz="2400" dirty="0" smtClean="0"/>
              <a:t>&gt;</a:t>
            </a:r>
          </a:p>
          <a:p>
            <a:r>
              <a:rPr lang="en-IN" sz="2400" dirty="0" smtClean="0"/>
              <a:t>using namespace </a:t>
            </a:r>
            <a:r>
              <a:rPr lang="en-IN" sz="2400" dirty="0" err="1" smtClean="0"/>
              <a:t>std</a:t>
            </a:r>
            <a:r>
              <a:rPr lang="en-IN" sz="2400" dirty="0" smtClean="0"/>
              <a:t>;</a:t>
            </a:r>
          </a:p>
          <a:p>
            <a:r>
              <a:rPr lang="en-IN" sz="2400" dirty="0" smtClean="0"/>
              <a:t>static </a:t>
            </a:r>
            <a:r>
              <a:rPr lang="en-IN" sz="2400" dirty="0" err="1" smtClean="0"/>
              <a:t>int</a:t>
            </a:r>
            <a:r>
              <a:rPr lang="en-IN" sz="2400" dirty="0" smtClean="0"/>
              <a:t> num1=0, num2=1;</a:t>
            </a:r>
          </a:p>
          <a:p>
            <a:r>
              <a:rPr lang="en-IN" sz="2400" dirty="0" smtClean="0"/>
              <a:t>void fib(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num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{</a:t>
            </a:r>
          </a:p>
          <a:p>
            <a:r>
              <a:rPr lang="en-IN" sz="2400" dirty="0" err="1" smtClean="0"/>
              <a:t>int</a:t>
            </a:r>
            <a:r>
              <a:rPr lang="en-IN" sz="2400" dirty="0" smtClean="0"/>
              <a:t> num3;</a:t>
            </a:r>
          </a:p>
          <a:p>
            <a:r>
              <a:rPr lang="en-IN" sz="2400" dirty="0" smtClean="0"/>
              <a:t>if(</a:t>
            </a:r>
            <a:r>
              <a:rPr lang="en-IN" sz="2400" dirty="0" err="1" smtClean="0"/>
              <a:t>num</a:t>
            </a:r>
            <a:r>
              <a:rPr lang="en-IN" sz="2400" dirty="0" smtClean="0"/>
              <a:t>&gt;0)</a:t>
            </a:r>
          </a:p>
          <a:p>
            <a:r>
              <a:rPr lang="en-IN" sz="2400" dirty="0" smtClean="0"/>
              <a:t>{</a:t>
            </a:r>
          </a:p>
          <a:p>
            <a:r>
              <a:rPr lang="en-IN" sz="2400" dirty="0" smtClean="0"/>
              <a:t>num3=num1+num2;</a:t>
            </a:r>
          </a:p>
          <a:p>
            <a:r>
              <a:rPr lang="en-IN" sz="2400" dirty="0" err="1" smtClean="0"/>
              <a:t>cout</a:t>
            </a:r>
            <a:r>
              <a:rPr lang="en-IN" sz="2400" dirty="0" smtClean="0"/>
              <a:t>&lt;&lt;" "&lt;&lt;num3&lt;&lt;" ";</a:t>
            </a:r>
          </a:p>
          <a:p>
            <a:r>
              <a:rPr lang="en-IN" sz="2400" dirty="0" smtClean="0"/>
              <a:t>num1=num2;</a:t>
            </a:r>
          </a:p>
          <a:p>
            <a:r>
              <a:rPr lang="en-IN" sz="2400" dirty="0" smtClean="0"/>
              <a:t>num2=num3;</a:t>
            </a:r>
          </a:p>
          <a:p>
            <a:r>
              <a:rPr lang="en-IN" sz="2400" dirty="0" smtClean="0"/>
              <a:t>fib(num-1);</a:t>
            </a:r>
          </a:p>
          <a:p>
            <a:r>
              <a:rPr lang="en-IN" sz="2400" dirty="0" smtClean="0"/>
              <a:t>}</a:t>
            </a:r>
          </a:p>
          <a:p>
            <a:r>
              <a:rPr lang="en-IN" sz="2400" dirty="0" smtClean="0"/>
              <a:t>}</a:t>
            </a:r>
          </a:p>
          <a:p>
            <a:endParaRPr lang="en-IN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65091" y="972603"/>
            <a:ext cx="35375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/>
              <a:t>int</a:t>
            </a:r>
            <a:r>
              <a:rPr lang="en-IN" sz="2400" dirty="0" smtClean="0"/>
              <a:t> main()</a:t>
            </a:r>
          </a:p>
          <a:p>
            <a:r>
              <a:rPr lang="en-IN" sz="2400" dirty="0" smtClean="0"/>
              <a:t>{</a:t>
            </a:r>
          </a:p>
          <a:p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 smtClean="0"/>
              <a:t>num</a:t>
            </a:r>
            <a:r>
              <a:rPr lang="en-IN" sz="2400" dirty="0" smtClean="0"/>
              <a:t>;</a:t>
            </a:r>
          </a:p>
          <a:p>
            <a:r>
              <a:rPr lang="en-IN" sz="2400" dirty="0" err="1" smtClean="0"/>
              <a:t>cout</a:t>
            </a:r>
            <a:r>
              <a:rPr lang="en-IN" sz="2400" dirty="0" smtClean="0"/>
              <a:t>&lt;&lt;"enter the number"&lt;&lt;</a:t>
            </a:r>
            <a:r>
              <a:rPr lang="en-IN" sz="2400" dirty="0" err="1" smtClean="0"/>
              <a:t>endl</a:t>
            </a:r>
            <a:r>
              <a:rPr lang="en-IN" sz="2400" dirty="0" smtClean="0"/>
              <a:t>;</a:t>
            </a:r>
          </a:p>
          <a:p>
            <a:r>
              <a:rPr lang="en-IN" sz="2400" dirty="0" err="1" smtClean="0"/>
              <a:t>cin</a:t>
            </a:r>
            <a:r>
              <a:rPr lang="en-IN" sz="2400" dirty="0" smtClean="0"/>
              <a:t>&gt;&gt;</a:t>
            </a:r>
            <a:r>
              <a:rPr lang="en-IN" sz="2400" dirty="0" err="1" smtClean="0"/>
              <a:t>num</a:t>
            </a:r>
            <a:r>
              <a:rPr lang="en-IN" sz="2400" dirty="0" smtClean="0"/>
              <a:t>;</a:t>
            </a:r>
          </a:p>
          <a:p>
            <a:r>
              <a:rPr lang="en-IN" sz="2400" dirty="0" err="1" smtClean="0"/>
              <a:t>cout</a:t>
            </a:r>
            <a:r>
              <a:rPr lang="en-IN" sz="2400" dirty="0" smtClean="0"/>
              <a:t>&lt;&lt;"Fib:"&lt;&lt;</a:t>
            </a:r>
            <a:r>
              <a:rPr lang="en-IN" sz="2400" dirty="0" err="1" smtClean="0"/>
              <a:t>endl</a:t>
            </a:r>
            <a:r>
              <a:rPr lang="en-IN" sz="2400" dirty="0" smtClean="0"/>
              <a:t>;</a:t>
            </a:r>
          </a:p>
          <a:p>
            <a:r>
              <a:rPr lang="en-IN" sz="2400" dirty="0" err="1" smtClean="0"/>
              <a:t>cout</a:t>
            </a:r>
            <a:r>
              <a:rPr lang="en-IN" sz="2400" dirty="0" smtClean="0"/>
              <a:t>&lt;&lt;num1&lt;&lt;" "&lt;&lt;num2;</a:t>
            </a:r>
          </a:p>
          <a:p>
            <a:r>
              <a:rPr lang="en-IN" sz="2400" dirty="0" smtClean="0"/>
              <a:t>fib(num-2);</a:t>
            </a:r>
          </a:p>
          <a:p>
            <a:r>
              <a:rPr lang="en-IN" sz="2400" dirty="0" smtClean="0"/>
              <a:t>return 0;</a:t>
            </a:r>
          </a:p>
          <a:p>
            <a:r>
              <a:rPr lang="en-IN" sz="2400" dirty="0" smtClean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99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345404"/>
            <a:ext cx="5338618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#include &lt;</a:t>
            </a:r>
            <a:r>
              <a:rPr lang="en-IN" sz="2000" b="1" dirty="0" err="1" smtClean="0"/>
              <a:t>iostream</a:t>
            </a:r>
            <a:r>
              <a:rPr lang="en-IN" sz="2000" b="1" dirty="0" smtClean="0"/>
              <a:t>&gt;</a:t>
            </a:r>
          </a:p>
          <a:p>
            <a:r>
              <a:rPr lang="en-IN" sz="2000" b="1" dirty="0" smtClean="0"/>
              <a:t>using namespace </a:t>
            </a:r>
            <a:r>
              <a:rPr lang="en-IN" sz="2000" b="1" dirty="0" err="1" smtClean="0"/>
              <a:t>std</a:t>
            </a:r>
            <a:r>
              <a:rPr lang="en-IN" sz="2000" b="1" dirty="0" smtClean="0"/>
              <a:t>;</a:t>
            </a:r>
          </a:p>
          <a:p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LinearSearch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arr</a:t>
            </a:r>
            <a:r>
              <a:rPr lang="en-IN" sz="2000" b="1" dirty="0" smtClean="0"/>
              <a:t>[], 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search,int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index,int</a:t>
            </a:r>
            <a:r>
              <a:rPr lang="en-IN" sz="2000" b="1" dirty="0" smtClean="0"/>
              <a:t> n);</a:t>
            </a:r>
          </a:p>
          <a:p>
            <a:r>
              <a:rPr lang="en-IN" sz="2000" b="1" dirty="0" err="1" smtClean="0"/>
              <a:t>int</a:t>
            </a:r>
            <a:r>
              <a:rPr lang="en-IN" sz="2000" b="1" dirty="0" smtClean="0"/>
              <a:t> main()</a:t>
            </a:r>
          </a:p>
          <a:p>
            <a:r>
              <a:rPr lang="en-IN" sz="2000" b="1" dirty="0" smtClean="0"/>
              <a:t>{</a:t>
            </a:r>
          </a:p>
          <a:p>
            <a:r>
              <a:rPr lang="en-IN" sz="2000" b="1" dirty="0" smtClean="0"/>
              <a:t>   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n, search, result, m = 0, </a:t>
            </a:r>
            <a:r>
              <a:rPr lang="en-IN" sz="2000" b="1" dirty="0" err="1" smtClean="0"/>
              <a:t>arr</a:t>
            </a:r>
            <a:r>
              <a:rPr lang="en-IN" sz="2000" b="1" dirty="0" smtClean="0"/>
              <a:t>[100];</a:t>
            </a:r>
          </a:p>
          <a:p>
            <a:r>
              <a:rPr lang="en-IN" sz="2000" b="1" dirty="0" smtClean="0"/>
              <a:t>    </a:t>
            </a:r>
            <a:r>
              <a:rPr lang="en-IN" sz="2000" b="1" dirty="0" err="1" smtClean="0"/>
              <a:t>cout</a:t>
            </a:r>
            <a:r>
              <a:rPr lang="en-IN" sz="2000" b="1" dirty="0" smtClean="0"/>
              <a:t>&lt;&lt;"Program on Linear Search"&lt;&lt;"\n";</a:t>
            </a:r>
          </a:p>
          <a:p>
            <a:r>
              <a:rPr lang="en-IN" sz="2000" b="1" dirty="0" smtClean="0"/>
              <a:t>    </a:t>
            </a:r>
            <a:r>
              <a:rPr lang="en-IN" sz="2000" b="1" dirty="0" err="1" smtClean="0"/>
              <a:t>cout</a:t>
            </a:r>
            <a:r>
              <a:rPr lang="en-IN" sz="2000" b="1" dirty="0" smtClean="0"/>
              <a:t>&lt;&lt;"-------\n";</a:t>
            </a:r>
          </a:p>
          <a:p>
            <a:r>
              <a:rPr lang="en-IN" sz="2000" b="1" dirty="0" smtClean="0"/>
              <a:t>    </a:t>
            </a:r>
            <a:r>
              <a:rPr lang="en-IN" sz="2000" b="1" dirty="0" err="1" smtClean="0"/>
              <a:t>cout</a:t>
            </a:r>
            <a:r>
              <a:rPr lang="en-IN" sz="2000" b="1" dirty="0" smtClean="0"/>
              <a:t>&lt;&lt;"Enter the total elements in the array"&lt;&lt;"\n";</a:t>
            </a:r>
          </a:p>
          <a:p>
            <a:r>
              <a:rPr lang="en-IN" sz="2000" b="1" dirty="0" smtClean="0"/>
              <a:t>    </a:t>
            </a:r>
            <a:r>
              <a:rPr lang="en-IN" sz="2000" b="1" dirty="0" err="1" smtClean="0"/>
              <a:t>cin</a:t>
            </a:r>
            <a:r>
              <a:rPr lang="en-IN" sz="2000" b="1" dirty="0" smtClean="0"/>
              <a:t>&gt;&gt;n;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    </a:t>
            </a:r>
            <a:r>
              <a:rPr lang="en-IN" sz="2000" b="1" dirty="0" err="1" smtClean="0"/>
              <a:t>cout</a:t>
            </a:r>
            <a:r>
              <a:rPr lang="en-IN" sz="2000" b="1" dirty="0" smtClean="0"/>
              <a:t>&lt;&lt;"Enter the array elements"&lt;&lt;"\n";</a:t>
            </a:r>
          </a:p>
          <a:p>
            <a:r>
              <a:rPr lang="en-IN" sz="2000" b="1" dirty="0" smtClean="0"/>
              <a:t>    for 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 = 0;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 &lt; n;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++)</a:t>
            </a:r>
          </a:p>
          <a:p>
            <a:r>
              <a:rPr lang="en-IN" sz="2000" b="1" dirty="0" smtClean="0"/>
              <a:t>    {</a:t>
            </a:r>
          </a:p>
          <a:p>
            <a:r>
              <a:rPr lang="en-IN" sz="2000" b="1" dirty="0" smtClean="0"/>
              <a:t>        </a:t>
            </a:r>
            <a:r>
              <a:rPr lang="en-IN" sz="2000" b="1" dirty="0" err="1" smtClean="0"/>
              <a:t>cin</a:t>
            </a:r>
            <a:r>
              <a:rPr lang="en-IN" sz="2000" b="1" dirty="0" smtClean="0"/>
              <a:t>&gt;&gt;</a:t>
            </a:r>
            <a:r>
              <a:rPr lang="en-IN" sz="2000" b="1" dirty="0" err="1" smtClean="0"/>
              <a:t>arr</a:t>
            </a:r>
            <a:r>
              <a:rPr lang="en-IN" sz="2000" b="1" dirty="0" smtClean="0"/>
              <a:t>[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];</a:t>
            </a:r>
          </a:p>
          <a:p>
            <a:r>
              <a:rPr lang="en-IN" sz="2000" b="1" dirty="0" smtClean="0"/>
              <a:t>    }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    </a:t>
            </a:r>
            <a:endParaRPr lang="en-IN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6105238" y="741785"/>
            <a:ext cx="45904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err="1" smtClean="0"/>
              <a:t>cout</a:t>
            </a:r>
            <a:r>
              <a:rPr lang="en-IN" sz="2000" b="1" dirty="0" smtClean="0"/>
              <a:t>&lt;&lt;"Enter the element to search"&lt;&lt;"\n";</a:t>
            </a:r>
          </a:p>
          <a:p>
            <a:r>
              <a:rPr lang="en-IN" sz="2000" b="1" dirty="0" smtClean="0"/>
              <a:t>    </a:t>
            </a:r>
            <a:r>
              <a:rPr lang="en-IN" sz="2000" b="1" dirty="0" err="1" smtClean="0"/>
              <a:t>cin</a:t>
            </a:r>
            <a:r>
              <a:rPr lang="en-IN" sz="2000" b="1" dirty="0" smtClean="0"/>
              <a:t>&gt;&gt;search;</a:t>
            </a:r>
          </a:p>
          <a:p>
            <a:r>
              <a:rPr lang="en-IN" sz="2000" b="1" dirty="0" smtClean="0"/>
              <a:t>    result =  </a:t>
            </a:r>
            <a:r>
              <a:rPr lang="en-IN" sz="2000" b="1" dirty="0" err="1" smtClean="0"/>
              <a:t>LinearSearch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arr</a:t>
            </a:r>
            <a:r>
              <a:rPr lang="en-IN" sz="2000" b="1" dirty="0" smtClean="0"/>
              <a:t>,  search,0,n);</a:t>
            </a:r>
          </a:p>
          <a:p>
            <a:r>
              <a:rPr lang="en-IN" sz="2000" b="1" dirty="0" smtClean="0"/>
              <a:t>    if (result != 0)</a:t>
            </a:r>
          </a:p>
          <a:p>
            <a:r>
              <a:rPr lang="en-IN" sz="2000" b="1" dirty="0" smtClean="0"/>
              <a:t>    {</a:t>
            </a:r>
          </a:p>
          <a:p>
            <a:r>
              <a:rPr lang="en-IN" sz="2000" b="1" dirty="0" smtClean="0"/>
              <a:t>        </a:t>
            </a:r>
            <a:r>
              <a:rPr lang="en-IN" sz="2000" b="1" dirty="0" err="1" smtClean="0"/>
              <a:t>cout</a:t>
            </a:r>
            <a:r>
              <a:rPr lang="en-IN" sz="2000" b="1" dirty="0" smtClean="0"/>
              <a:t>&lt;&lt;"Element found at </a:t>
            </a:r>
            <a:r>
              <a:rPr lang="en-IN" sz="2000" b="1" dirty="0" err="1" smtClean="0"/>
              <a:t>pos</a:t>
            </a:r>
            <a:r>
              <a:rPr lang="en-IN" sz="2000" b="1" dirty="0" smtClean="0"/>
              <a:t>"&lt;&lt;"\n"&lt;&lt;result;</a:t>
            </a:r>
          </a:p>
          <a:p>
            <a:r>
              <a:rPr lang="en-IN" sz="2000" b="1" dirty="0" smtClean="0"/>
              <a:t>    }</a:t>
            </a:r>
          </a:p>
          <a:p>
            <a:r>
              <a:rPr lang="en-IN" sz="2000" b="1" dirty="0" smtClean="0"/>
              <a:t>    else</a:t>
            </a:r>
          </a:p>
          <a:p>
            <a:r>
              <a:rPr lang="en-IN" sz="2000" b="1" dirty="0" smtClean="0"/>
              <a:t>    {</a:t>
            </a:r>
          </a:p>
          <a:p>
            <a:r>
              <a:rPr lang="en-IN" sz="2000" b="1" dirty="0" smtClean="0"/>
              <a:t>        </a:t>
            </a:r>
            <a:r>
              <a:rPr lang="en-IN" sz="2000" b="1" dirty="0" err="1" smtClean="0"/>
              <a:t>cout</a:t>
            </a:r>
            <a:r>
              <a:rPr lang="en-IN" sz="2000" b="1" dirty="0" smtClean="0"/>
              <a:t>&lt;&lt;"Element not found";</a:t>
            </a:r>
          </a:p>
          <a:p>
            <a:r>
              <a:rPr lang="en-IN" sz="2000" b="1" dirty="0" smtClean="0"/>
              <a:t>    }</a:t>
            </a:r>
          </a:p>
          <a:p>
            <a:r>
              <a:rPr lang="en-IN" sz="2000" b="1" dirty="0" smtClean="0"/>
              <a:t>return 0;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1149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7928" y="215727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LinearSearch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arr</a:t>
            </a:r>
            <a:r>
              <a:rPr lang="en-IN" sz="2000" b="1" dirty="0" smtClean="0"/>
              <a:t>[], 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search,int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index,int</a:t>
            </a:r>
            <a:r>
              <a:rPr lang="en-IN" sz="2000" b="1" dirty="0" smtClean="0"/>
              <a:t> n)</a:t>
            </a:r>
          </a:p>
          <a:p>
            <a:r>
              <a:rPr lang="en-IN" sz="2000" b="1" dirty="0" smtClean="0"/>
              <a:t>{</a:t>
            </a:r>
          </a:p>
          <a:p>
            <a:r>
              <a:rPr lang="en-IN" sz="2000" b="1" dirty="0" smtClean="0"/>
              <a:t>   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arrpos</a:t>
            </a:r>
            <a:r>
              <a:rPr lang="en-IN" sz="2000" b="1" dirty="0" smtClean="0"/>
              <a:t>=0;</a:t>
            </a:r>
          </a:p>
          <a:p>
            <a:r>
              <a:rPr lang="en-IN" sz="2000" b="1" dirty="0" smtClean="0"/>
              <a:t>    if(index&gt;=n)</a:t>
            </a:r>
          </a:p>
          <a:p>
            <a:r>
              <a:rPr lang="en-IN" sz="2000" b="1" dirty="0" smtClean="0"/>
              <a:t>    {</a:t>
            </a:r>
          </a:p>
          <a:p>
            <a:r>
              <a:rPr lang="en-IN" sz="2000" b="1" dirty="0" smtClean="0"/>
              <a:t>        return 0;</a:t>
            </a:r>
          </a:p>
          <a:p>
            <a:r>
              <a:rPr lang="en-IN" sz="2000" b="1" dirty="0" smtClean="0"/>
              <a:t>    }</a:t>
            </a:r>
          </a:p>
          <a:p>
            <a:r>
              <a:rPr lang="en-IN" sz="2000" b="1" dirty="0" smtClean="0"/>
              <a:t>        if (</a:t>
            </a:r>
            <a:r>
              <a:rPr lang="en-IN" sz="2000" b="1" dirty="0" err="1" smtClean="0"/>
              <a:t>arr</a:t>
            </a:r>
            <a:r>
              <a:rPr lang="en-IN" sz="2000" b="1" dirty="0" smtClean="0"/>
              <a:t>[index] == search)</a:t>
            </a:r>
          </a:p>
          <a:p>
            <a:r>
              <a:rPr lang="en-IN" sz="2000" b="1" dirty="0" smtClean="0"/>
              <a:t>        {</a:t>
            </a:r>
          </a:p>
          <a:p>
            <a:r>
              <a:rPr lang="en-IN" sz="2000" b="1" dirty="0" smtClean="0"/>
              <a:t>            </a:t>
            </a:r>
            <a:r>
              <a:rPr lang="en-IN" sz="2000" b="1" dirty="0" err="1" smtClean="0"/>
              <a:t>arrpos</a:t>
            </a:r>
            <a:r>
              <a:rPr lang="en-IN" sz="2000" b="1" dirty="0" smtClean="0"/>
              <a:t> = index + 1;</a:t>
            </a:r>
          </a:p>
          <a:p>
            <a:r>
              <a:rPr lang="en-IN" sz="2000" b="1" dirty="0" smtClean="0"/>
              <a:t>            return </a:t>
            </a:r>
            <a:r>
              <a:rPr lang="en-IN" sz="2000" b="1" dirty="0" err="1" smtClean="0"/>
              <a:t>arrpos</a:t>
            </a:r>
            <a:r>
              <a:rPr lang="en-IN" sz="2000" b="1" dirty="0" smtClean="0"/>
              <a:t>;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        }</a:t>
            </a:r>
          </a:p>
          <a:p>
            <a:r>
              <a:rPr lang="en-IN" sz="2000" b="1" dirty="0" smtClean="0"/>
              <a:t>        else</a:t>
            </a:r>
          </a:p>
          <a:p>
            <a:r>
              <a:rPr lang="en-IN" sz="2000" b="1" dirty="0" smtClean="0"/>
              <a:t>        {</a:t>
            </a:r>
          </a:p>
          <a:p>
            <a:r>
              <a:rPr lang="en-IN" sz="2000" b="1" dirty="0" smtClean="0"/>
              <a:t>        return </a:t>
            </a:r>
            <a:r>
              <a:rPr lang="en-IN" sz="2000" b="1" dirty="0" err="1" smtClean="0"/>
              <a:t>LinearSearch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arr</a:t>
            </a:r>
            <a:r>
              <a:rPr lang="en-IN" sz="2000" b="1" dirty="0" smtClean="0"/>
              <a:t>, search,index+1,n);</a:t>
            </a:r>
          </a:p>
          <a:p>
            <a:r>
              <a:rPr lang="en-IN" sz="2000" b="1" dirty="0" smtClean="0"/>
              <a:t>        }</a:t>
            </a:r>
          </a:p>
          <a:p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    return </a:t>
            </a:r>
            <a:r>
              <a:rPr lang="en-IN" sz="2000" b="1" dirty="0" err="1" smtClean="0"/>
              <a:t>arrpos</a:t>
            </a:r>
            <a:r>
              <a:rPr lang="en-IN" sz="2000" b="1" dirty="0" smtClean="0"/>
              <a:t>;</a:t>
            </a:r>
          </a:p>
          <a:p>
            <a:r>
              <a:rPr lang="en-IN" sz="2000" b="1" dirty="0" smtClean="0"/>
              <a:t>}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6609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1"/>
            <a:ext cx="7772400" cy="1209675"/>
          </a:xfrm>
        </p:spPr>
        <p:txBody>
          <a:bodyPr>
            <a:normAutofit fontScale="90000"/>
          </a:bodyPr>
          <a:lstStyle/>
          <a:p>
            <a:r>
              <a:rPr lang="en-US" altLang="en-US" i="1"/>
              <a:t>Remember</a:t>
            </a:r>
            <a:r>
              <a:rPr lang="en-US" altLang="en-US"/>
              <a:t>:</a:t>
            </a:r>
            <a:br>
              <a:rPr lang="en-US" altLang="en-US"/>
            </a:br>
            <a:r>
              <a:rPr lang="en-US" altLang="en-US"/>
              <a:t>Key to Successful Recursion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6775" y="1687513"/>
            <a:ext cx="7793038" cy="456565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if-else statement (or some other branching statement)</a:t>
            </a:r>
          </a:p>
          <a:p>
            <a:r>
              <a:rPr lang="en-US" altLang="en-US">
                <a:latin typeface="Arial" panose="020B0604020202020204" pitchFamily="34" charset="0"/>
              </a:rPr>
              <a:t>Some branches: recursive call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"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smaller</a:t>
            </a:r>
            <a:r>
              <a:rPr lang="en-US" altLang="en-US">
                <a:latin typeface="Arial" panose="020B0604020202020204" pitchFamily="34" charset="0"/>
              </a:rPr>
              <a:t>" arguments or solve "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smaller</a:t>
            </a:r>
            <a:r>
              <a:rPr lang="en-US" altLang="en-US">
                <a:latin typeface="Arial" panose="020B0604020202020204" pitchFamily="34" charset="0"/>
              </a:rPr>
              <a:t>" versions of the same task (</a:t>
            </a:r>
            <a:r>
              <a:rPr lang="en-US" altLang="en-US" i="1">
                <a:solidFill>
                  <a:srgbClr val="0000FF"/>
                </a:solidFill>
                <a:latin typeface="Arial" panose="020B0604020202020204" pitchFamily="34" charset="0"/>
              </a:rPr>
              <a:t>decomposition</a:t>
            </a:r>
            <a:r>
              <a:rPr lang="en-US" altLang="en-US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Combine the results (</a:t>
            </a:r>
            <a:r>
              <a:rPr lang="en-US" altLang="en-US" i="1">
                <a:solidFill>
                  <a:srgbClr val="33CC33"/>
                </a:solidFill>
                <a:latin typeface="Arial" panose="020B0604020202020204" pitchFamily="34" charset="0"/>
              </a:rPr>
              <a:t>composition</a:t>
            </a:r>
            <a:r>
              <a:rPr lang="en-US" altLang="en-US">
                <a:latin typeface="Arial" panose="020B0604020202020204" pitchFamily="34" charset="0"/>
              </a:rPr>
              <a:t>) [if necessary]</a:t>
            </a:r>
          </a:p>
          <a:p>
            <a:r>
              <a:rPr lang="en-US" altLang="en-US">
                <a:latin typeface="Arial" panose="020B0604020202020204" pitchFamily="34" charset="0"/>
              </a:rPr>
              <a:t>Other branches: no recursive calls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stopping</a:t>
            </a:r>
            <a:r>
              <a:rPr lang="en-US" altLang="en-US">
                <a:latin typeface="Arial" panose="020B0604020202020204" pitchFamily="34" charset="0"/>
              </a:rPr>
              <a:t> cases or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base</a:t>
            </a:r>
            <a:r>
              <a:rPr lang="en-US" altLang="en-US">
                <a:latin typeface="Arial" panose="020B0604020202020204" pitchFamily="34" charset="0"/>
              </a:rPr>
              <a:t> cases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Algorithm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6482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Searching a list for a particular value </a:t>
            </a:r>
          </a:p>
          <a:p>
            <a:pPr lvl="1"/>
            <a:r>
              <a:rPr lang="en-US" altLang="en-US" i="1">
                <a:latin typeface="Arial" panose="020B0604020202020204" pitchFamily="34" charset="0"/>
              </a:rPr>
              <a:t>sequential</a:t>
            </a:r>
            <a:r>
              <a:rPr lang="en-US" altLang="en-US">
                <a:latin typeface="Arial" panose="020B0604020202020204" pitchFamily="34" charset="0"/>
              </a:rPr>
              <a:t> and </a:t>
            </a:r>
            <a:r>
              <a:rPr lang="en-US" altLang="en-US" i="1">
                <a:latin typeface="Arial" panose="020B0604020202020204" pitchFamily="34" charset="0"/>
              </a:rPr>
              <a:t>binary</a:t>
            </a:r>
            <a:r>
              <a:rPr lang="en-US" altLang="en-US">
                <a:latin typeface="Arial" panose="020B0604020202020204" pitchFamily="34" charset="0"/>
              </a:rPr>
              <a:t> are two common algorithms</a:t>
            </a:r>
          </a:p>
          <a:p>
            <a:r>
              <a:rPr lang="en-US" altLang="en-US" i="1">
                <a:latin typeface="Arial" panose="020B0604020202020204" pitchFamily="34" charset="0"/>
              </a:rPr>
              <a:t>Sequential search </a:t>
            </a:r>
            <a:r>
              <a:rPr lang="en-US" altLang="en-US">
                <a:latin typeface="Arial" panose="020B0604020202020204" pitchFamily="34" charset="0"/>
              </a:rPr>
              <a:t>(aka </a:t>
            </a:r>
            <a:r>
              <a:rPr lang="en-US" altLang="en-US" i="1">
                <a:latin typeface="Arial" panose="020B0604020202020204" pitchFamily="34" charset="0"/>
              </a:rPr>
              <a:t>linear search</a:t>
            </a:r>
            <a:r>
              <a:rPr lang="en-US" altLang="en-US">
                <a:latin typeface="Arial" panose="020B0604020202020204" pitchFamily="34" charset="0"/>
              </a:rPr>
              <a:t>):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Not very efficient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Easy to understand and program</a:t>
            </a:r>
          </a:p>
          <a:p>
            <a:r>
              <a:rPr lang="en-US" altLang="en-US" i="1">
                <a:latin typeface="Arial" panose="020B0604020202020204" pitchFamily="34" charset="0"/>
              </a:rPr>
              <a:t>Binary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</a:rPr>
              <a:t>search</a:t>
            </a:r>
            <a:r>
              <a:rPr lang="en-US" altLang="en-US">
                <a:latin typeface="Arial" panose="020B0604020202020204" pitchFamily="34" charset="0"/>
              </a:rPr>
              <a:t>: 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more efficient than sequential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but </a:t>
            </a:r>
            <a:r>
              <a:rPr lang="en-US" altLang="en-US" i="1">
                <a:latin typeface="Arial" panose="020B0604020202020204" pitchFamily="34" charset="0"/>
              </a:rPr>
              <a:t>the list must be sorted first!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en-US" sz="4000"/>
              <a:t>Why Is It Called "Binary" Search?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Compare sequential and binary search algorithms: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 i="1">
                <a:latin typeface="Arial" panose="020B0604020202020204" pitchFamily="34" charset="0"/>
              </a:rPr>
              <a:t>How many elements are eliminated from the list each time a value is read from the list and it is not the "target" value?</a:t>
            </a:r>
            <a:endParaRPr lang="en-US" altLang="en-US" sz="2400">
              <a:latin typeface="Arial" panose="020B0604020202020204" pitchFamily="34" charset="0"/>
            </a:endParaRPr>
          </a:p>
          <a:p>
            <a:endParaRPr lang="en-US" altLang="en-US" sz="24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u="sng">
                <a:latin typeface="Arial" panose="020B0604020202020204" pitchFamily="34" charset="0"/>
              </a:rPr>
              <a:t>Sequential search: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  <a:r>
              <a:rPr lang="en-US" altLang="en-US" sz="2400" i="1">
                <a:latin typeface="Arial" panose="020B0604020202020204" pitchFamily="34" charset="0"/>
              </a:rPr>
              <a:t>only one item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u="sng">
                <a:latin typeface="Arial" panose="020B0604020202020204" pitchFamily="34" charset="0"/>
              </a:rPr>
              <a:t>Binary search: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  <a:r>
              <a:rPr lang="en-US" altLang="en-US" sz="2400" i="1">
                <a:latin typeface="Arial" panose="020B0604020202020204" pitchFamily="34" charset="0"/>
              </a:rPr>
              <a:t>half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  <a:r>
              <a:rPr lang="en-US" altLang="en-US" sz="2400" i="1">
                <a:latin typeface="Arial" panose="020B0604020202020204" pitchFamily="34" charset="0"/>
              </a:rPr>
              <a:t>the list</a:t>
            </a:r>
            <a:r>
              <a:rPr lang="en-US" altLang="en-US" sz="2400">
                <a:latin typeface="Arial" panose="020B0604020202020204" pitchFamily="34" charset="0"/>
              </a:rPr>
              <a:t>!</a:t>
            </a:r>
          </a:p>
          <a:p>
            <a:endParaRPr lang="en-US" altLang="en-US" sz="24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That is why it is called </a:t>
            </a:r>
            <a:r>
              <a:rPr lang="en-US" altLang="en-US" sz="2400" i="1">
                <a:latin typeface="Arial" panose="020B0604020202020204" pitchFamily="34" charset="0"/>
              </a:rPr>
              <a:t>binary</a:t>
            </a:r>
            <a:r>
              <a:rPr lang="en-US" altLang="en-US" sz="2400">
                <a:latin typeface="Arial" panose="020B0604020202020204" pitchFamily="34" charset="0"/>
              </a:rPr>
              <a:t> -</a:t>
            </a:r>
          </a:p>
          <a:p>
            <a:pPr algn="ctr"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each unsuccessful test for the target value</a:t>
            </a:r>
          </a:p>
          <a:p>
            <a:pPr algn="ctr"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reduces the remaining search list by 1/2.</a:t>
            </a:r>
          </a:p>
        </p:txBody>
      </p:sp>
    </p:spTree>
    <p:extLst>
      <p:ext uri="{BB962C8B-B14F-4D97-AF65-F5344CB8AC3E}">
        <p14:creationId xmlns:p14="http://schemas.microsoft.com/office/powerpoint/2010/main" val="13338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Methods</a:t>
            </a:r>
            <a:br>
              <a:rPr lang="en-US" altLang="en-US"/>
            </a:br>
            <a:r>
              <a:rPr lang="en-US" altLang="en-US"/>
              <a:t>Must Eventually Terminate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A recursive method must have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at least one base, or stopping, case.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A base case does not execute a recursive call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stops the recursion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Each successive call to itself must be a "smaller version of itself”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an argument that describes a smaller problem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a base case is eventually reached  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352800" y="1828800"/>
            <a:ext cx="5562600" cy="1219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5029200" y="304800"/>
            <a:ext cx="52578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3124200" cy="1143000"/>
          </a:xfrm>
        </p:spPr>
        <p:txBody>
          <a:bodyPr/>
          <a:lstStyle/>
          <a:p>
            <a:r>
              <a:rPr lang="en-US" altLang="en-US" sz="3600"/>
              <a:t>Binary Search Method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3124200" cy="4724400"/>
          </a:xfrm>
        </p:spPr>
        <p:txBody>
          <a:bodyPr/>
          <a:lstStyle/>
          <a:p>
            <a:r>
              <a:rPr lang="en-US" altLang="en-US" sz="2000">
                <a:latin typeface="Courier New" panose="02070309020205020404" pitchFamily="49" charset="0"/>
              </a:rPr>
              <a:t>public find(target)</a:t>
            </a:r>
            <a:r>
              <a:rPr lang="en-US" altLang="en-US" sz="2000"/>
              <a:t> calls  </a:t>
            </a:r>
            <a:r>
              <a:rPr lang="en-US" altLang="en-US" sz="2000">
                <a:latin typeface="Courier New" panose="02070309020205020404" pitchFamily="49" charset="0"/>
              </a:rPr>
              <a:t>private search(target, first, last)</a:t>
            </a:r>
          </a:p>
          <a:p>
            <a:r>
              <a:rPr lang="en-US" altLang="en-US" sz="2000"/>
              <a:t>returns the index of the entry if the target value is found or -1 if it is not found</a:t>
            </a:r>
          </a:p>
          <a:p>
            <a:r>
              <a:rPr lang="en-US" altLang="en-US" sz="2000"/>
              <a:t>Compare it to the pseudocode for the "name in the phone book" problem </a:t>
            </a:r>
          </a:p>
        </p:txBody>
      </p:sp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5029200" y="381001"/>
          <a:ext cx="5219700" cy="603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4090026" imgH="4716639" progId="Word.Document.8">
                  <p:embed/>
                </p:oleObj>
              </mc:Choice>
              <mc:Fallback>
                <p:oleObj name="Document" r:id="rId4" imgW="4090026" imgH="4716639" progId="Word.Document.8">
                  <p:embed/>
                  <p:pic>
                    <p:nvPicPr>
                      <p:cNvPr id="18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1001"/>
                        <a:ext cx="5219700" cy="603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3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is the composition?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</a:t>
            </a:r>
            <a:r>
              <a:rPr lang="en-US" altLang="en-US">
                <a:solidFill>
                  <a:srgbClr val="FF3300"/>
                </a:solidFill>
              </a:rPr>
              <a:t>no items</a:t>
            </a:r>
          </a:p>
          <a:p>
            <a:pPr lvl="1"/>
            <a:r>
              <a:rPr lang="en-US" altLang="en-US"/>
              <a:t>not found (-1)</a:t>
            </a:r>
          </a:p>
          <a:p>
            <a:r>
              <a:rPr lang="en-US" altLang="en-US"/>
              <a:t>Else if </a:t>
            </a:r>
            <a:r>
              <a:rPr lang="en-US" altLang="en-US">
                <a:solidFill>
                  <a:srgbClr val="FF3300"/>
                </a:solidFill>
              </a:rPr>
              <a:t>target is in the middle</a:t>
            </a:r>
          </a:p>
          <a:p>
            <a:pPr lvl="1"/>
            <a:r>
              <a:rPr lang="en-US" altLang="en-US"/>
              <a:t>middle location</a:t>
            </a:r>
          </a:p>
          <a:p>
            <a:r>
              <a:rPr lang="en-US" altLang="en-US"/>
              <a:t>Else</a:t>
            </a:r>
          </a:p>
          <a:p>
            <a:pPr lvl="1"/>
            <a:r>
              <a:rPr lang="en-US" altLang="en-US">
                <a:solidFill>
                  <a:srgbClr val="00FF00"/>
                </a:solidFill>
              </a:rPr>
              <a:t>location found by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search(first half)</a:t>
            </a:r>
            <a:r>
              <a:rPr lang="en-US" altLang="en-US"/>
              <a:t> or </a:t>
            </a:r>
            <a:r>
              <a:rPr lang="en-US" altLang="en-US">
                <a:solidFill>
                  <a:schemeClr val="accent2"/>
                </a:solidFill>
              </a:rPr>
              <a:t>search(second half)</a:t>
            </a:r>
          </a:p>
        </p:txBody>
      </p:sp>
    </p:spTree>
    <p:extLst>
      <p:ext uri="{BB962C8B-B14F-4D97-AF65-F5344CB8AC3E}">
        <p14:creationId xmlns:p14="http://schemas.microsoft.com/office/powerpoint/2010/main" val="2489099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2876550" y="1790700"/>
            <a:ext cx="619125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4133850" y="2971800"/>
            <a:ext cx="4514850" cy="4191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86372" name="Group 4"/>
          <p:cNvGrpSpPr>
            <a:grpSpLocks/>
          </p:cNvGrpSpPr>
          <p:nvPr/>
        </p:nvGrpSpPr>
        <p:grpSpPr bwMode="auto">
          <a:xfrm>
            <a:off x="4133850" y="2628900"/>
            <a:ext cx="4514850" cy="762000"/>
            <a:chOff x="1212" y="2124"/>
            <a:chExt cx="2844" cy="480"/>
          </a:xfrm>
        </p:grpSpPr>
        <p:grpSp>
          <p:nvGrpSpPr>
            <p:cNvPr id="186373" name="Group 5"/>
            <p:cNvGrpSpPr>
              <a:grpSpLocks/>
            </p:cNvGrpSpPr>
            <p:nvPr/>
          </p:nvGrpSpPr>
          <p:grpSpPr bwMode="auto">
            <a:xfrm>
              <a:off x="1212" y="2340"/>
              <a:ext cx="2844" cy="264"/>
              <a:chOff x="1212" y="2340"/>
              <a:chExt cx="2844" cy="264"/>
            </a:xfrm>
          </p:grpSpPr>
          <p:sp>
            <p:nvSpPr>
              <p:cNvPr id="186374" name="Rectangle 6"/>
              <p:cNvSpPr>
                <a:spLocks noChangeArrowheads="1"/>
              </p:cNvSpPr>
              <p:nvPr/>
            </p:nvSpPr>
            <p:spPr bwMode="auto">
              <a:xfrm>
                <a:off x="1212" y="2340"/>
                <a:ext cx="284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6375" name="Line 7"/>
              <p:cNvSpPr>
                <a:spLocks noChangeShapeType="1"/>
              </p:cNvSpPr>
              <p:nvPr/>
            </p:nvSpPr>
            <p:spPr bwMode="auto">
              <a:xfrm>
                <a:off x="142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6376" name="Line 8"/>
              <p:cNvSpPr>
                <a:spLocks noChangeShapeType="1"/>
              </p:cNvSpPr>
              <p:nvPr/>
            </p:nvSpPr>
            <p:spPr bwMode="auto">
              <a:xfrm>
                <a:off x="171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6377" name="Line 9"/>
              <p:cNvSpPr>
                <a:spLocks noChangeShapeType="1"/>
              </p:cNvSpPr>
              <p:nvPr/>
            </p:nvSpPr>
            <p:spPr bwMode="auto">
              <a:xfrm>
                <a:off x="1992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6378" name="Line 10"/>
              <p:cNvSpPr>
                <a:spLocks noChangeShapeType="1"/>
              </p:cNvSpPr>
              <p:nvPr/>
            </p:nvSpPr>
            <p:spPr bwMode="auto">
              <a:xfrm>
                <a:off x="228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6379" name="Line 11"/>
              <p:cNvSpPr>
                <a:spLocks noChangeShapeType="1"/>
              </p:cNvSpPr>
              <p:nvPr/>
            </p:nvSpPr>
            <p:spPr bwMode="auto">
              <a:xfrm>
                <a:off x="25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6380" name="Line 12"/>
              <p:cNvSpPr>
                <a:spLocks noChangeShapeType="1"/>
              </p:cNvSpPr>
              <p:nvPr/>
            </p:nvSpPr>
            <p:spPr bwMode="auto">
              <a:xfrm>
                <a:off x="28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6381" name="Line 13"/>
              <p:cNvSpPr>
                <a:spLocks noChangeShapeType="1"/>
              </p:cNvSpPr>
              <p:nvPr/>
            </p:nvSpPr>
            <p:spPr bwMode="auto">
              <a:xfrm>
                <a:off x="3144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6382" name="Line 14"/>
              <p:cNvSpPr>
                <a:spLocks noChangeShapeType="1"/>
              </p:cNvSpPr>
              <p:nvPr/>
            </p:nvSpPr>
            <p:spPr bwMode="auto">
              <a:xfrm>
                <a:off x="342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6383" name="Line 15"/>
              <p:cNvSpPr>
                <a:spLocks noChangeShapeType="1"/>
              </p:cNvSpPr>
              <p:nvPr/>
            </p:nvSpPr>
            <p:spPr bwMode="auto">
              <a:xfrm>
                <a:off x="370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6384" name="Text Box 16"/>
            <p:cNvSpPr txBox="1">
              <a:spLocks noChangeArrowheads="1"/>
            </p:cNvSpPr>
            <p:nvPr/>
          </p:nvSpPr>
          <p:spPr bwMode="auto">
            <a:xfrm>
              <a:off x="1216" y="2350"/>
              <a:ext cx="28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urier New" panose="02070309020205020404" pitchFamily="49" charset="0"/>
                </a:rPr>
                <a:t>5	7	9	13	32	33	42	54	56	88</a:t>
              </a:r>
            </a:p>
          </p:txBody>
        </p:sp>
        <p:sp>
          <p:nvSpPr>
            <p:cNvPr id="186385" name="Text Box 17"/>
            <p:cNvSpPr txBox="1">
              <a:spLocks noChangeArrowheads="1"/>
            </p:cNvSpPr>
            <p:nvPr/>
          </p:nvSpPr>
          <p:spPr bwMode="auto">
            <a:xfrm>
              <a:off x="1240" y="2124"/>
              <a:ext cx="27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Courier New" panose="02070309020205020404" pitchFamily="49" charset="0"/>
                </a:rPr>
                <a:t>0	1	2	3	4	5	6	7	8	9</a:t>
              </a:r>
            </a:p>
          </p:txBody>
        </p:sp>
      </p:grpSp>
      <p:sp>
        <p:nvSpPr>
          <p:cNvPr id="186386" name="Text Box 18"/>
          <p:cNvSpPr txBox="1">
            <a:spLocks noChangeArrowheads="1"/>
          </p:cNvSpPr>
          <p:nvPr/>
        </p:nvSpPr>
        <p:spPr bwMode="auto">
          <a:xfrm>
            <a:off x="2936875" y="2659064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Indices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Contents</a:t>
            </a:r>
          </a:p>
        </p:txBody>
      </p:sp>
      <p:sp>
        <p:nvSpPr>
          <p:cNvPr id="186387" name="Text Box 19"/>
          <p:cNvSpPr txBox="1">
            <a:spLocks noChangeArrowheads="1"/>
          </p:cNvSpPr>
          <p:nvPr/>
        </p:nvSpPr>
        <p:spPr bwMode="auto">
          <a:xfrm>
            <a:off x="2936875" y="1973264"/>
            <a:ext cx="3143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target</a:t>
            </a:r>
            <a:r>
              <a:rPr lang="en-US" altLang="en-US" sz="2000">
                <a:latin typeface="Arial" panose="020B0604020202020204" pitchFamily="34" charset="0"/>
              </a:rPr>
              <a:t> is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endParaRPr lang="en-US" altLang="en-US" sz="2000"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The array </a:t>
            </a:r>
            <a:r>
              <a:rPr lang="en-US" altLang="en-US" sz="2000" b="1">
                <a:latin typeface="Courier New" panose="02070309020205020404" pitchFamily="49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</a:rPr>
              <a:t> looks like this:</a:t>
            </a:r>
          </a:p>
        </p:txBody>
      </p:sp>
      <p:sp>
        <p:nvSpPr>
          <p:cNvPr id="186388" name="Rectangle 20"/>
          <p:cNvSpPr>
            <a:spLocks noGrp="1" noChangeArrowheads="1"/>
          </p:cNvSpPr>
          <p:nvPr>
            <p:ph type="title"/>
          </p:nvPr>
        </p:nvSpPr>
        <p:spPr>
          <a:xfrm>
            <a:off x="2076450" y="228600"/>
            <a:ext cx="8020050" cy="1009650"/>
          </a:xfrm>
        </p:spPr>
        <p:txBody>
          <a:bodyPr/>
          <a:lstStyle/>
          <a:p>
            <a:r>
              <a:rPr lang="en-US" altLang="en-US"/>
              <a:t>Binary Search Example</a:t>
            </a:r>
          </a:p>
        </p:txBody>
      </p:sp>
      <p:sp>
        <p:nvSpPr>
          <p:cNvPr id="186389" name="Rectangle 21"/>
          <p:cNvSpPr>
            <a:spLocks noChangeArrowheads="1"/>
          </p:cNvSpPr>
          <p:nvPr/>
        </p:nvSpPr>
        <p:spPr bwMode="auto">
          <a:xfrm>
            <a:off x="4133850" y="4838700"/>
            <a:ext cx="2133600" cy="4191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6390" name="Text Box 22"/>
          <p:cNvSpPr txBox="1">
            <a:spLocks noChangeArrowheads="1"/>
          </p:cNvSpPr>
          <p:nvPr/>
        </p:nvSpPr>
        <p:spPr bwMode="auto">
          <a:xfrm>
            <a:off x="2974976" y="3611564"/>
            <a:ext cx="4835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mid = (0 + 9) / 2</a:t>
            </a:r>
            <a:r>
              <a:rPr lang="en-US" altLang="en-US" sz="2000">
                <a:latin typeface="Arial" panose="020B0604020202020204" pitchFamily="34" charset="0"/>
              </a:rPr>
              <a:t> (which is</a:t>
            </a:r>
            <a:r>
              <a:rPr lang="en-US" altLang="en-US" sz="2000">
                <a:latin typeface="Courier New" panose="02070309020205020404" pitchFamily="49" charset="0"/>
              </a:rPr>
              <a:t> 4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33 &gt; a[mid]</a:t>
            </a:r>
            <a:r>
              <a:rPr lang="en-US" altLang="en-US" sz="2000">
                <a:latin typeface="Arial" panose="020B0604020202020204" pitchFamily="34" charset="0"/>
              </a:rPr>
              <a:t> (that is, </a:t>
            </a:r>
            <a:r>
              <a:rPr lang="en-US" altLang="en-US" sz="2000">
                <a:latin typeface="Courier New" panose="02070309020205020404" pitchFamily="49" charset="0"/>
              </a:rPr>
              <a:t>33 &gt; a[4]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So, if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r>
              <a:rPr lang="en-US" altLang="en-US" sz="2000">
                <a:latin typeface="Arial" panose="020B0604020202020204" pitchFamily="34" charset="0"/>
              </a:rPr>
              <a:t> is in the array, then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r>
              <a:rPr lang="en-US" altLang="en-US" sz="2000">
                <a:latin typeface="Arial" panose="020B0604020202020204" pitchFamily="34" charset="0"/>
              </a:rPr>
              <a:t> is one of:</a:t>
            </a:r>
          </a:p>
        </p:txBody>
      </p:sp>
      <p:grpSp>
        <p:nvGrpSpPr>
          <p:cNvPr id="186391" name="Group 23"/>
          <p:cNvGrpSpPr>
            <a:grpSpLocks/>
          </p:cNvGrpSpPr>
          <p:nvPr/>
        </p:nvGrpSpPr>
        <p:grpSpPr bwMode="auto">
          <a:xfrm>
            <a:off x="4133850" y="4495800"/>
            <a:ext cx="4514850" cy="762000"/>
            <a:chOff x="996" y="2076"/>
            <a:chExt cx="2844" cy="480"/>
          </a:xfrm>
        </p:grpSpPr>
        <p:sp>
          <p:nvSpPr>
            <p:cNvPr id="186392" name="Rectangle 24"/>
            <p:cNvSpPr>
              <a:spLocks noChangeArrowheads="1"/>
            </p:cNvSpPr>
            <p:nvPr/>
          </p:nvSpPr>
          <p:spPr bwMode="auto">
            <a:xfrm>
              <a:off x="2340" y="2292"/>
              <a:ext cx="1500" cy="26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86393" name="Group 25"/>
            <p:cNvGrpSpPr>
              <a:grpSpLocks/>
            </p:cNvGrpSpPr>
            <p:nvPr/>
          </p:nvGrpSpPr>
          <p:grpSpPr bwMode="auto">
            <a:xfrm>
              <a:off x="996" y="2076"/>
              <a:ext cx="2844" cy="480"/>
              <a:chOff x="1212" y="2124"/>
              <a:chExt cx="2844" cy="480"/>
            </a:xfrm>
          </p:grpSpPr>
          <p:grpSp>
            <p:nvGrpSpPr>
              <p:cNvPr id="186394" name="Group 26"/>
              <p:cNvGrpSpPr>
                <a:grpSpLocks/>
              </p:cNvGrpSpPr>
              <p:nvPr/>
            </p:nvGrpSpPr>
            <p:grpSpPr bwMode="auto">
              <a:xfrm>
                <a:off x="1212" y="2340"/>
                <a:ext cx="2844" cy="264"/>
                <a:chOff x="1212" y="2340"/>
                <a:chExt cx="2844" cy="264"/>
              </a:xfrm>
            </p:grpSpPr>
            <p:sp>
              <p:nvSpPr>
                <p:cNvPr id="186395" name="Rectangle 27"/>
                <p:cNvSpPr>
                  <a:spLocks noChangeArrowheads="1"/>
                </p:cNvSpPr>
                <p:nvPr/>
              </p:nvSpPr>
              <p:spPr bwMode="auto">
                <a:xfrm>
                  <a:off x="1212" y="2340"/>
                  <a:ext cx="2844" cy="26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6396" name="Line 28"/>
                <p:cNvSpPr>
                  <a:spLocks noChangeShapeType="1"/>
                </p:cNvSpPr>
                <p:nvPr/>
              </p:nvSpPr>
              <p:spPr bwMode="auto">
                <a:xfrm>
                  <a:off x="1428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6397" name="Line 29"/>
                <p:cNvSpPr>
                  <a:spLocks noChangeShapeType="1"/>
                </p:cNvSpPr>
                <p:nvPr/>
              </p:nvSpPr>
              <p:spPr bwMode="auto">
                <a:xfrm>
                  <a:off x="1716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6398" name="Line 30"/>
                <p:cNvSpPr>
                  <a:spLocks noChangeShapeType="1"/>
                </p:cNvSpPr>
                <p:nvPr/>
              </p:nvSpPr>
              <p:spPr bwMode="auto">
                <a:xfrm>
                  <a:off x="1992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6399" name="Line 31"/>
                <p:cNvSpPr>
                  <a:spLocks noChangeShapeType="1"/>
                </p:cNvSpPr>
                <p:nvPr/>
              </p:nvSpPr>
              <p:spPr bwMode="auto">
                <a:xfrm>
                  <a:off x="2280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6400" name="Line 32"/>
                <p:cNvSpPr>
                  <a:spLocks noChangeShapeType="1"/>
                </p:cNvSpPr>
                <p:nvPr/>
              </p:nvSpPr>
              <p:spPr bwMode="auto">
                <a:xfrm>
                  <a:off x="2556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6401" name="Line 33"/>
                <p:cNvSpPr>
                  <a:spLocks noChangeShapeType="1"/>
                </p:cNvSpPr>
                <p:nvPr/>
              </p:nvSpPr>
              <p:spPr bwMode="auto">
                <a:xfrm>
                  <a:off x="2856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6402" name="Line 34"/>
                <p:cNvSpPr>
                  <a:spLocks noChangeShapeType="1"/>
                </p:cNvSpPr>
                <p:nvPr/>
              </p:nvSpPr>
              <p:spPr bwMode="auto">
                <a:xfrm>
                  <a:off x="3144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6403" name="Line 35"/>
                <p:cNvSpPr>
                  <a:spLocks noChangeShapeType="1"/>
                </p:cNvSpPr>
                <p:nvPr/>
              </p:nvSpPr>
              <p:spPr bwMode="auto">
                <a:xfrm>
                  <a:off x="3420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6404" name="Line 36"/>
                <p:cNvSpPr>
                  <a:spLocks noChangeShapeType="1"/>
                </p:cNvSpPr>
                <p:nvPr/>
              </p:nvSpPr>
              <p:spPr bwMode="auto">
                <a:xfrm>
                  <a:off x="3708" y="2340"/>
                  <a:ext cx="0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86405" name="Text Box 37"/>
              <p:cNvSpPr txBox="1">
                <a:spLocks noChangeArrowheads="1"/>
              </p:cNvSpPr>
              <p:nvPr/>
            </p:nvSpPr>
            <p:spPr bwMode="auto">
              <a:xfrm>
                <a:off x="1216" y="2350"/>
                <a:ext cx="28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33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latin typeface="Courier New" panose="02070309020205020404" pitchFamily="49" charset="0"/>
                  </a:rPr>
                  <a:t> 	 	 	 	 	33	42	54	56	88</a:t>
                </a:r>
              </a:p>
            </p:txBody>
          </p:sp>
          <p:sp>
            <p:nvSpPr>
              <p:cNvPr id="186406" name="Text Box 38"/>
              <p:cNvSpPr txBox="1">
                <a:spLocks noChangeArrowheads="1"/>
              </p:cNvSpPr>
              <p:nvPr/>
            </p:nvSpPr>
            <p:spPr bwMode="auto">
              <a:xfrm>
                <a:off x="1240" y="2124"/>
                <a:ext cx="275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ctr"/>
                    <a:tab pos="914400" algn="ctr"/>
                    <a:tab pos="1371600" algn="ctr"/>
                    <a:tab pos="1828800" algn="ctr"/>
                    <a:tab pos="2286000" algn="ctr"/>
                    <a:tab pos="2743200" algn="ctr"/>
                    <a:tab pos="3200400" algn="ctr"/>
                    <a:tab pos="3657600" algn="ctr"/>
                    <a:tab pos="4114800" algn="ct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latin typeface="Courier New" panose="02070309020205020404" pitchFamily="49" charset="0"/>
                  </a:rPr>
                  <a:t> 	 	 	 	 	5	6	7	8	9</a:t>
                </a:r>
              </a:p>
            </p:txBody>
          </p:sp>
        </p:grpSp>
      </p:grpSp>
      <p:sp>
        <p:nvSpPr>
          <p:cNvPr id="186407" name="Rectangle 39"/>
          <p:cNvSpPr>
            <a:spLocks noChangeArrowheads="1"/>
          </p:cNvSpPr>
          <p:nvPr/>
        </p:nvSpPr>
        <p:spPr bwMode="auto">
          <a:xfrm>
            <a:off x="2914650" y="3600450"/>
            <a:ext cx="6134100" cy="18478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6408" name="AutoShape 40"/>
          <p:cNvSpPr>
            <a:spLocks noChangeArrowheads="1"/>
          </p:cNvSpPr>
          <p:nvPr/>
        </p:nvSpPr>
        <p:spPr bwMode="auto">
          <a:xfrm>
            <a:off x="2133600" y="5715000"/>
            <a:ext cx="6438900" cy="704850"/>
          </a:xfrm>
          <a:prstGeom prst="wedgeRectCallout">
            <a:avLst>
              <a:gd name="adj1" fmla="val -2343"/>
              <a:gd name="adj2" fmla="val -114866"/>
            </a:avLst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latin typeface="Arial" panose="020B0604020202020204" pitchFamily="34" charset="0"/>
              </a:rPr>
              <a:t>Eliminated half of the remaining elements from consideration because array elements are sorted.</a:t>
            </a:r>
          </a:p>
        </p:txBody>
      </p:sp>
    </p:spTree>
    <p:extLst>
      <p:ext uri="{BB962C8B-B14F-4D97-AF65-F5344CB8AC3E}">
        <p14:creationId xmlns:p14="http://schemas.microsoft.com/office/powerpoint/2010/main" val="40345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6667500" y="5543550"/>
            <a:ext cx="1447800" cy="419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6210300" y="5543550"/>
            <a:ext cx="457200" cy="4191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2343150" y="285750"/>
            <a:ext cx="619125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3600450" y="1466850"/>
            <a:ext cx="4514850" cy="4191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88422" name="Group 6"/>
          <p:cNvGrpSpPr>
            <a:grpSpLocks/>
          </p:cNvGrpSpPr>
          <p:nvPr/>
        </p:nvGrpSpPr>
        <p:grpSpPr bwMode="auto">
          <a:xfrm>
            <a:off x="3600450" y="1123950"/>
            <a:ext cx="4514850" cy="762000"/>
            <a:chOff x="1212" y="2124"/>
            <a:chExt cx="2844" cy="480"/>
          </a:xfrm>
        </p:grpSpPr>
        <p:grpSp>
          <p:nvGrpSpPr>
            <p:cNvPr id="188423" name="Group 7"/>
            <p:cNvGrpSpPr>
              <a:grpSpLocks/>
            </p:cNvGrpSpPr>
            <p:nvPr/>
          </p:nvGrpSpPr>
          <p:grpSpPr bwMode="auto">
            <a:xfrm>
              <a:off x="1212" y="2340"/>
              <a:ext cx="2844" cy="264"/>
              <a:chOff x="1212" y="2340"/>
              <a:chExt cx="2844" cy="264"/>
            </a:xfrm>
          </p:grpSpPr>
          <p:sp>
            <p:nvSpPr>
              <p:cNvPr id="188424" name="Rectangle 8"/>
              <p:cNvSpPr>
                <a:spLocks noChangeArrowheads="1"/>
              </p:cNvSpPr>
              <p:nvPr/>
            </p:nvSpPr>
            <p:spPr bwMode="auto">
              <a:xfrm>
                <a:off x="1212" y="2340"/>
                <a:ext cx="284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25" name="Line 9"/>
              <p:cNvSpPr>
                <a:spLocks noChangeShapeType="1"/>
              </p:cNvSpPr>
              <p:nvPr/>
            </p:nvSpPr>
            <p:spPr bwMode="auto">
              <a:xfrm>
                <a:off x="142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26" name="Line 10"/>
              <p:cNvSpPr>
                <a:spLocks noChangeShapeType="1"/>
              </p:cNvSpPr>
              <p:nvPr/>
            </p:nvSpPr>
            <p:spPr bwMode="auto">
              <a:xfrm>
                <a:off x="171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27" name="Line 11"/>
              <p:cNvSpPr>
                <a:spLocks noChangeShapeType="1"/>
              </p:cNvSpPr>
              <p:nvPr/>
            </p:nvSpPr>
            <p:spPr bwMode="auto">
              <a:xfrm>
                <a:off x="1992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28" name="Line 12"/>
              <p:cNvSpPr>
                <a:spLocks noChangeShapeType="1"/>
              </p:cNvSpPr>
              <p:nvPr/>
            </p:nvSpPr>
            <p:spPr bwMode="auto">
              <a:xfrm>
                <a:off x="228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29" name="Line 13"/>
              <p:cNvSpPr>
                <a:spLocks noChangeShapeType="1"/>
              </p:cNvSpPr>
              <p:nvPr/>
            </p:nvSpPr>
            <p:spPr bwMode="auto">
              <a:xfrm>
                <a:off x="25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30" name="Line 14"/>
              <p:cNvSpPr>
                <a:spLocks noChangeShapeType="1"/>
              </p:cNvSpPr>
              <p:nvPr/>
            </p:nvSpPr>
            <p:spPr bwMode="auto">
              <a:xfrm>
                <a:off x="28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31" name="Line 15"/>
              <p:cNvSpPr>
                <a:spLocks noChangeShapeType="1"/>
              </p:cNvSpPr>
              <p:nvPr/>
            </p:nvSpPr>
            <p:spPr bwMode="auto">
              <a:xfrm>
                <a:off x="3144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32" name="Line 16"/>
              <p:cNvSpPr>
                <a:spLocks noChangeShapeType="1"/>
              </p:cNvSpPr>
              <p:nvPr/>
            </p:nvSpPr>
            <p:spPr bwMode="auto">
              <a:xfrm>
                <a:off x="342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33" name="Line 17"/>
              <p:cNvSpPr>
                <a:spLocks noChangeShapeType="1"/>
              </p:cNvSpPr>
              <p:nvPr/>
            </p:nvSpPr>
            <p:spPr bwMode="auto">
              <a:xfrm>
                <a:off x="370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1216" y="2350"/>
              <a:ext cx="28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urier New" panose="02070309020205020404" pitchFamily="49" charset="0"/>
                </a:rPr>
                <a:t>5	7	9	13	32	33	42	54	56	88</a:t>
              </a:r>
            </a:p>
          </p:txBody>
        </p:sp>
        <p:sp>
          <p:nvSpPr>
            <p:cNvPr id="188435" name="Text Box 19"/>
            <p:cNvSpPr txBox="1">
              <a:spLocks noChangeArrowheads="1"/>
            </p:cNvSpPr>
            <p:nvPr/>
          </p:nvSpPr>
          <p:spPr bwMode="auto">
            <a:xfrm>
              <a:off x="1240" y="2124"/>
              <a:ext cx="27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Courier New" panose="02070309020205020404" pitchFamily="49" charset="0"/>
                </a:rPr>
                <a:t>0	1	2	3	4	5	6	7	8	9</a:t>
              </a:r>
            </a:p>
          </p:txBody>
        </p:sp>
      </p:grpSp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2403475" y="1154114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Indexes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Contents</a:t>
            </a: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2403475" y="468314"/>
            <a:ext cx="3143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target</a:t>
            </a:r>
            <a:r>
              <a:rPr lang="en-US" altLang="en-US" sz="2000">
                <a:latin typeface="Arial" panose="020B0604020202020204" pitchFamily="34" charset="0"/>
              </a:rPr>
              <a:t> is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endParaRPr lang="en-US" altLang="en-US" sz="2000"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The array </a:t>
            </a:r>
            <a:r>
              <a:rPr lang="en-US" altLang="en-US" sz="2000" b="1">
                <a:latin typeface="Courier New" panose="02070309020205020404" pitchFamily="49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</a:rPr>
              <a:t> looks like this:</a:t>
            </a:r>
          </a:p>
        </p:txBody>
      </p:sp>
      <p:sp>
        <p:nvSpPr>
          <p:cNvPr id="188438" name="Rectangle 22"/>
          <p:cNvSpPr>
            <a:spLocks noGrp="1" noChangeArrowheads="1"/>
          </p:cNvSpPr>
          <p:nvPr>
            <p:ph type="title"/>
          </p:nvPr>
        </p:nvSpPr>
        <p:spPr>
          <a:xfrm>
            <a:off x="5410200" y="381000"/>
            <a:ext cx="4991100" cy="609600"/>
          </a:xfrm>
        </p:spPr>
        <p:txBody>
          <a:bodyPr/>
          <a:lstStyle/>
          <a:p>
            <a:r>
              <a:rPr lang="en-US" altLang="en-US" sz="3600"/>
              <a:t>Binary Search Example</a:t>
            </a:r>
          </a:p>
        </p:txBody>
      </p: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600450" y="5543550"/>
            <a:ext cx="2133600" cy="419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8440" name="Text Box 24"/>
          <p:cNvSpPr txBox="1">
            <a:spLocks noChangeArrowheads="1"/>
          </p:cNvSpPr>
          <p:nvPr/>
        </p:nvSpPr>
        <p:spPr bwMode="auto">
          <a:xfrm>
            <a:off x="2441575" y="4316414"/>
            <a:ext cx="4222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mid = (5 + 6) / 2</a:t>
            </a:r>
            <a:r>
              <a:rPr lang="en-US" altLang="en-US" sz="2000">
                <a:latin typeface="Arial" panose="020B0604020202020204" pitchFamily="34" charset="0"/>
              </a:rPr>
              <a:t> (which is</a:t>
            </a:r>
            <a:r>
              <a:rPr lang="en-US" altLang="en-US" sz="2000">
                <a:latin typeface="Courier New" panose="02070309020205020404" pitchFamily="49" charset="0"/>
              </a:rPr>
              <a:t> 5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33 == a[mid]</a:t>
            </a:r>
            <a:endParaRPr lang="en-US" altLang="en-US" sz="2000">
              <a:latin typeface="Arial" panose="020B0604020202020204" pitchFamily="34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So we found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r>
              <a:rPr lang="en-US" altLang="en-US" sz="2000">
                <a:latin typeface="Arial" panose="020B0604020202020204" pitchFamily="34" charset="0"/>
              </a:rPr>
              <a:t> at index </a:t>
            </a:r>
            <a:r>
              <a:rPr lang="en-US" altLang="en-US" sz="2000">
                <a:latin typeface="Courier New" panose="02070309020205020404" pitchFamily="49" charset="0"/>
              </a:rPr>
              <a:t>5</a:t>
            </a:r>
            <a:r>
              <a:rPr lang="en-US" altLang="en-US" sz="20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88441" name="Rectangle 25"/>
          <p:cNvSpPr>
            <a:spLocks noChangeArrowheads="1"/>
          </p:cNvSpPr>
          <p:nvPr/>
        </p:nvSpPr>
        <p:spPr bwMode="auto">
          <a:xfrm>
            <a:off x="5734050" y="5543550"/>
            <a:ext cx="476250" cy="4191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88442" name="Group 26"/>
          <p:cNvGrpSpPr>
            <a:grpSpLocks/>
          </p:cNvGrpSpPr>
          <p:nvPr/>
        </p:nvGrpSpPr>
        <p:grpSpPr bwMode="auto">
          <a:xfrm>
            <a:off x="3600450" y="5200650"/>
            <a:ext cx="4514850" cy="762000"/>
            <a:chOff x="1212" y="2124"/>
            <a:chExt cx="2844" cy="480"/>
          </a:xfrm>
        </p:grpSpPr>
        <p:grpSp>
          <p:nvGrpSpPr>
            <p:cNvPr id="188443" name="Group 27"/>
            <p:cNvGrpSpPr>
              <a:grpSpLocks/>
            </p:cNvGrpSpPr>
            <p:nvPr/>
          </p:nvGrpSpPr>
          <p:grpSpPr bwMode="auto">
            <a:xfrm>
              <a:off x="1212" y="2340"/>
              <a:ext cx="2844" cy="264"/>
              <a:chOff x="1212" y="2340"/>
              <a:chExt cx="2844" cy="264"/>
            </a:xfrm>
          </p:grpSpPr>
          <p:sp>
            <p:nvSpPr>
              <p:cNvPr id="188444" name="Rectangle 28"/>
              <p:cNvSpPr>
                <a:spLocks noChangeArrowheads="1"/>
              </p:cNvSpPr>
              <p:nvPr/>
            </p:nvSpPr>
            <p:spPr bwMode="auto">
              <a:xfrm>
                <a:off x="1212" y="2340"/>
                <a:ext cx="284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45" name="Line 29"/>
              <p:cNvSpPr>
                <a:spLocks noChangeShapeType="1"/>
              </p:cNvSpPr>
              <p:nvPr/>
            </p:nvSpPr>
            <p:spPr bwMode="auto">
              <a:xfrm>
                <a:off x="142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46" name="Line 30"/>
              <p:cNvSpPr>
                <a:spLocks noChangeShapeType="1"/>
              </p:cNvSpPr>
              <p:nvPr/>
            </p:nvSpPr>
            <p:spPr bwMode="auto">
              <a:xfrm>
                <a:off x="171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47" name="Line 31"/>
              <p:cNvSpPr>
                <a:spLocks noChangeShapeType="1"/>
              </p:cNvSpPr>
              <p:nvPr/>
            </p:nvSpPr>
            <p:spPr bwMode="auto">
              <a:xfrm>
                <a:off x="1992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48" name="Line 32"/>
              <p:cNvSpPr>
                <a:spLocks noChangeShapeType="1"/>
              </p:cNvSpPr>
              <p:nvPr/>
            </p:nvSpPr>
            <p:spPr bwMode="auto">
              <a:xfrm>
                <a:off x="228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49" name="Line 33"/>
              <p:cNvSpPr>
                <a:spLocks noChangeShapeType="1"/>
              </p:cNvSpPr>
              <p:nvPr/>
            </p:nvSpPr>
            <p:spPr bwMode="auto">
              <a:xfrm>
                <a:off x="25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50" name="Line 34"/>
              <p:cNvSpPr>
                <a:spLocks noChangeShapeType="1"/>
              </p:cNvSpPr>
              <p:nvPr/>
            </p:nvSpPr>
            <p:spPr bwMode="auto">
              <a:xfrm>
                <a:off x="28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51" name="Line 35"/>
              <p:cNvSpPr>
                <a:spLocks noChangeShapeType="1"/>
              </p:cNvSpPr>
              <p:nvPr/>
            </p:nvSpPr>
            <p:spPr bwMode="auto">
              <a:xfrm>
                <a:off x="3144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52" name="Line 36"/>
              <p:cNvSpPr>
                <a:spLocks noChangeShapeType="1"/>
              </p:cNvSpPr>
              <p:nvPr/>
            </p:nvSpPr>
            <p:spPr bwMode="auto">
              <a:xfrm>
                <a:off x="342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53" name="Line 37"/>
              <p:cNvSpPr>
                <a:spLocks noChangeShapeType="1"/>
              </p:cNvSpPr>
              <p:nvPr/>
            </p:nvSpPr>
            <p:spPr bwMode="auto">
              <a:xfrm>
                <a:off x="370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8454" name="Text Box 38"/>
            <p:cNvSpPr txBox="1">
              <a:spLocks noChangeArrowheads="1"/>
            </p:cNvSpPr>
            <p:nvPr/>
          </p:nvSpPr>
          <p:spPr bwMode="auto">
            <a:xfrm>
              <a:off x="1216" y="2350"/>
              <a:ext cx="28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urier New" panose="02070309020205020404" pitchFamily="49" charset="0"/>
                </a:rPr>
                <a:t> 	 	 	 	 	33	 	 	 	 </a:t>
              </a:r>
            </a:p>
          </p:txBody>
        </p:sp>
        <p:sp>
          <p:nvSpPr>
            <p:cNvPr id="188455" name="Text Box 39"/>
            <p:cNvSpPr txBox="1">
              <a:spLocks noChangeArrowheads="1"/>
            </p:cNvSpPr>
            <p:nvPr/>
          </p:nvSpPr>
          <p:spPr bwMode="auto">
            <a:xfrm>
              <a:off x="1240" y="2124"/>
              <a:ext cx="27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Courier New" panose="02070309020205020404" pitchFamily="49" charset="0"/>
                </a:rPr>
                <a:t> 	 	 	 	 	5	 	 	 	 </a:t>
              </a:r>
            </a:p>
          </p:txBody>
        </p:sp>
      </p:grpSp>
      <p:sp>
        <p:nvSpPr>
          <p:cNvPr id="188456" name="Rectangle 40"/>
          <p:cNvSpPr>
            <a:spLocks noChangeArrowheads="1"/>
          </p:cNvSpPr>
          <p:nvPr/>
        </p:nvSpPr>
        <p:spPr bwMode="auto">
          <a:xfrm>
            <a:off x="2381250" y="4305300"/>
            <a:ext cx="6134100" cy="18478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8457" name="Rectangle 41"/>
          <p:cNvSpPr>
            <a:spLocks noChangeArrowheads="1"/>
          </p:cNvSpPr>
          <p:nvPr/>
        </p:nvSpPr>
        <p:spPr bwMode="auto">
          <a:xfrm>
            <a:off x="6667500" y="3371850"/>
            <a:ext cx="1447800" cy="4191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8458" name="Rectangle 42"/>
          <p:cNvSpPr>
            <a:spLocks noChangeArrowheads="1"/>
          </p:cNvSpPr>
          <p:nvPr/>
        </p:nvSpPr>
        <p:spPr bwMode="auto">
          <a:xfrm>
            <a:off x="3600450" y="3371850"/>
            <a:ext cx="2133600" cy="419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8459" name="Text Box 43"/>
          <p:cNvSpPr txBox="1">
            <a:spLocks noChangeArrowheads="1"/>
          </p:cNvSpPr>
          <p:nvPr/>
        </p:nvSpPr>
        <p:spPr bwMode="auto">
          <a:xfrm>
            <a:off x="2441576" y="2144714"/>
            <a:ext cx="4835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mid = (5 + 9) / 2</a:t>
            </a:r>
            <a:r>
              <a:rPr lang="en-US" altLang="en-US" sz="2000">
                <a:latin typeface="Arial" panose="020B0604020202020204" pitchFamily="34" charset="0"/>
              </a:rPr>
              <a:t> (which is</a:t>
            </a:r>
            <a:r>
              <a:rPr lang="en-US" altLang="en-US" sz="2000">
                <a:latin typeface="Courier New" panose="02070309020205020404" pitchFamily="49" charset="0"/>
              </a:rPr>
              <a:t> 7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33 &lt; a[mid]</a:t>
            </a:r>
            <a:r>
              <a:rPr lang="en-US" altLang="en-US" sz="2000">
                <a:latin typeface="Arial" panose="020B0604020202020204" pitchFamily="34" charset="0"/>
              </a:rPr>
              <a:t> (that is, </a:t>
            </a:r>
            <a:r>
              <a:rPr lang="en-US" altLang="en-US" sz="2000">
                <a:latin typeface="Courier New" panose="02070309020205020404" pitchFamily="49" charset="0"/>
              </a:rPr>
              <a:t>33 &lt; a[7]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So, if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r>
              <a:rPr lang="en-US" altLang="en-US" sz="2000">
                <a:latin typeface="Arial" panose="020B0604020202020204" pitchFamily="34" charset="0"/>
              </a:rPr>
              <a:t> is in the array, then </a:t>
            </a:r>
            <a:r>
              <a:rPr lang="en-US" altLang="en-US" sz="2000">
                <a:latin typeface="Courier New" panose="02070309020205020404" pitchFamily="49" charset="0"/>
              </a:rPr>
              <a:t>33</a:t>
            </a:r>
            <a:r>
              <a:rPr lang="en-US" altLang="en-US" sz="2000">
                <a:latin typeface="Arial" panose="020B0604020202020204" pitchFamily="34" charset="0"/>
              </a:rPr>
              <a:t> is one of:</a:t>
            </a:r>
          </a:p>
        </p:txBody>
      </p:sp>
      <p:sp>
        <p:nvSpPr>
          <p:cNvPr id="188460" name="Rectangle 44"/>
          <p:cNvSpPr>
            <a:spLocks noChangeArrowheads="1"/>
          </p:cNvSpPr>
          <p:nvPr/>
        </p:nvSpPr>
        <p:spPr bwMode="auto">
          <a:xfrm>
            <a:off x="5734050" y="3371850"/>
            <a:ext cx="933450" cy="4191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88461" name="Group 45"/>
          <p:cNvGrpSpPr>
            <a:grpSpLocks/>
          </p:cNvGrpSpPr>
          <p:nvPr/>
        </p:nvGrpSpPr>
        <p:grpSpPr bwMode="auto">
          <a:xfrm>
            <a:off x="3600450" y="3028950"/>
            <a:ext cx="4610100" cy="762000"/>
            <a:chOff x="1212" y="2124"/>
            <a:chExt cx="2904" cy="480"/>
          </a:xfrm>
        </p:grpSpPr>
        <p:grpSp>
          <p:nvGrpSpPr>
            <p:cNvPr id="188462" name="Group 46"/>
            <p:cNvGrpSpPr>
              <a:grpSpLocks/>
            </p:cNvGrpSpPr>
            <p:nvPr/>
          </p:nvGrpSpPr>
          <p:grpSpPr bwMode="auto">
            <a:xfrm>
              <a:off x="1212" y="2340"/>
              <a:ext cx="2844" cy="264"/>
              <a:chOff x="1212" y="2340"/>
              <a:chExt cx="2844" cy="264"/>
            </a:xfrm>
          </p:grpSpPr>
          <p:sp>
            <p:nvSpPr>
              <p:cNvPr id="188463" name="Rectangle 47"/>
              <p:cNvSpPr>
                <a:spLocks noChangeArrowheads="1"/>
              </p:cNvSpPr>
              <p:nvPr/>
            </p:nvSpPr>
            <p:spPr bwMode="auto">
              <a:xfrm>
                <a:off x="1212" y="2340"/>
                <a:ext cx="2844" cy="2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64" name="Line 48"/>
              <p:cNvSpPr>
                <a:spLocks noChangeShapeType="1"/>
              </p:cNvSpPr>
              <p:nvPr/>
            </p:nvSpPr>
            <p:spPr bwMode="auto">
              <a:xfrm>
                <a:off x="142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65" name="Line 49"/>
              <p:cNvSpPr>
                <a:spLocks noChangeShapeType="1"/>
              </p:cNvSpPr>
              <p:nvPr/>
            </p:nvSpPr>
            <p:spPr bwMode="auto">
              <a:xfrm>
                <a:off x="171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66" name="Line 50"/>
              <p:cNvSpPr>
                <a:spLocks noChangeShapeType="1"/>
              </p:cNvSpPr>
              <p:nvPr/>
            </p:nvSpPr>
            <p:spPr bwMode="auto">
              <a:xfrm>
                <a:off x="1992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67" name="Line 51"/>
              <p:cNvSpPr>
                <a:spLocks noChangeShapeType="1"/>
              </p:cNvSpPr>
              <p:nvPr/>
            </p:nvSpPr>
            <p:spPr bwMode="auto">
              <a:xfrm>
                <a:off x="228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68" name="Line 52"/>
              <p:cNvSpPr>
                <a:spLocks noChangeShapeType="1"/>
              </p:cNvSpPr>
              <p:nvPr/>
            </p:nvSpPr>
            <p:spPr bwMode="auto">
              <a:xfrm>
                <a:off x="25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69" name="Line 53"/>
              <p:cNvSpPr>
                <a:spLocks noChangeShapeType="1"/>
              </p:cNvSpPr>
              <p:nvPr/>
            </p:nvSpPr>
            <p:spPr bwMode="auto">
              <a:xfrm>
                <a:off x="2856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0" name="Line 54"/>
              <p:cNvSpPr>
                <a:spLocks noChangeShapeType="1"/>
              </p:cNvSpPr>
              <p:nvPr/>
            </p:nvSpPr>
            <p:spPr bwMode="auto">
              <a:xfrm>
                <a:off x="3144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1" name="Line 55"/>
              <p:cNvSpPr>
                <a:spLocks noChangeShapeType="1"/>
              </p:cNvSpPr>
              <p:nvPr/>
            </p:nvSpPr>
            <p:spPr bwMode="auto">
              <a:xfrm>
                <a:off x="3420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8472" name="Line 56"/>
              <p:cNvSpPr>
                <a:spLocks noChangeShapeType="1"/>
              </p:cNvSpPr>
              <p:nvPr/>
            </p:nvSpPr>
            <p:spPr bwMode="auto">
              <a:xfrm>
                <a:off x="3708" y="2340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8473" name="Text Box 57"/>
            <p:cNvSpPr txBox="1">
              <a:spLocks noChangeArrowheads="1"/>
            </p:cNvSpPr>
            <p:nvPr/>
          </p:nvSpPr>
          <p:spPr bwMode="auto">
            <a:xfrm>
              <a:off x="1216" y="2350"/>
              <a:ext cx="2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latin typeface="Courier New" panose="02070309020205020404" pitchFamily="49" charset="0"/>
                </a:rPr>
                <a:t> 	 	 	 	 	33	42	  	  	  </a:t>
              </a:r>
            </a:p>
          </p:txBody>
        </p:sp>
        <p:sp>
          <p:nvSpPr>
            <p:cNvPr id="188474" name="Text Box 58"/>
            <p:cNvSpPr txBox="1">
              <a:spLocks noChangeArrowheads="1"/>
            </p:cNvSpPr>
            <p:nvPr/>
          </p:nvSpPr>
          <p:spPr bwMode="auto">
            <a:xfrm>
              <a:off x="1240" y="2124"/>
              <a:ext cx="27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914400" algn="ctr"/>
                  <a:tab pos="1371600" algn="ctr"/>
                  <a:tab pos="1828800" algn="ctr"/>
                  <a:tab pos="2286000" algn="ctr"/>
                  <a:tab pos="2743200" algn="ctr"/>
                  <a:tab pos="3200400" algn="ctr"/>
                  <a:tab pos="3657600" algn="ctr"/>
                  <a:tab pos="41148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Courier New" panose="02070309020205020404" pitchFamily="49" charset="0"/>
                </a:rPr>
                <a:t> 	 	 	 	 	5	6	 	 	 </a:t>
              </a:r>
            </a:p>
          </p:txBody>
        </p:sp>
      </p:grpSp>
      <p:sp>
        <p:nvSpPr>
          <p:cNvPr id="188475" name="Rectangle 59"/>
          <p:cNvSpPr>
            <a:spLocks noChangeArrowheads="1"/>
          </p:cNvSpPr>
          <p:nvPr/>
        </p:nvSpPr>
        <p:spPr bwMode="auto">
          <a:xfrm>
            <a:off x="2381250" y="2133600"/>
            <a:ext cx="6134100" cy="18478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8476" name="AutoShape 60"/>
          <p:cNvSpPr>
            <a:spLocks noChangeArrowheads="1"/>
          </p:cNvSpPr>
          <p:nvPr/>
        </p:nvSpPr>
        <p:spPr bwMode="auto">
          <a:xfrm>
            <a:off x="8763000" y="2419350"/>
            <a:ext cx="1447800" cy="1257300"/>
          </a:xfrm>
          <a:prstGeom prst="wedgeRectCallout">
            <a:avLst>
              <a:gd name="adj1" fmla="val -95944"/>
              <a:gd name="adj2" fmla="val 42426"/>
            </a:avLst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2000">
                <a:latin typeface="Arial" panose="020B0604020202020204" pitchFamily="34" charset="0"/>
              </a:rPr>
              <a:t>Eliminate half of the remaining elements</a:t>
            </a:r>
          </a:p>
        </p:txBody>
      </p:sp>
    </p:spTree>
    <p:extLst>
      <p:ext uri="{BB962C8B-B14F-4D97-AF65-F5344CB8AC3E}">
        <p14:creationId xmlns:p14="http://schemas.microsoft.com/office/powerpoint/2010/main" val="17870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Key Components of a Recursive Algorithm Design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Monotype Sorts" charset="2"/>
              <a:buAutoNum type="arabicPeriod"/>
            </a:pPr>
            <a:r>
              <a:rPr lang="en-US" altLang="en-US" sz="2400"/>
              <a:t>What is a smaller </a:t>
            </a:r>
            <a:r>
              <a:rPr lang="en-US" altLang="en-US" sz="2400" b="1" i="1"/>
              <a:t>identical</a:t>
            </a:r>
            <a:r>
              <a:rPr lang="en-US" altLang="en-US" sz="2400"/>
              <a:t> problem(s)? 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altLang="en-US">
                <a:solidFill>
                  <a:srgbClr val="0033CC"/>
                </a:solidFill>
              </a:rPr>
              <a:t>Decomposition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altLang="en-US" sz="2400"/>
              <a:t>How are the answers to smaller problems combined to form the answer to the larger problem?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altLang="en-US">
                <a:solidFill>
                  <a:srgbClr val="33CC33"/>
                </a:solidFill>
              </a:rPr>
              <a:t>Composition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altLang="en-US" sz="2400"/>
              <a:t>Which is the smallest problem that can be solved easily (without further decomposition)?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altLang="en-US">
                <a:solidFill>
                  <a:srgbClr val="FF3300"/>
                </a:solidFill>
              </a:rPr>
              <a:t>Base/stopping case</a:t>
            </a:r>
          </a:p>
        </p:txBody>
      </p:sp>
    </p:spTree>
    <p:extLst>
      <p:ext uri="{BB962C8B-B14F-4D97-AF65-F5344CB8AC3E}">
        <p14:creationId xmlns:p14="http://schemas.microsoft.com/office/powerpoint/2010/main" val="32341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Factorial (</a:t>
            </a:r>
            <a:r>
              <a:rPr lang="en-US" altLang="en-US" i="1"/>
              <a:t>N</a:t>
            </a:r>
            <a:r>
              <a:rPr lang="en-US" altLang="en-US"/>
              <a:t>!)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7772400" cy="4114800"/>
          </a:xfrm>
        </p:spPr>
        <p:txBody>
          <a:bodyPr/>
          <a:lstStyle/>
          <a:p>
            <a:r>
              <a:rPr lang="en-US" altLang="en-US" sz="2000" i="1">
                <a:latin typeface="Arial" panose="020B0604020202020204" pitchFamily="34" charset="0"/>
              </a:rPr>
              <a:t>N</a:t>
            </a:r>
            <a:r>
              <a:rPr lang="en-US" altLang="en-US" sz="2000">
                <a:latin typeface="Arial" panose="020B0604020202020204" pitchFamily="34" charset="0"/>
              </a:rPr>
              <a:t>! = (</a:t>
            </a:r>
            <a:r>
              <a:rPr lang="en-US" altLang="en-US" sz="2000" i="1">
                <a:latin typeface="Arial" panose="020B0604020202020204" pitchFamily="34" charset="0"/>
              </a:rPr>
              <a:t>N</a:t>
            </a:r>
            <a:r>
              <a:rPr lang="en-US" altLang="en-US" sz="2000">
                <a:latin typeface="Arial" panose="020B0604020202020204" pitchFamily="34" charset="0"/>
              </a:rPr>
              <a:t>-1)!  * N    [for </a:t>
            </a:r>
            <a:r>
              <a:rPr lang="en-US" altLang="en-US" sz="2000" i="1">
                <a:latin typeface="Arial" panose="020B0604020202020204" pitchFamily="34" charset="0"/>
              </a:rPr>
              <a:t>N</a:t>
            </a:r>
            <a:r>
              <a:rPr lang="en-US" altLang="en-US" sz="2000">
                <a:latin typeface="Arial" panose="020B0604020202020204" pitchFamily="34" charset="0"/>
              </a:rPr>
              <a:t> &gt; 1]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1! = 1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3! 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=  2! * 3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=  (1! * 2) * 3</a:t>
            </a:r>
          </a:p>
          <a:p>
            <a:pPr lvl="1"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= 1 * 2 * 3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Recursive design:</a:t>
            </a:r>
          </a:p>
          <a:p>
            <a:pPr lvl="1"/>
            <a:r>
              <a:rPr lang="en-US" altLang="en-US" sz="2000">
                <a:latin typeface="Arial" panose="020B0604020202020204" pitchFamily="34" charset="0"/>
              </a:rPr>
              <a:t>Decomposition:  </a:t>
            </a:r>
            <a:r>
              <a:rPr lang="en-US" altLang="en-US">
                <a:solidFill>
                  <a:srgbClr val="0033CC"/>
                </a:solidFill>
                <a:latin typeface="Arial" panose="020B0604020202020204" pitchFamily="34" charset="0"/>
              </a:rPr>
              <a:t>(</a:t>
            </a:r>
            <a:r>
              <a:rPr lang="en-US" altLang="en-US" i="1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>
                <a:solidFill>
                  <a:srgbClr val="0033CC"/>
                </a:solidFill>
                <a:latin typeface="Arial" panose="020B0604020202020204" pitchFamily="34" charset="0"/>
              </a:rPr>
              <a:t>-1)!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altLang="en-US" sz="2000">
                <a:latin typeface="Arial" panose="020B0604020202020204" pitchFamily="34" charset="0"/>
              </a:rPr>
              <a:t>Composition: </a:t>
            </a:r>
            <a:r>
              <a:rPr lang="en-US" altLang="en-US" sz="2000">
                <a:solidFill>
                  <a:schemeClr val="accent1"/>
                </a:solidFill>
                <a:latin typeface="Arial" panose="020B0604020202020204" pitchFamily="34" charset="0"/>
              </a:rPr>
              <a:t>* </a:t>
            </a:r>
            <a:r>
              <a:rPr lang="en-US" altLang="en-US" i="1">
                <a:solidFill>
                  <a:schemeClr val="accent1"/>
                </a:solidFill>
                <a:latin typeface="Arial" panose="020B0604020202020204" pitchFamily="34" charset="0"/>
              </a:rPr>
              <a:t>N </a:t>
            </a:r>
          </a:p>
          <a:p>
            <a:pPr lvl="1"/>
            <a:r>
              <a:rPr lang="en-US" altLang="en-US" sz="2000">
                <a:latin typeface="Arial" panose="020B0604020202020204" pitchFamily="34" charset="0"/>
              </a:rPr>
              <a:t>Base case: </a:t>
            </a:r>
            <a:r>
              <a:rPr lang="en-US" altLang="en-US" sz="2000">
                <a:solidFill>
                  <a:srgbClr val="FF3300"/>
                </a:solidFill>
                <a:latin typeface="Arial" panose="020B0604020202020204" pitchFamily="34" charset="0"/>
              </a:rPr>
              <a:t>1!</a:t>
            </a:r>
          </a:p>
        </p:txBody>
      </p:sp>
    </p:spTree>
    <p:extLst>
      <p:ext uri="{BB962C8B-B14F-4D97-AF65-F5344CB8AC3E}">
        <p14:creationId xmlns:p14="http://schemas.microsoft.com/office/powerpoint/2010/main" val="21528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factorial</a:t>
            </a:r>
            <a:r>
              <a:rPr lang="en-US" altLang="en-US"/>
              <a:t> Method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046289" y="2395539"/>
            <a:ext cx="8205787" cy="3152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factorial(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n)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if (n &gt; 1) // recursive case (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</a:rPr>
              <a:t>decomposition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fact = </a:t>
            </a:r>
            <a:r>
              <a:rPr lang="en-US" altLang="en-US" sz="2000" dirty="0">
                <a:solidFill>
                  <a:srgbClr val="0033CC"/>
                </a:solidFill>
                <a:latin typeface="Courier New" panose="02070309020205020404" pitchFamily="49" charset="0"/>
              </a:rPr>
              <a:t>factorial(n – 1)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* n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r>
              <a:rPr lang="en-US" altLang="en-US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 // composition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else // </a:t>
            </a: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</a:rPr>
              <a:t>base case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    fact = 1;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</a:rPr>
              <a:t>  return fact; </a:t>
            </a:r>
          </a:p>
          <a:p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8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698626" y="217488"/>
            <a:ext cx="5267325" cy="201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3)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factorial(2)</a:t>
            </a:r>
            <a:r>
              <a:rPr lang="en-US" altLang="en-US" sz="1400" dirty="0">
                <a:latin typeface="Courier New" panose="02070309020205020404" pitchFamily="49" charset="0"/>
              </a:rPr>
              <a:t> *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4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698626" y="217488"/>
            <a:ext cx="5267325" cy="201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3)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factorial(2)</a:t>
            </a:r>
            <a:r>
              <a:rPr lang="en-US" altLang="en-US" sz="1400" dirty="0">
                <a:latin typeface="Courier New" panose="02070309020205020404" pitchFamily="49" charset="0"/>
              </a:rPr>
              <a:t> * 3;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403601" y="2401888"/>
            <a:ext cx="5267325" cy="201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2)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factorial(1)</a:t>
            </a:r>
            <a:r>
              <a:rPr lang="en-US" altLang="en-US" sz="1400" dirty="0">
                <a:latin typeface="Courier New" panose="02070309020205020404" pitchFamily="49" charset="0"/>
              </a:rPr>
              <a:t> *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 rot="5400000">
            <a:off x="5407819" y="-37306"/>
            <a:ext cx="1397000" cy="3697288"/>
          </a:xfrm>
          <a:custGeom>
            <a:avLst/>
            <a:gdLst>
              <a:gd name="G0" fmla="+- 12910 0 0"/>
              <a:gd name="G1" fmla="+- 4414 0 0"/>
              <a:gd name="G2" fmla="+- 12158 0 4414"/>
              <a:gd name="G3" fmla="+- G2 0 4414"/>
              <a:gd name="G4" fmla="*/ G3 32768 32059"/>
              <a:gd name="G5" fmla="*/ G4 1 2"/>
              <a:gd name="G6" fmla="+- 21600 0 12910"/>
              <a:gd name="G7" fmla="*/ G6 4414 6079"/>
              <a:gd name="G8" fmla="+- G7 12910 0"/>
              <a:gd name="T0" fmla="*/ 12910 w 21600"/>
              <a:gd name="T1" fmla="*/ 0 h 21600"/>
              <a:gd name="T2" fmla="*/ 12910 w 21600"/>
              <a:gd name="T3" fmla="*/ 12158 h 21600"/>
              <a:gd name="T4" fmla="*/ 1702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910" y="0"/>
                </a:lnTo>
                <a:lnTo>
                  <a:pt x="12910" y="4414"/>
                </a:lnTo>
                <a:lnTo>
                  <a:pt x="12427" y="4414"/>
                </a:lnTo>
                <a:cubicBezTo>
                  <a:pt x="5564" y="4414"/>
                  <a:pt x="0" y="7881"/>
                  <a:pt x="0" y="12158"/>
                </a:cubicBezTo>
                <a:lnTo>
                  <a:pt x="0" y="21600"/>
                </a:lnTo>
                <a:lnTo>
                  <a:pt x="3404" y="21600"/>
                </a:lnTo>
                <a:lnTo>
                  <a:pt x="3404" y="12158"/>
                </a:lnTo>
                <a:cubicBezTo>
                  <a:pt x="3404" y="9720"/>
                  <a:pt x="7444" y="7744"/>
                  <a:pt x="12427" y="7744"/>
                </a:cubicBezTo>
                <a:lnTo>
                  <a:pt x="12910" y="7744"/>
                </a:lnTo>
                <a:lnTo>
                  <a:pt x="12910" y="12158"/>
                </a:lnTo>
                <a:close/>
              </a:path>
            </a:pathLst>
          </a:custGeom>
          <a:noFill/>
          <a:ln w="127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698626" y="217488"/>
            <a:ext cx="5267325" cy="201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3)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factorial(2)</a:t>
            </a:r>
            <a:r>
              <a:rPr lang="en-US" altLang="en-US" sz="1400" dirty="0">
                <a:latin typeface="Courier New" panose="02070309020205020404" pitchFamily="49" charset="0"/>
              </a:rPr>
              <a:t> *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3403601" y="2401888"/>
            <a:ext cx="5267325" cy="201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2)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factorial(1)</a:t>
            </a:r>
            <a:r>
              <a:rPr lang="en-US" altLang="en-US" sz="1400" dirty="0">
                <a:latin typeface="Courier New" panose="02070309020205020404" pitchFamily="49" charset="0"/>
              </a:rPr>
              <a:t> *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116514" y="4548188"/>
            <a:ext cx="5267325" cy="201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factorial(n - 1) * n;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FF3300"/>
                </a:solidFill>
                <a:latin typeface="Courier New" panose="02070309020205020404" pitchFamily="49" charset="0"/>
              </a:rPr>
              <a:t>fact = 1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 rot="5400000">
            <a:off x="7076282" y="2140745"/>
            <a:ext cx="1397000" cy="3697287"/>
          </a:xfrm>
          <a:custGeom>
            <a:avLst/>
            <a:gdLst>
              <a:gd name="G0" fmla="+- 12910 0 0"/>
              <a:gd name="G1" fmla="+- 4414 0 0"/>
              <a:gd name="G2" fmla="+- 12158 0 4414"/>
              <a:gd name="G3" fmla="+- G2 0 4414"/>
              <a:gd name="G4" fmla="*/ G3 32768 32059"/>
              <a:gd name="G5" fmla="*/ G4 1 2"/>
              <a:gd name="G6" fmla="+- 21600 0 12910"/>
              <a:gd name="G7" fmla="*/ G6 4414 6079"/>
              <a:gd name="G8" fmla="+- G7 12910 0"/>
              <a:gd name="T0" fmla="*/ 12910 w 21600"/>
              <a:gd name="T1" fmla="*/ 0 h 21600"/>
              <a:gd name="T2" fmla="*/ 12910 w 21600"/>
              <a:gd name="T3" fmla="*/ 12158 h 21600"/>
              <a:gd name="T4" fmla="*/ 1702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910" y="0"/>
                </a:lnTo>
                <a:lnTo>
                  <a:pt x="12910" y="4414"/>
                </a:lnTo>
                <a:lnTo>
                  <a:pt x="12427" y="4414"/>
                </a:lnTo>
                <a:cubicBezTo>
                  <a:pt x="5564" y="4414"/>
                  <a:pt x="0" y="7881"/>
                  <a:pt x="0" y="12158"/>
                </a:cubicBezTo>
                <a:lnTo>
                  <a:pt x="0" y="21600"/>
                </a:lnTo>
                <a:lnTo>
                  <a:pt x="3404" y="21600"/>
                </a:lnTo>
                <a:lnTo>
                  <a:pt x="3404" y="12158"/>
                </a:lnTo>
                <a:cubicBezTo>
                  <a:pt x="3404" y="9720"/>
                  <a:pt x="7444" y="7744"/>
                  <a:pt x="12427" y="7744"/>
                </a:cubicBezTo>
                <a:lnTo>
                  <a:pt x="12910" y="7744"/>
                </a:lnTo>
                <a:lnTo>
                  <a:pt x="12910" y="12158"/>
                </a:lnTo>
                <a:close/>
              </a:path>
            </a:pathLst>
          </a:custGeom>
          <a:noFill/>
          <a:ln w="127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698626" y="217488"/>
            <a:ext cx="5267325" cy="201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3)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factorial(2)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chemeClr val="accent1"/>
                </a:solidFill>
                <a:latin typeface="Courier New" panose="02070309020205020404" pitchFamily="49" charset="0"/>
              </a:rPr>
              <a:t>* 3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403601" y="2401888"/>
            <a:ext cx="5267325" cy="201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2)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</a:t>
            </a:r>
            <a:r>
              <a:rPr lang="en-US" altLang="en-US" sz="1400" dirty="0">
                <a:solidFill>
                  <a:srgbClr val="0033CC"/>
                </a:solidFill>
                <a:latin typeface="Courier New" panose="02070309020205020404" pitchFamily="49" charset="0"/>
              </a:rPr>
              <a:t>factorial(1)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chemeClr val="accent1"/>
                </a:solidFill>
                <a:latin typeface="Courier New" panose="02070309020205020404" pitchFamily="49" charset="0"/>
              </a:rPr>
              <a:t>* 2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1;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return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116514" y="4548188"/>
            <a:ext cx="5267325" cy="201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400" dirty="0" smtClean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factorial(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fact;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if (n &gt; 1)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fact = factorial(n - 1) * n;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FF3300"/>
                </a:solidFill>
                <a:latin typeface="Courier New" panose="02070309020205020404" pitchFamily="49" charset="0"/>
              </a:rPr>
              <a:t>fact = 1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i="1" dirty="0">
                <a:solidFill>
                  <a:srgbClr val="CC0099"/>
                </a:solidFill>
                <a:latin typeface="Courier New" panose="02070309020205020404" pitchFamily="49" charset="0"/>
              </a:rPr>
              <a:t>return 1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6021" name="AutoShape 5"/>
          <p:cNvSpPr>
            <a:spLocks noChangeArrowheads="1"/>
          </p:cNvSpPr>
          <p:nvPr/>
        </p:nvSpPr>
        <p:spPr bwMode="auto">
          <a:xfrm rot="16200000">
            <a:off x="2789238" y="3463925"/>
            <a:ext cx="3205162" cy="3062288"/>
          </a:xfrm>
          <a:custGeom>
            <a:avLst/>
            <a:gdLst>
              <a:gd name="G0" fmla="+- -561662 0 0"/>
              <a:gd name="G1" fmla="+- 9365810 0 0"/>
              <a:gd name="G2" fmla="+- -561662 0 9365810"/>
              <a:gd name="G3" fmla="+- 10800 0 0"/>
              <a:gd name="G4" fmla="+- 0 0 -56166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609 0 0"/>
              <a:gd name="G9" fmla="+- 0 0 9365810"/>
              <a:gd name="G10" fmla="+- 9609 0 2700"/>
              <a:gd name="G11" fmla="cos G10 -561662"/>
              <a:gd name="G12" fmla="sin G10 -561662"/>
              <a:gd name="G13" fmla="cos 13500 -561662"/>
              <a:gd name="G14" fmla="sin 13500 -561662"/>
              <a:gd name="G15" fmla="+- G11 10800 0"/>
              <a:gd name="G16" fmla="+- G12 10800 0"/>
              <a:gd name="G17" fmla="+- G13 10800 0"/>
              <a:gd name="G18" fmla="+- G14 10800 0"/>
              <a:gd name="G19" fmla="*/ 9609 1 2"/>
              <a:gd name="G20" fmla="+- G19 5400 0"/>
              <a:gd name="G21" fmla="cos G20 -561662"/>
              <a:gd name="G22" fmla="sin G20 -561662"/>
              <a:gd name="G23" fmla="+- G21 10800 0"/>
              <a:gd name="G24" fmla="+- G12 G23 G22"/>
              <a:gd name="G25" fmla="+- G22 G23 G11"/>
              <a:gd name="G26" fmla="cos 10800 -561662"/>
              <a:gd name="G27" fmla="sin 10800 -561662"/>
              <a:gd name="G28" fmla="cos 9609 -561662"/>
              <a:gd name="G29" fmla="sin 9609 -56166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365810"/>
              <a:gd name="G36" fmla="sin G34 9365810"/>
              <a:gd name="G37" fmla="+/ 9365810 -56166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609 G39"/>
              <a:gd name="G43" fmla="sin 960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6609 w 21600"/>
              <a:gd name="T5" fmla="*/ 846 h 21600"/>
              <a:gd name="T6" fmla="*/ 2659 w 21600"/>
              <a:gd name="T7" fmla="*/ 16954 h 21600"/>
              <a:gd name="T8" fmla="*/ 7071 w 21600"/>
              <a:gd name="T9" fmla="*/ 1943 h 21600"/>
              <a:gd name="T10" fmla="*/ 24149 w 21600"/>
              <a:gd name="T11" fmla="*/ 8788 h 21600"/>
              <a:gd name="T12" fmla="*/ 21382 w 21600"/>
              <a:gd name="T13" fmla="*/ 12539 h 21600"/>
              <a:gd name="T14" fmla="*/ 17631 w 21600"/>
              <a:gd name="T15" fmla="*/ 97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301" y="9368"/>
                </a:moveTo>
                <a:cubicBezTo>
                  <a:pt x="19593" y="4667"/>
                  <a:pt x="15553" y="1191"/>
                  <a:pt x="10800" y="1191"/>
                </a:cubicBezTo>
                <a:cubicBezTo>
                  <a:pt x="5493" y="1191"/>
                  <a:pt x="1191" y="5493"/>
                  <a:pt x="1191" y="10800"/>
                </a:cubicBezTo>
                <a:cubicBezTo>
                  <a:pt x="1191" y="12891"/>
                  <a:pt x="1873" y="14926"/>
                  <a:pt x="3134" y="16594"/>
                </a:cubicBezTo>
                <a:lnTo>
                  <a:pt x="2184" y="17313"/>
                </a:lnTo>
                <a:cubicBezTo>
                  <a:pt x="767" y="15437"/>
                  <a:pt x="0" y="1315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143" y="0"/>
                  <a:pt x="20683" y="3907"/>
                  <a:pt x="21479" y="9190"/>
                </a:cubicBezTo>
                <a:lnTo>
                  <a:pt x="24149" y="8788"/>
                </a:lnTo>
                <a:lnTo>
                  <a:pt x="21382" y="12539"/>
                </a:lnTo>
                <a:lnTo>
                  <a:pt x="17631" y="9770"/>
                </a:lnTo>
                <a:lnTo>
                  <a:pt x="20301" y="9368"/>
                </a:lnTo>
                <a:close/>
              </a:path>
            </a:pathLst>
          </a:custGeom>
          <a:noFill/>
          <a:ln w="127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1787</Words>
  <Application>Microsoft Office PowerPoint</Application>
  <PresentationFormat>Widescreen</PresentationFormat>
  <Paragraphs>354</Paragraphs>
  <Slides>23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Monotype Sorts</vt:lpstr>
      <vt:lpstr>Office Theme</vt:lpstr>
      <vt:lpstr>Microsoft Word Document</vt:lpstr>
      <vt:lpstr>Recursion</vt:lpstr>
      <vt:lpstr>Recursive Methods Must Eventually Terminate</vt:lpstr>
      <vt:lpstr>Key Components of a Recursive Algorithm Design</vt:lpstr>
      <vt:lpstr>Factorial (N!)</vt:lpstr>
      <vt:lpstr>factorial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Remember: Key to Successful Recursion</vt:lpstr>
      <vt:lpstr>Binary Search Algorithm</vt:lpstr>
      <vt:lpstr>Why Is It Called "Binary" Search?</vt:lpstr>
      <vt:lpstr>Binary Search Method</vt:lpstr>
      <vt:lpstr>Where is the composition?</vt:lpstr>
      <vt:lpstr>Binary Search Example</vt:lpstr>
      <vt:lpstr>Binary Search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Ram Kumar</dc:creator>
  <cp:lastModifiedBy>Ram Kumar</cp:lastModifiedBy>
  <cp:revision>3</cp:revision>
  <dcterms:created xsi:type="dcterms:W3CDTF">2022-06-09T04:59:45Z</dcterms:created>
  <dcterms:modified xsi:type="dcterms:W3CDTF">2022-06-09T05:14:54Z</dcterms:modified>
</cp:coreProperties>
</file>