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9" r:id="rId2"/>
    <p:sldId id="270" r:id="rId3"/>
    <p:sldId id="271" r:id="rId4"/>
    <p:sldId id="272" r:id="rId5"/>
    <p:sldId id="273" r:id="rId6"/>
    <p:sldId id="274" r:id="rId7"/>
    <p:sldId id="275" r:id="rId8"/>
    <p:sldId id="276" r:id="rId9"/>
    <p:sldId id="277" r:id="rId10"/>
    <p:sldId id="278" r:id="rId11"/>
    <p:sldId id="279" r:id="rId12"/>
    <p:sldId id="260" r:id="rId13"/>
    <p:sldId id="267" r:id="rId14"/>
    <p:sldId id="261" r:id="rId15"/>
    <p:sldId id="262" r:id="rId16"/>
    <p:sldId id="263" r:id="rId17"/>
    <p:sldId id="264" r:id="rId18"/>
    <p:sldId id="265" r:id="rId19"/>
    <p:sldId id="266" r:id="rId20"/>
    <p:sldId id="257" r:id="rId21"/>
    <p:sldId id="259" r:id="rId22"/>
    <p:sldId id="256" r:id="rId23"/>
    <p:sldId id="258" r:id="rId24"/>
    <p:sldId id="26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6/16/2022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6/16/2022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41963" y="1628154"/>
            <a:ext cx="6096000" cy="1477328"/>
          </a:xfrm>
          <a:prstGeom prst="rect">
            <a:avLst/>
          </a:prstGeom>
        </p:spPr>
        <p:txBody>
          <a:bodyPr>
            <a:spAutoFit/>
          </a:bodyPr>
          <a:lstStyle/>
          <a:p>
            <a:r>
              <a:rPr lang="en-US" dirty="0"/>
              <a:t>Backtracking name itself suggests that we are going back and coming forward; if it satisfies the condition, then return success, else we go back again. It is used to solve a problem in which a sequence of objects is chosen from a specified set so that the sequence satisfies some criteria.</a:t>
            </a:r>
            <a:endParaRPr lang="en-IN" dirty="0"/>
          </a:p>
        </p:txBody>
      </p:sp>
    </p:spTree>
    <p:extLst>
      <p:ext uri="{BB962C8B-B14F-4D97-AF65-F5344CB8AC3E}">
        <p14:creationId xmlns:p14="http://schemas.microsoft.com/office/powerpoint/2010/main" val="3642179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9600" y="1111011"/>
            <a:ext cx="6096000" cy="2031325"/>
          </a:xfrm>
          <a:prstGeom prst="rect">
            <a:avLst/>
          </a:prstGeom>
        </p:spPr>
        <p:txBody>
          <a:bodyPr>
            <a:spAutoFit/>
          </a:bodyPr>
          <a:lstStyle/>
          <a:p>
            <a:r>
              <a:rPr lang="en-US" dirty="0"/>
              <a:t>Many problems can be solved by backtracking strategy, and that problems satisfy complex set of constraints, and these constraints are of two types:</a:t>
            </a:r>
          </a:p>
          <a:p>
            <a:pPr>
              <a:buFont typeface="Arial" panose="020B0604020202020204" pitchFamily="34" charset="0"/>
              <a:buChar char="•"/>
            </a:pPr>
            <a:r>
              <a:rPr lang="en-US" b="1" dirty="0"/>
              <a:t>Implicit constraint:</a:t>
            </a:r>
            <a:r>
              <a:rPr lang="en-US" dirty="0"/>
              <a:t> It is a rule in which how each element in a tuple is related.</a:t>
            </a:r>
          </a:p>
          <a:p>
            <a:pPr>
              <a:buFont typeface="Arial" panose="020B0604020202020204" pitchFamily="34" charset="0"/>
              <a:buChar char="•"/>
            </a:pPr>
            <a:r>
              <a:rPr lang="en-US" b="1" dirty="0"/>
              <a:t>Explicit constraint:</a:t>
            </a:r>
            <a:r>
              <a:rPr lang="en-US" dirty="0"/>
              <a:t> The rules that restrict each element to be chosen from the given set.</a:t>
            </a:r>
          </a:p>
        </p:txBody>
      </p:sp>
    </p:spTree>
    <p:extLst>
      <p:ext uri="{BB962C8B-B14F-4D97-AF65-F5344CB8AC3E}">
        <p14:creationId xmlns:p14="http://schemas.microsoft.com/office/powerpoint/2010/main" val="2932579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00582" y="1766700"/>
            <a:ext cx="6096000" cy="1477328"/>
          </a:xfrm>
          <a:prstGeom prst="rect">
            <a:avLst/>
          </a:prstGeom>
        </p:spPr>
        <p:txBody>
          <a:bodyPr>
            <a:spAutoFit/>
          </a:bodyPr>
          <a:lstStyle/>
          <a:p>
            <a:r>
              <a:rPr lang="en-US" b="1" dirty="0"/>
              <a:t>Applications of Backtracking</a:t>
            </a:r>
          </a:p>
          <a:p>
            <a:pPr>
              <a:buFont typeface="Arial" panose="020B0604020202020204" pitchFamily="34" charset="0"/>
              <a:buChar char="•"/>
            </a:pPr>
            <a:r>
              <a:rPr lang="en-US" dirty="0"/>
              <a:t>N-queen problem</a:t>
            </a:r>
          </a:p>
          <a:p>
            <a:pPr>
              <a:buFont typeface="Arial" panose="020B0604020202020204" pitchFamily="34" charset="0"/>
              <a:buChar char="•"/>
            </a:pPr>
            <a:r>
              <a:rPr lang="en-US" dirty="0"/>
              <a:t>Sum of subset problem</a:t>
            </a:r>
          </a:p>
          <a:p>
            <a:pPr>
              <a:buFont typeface="Arial" panose="020B0604020202020204" pitchFamily="34" charset="0"/>
              <a:buChar char="•"/>
            </a:pPr>
            <a:r>
              <a:rPr lang="en-US" dirty="0"/>
              <a:t>Graph coloring</a:t>
            </a:r>
          </a:p>
          <a:p>
            <a:pPr>
              <a:buFont typeface="Arial" panose="020B0604020202020204" pitchFamily="34" charset="0"/>
              <a:buChar char="•"/>
            </a:pPr>
            <a:r>
              <a:rPr lang="en-US" dirty="0" err="1"/>
              <a:t>Hamiliton</a:t>
            </a:r>
            <a:r>
              <a:rPr lang="en-US" dirty="0"/>
              <a:t> cycle</a:t>
            </a:r>
          </a:p>
        </p:txBody>
      </p:sp>
    </p:spTree>
    <p:extLst>
      <p:ext uri="{BB962C8B-B14F-4D97-AF65-F5344CB8AC3E}">
        <p14:creationId xmlns:p14="http://schemas.microsoft.com/office/powerpoint/2010/main" val="708418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12655" y="1360530"/>
            <a:ext cx="6096000" cy="2862322"/>
          </a:xfrm>
          <a:prstGeom prst="rect">
            <a:avLst/>
          </a:prstGeom>
        </p:spPr>
        <p:txBody>
          <a:bodyPr>
            <a:spAutoFit/>
          </a:bodyPr>
          <a:lstStyle/>
          <a:p>
            <a:r>
              <a:rPr lang="en-US" dirty="0">
                <a:solidFill>
                  <a:srgbClr val="222222"/>
                </a:solidFill>
                <a:latin typeface="segoe ui" panose="020B0502040204020203" pitchFamily="34" charset="0"/>
              </a:rPr>
              <a:t>4 - Queen's problem</a:t>
            </a:r>
          </a:p>
          <a:p>
            <a:pPr algn="just"/>
            <a:r>
              <a:rPr lang="en-US" dirty="0">
                <a:solidFill>
                  <a:srgbClr val="000000"/>
                </a:solidFill>
                <a:latin typeface="segoe ui" panose="020B0502040204020203" pitchFamily="34" charset="0"/>
              </a:rPr>
              <a:t>In </a:t>
            </a:r>
            <a:r>
              <a:rPr lang="en-US" b="1" dirty="0">
                <a:solidFill>
                  <a:srgbClr val="000000"/>
                </a:solidFill>
                <a:latin typeface="segoe ui" panose="020B0502040204020203" pitchFamily="34" charset="0"/>
              </a:rPr>
              <a:t>4- queens problem</a:t>
            </a:r>
            <a:r>
              <a:rPr lang="en-US" dirty="0">
                <a:solidFill>
                  <a:srgbClr val="000000"/>
                </a:solidFill>
                <a:latin typeface="segoe ui" panose="020B0502040204020203" pitchFamily="34" charset="0"/>
              </a:rPr>
              <a:t>, we have 4 queens to be placed on a 4*4 chessboard, satisfying the constraint that no two queens should be in the same row, same column, or in same diagonal.</a:t>
            </a:r>
          </a:p>
          <a:p>
            <a:pPr algn="just"/>
            <a:r>
              <a:rPr lang="en-US" dirty="0">
                <a:solidFill>
                  <a:srgbClr val="000000"/>
                </a:solidFill>
                <a:latin typeface="segoe ui" panose="020B0502040204020203" pitchFamily="34" charset="0"/>
              </a:rPr>
              <a:t>The solution space according to the external constraints consists of 4 to the power 4, 4-tuples i.e., </a:t>
            </a:r>
            <a:r>
              <a:rPr lang="en-US" b="1" dirty="0">
                <a:solidFill>
                  <a:srgbClr val="000000"/>
                </a:solidFill>
                <a:latin typeface="segoe ui" panose="020B0502040204020203" pitchFamily="34" charset="0"/>
              </a:rPr>
              <a:t>Si = {1, 2, 3, 4}</a:t>
            </a:r>
            <a:r>
              <a:rPr lang="en-US" dirty="0">
                <a:solidFill>
                  <a:srgbClr val="000000"/>
                </a:solidFill>
                <a:latin typeface="segoe ui" panose="020B0502040204020203" pitchFamily="34" charset="0"/>
              </a:rPr>
              <a:t> and </a:t>
            </a:r>
            <a:r>
              <a:rPr lang="en-US" b="1" dirty="0">
                <a:solidFill>
                  <a:srgbClr val="000000"/>
                </a:solidFill>
                <a:latin typeface="segoe ui" panose="020B0502040204020203" pitchFamily="34" charset="0"/>
              </a:rPr>
              <a:t>1&lt;= I &lt;=4</a:t>
            </a:r>
            <a:r>
              <a:rPr lang="en-US" dirty="0">
                <a:solidFill>
                  <a:srgbClr val="000000"/>
                </a:solidFill>
                <a:latin typeface="segoe ui" panose="020B0502040204020203" pitchFamily="34" charset="0"/>
              </a:rPr>
              <a:t>, whereas according to the internal constraints they consist of </a:t>
            </a:r>
            <a:r>
              <a:rPr lang="en-US" b="1" dirty="0">
                <a:solidFill>
                  <a:srgbClr val="000000"/>
                </a:solidFill>
                <a:latin typeface="segoe ui" panose="020B0502040204020203" pitchFamily="34" charset="0"/>
              </a:rPr>
              <a:t>4!</a:t>
            </a:r>
            <a:r>
              <a:rPr lang="en-US" dirty="0">
                <a:solidFill>
                  <a:srgbClr val="000000"/>
                </a:solidFill>
                <a:latin typeface="segoe ui" panose="020B0502040204020203" pitchFamily="34" charset="0"/>
              </a:rPr>
              <a:t> solutions i.e., permutation of </a:t>
            </a:r>
            <a:r>
              <a:rPr lang="en-US" b="1" dirty="0">
                <a:solidFill>
                  <a:srgbClr val="000000"/>
                </a:solidFill>
                <a:latin typeface="segoe ui" panose="020B0502040204020203" pitchFamily="34" charset="0"/>
              </a:rPr>
              <a:t>4</a:t>
            </a:r>
            <a:r>
              <a:rPr lang="en-US" dirty="0">
                <a:solidFill>
                  <a:srgbClr val="000000"/>
                </a:solidFill>
                <a:latin typeface="segoe ui" panose="020B0502040204020203" pitchFamily="34" charset="0"/>
              </a:rPr>
              <a:t>.</a:t>
            </a: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415450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67199" y="916817"/>
            <a:ext cx="3537528" cy="646331"/>
          </a:xfrm>
          <a:prstGeom prst="rect">
            <a:avLst/>
          </a:prstGeom>
        </p:spPr>
        <p:txBody>
          <a:bodyPr wrap="square">
            <a:spAutoFit/>
          </a:bodyPr>
          <a:lstStyle/>
          <a:p>
            <a:r>
              <a:rPr lang="en-IN" b="1" dirty="0">
                <a:solidFill>
                  <a:srgbClr val="273239"/>
                </a:solidFill>
                <a:latin typeface="urw-din"/>
              </a:rPr>
              <a:t>Backtracking Algorithm</a:t>
            </a:r>
            <a:r>
              <a:rPr lang="en-IN" dirty="0"/>
              <a:t/>
            </a:r>
            <a:br>
              <a:rPr lang="en-IN" dirty="0"/>
            </a:br>
            <a:endParaRPr lang="en-IN" dirty="0"/>
          </a:p>
        </p:txBody>
      </p:sp>
      <p:sp>
        <p:nvSpPr>
          <p:cNvPr id="4" name="Rectangle 3"/>
          <p:cNvSpPr/>
          <p:nvPr/>
        </p:nvSpPr>
        <p:spPr>
          <a:xfrm>
            <a:off x="3288146" y="1333097"/>
            <a:ext cx="6096000" cy="4524315"/>
          </a:xfrm>
          <a:prstGeom prst="rect">
            <a:avLst/>
          </a:prstGeom>
        </p:spPr>
        <p:txBody>
          <a:bodyPr>
            <a:spAutoFit/>
          </a:bodyPr>
          <a:lstStyle/>
          <a:p>
            <a:r>
              <a:rPr lang="en-US" dirty="0"/>
              <a:t>1) Start in the leftmost column</a:t>
            </a:r>
          </a:p>
          <a:p>
            <a:r>
              <a:rPr lang="en-US" dirty="0"/>
              <a:t>2) If all queens are placed</a:t>
            </a:r>
          </a:p>
          <a:p>
            <a:r>
              <a:rPr lang="en-US" dirty="0"/>
              <a:t>    return true</a:t>
            </a:r>
          </a:p>
          <a:p>
            <a:r>
              <a:rPr lang="en-US" dirty="0"/>
              <a:t>3) Try all rows in the current column. </a:t>
            </a:r>
          </a:p>
          <a:p>
            <a:r>
              <a:rPr lang="en-US" dirty="0"/>
              <a:t>   Do following for every tried row.</a:t>
            </a:r>
          </a:p>
          <a:p>
            <a:r>
              <a:rPr lang="en-US" dirty="0"/>
              <a:t>    a) If the queen can be placed safely in this row </a:t>
            </a:r>
          </a:p>
          <a:p>
            <a:r>
              <a:rPr lang="en-US" dirty="0"/>
              <a:t>       then mark this [row, column] as part of the </a:t>
            </a:r>
          </a:p>
          <a:p>
            <a:r>
              <a:rPr lang="en-US" dirty="0"/>
              <a:t>       solution and recursively check if placing</a:t>
            </a:r>
          </a:p>
          <a:p>
            <a:r>
              <a:rPr lang="en-US" dirty="0"/>
              <a:t>       queen here leads to a solution.</a:t>
            </a:r>
          </a:p>
          <a:p>
            <a:r>
              <a:rPr lang="en-US" dirty="0"/>
              <a:t>    b) If placing the queen in [row, column] leads to</a:t>
            </a:r>
          </a:p>
          <a:p>
            <a:r>
              <a:rPr lang="en-US" dirty="0"/>
              <a:t>       a solution then return true.</a:t>
            </a:r>
          </a:p>
          <a:p>
            <a:r>
              <a:rPr lang="en-US" dirty="0"/>
              <a:t>    c) If placing queen doesn't lead to a solution then</a:t>
            </a:r>
          </a:p>
          <a:p>
            <a:r>
              <a:rPr lang="en-US" dirty="0"/>
              <a:t>       unmark this [row, column] (Backtrack) and go to </a:t>
            </a:r>
          </a:p>
          <a:p>
            <a:r>
              <a:rPr lang="en-US" dirty="0"/>
              <a:t>       step (a) to try other rows.</a:t>
            </a:r>
          </a:p>
          <a:p>
            <a:r>
              <a:rPr lang="en-US" dirty="0"/>
              <a:t>3) If all rows have been tried and nothing worked,</a:t>
            </a:r>
          </a:p>
          <a:p>
            <a:r>
              <a:rPr lang="en-US" dirty="0"/>
              <a:t>   return false to trigger backtracking.</a:t>
            </a:r>
            <a:endParaRPr lang="en-IN" dirty="0"/>
          </a:p>
        </p:txBody>
      </p:sp>
    </p:spTree>
    <p:extLst>
      <p:ext uri="{BB962C8B-B14F-4D97-AF65-F5344CB8AC3E}">
        <p14:creationId xmlns:p14="http://schemas.microsoft.com/office/powerpoint/2010/main" val="3500000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342196"/>
            <a:ext cx="6096000" cy="3970318"/>
          </a:xfrm>
          <a:prstGeom prst="rect">
            <a:avLst/>
          </a:prstGeom>
        </p:spPr>
        <p:txBody>
          <a:bodyPr>
            <a:spAutoFit/>
          </a:bodyPr>
          <a:lstStyle/>
          <a:p>
            <a:pPr algn="just"/>
            <a:r>
              <a:rPr lang="en-US" dirty="0">
                <a:solidFill>
                  <a:srgbClr val="222222"/>
                </a:solidFill>
                <a:latin typeface="segoe ui" panose="020B0502040204020203" pitchFamily="34" charset="0"/>
              </a:rPr>
              <a:t>Solution of 4 – queen’s with the help of backtracking</a:t>
            </a:r>
          </a:p>
          <a:p>
            <a:pPr algn="just"/>
            <a:r>
              <a:rPr lang="en-US" dirty="0">
                <a:solidFill>
                  <a:srgbClr val="000000"/>
                </a:solidFill>
                <a:latin typeface="segoe ui" panose="020B0502040204020203" pitchFamily="34" charset="0"/>
              </a:rPr>
              <a:t>We can solve 4-queens problem through backtracking by taking it as a bounding function .in use the criterion that if (x1, x2, ……., xi) is a path to a current E-node, then all the children nodes with parent-child </a:t>
            </a:r>
            <a:r>
              <a:rPr lang="en-US" dirty="0" err="1">
                <a:solidFill>
                  <a:srgbClr val="000000"/>
                </a:solidFill>
                <a:latin typeface="segoe ui" panose="020B0502040204020203" pitchFamily="34" charset="0"/>
              </a:rPr>
              <a:t>labelings</a:t>
            </a:r>
            <a:r>
              <a:rPr lang="en-US" dirty="0">
                <a:solidFill>
                  <a:srgbClr val="000000"/>
                </a:solidFill>
                <a:latin typeface="segoe ui" panose="020B0502040204020203" pitchFamily="34" charset="0"/>
              </a:rPr>
              <a:t> x (i+1) are such that (x1, x2, x3, ….., x(i+1)) represents a chessboard configuration in which no queens are attacking</a:t>
            </a:r>
            <a:r>
              <a:rPr lang="en-US" dirty="0" smtClean="0">
                <a:solidFill>
                  <a:srgbClr val="000000"/>
                </a:solidFill>
                <a:latin typeface="segoe ui" panose="020B0502040204020203" pitchFamily="34" charset="0"/>
              </a:rPr>
              <a:t>.</a:t>
            </a:r>
          </a:p>
          <a:p>
            <a:endParaRPr lang="en-US" dirty="0">
              <a:solidFill>
                <a:srgbClr val="000000"/>
              </a:solidFill>
              <a:latin typeface="segoe ui" panose="020B0502040204020203" pitchFamily="34" charset="0"/>
            </a:endParaRPr>
          </a:p>
          <a:p>
            <a:pPr algn="just"/>
            <a:r>
              <a:rPr lang="en-US" dirty="0">
                <a:solidFill>
                  <a:srgbClr val="000000"/>
                </a:solidFill>
                <a:latin typeface="segoe ui" panose="020B0502040204020203" pitchFamily="34" charset="0"/>
              </a:rPr>
              <a:t>So we start with the root node as the only live node. This time this node becomes the E-node and the path is (). We generate the next child. Suppose we are generating the child in ascending order. Thus the node number 2 is generated and path is now 1 i.e., the queen 1 is placed in the first row and in the first column.</a:t>
            </a: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4066865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12655" y="1009779"/>
            <a:ext cx="6096000" cy="4524315"/>
          </a:xfrm>
          <a:prstGeom prst="rect">
            <a:avLst/>
          </a:prstGeom>
        </p:spPr>
        <p:txBody>
          <a:bodyPr>
            <a:spAutoFit/>
          </a:bodyPr>
          <a:lstStyle/>
          <a:p>
            <a:pPr algn="just"/>
            <a:r>
              <a:rPr lang="en-US" dirty="0">
                <a:solidFill>
                  <a:srgbClr val="000000"/>
                </a:solidFill>
                <a:latin typeface="segoe ui" panose="020B0502040204020203" pitchFamily="34" charset="0"/>
              </a:rPr>
              <a:t>Now, node 2 becomes the next E-node or line node. Further, try the next node in the ascending nodes i.e., the node 3 which is having x2 = 2 means queen 2 is placed in the second column but by this the queen 1 and 2 are on the same diagonal, so node 3 becomes dead here so we backtrack it and try the next node which is possible.</a:t>
            </a:r>
          </a:p>
          <a:p>
            <a:pPr algn="just"/>
            <a:r>
              <a:rPr lang="en-US" dirty="0">
                <a:solidFill>
                  <a:srgbClr val="000000"/>
                </a:solidFill>
                <a:latin typeface="segoe ui" panose="020B0502040204020203" pitchFamily="34" charset="0"/>
              </a:rPr>
              <a:t>Here, the x2 = 3 means the queen 2 is placed in the 3rd column. As it satisfies all the constraints so it becomes the next live node</a:t>
            </a:r>
            <a:r>
              <a:rPr lang="en-US" dirty="0" smtClean="0">
                <a:solidFill>
                  <a:srgbClr val="000000"/>
                </a:solidFill>
                <a:latin typeface="segoe ui" panose="020B0502040204020203" pitchFamily="34" charset="0"/>
              </a:rPr>
              <a:t>.</a:t>
            </a:r>
          </a:p>
          <a:p>
            <a:pPr algn="just"/>
            <a:endParaRPr lang="en-US" dirty="0">
              <a:solidFill>
                <a:srgbClr val="000000"/>
              </a:solidFill>
              <a:latin typeface="segoe ui" panose="020B0502040204020203" pitchFamily="34" charset="0"/>
            </a:endParaRPr>
          </a:p>
          <a:p>
            <a:pPr algn="just"/>
            <a:r>
              <a:rPr lang="en-US" dirty="0">
                <a:solidFill>
                  <a:srgbClr val="000000"/>
                </a:solidFill>
                <a:latin typeface="segoe ui" panose="020B0502040204020203" pitchFamily="34" charset="0"/>
              </a:rPr>
              <a:t>After this try for next node 9 having x3 = 2 which means the queen 3 placed in the 2nd column, but by this the 2 and 3 queen are on the same diagonal so it becomes dead. Now we try for next node 11 with x3 = 4, but again the queens 2 and 3 are on the same diagonal so it is also a dead node.</a:t>
            </a: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191886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4 Queen’s problem and solution using backtracking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4037" y="1530928"/>
            <a:ext cx="7038109"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863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94182" y="981564"/>
            <a:ext cx="6096000" cy="1200329"/>
          </a:xfrm>
          <a:prstGeom prst="rect">
            <a:avLst/>
          </a:prstGeom>
        </p:spPr>
        <p:txBody>
          <a:bodyPr>
            <a:spAutoFit/>
          </a:bodyPr>
          <a:lstStyle/>
          <a:p>
            <a:pPr algn="just"/>
            <a:r>
              <a:rPr lang="en-US" dirty="0">
                <a:solidFill>
                  <a:srgbClr val="000000"/>
                </a:solidFill>
                <a:latin typeface="segoe ui" panose="020B0502040204020203" pitchFamily="34" charset="0"/>
              </a:rPr>
              <a:t>The B denotes the dead node.</a:t>
            </a:r>
          </a:p>
          <a:p>
            <a:pPr algn="just"/>
            <a:r>
              <a:rPr lang="en-US" dirty="0">
                <a:solidFill>
                  <a:srgbClr val="000000"/>
                </a:solidFill>
                <a:latin typeface="segoe ui" panose="020B0502040204020203" pitchFamily="34" charset="0"/>
              </a:rPr>
              <a:t>We try for all the possible positions for the queen 3 and if not any position satisfy all the constraints then backtrack to the previous live node.</a:t>
            </a:r>
            <a:endParaRPr lang="en-US" b="0" i="0" dirty="0">
              <a:solidFill>
                <a:srgbClr val="000000"/>
              </a:solidFill>
              <a:effectLst/>
              <a:latin typeface="segoe ui" panose="020B0502040204020203" pitchFamily="34" charset="0"/>
            </a:endParaRPr>
          </a:p>
        </p:txBody>
      </p:sp>
      <p:pic>
        <p:nvPicPr>
          <p:cNvPr id="6146" name="Picture 2" descr="4 Queen’s problem and solu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0" y="2582430"/>
            <a:ext cx="7823199"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538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5018" y="1573012"/>
            <a:ext cx="6096000" cy="3139321"/>
          </a:xfrm>
          <a:prstGeom prst="rect">
            <a:avLst/>
          </a:prstGeom>
        </p:spPr>
        <p:txBody>
          <a:bodyPr>
            <a:spAutoFit/>
          </a:bodyPr>
          <a:lstStyle/>
          <a:p>
            <a:pPr algn="just"/>
            <a:r>
              <a:rPr lang="en-US" dirty="0">
                <a:solidFill>
                  <a:srgbClr val="000000"/>
                </a:solidFill>
                <a:latin typeface="segoe ui" panose="020B0502040204020203" pitchFamily="34" charset="0"/>
              </a:rPr>
              <a:t>Now, the node13 become the new live node with x2 = 4, means queen 2 is placed in the 4th column. Move to the next node 14. It becomes the next live node with x3 = 2 means the queen 3 is placed in the 2nd column. Further, we move to the next node 15 with x4 = 3 as the live node. But this makes the queen 3 and 4 on the same diagonal resulting this node 15 is the dead node so we have to backtrack to the node 14 and then backtrack to the node 13 and try the other possible node 16 with x3 = 3 by this also we get the queens 2 and 3 on the same diagonal so the node is the dead node.</a:t>
            </a:r>
            <a:endParaRPr lang="en-IN" dirty="0"/>
          </a:p>
        </p:txBody>
      </p:sp>
    </p:spTree>
    <p:extLst>
      <p:ext uri="{BB962C8B-B14F-4D97-AF65-F5344CB8AC3E}">
        <p14:creationId xmlns:p14="http://schemas.microsoft.com/office/powerpoint/2010/main" val="766577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1273" y="1443749"/>
            <a:ext cx="6096000" cy="3416320"/>
          </a:xfrm>
          <a:prstGeom prst="rect">
            <a:avLst/>
          </a:prstGeom>
        </p:spPr>
        <p:txBody>
          <a:bodyPr>
            <a:spAutoFit/>
          </a:bodyPr>
          <a:lstStyle/>
          <a:p>
            <a:pPr algn="just"/>
            <a:r>
              <a:rPr lang="en-US" dirty="0">
                <a:solidFill>
                  <a:srgbClr val="000000"/>
                </a:solidFill>
                <a:latin typeface="segoe ui" panose="020B0502040204020203" pitchFamily="34" charset="0"/>
              </a:rPr>
              <a:t>So we further backtrack to the node 2 but no other node is left to try so the node 2 is killed so we backtrack to the node 1 and try another sub-tree having x1 = 2 which means queen 1 is placed in the 2nd column.</a:t>
            </a:r>
          </a:p>
          <a:p>
            <a:pPr algn="just"/>
            <a:r>
              <a:rPr lang="en-US" dirty="0">
                <a:solidFill>
                  <a:srgbClr val="000000"/>
                </a:solidFill>
                <a:latin typeface="segoe ui" panose="020B0502040204020203" pitchFamily="34" charset="0"/>
              </a:rPr>
              <a:t>Now again with the similar reason, nodes 19 and 24 are killed and so we try for the node 29 with x2 = 4 means the queen 2 is placed in the 4th column then we try for the node 30 with x3 = 1 as a live node and finally we proceed to next node 31 with x4 = 3 means the queen 4 is placed in 3rd column.</a:t>
            </a:r>
          </a:p>
          <a:p>
            <a:pPr algn="just"/>
            <a:r>
              <a:rPr lang="en-US" dirty="0">
                <a:solidFill>
                  <a:srgbClr val="000000"/>
                </a:solidFill>
                <a:latin typeface="segoe ui" panose="020B0502040204020203" pitchFamily="34" charset="0"/>
              </a:rPr>
              <a:t>Here, all the constraints are satisfied, so the desired result for 4 queens is {2, 4, 1, 3}.</a:t>
            </a: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930822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8982" y="1656094"/>
            <a:ext cx="6096000" cy="2862322"/>
          </a:xfrm>
          <a:prstGeom prst="rect">
            <a:avLst/>
          </a:prstGeom>
        </p:spPr>
        <p:txBody>
          <a:bodyPr>
            <a:spAutoFit/>
          </a:bodyPr>
          <a:lstStyle/>
          <a:p>
            <a:r>
              <a:rPr lang="en-US" b="1" dirty="0"/>
              <a:t>When to use a Backtracking algorithm?</a:t>
            </a:r>
          </a:p>
          <a:p>
            <a:r>
              <a:rPr lang="en-US" dirty="0"/>
              <a:t>When we have multiple choices, then we make the decisions from the available choices. In the following cases, we need to use the backtracking algorithm:</a:t>
            </a:r>
          </a:p>
          <a:p>
            <a:pPr>
              <a:buFont typeface="Arial" panose="020B0604020202020204" pitchFamily="34" charset="0"/>
              <a:buChar char="•"/>
            </a:pPr>
            <a:r>
              <a:rPr lang="en-US" dirty="0"/>
              <a:t>A piece of sufficient information is not available to make the best choice, so we use the backtracking strategy to try out all the possible solutions.</a:t>
            </a:r>
          </a:p>
          <a:p>
            <a:pPr>
              <a:buFont typeface="Arial" panose="020B0604020202020204" pitchFamily="34" charset="0"/>
              <a:buChar char="•"/>
            </a:pPr>
            <a:r>
              <a:rPr lang="en-US" dirty="0"/>
              <a:t>Each decision leads to a new set of choices. Then again, we backtrack to make new decisions. In this case, we need to use the backtracking strategy.</a:t>
            </a:r>
          </a:p>
        </p:txBody>
      </p:sp>
    </p:spTree>
    <p:extLst>
      <p:ext uri="{BB962C8B-B14F-4D97-AF65-F5344CB8AC3E}">
        <p14:creationId xmlns:p14="http://schemas.microsoft.com/office/powerpoint/2010/main" val="1071031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N-queens Probl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4036" y="1514763"/>
            <a:ext cx="7121235" cy="3343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669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4 Queens | Sada Kurapat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9601" y="1450110"/>
            <a:ext cx="6308436" cy="3371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048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ntents of Chapter 7 Chapter 7 Backtracking 7.1 The General method - ppt  video online download"/>
          <p:cNvPicPr>
            <a:picLocks noChangeAspect="1" noChangeArrowheads="1"/>
          </p:cNvPicPr>
          <p:nvPr/>
        </p:nvPicPr>
        <p:blipFill rotWithShape="1">
          <a:blip r:embed="rId2">
            <a:extLst>
              <a:ext uri="{28A0092B-C50C-407E-A947-70E740481C1C}">
                <a14:useLocalDpi xmlns:a14="http://schemas.microsoft.com/office/drawing/2010/main" val="0"/>
              </a:ext>
            </a:extLst>
          </a:blip>
          <a:srcRect l="8904" t="40997" r="6854"/>
          <a:stretch/>
        </p:blipFill>
        <p:spPr bwMode="auto">
          <a:xfrm>
            <a:off x="2290617" y="960583"/>
            <a:ext cx="8063347" cy="4712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360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Effect of Explicit Constraint by Comparative Study of Techniques for  Solving N-Queens Probl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8256" y="1182255"/>
            <a:ext cx="8248072" cy="4036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108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IN" dirty="0"/>
          </a:p>
        </p:txBody>
      </p:sp>
    </p:spTree>
    <p:extLst>
      <p:ext uri="{BB962C8B-B14F-4D97-AF65-F5344CB8AC3E}">
        <p14:creationId xmlns:p14="http://schemas.microsoft.com/office/powerpoint/2010/main" val="3863715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06618" y="1822256"/>
            <a:ext cx="6096000" cy="2308324"/>
          </a:xfrm>
          <a:prstGeom prst="rect">
            <a:avLst/>
          </a:prstGeom>
        </p:spPr>
        <p:txBody>
          <a:bodyPr>
            <a:spAutoFit/>
          </a:bodyPr>
          <a:lstStyle/>
          <a:p>
            <a:r>
              <a:rPr lang="en-US" b="1" dirty="0"/>
              <a:t>How does Backtracking work?</a:t>
            </a:r>
          </a:p>
          <a:p>
            <a:r>
              <a:rPr lang="en-US" dirty="0"/>
              <a:t>Backtracking is a systematic method of trying out various sequences of decisions until you find out that works. Let's understand through an example.</a:t>
            </a:r>
          </a:p>
          <a:p>
            <a:r>
              <a:rPr lang="en-US" dirty="0"/>
              <a:t>We start with a start node. First, we move to node A. Since it is not a feasible solution so we move to the next node, i.e., B. B is also not a feasible solution, and it is a dead-end so we backtrack from node B to node A.</a:t>
            </a:r>
          </a:p>
        </p:txBody>
      </p:sp>
    </p:spTree>
    <p:extLst>
      <p:ext uri="{BB962C8B-B14F-4D97-AF65-F5344CB8AC3E}">
        <p14:creationId xmlns:p14="http://schemas.microsoft.com/office/powerpoint/2010/main" val="1434344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2648" y="1882631"/>
            <a:ext cx="6343650" cy="1781175"/>
          </a:xfrm>
          <a:prstGeom prst="rect">
            <a:avLst/>
          </a:prstGeom>
        </p:spPr>
      </p:pic>
    </p:spTree>
    <p:extLst>
      <p:ext uri="{BB962C8B-B14F-4D97-AF65-F5344CB8AC3E}">
        <p14:creationId xmlns:p14="http://schemas.microsoft.com/office/powerpoint/2010/main" val="1600670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0437" y="1064691"/>
            <a:ext cx="6096000" cy="1200329"/>
          </a:xfrm>
          <a:prstGeom prst="rect">
            <a:avLst/>
          </a:prstGeom>
        </p:spPr>
        <p:txBody>
          <a:bodyPr>
            <a:spAutoFit/>
          </a:bodyPr>
          <a:lstStyle/>
          <a:p>
            <a:r>
              <a:rPr lang="en-US" dirty="0"/>
              <a:t>Suppose another path exists from node A to node C. So, we move from node A to node C. It is also a dead-end, so again backtrack from node C to node A. We move from node A to the starting node.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9193" y="2782021"/>
            <a:ext cx="6343650" cy="2162175"/>
          </a:xfrm>
          <a:prstGeom prst="rect">
            <a:avLst/>
          </a:prstGeom>
        </p:spPr>
      </p:pic>
    </p:spTree>
    <p:extLst>
      <p:ext uri="{BB962C8B-B14F-4D97-AF65-F5344CB8AC3E}">
        <p14:creationId xmlns:p14="http://schemas.microsoft.com/office/powerpoint/2010/main" val="2361994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6546" y="1184809"/>
            <a:ext cx="6096000" cy="1477328"/>
          </a:xfrm>
          <a:prstGeom prst="rect">
            <a:avLst/>
          </a:prstGeom>
        </p:spPr>
        <p:txBody>
          <a:bodyPr>
            <a:spAutoFit/>
          </a:bodyPr>
          <a:lstStyle/>
          <a:p>
            <a:r>
              <a:rPr lang="en-US" dirty="0"/>
              <a:t>Now we will check any other path exists from the starting node. So, we move from start node to the node D. Since it is not a feasible solution so we move from node D to node E. The node E is also not a feasible solution. It is a dead end so we backtrack from node E to node D.</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7046" y="2742045"/>
            <a:ext cx="5715000" cy="3276600"/>
          </a:xfrm>
          <a:prstGeom prst="rect">
            <a:avLst/>
          </a:prstGeom>
        </p:spPr>
      </p:pic>
    </p:spTree>
    <p:extLst>
      <p:ext uri="{BB962C8B-B14F-4D97-AF65-F5344CB8AC3E}">
        <p14:creationId xmlns:p14="http://schemas.microsoft.com/office/powerpoint/2010/main" val="1091669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41964" y="981517"/>
            <a:ext cx="6096000" cy="923330"/>
          </a:xfrm>
          <a:prstGeom prst="rect">
            <a:avLst/>
          </a:prstGeom>
        </p:spPr>
        <p:txBody>
          <a:bodyPr>
            <a:spAutoFit/>
          </a:bodyPr>
          <a:lstStyle/>
          <a:p>
            <a:r>
              <a:rPr lang="en-US" dirty="0"/>
              <a:t>Suppose another path exists from node D to node F. So, we move from node D to node F. Since it is not a feasible solution and it's a dead-end, we check for another path from node F.</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2464" y="2152938"/>
            <a:ext cx="5715000" cy="3752850"/>
          </a:xfrm>
          <a:prstGeom prst="rect">
            <a:avLst/>
          </a:prstGeom>
        </p:spPr>
      </p:pic>
    </p:spTree>
    <p:extLst>
      <p:ext uri="{BB962C8B-B14F-4D97-AF65-F5344CB8AC3E}">
        <p14:creationId xmlns:p14="http://schemas.microsoft.com/office/powerpoint/2010/main" val="194299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8982" y="1018417"/>
            <a:ext cx="6096000" cy="646331"/>
          </a:xfrm>
          <a:prstGeom prst="rect">
            <a:avLst/>
          </a:prstGeom>
        </p:spPr>
        <p:txBody>
          <a:bodyPr>
            <a:spAutoFit/>
          </a:bodyPr>
          <a:lstStyle/>
          <a:p>
            <a:r>
              <a:rPr lang="en-US" dirty="0"/>
              <a:t>Suppose there is another path exists from the node F to node G so move from node F to node G. The node G is a success node.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750" y="1992312"/>
            <a:ext cx="4762500" cy="3686175"/>
          </a:xfrm>
          <a:prstGeom prst="rect">
            <a:avLst/>
          </a:prstGeom>
        </p:spPr>
      </p:pic>
    </p:spTree>
    <p:extLst>
      <p:ext uri="{BB962C8B-B14F-4D97-AF65-F5344CB8AC3E}">
        <p14:creationId xmlns:p14="http://schemas.microsoft.com/office/powerpoint/2010/main" val="1849782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40410" y="1129206"/>
            <a:ext cx="4311180" cy="369332"/>
          </a:xfrm>
          <a:prstGeom prst="rect">
            <a:avLst/>
          </a:prstGeom>
        </p:spPr>
        <p:txBody>
          <a:bodyPr wrap="none">
            <a:spAutoFit/>
          </a:bodyPr>
          <a:lstStyle/>
          <a:p>
            <a:r>
              <a:rPr lang="en-US" b="1" dirty="0"/>
              <a:t>The terms related to the backtracking are:</a:t>
            </a:r>
            <a:endParaRPr lang="en-IN" dirty="0"/>
          </a:p>
        </p:txBody>
      </p:sp>
      <p:sp>
        <p:nvSpPr>
          <p:cNvPr id="3" name="Rectangle 2"/>
          <p:cNvSpPr/>
          <p:nvPr/>
        </p:nvSpPr>
        <p:spPr>
          <a:xfrm>
            <a:off x="3315855" y="2071638"/>
            <a:ext cx="6096000" cy="2308324"/>
          </a:xfrm>
          <a:prstGeom prst="rect">
            <a:avLst/>
          </a:prstGeom>
        </p:spPr>
        <p:txBody>
          <a:bodyPr>
            <a:spAutoFit/>
          </a:bodyPr>
          <a:lstStyle/>
          <a:p>
            <a:pPr>
              <a:buFont typeface="Arial" panose="020B0604020202020204" pitchFamily="34" charset="0"/>
              <a:buChar char="•"/>
            </a:pPr>
            <a:r>
              <a:rPr lang="en-US" b="1" dirty="0"/>
              <a:t>Live node:</a:t>
            </a:r>
            <a:r>
              <a:rPr lang="en-US" dirty="0"/>
              <a:t> The nodes that can be further generated are known as live nodes.</a:t>
            </a:r>
          </a:p>
          <a:p>
            <a:pPr>
              <a:buFont typeface="Arial" panose="020B0604020202020204" pitchFamily="34" charset="0"/>
              <a:buChar char="•"/>
            </a:pPr>
            <a:r>
              <a:rPr lang="en-US" b="1" dirty="0"/>
              <a:t>E node:</a:t>
            </a:r>
            <a:r>
              <a:rPr lang="en-US" dirty="0"/>
              <a:t> The nodes whose children are being generated and become a success node.</a:t>
            </a:r>
          </a:p>
          <a:p>
            <a:pPr>
              <a:buFont typeface="Arial" panose="020B0604020202020204" pitchFamily="34" charset="0"/>
              <a:buChar char="•"/>
            </a:pPr>
            <a:r>
              <a:rPr lang="en-US" b="1" dirty="0"/>
              <a:t>Success node:</a:t>
            </a:r>
            <a:r>
              <a:rPr lang="en-US" dirty="0"/>
              <a:t> The node is said to be a success node if it provides a feasible solution.</a:t>
            </a:r>
          </a:p>
          <a:p>
            <a:pPr>
              <a:buFont typeface="Arial" panose="020B0604020202020204" pitchFamily="34" charset="0"/>
              <a:buChar char="•"/>
            </a:pPr>
            <a:r>
              <a:rPr lang="en-US" b="1" dirty="0"/>
              <a:t>Dead node:</a:t>
            </a:r>
            <a:r>
              <a:rPr lang="en-US" dirty="0"/>
              <a:t> The node which cannot be further generated and also does not provide a feasible solution is known as a dead node.</a:t>
            </a:r>
          </a:p>
        </p:txBody>
      </p:sp>
    </p:spTree>
    <p:extLst>
      <p:ext uri="{BB962C8B-B14F-4D97-AF65-F5344CB8AC3E}">
        <p14:creationId xmlns:p14="http://schemas.microsoft.com/office/powerpoint/2010/main" val="34854092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136</TotalTime>
  <Words>1497</Words>
  <Application>Microsoft Office PowerPoint</Application>
  <PresentationFormat>Widescreen</PresentationFormat>
  <Paragraphs>60</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Garamond</vt:lpstr>
      <vt:lpstr>segoe ui</vt:lpstr>
      <vt:lpstr>urw-din</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 Kumar</dc:creator>
  <cp:lastModifiedBy>Ram Kumar</cp:lastModifiedBy>
  <cp:revision>6</cp:revision>
  <dcterms:created xsi:type="dcterms:W3CDTF">2021-07-06T06:37:07Z</dcterms:created>
  <dcterms:modified xsi:type="dcterms:W3CDTF">2022-06-16T05:25:14Z</dcterms:modified>
</cp:coreProperties>
</file>