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63" r:id="rId2"/>
    <p:sldId id="265" r:id="rId3"/>
    <p:sldId id="256" r:id="rId4"/>
    <p:sldId id="267" r:id="rId5"/>
    <p:sldId id="266" r:id="rId6"/>
    <p:sldId id="257" r:id="rId7"/>
    <p:sldId id="260" r:id="rId8"/>
    <p:sldId id="258" r:id="rId9"/>
    <p:sldId id="259" r:id="rId10"/>
    <p:sldId id="261" r:id="rId11"/>
    <p:sldId id="262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EB165-3ADD-44C7-9F93-F8EA640EA381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97E08-6FD7-4B5A-A73D-F8E9B7E57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361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71A9CB-13D7-43DA-8DE2-8064531834C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14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B9E458BD-1D36-47F3-96D6-D72CE2057D06}" type="slidenum">
              <a:rPr lang="zh-TW" altLang="en-US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zh-TW" altLang="en-US">
              <a:latin typeface="Tahoma" panose="020B0604030504040204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311092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629301" y="746760"/>
            <a:ext cx="7793038" cy="9144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greedy method </a:t>
            </a:r>
            <a:endParaRPr lang="zh-TW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649939" y="1309838"/>
            <a:ext cx="7772400" cy="411480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a problem can be solved by a sequence of decisions.  The greedy method has that </a:t>
            </a:r>
            <a:r>
              <a:rPr lang="en-US" altLang="zh-TW" sz="2800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altLang="zh-TW" sz="2800" u="sng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is locally optimal.  These locally optimal solutions will finally add up to a globally optimal solution.</a:t>
            </a:r>
          </a:p>
          <a:p>
            <a:pPr algn="just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a few optimization problems can be solved by the greedy method. </a:t>
            </a:r>
          </a:p>
        </p:txBody>
      </p:sp>
    </p:spTree>
    <p:extLst>
      <p:ext uri="{BB962C8B-B14F-4D97-AF65-F5344CB8AC3E}">
        <p14:creationId xmlns:p14="http://schemas.microsoft.com/office/powerpoint/2010/main" val="2744725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l="31243" t="21469" r="8598" b="37365"/>
          <a:stretch/>
        </p:blipFill>
        <p:spPr bwMode="auto">
          <a:xfrm>
            <a:off x="2632364" y="1311564"/>
            <a:ext cx="7583054" cy="31034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7206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31131" t="26985" r="15910" b="10577"/>
          <a:stretch/>
        </p:blipFill>
        <p:spPr bwMode="auto">
          <a:xfrm>
            <a:off x="2558473" y="1468582"/>
            <a:ext cx="7398327" cy="38700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71298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6654" y="637240"/>
            <a:ext cx="363912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/>
              <a:t>// number of denominations using greedy</a:t>
            </a:r>
          </a:p>
          <a:p>
            <a:r>
              <a:rPr lang="en-IN" sz="1400" b="1" dirty="0" smtClean="0"/>
              <a:t>#include&lt;</a:t>
            </a:r>
            <a:r>
              <a:rPr lang="en-IN" sz="1400" b="1" dirty="0" err="1" smtClean="0"/>
              <a:t>iostream</a:t>
            </a:r>
            <a:r>
              <a:rPr lang="en-IN" sz="1400" b="1" dirty="0" smtClean="0"/>
              <a:t>&gt;</a:t>
            </a:r>
          </a:p>
          <a:p>
            <a:r>
              <a:rPr lang="en-US" sz="1400" b="1" dirty="0" smtClean="0"/>
              <a:t>using namespace </a:t>
            </a:r>
            <a:r>
              <a:rPr lang="en-US" sz="1400" b="1" dirty="0" err="1" smtClean="0"/>
              <a:t>std</a:t>
            </a:r>
            <a:r>
              <a:rPr lang="en-US" sz="1400" b="1" dirty="0" smtClean="0"/>
              <a:t>;</a:t>
            </a:r>
            <a:endParaRPr lang="en-IN" sz="1400" b="1" dirty="0" smtClean="0"/>
          </a:p>
          <a:p>
            <a:r>
              <a:rPr lang="en-IN" sz="1400" b="1" dirty="0" smtClean="0"/>
              <a:t>#define COINS 9</a:t>
            </a:r>
          </a:p>
          <a:p>
            <a:r>
              <a:rPr lang="en-IN" sz="1400" b="1" dirty="0" smtClean="0"/>
              <a:t>#define MAX 20</a:t>
            </a:r>
          </a:p>
          <a:p>
            <a:r>
              <a:rPr lang="en-IN" sz="1400" b="1" dirty="0" smtClean="0"/>
              <a:t>// All denominations of Indian Currency</a:t>
            </a:r>
          </a:p>
          <a:p>
            <a:r>
              <a:rPr lang="en-IN" sz="1400" b="1" dirty="0" err="1" smtClean="0"/>
              <a:t>int</a:t>
            </a:r>
            <a:r>
              <a:rPr lang="en-IN" sz="1400" b="1" dirty="0" smtClean="0"/>
              <a:t> coins[COINS] = { 1, 2, 5, 10, 20,50, 100, 200, 2000 };</a:t>
            </a:r>
          </a:p>
          <a:p>
            <a:r>
              <a:rPr lang="en-IN" sz="1400" b="1" dirty="0" smtClean="0"/>
              <a:t>void </a:t>
            </a:r>
            <a:r>
              <a:rPr lang="en-IN" sz="1400" b="1" dirty="0" err="1" smtClean="0"/>
              <a:t>findMin</a:t>
            </a:r>
            <a:r>
              <a:rPr lang="en-IN" sz="1400" b="1" dirty="0" smtClean="0"/>
              <a:t>(</a:t>
            </a:r>
            <a:r>
              <a:rPr lang="en-IN" sz="1400" b="1" dirty="0" err="1" smtClean="0"/>
              <a:t>int</a:t>
            </a:r>
            <a:r>
              <a:rPr lang="en-IN" sz="1400" b="1" dirty="0" smtClean="0"/>
              <a:t> cost)</a:t>
            </a:r>
          </a:p>
          <a:p>
            <a:r>
              <a:rPr lang="en-IN" sz="1400" b="1" dirty="0" smtClean="0"/>
              <a:t>{</a:t>
            </a:r>
          </a:p>
          <a:p>
            <a:r>
              <a:rPr lang="en-IN" sz="1400" b="1" dirty="0" smtClean="0"/>
              <a:t>	</a:t>
            </a:r>
            <a:r>
              <a:rPr lang="en-IN" sz="1400" b="1" dirty="0" err="1" smtClean="0"/>
              <a:t>int</a:t>
            </a:r>
            <a:r>
              <a:rPr lang="en-IN" sz="1400" b="1" dirty="0" smtClean="0"/>
              <a:t> </a:t>
            </a:r>
            <a:r>
              <a:rPr lang="en-IN" sz="1400" b="1" dirty="0" err="1" smtClean="0"/>
              <a:t>coinList</a:t>
            </a:r>
            <a:r>
              <a:rPr lang="en-IN" sz="1400" b="1" dirty="0" smtClean="0"/>
              <a:t>[MAX] = { 0 };</a:t>
            </a:r>
          </a:p>
          <a:p>
            <a:r>
              <a:rPr lang="en-IN" sz="1400" b="1" dirty="0" smtClean="0"/>
              <a:t>	</a:t>
            </a:r>
            <a:r>
              <a:rPr lang="en-IN" sz="1400" b="1" dirty="0" err="1" smtClean="0"/>
              <a:t>int</a:t>
            </a:r>
            <a:r>
              <a:rPr lang="en-IN" sz="1400" b="1" dirty="0" smtClean="0"/>
              <a:t> </a:t>
            </a:r>
            <a:r>
              <a:rPr lang="en-IN" sz="1400" b="1" dirty="0" err="1" smtClean="0"/>
              <a:t>i</a:t>
            </a:r>
            <a:r>
              <a:rPr lang="en-IN" sz="1400" b="1" dirty="0" smtClean="0"/>
              <a:t>, k = 0;</a:t>
            </a:r>
          </a:p>
          <a:p>
            <a:endParaRPr lang="en-IN" sz="1400" b="1" dirty="0" smtClean="0"/>
          </a:p>
          <a:p>
            <a:r>
              <a:rPr lang="en-IN" sz="1400" b="1" dirty="0" smtClean="0"/>
              <a:t>	for (</a:t>
            </a:r>
            <a:r>
              <a:rPr lang="en-IN" sz="1400" b="1" dirty="0" err="1" smtClean="0"/>
              <a:t>i</a:t>
            </a:r>
            <a:r>
              <a:rPr lang="en-IN" sz="1400" b="1" dirty="0" smtClean="0"/>
              <a:t> = COINS - 1; </a:t>
            </a:r>
            <a:r>
              <a:rPr lang="en-IN" sz="1400" b="1" dirty="0" err="1" smtClean="0"/>
              <a:t>i</a:t>
            </a:r>
            <a:r>
              <a:rPr lang="en-IN" sz="1400" b="1" dirty="0" smtClean="0"/>
              <a:t> &gt;= 0; </a:t>
            </a:r>
            <a:r>
              <a:rPr lang="en-IN" sz="1400" b="1" dirty="0" err="1" smtClean="0"/>
              <a:t>i</a:t>
            </a:r>
            <a:r>
              <a:rPr lang="en-IN" sz="1400" b="1" dirty="0" smtClean="0"/>
              <a:t>--) {</a:t>
            </a:r>
          </a:p>
          <a:p>
            <a:r>
              <a:rPr lang="en-IN" sz="1400" b="1" dirty="0" smtClean="0"/>
              <a:t>		while (cost &gt;= coins[</a:t>
            </a:r>
            <a:r>
              <a:rPr lang="en-IN" sz="1400" b="1" dirty="0" err="1" smtClean="0"/>
              <a:t>i</a:t>
            </a:r>
            <a:r>
              <a:rPr lang="en-IN" sz="1400" b="1" dirty="0" smtClean="0"/>
              <a:t>]) {</a:t>
            </a:r>
          </a:p>
          <a:p>
            <a:r>
              <a:rPr lang="en-IN" sz="1400" b="1" dirty="0" smtClean="0"/>
              <a:t>			cost -= coins[</a:t>
            </a:r>
            <a:r>
              <a:rPr lang="en-IN" sz="1400" b="1" dirty="0" err="1" smtClean="0"/>
              <a:t>i</a:t>
            </a:r>
            <a:r>
              <a:rPr lang="en-IN" sz="1400" b="1" dirty="0" smtClean="0"/>
              <a:t>];</a:t>
            </a:r>
          </a:p>
          <a:p>
            <a:r>
              <a:rPr lang="en-IN" sz="1400" b="1" dirty="0" smtClean="0"/>
              <a:t>			// Add coin in the list</a:t>
            </a:r>
          </a:p>
          <a:p>
            <a:r>
              <a:rPr lang="en-IN" sz="1400" b="1" dirty="0" smtClean="0"/>
              <a:t>			</a:t>
            </a:r>
            <a:r>
              <a:rPr lang="en-IN" sz="1400" b="1" dirty="0" err="1" smtClean="0"/>
              <a:t>coinList</a:t>
            </a:r>
            <a:r>
              <a:rPr lang="en-IN" sz="1400" b="1" dirty="0" smtClean="0"/>
              <a:t>[k++] = coins[</a:t>
            </a:r>
            <a:r>
              <a:rPr lang="en-IN" sz="1400" b="1" dirty="0" err="1" smtClean="0"/>
              <a:t>i</a:t>
            </a:r>
            <a:r>
              <a:rPr lang="en-IN" sz="1400" b="1" dirty="0" smtClean="0"/>
              <a:t>];</a:t>
            </a:r>
          </a:p>
          <a:p>
            <a:r>
              <a:rPr lang="en-IN" sz="1400" b="1" dirty="0" smtClean="0"/>
              <a:t>		}</a:t>
            </a:r>
          </a:p>
          <a:p>
            <a:r>
              <a:rPr lang="en-IN" sz="1400" b="1" dirty="0" smtClean="0"/>
              <a:t>	}</a:t>
            </a:r>
          </a:p>
          <a:p>
            <a:r>
              <a:rPr lang="en-IN" sz="1400" b="1" dirty="0"/>
              <a:t> </a:t>
            </a:r>
            <a:r>
              <a:rPr lang="en-IN" sz="1400" b="1" dirty="0" smtClean="0"/>
              <a:t>         for (</a:t>
            </a:r>
            <a:r>
              <a:rPr lang="en-IN" sz="1400" b="1" dirty="0" err="1" smtClean="0"/>
              <a:t>i</a:t>
            </a:r>
            <a:r>
              <a:rPr lang="en-IN" sz="1400" b="1" dirty="0" smtClean="0"/>
              <a:t> = 0; </a:t>
            </a:r>
            <a:r>
              <a:rPr lang="en-IN" sz="1400" b="1" dirty="0" err="1" smtClean="0"/>
              <a:t>i</a:t>
            </a:r>
            <a:r>
              <a:rPr lang="en-IN" sz="1400" b="1" dirty="0" smtClean="0"/>
              <a:t> &lt; k; </a:t>
            </a:r>
            <a:r>
              <a:rPr lang="en-IN" sz="1400" b="1" dirty="0" err="1" smtClean="0"/>
              <a:t>i</a:t>
            </a:r>
            <a:r>
              <a:rPr lang="en-IN" sz="1400" b="1" dirty="0" smtClean="0"/>
              <a:t>++) {</a:t>
            </a:r>
          </a:p>
          <a:p>
            <a:r>
              <a:rPr lang="en-IN" sz="1400" b="1" dirty="0"/>
              <a:t>	</a:t>
            </a:r>
            <a:r>
              <a:rPr lang="en-IN" sz="1400" b="1" dirty="0" smtClean="0"/>
              <a:t>// Print</a:t>
            </a:r>
          </a:p>
          <a:p>
            <a:r>
              <a:rPr lang="en-IN" sz="1400" b="1" dirty="0" smtClean="0"/>
              <a:t>		</a:t>
            </a:r>
            <a:r>
              <a:rPr lang="en-IN" sz="1400" b="1" dirty="0" err="1" smtClean="0"/>
              <a:t>cout</a:t>
            </a:r>
            <a:r>
              <a:rPr lang="en-IN" sz="1400" b="1" dirty="0" smtClean="0"/>
              <a:t>&lt;&lt;</a:t>
            </a:r>
            <a:r>
              <a:rPr lang="en-IN" sz="1400" b="1" dirty="0" err="1" smtClean="0"/>
              <a:t>coinList</a:t>
            </a:r>
            <a:r>
              <a:rPr lang="en-IN" sz="1400" b="1" dirty="0" smtClean="0"/>
              <a:t>[</a:t>
            </a:r>
            <a:r>
              <a:rPr lang="en-IN" sz="1400" b="1" dirty="0" err="1" smtClean="0"/>
              <a:t>i</a:t>
            </a:r>
            <a:r>
              <a:rPr lang="en-IN" sz="1400" b="1" dirty="0" smtClean="0"/>
              <a:t>]&lt;&lt;“ “;</a:t>
            </a:r>
          </a:p>
          <a:p>
            <a:r>
              <a:rPr lang="en-IN" sz="1400" b="1" dirty="0" smtClean="0"/>
              <a:t>	}</a:t>
            </a:r>
          </a:p>
          <a:p>
            <a:r>
              <a:rPr lang="en-IN" sz="1400" b="1" dirty="0" smtClean="0"/>
              <a:t>	return;</a:t>
            </a:r>
          </a:p>
          <a:p>
            <a:r>
              <a:rPr lang="en-IN" sz="1400" b="1" dirty="0" smtClean="0"/>
              <a:t>}</a:t>
            </a:r>
            <a:endParaRPr lang="en-IN" sz="1400" b="1" dirty="0"/>
          </a:p>
        </p:txBody>
      </p:sp>
      <p:sp>
        <p:nvSpPr>
          <p:cNvPr id="3" name="Rectangle 2"/>
          <p:cNvSpPr/>
          <p:nvPr/>
        </p:nvSpPr>
        <p:spPr>
          <a:xfrm>
            <a:off x="8220364" y="1175849"/>
            <a:ext cx="23552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 smtClean="0"/>
              <a:t>int</a:t>
            </a:r>
            <a:r>
              <a:rPr lang="en-IN" b="1" dirty="0" smtClean="0"/>
              <a:t> main(void)</a:t>
            </a:r>
          </a:p>
          <a:p>
            <a:r>
              <a:rPr lang="en-IN" b="1" dirty="0" smtClean="0"/>
              <a:t>{</a:t>
            </a:r>
          </a:p>
          <a:p>
            <a:r>
              <a:rPr lang="en-IN" b="1" dirty="0" smtClean="0"/>
              <a:t>	// input value</a:t>
            </a:r>
          </a:p>
          <a:p>
            <a:r>
              <a:rPr lang="en-IN" b="1" dirty="0" smtClean="0"/>
              <a:t>	</a:t>
            </a:r>
            <a:r>
              <a:rPr lang="en-IN" b="1" dirty="0" err="1" smtClean="0"/>
              <a:t>int</a:t>
            </a:r>
            <a:r>
              <a:rPr lang="en-IN" b="1" dirty="0" smtClean="0"/>
              <a:t> n;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</a:t>
            </a:r>
            <a:r>
              <a:rPr lang="en-US" b="1" dirty="0" err="1" smtClean="0"/>
              <a:t>cin</a:t>
            </a:r>
            <a:r>
              <a:rPr lang="en-US" b="1" dirty="0" smtClean="0"/>
              <a:t>&gt;&gt;n;</a:t>
            </a:r>
            <a:endParaRPr lang="en-IN" b="1" dirty="0"/>
          </a:p>
          <a:p>
            <a:r>
              <a:rPr lang="en-IN" b="1" dirty="0" smtClean="0"/>
              <a:t>       </a:t>
            </a:r>
            <a:r>
              <a:rPr lang="en-IN" b="1" dirty="0" err="1" smtClean="0"/>
              <a:t>findMin</a:t>
            </a:r>
            <a:r>
              <a:rPr lang="en-IN" b="1" dirty="0" smtClean="0"/>
              <a:t>(n);</a:t>
            </a:r>
          </a:p>
          <a:p>
            <a:r>
              <a:rPr lang="en-IN" b="1" dirty="0" smtClean="0"/>
              <a:t>	return 0;</a:t>
            </a:r>
          </a:p>
          <a:p>
            <a:r>
              <a:rPr lang="en-IN" b="1" dirty="0" smtClean="0"/>
              <a:t>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31369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11054" y="186834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Note:</a:t>
            </a:r>
            <a:r>
              <a:rPr lang="en-US" dirty="0"/>
              <a:t> The above approach may not work for all denominations. For example, it doesn’t work for denominations {9, 6, 5, 1} and V = 11. The above approach would print 9, 1 and 1. But we can use 2 denominations 5 and 6. </a:t>
            </a:r>
            <a:br>
              <a:rPr lang="en-US" dirty="0"/>
            </a:br>
            <a:r>
              <a:rPr lang="en-US" dirty="0"/>
              <a:t>For general input, </a:t>
            </a:r>
            <a:r>
              <a:rPr lang="en-US" dirty="0" smtClean="0"/>
              <a:t>dynamic </a:t>
            </a:r>
            <a:r>
              <a:rPr lang="en-US" dirty="0"/>
              <a:t>programming approach can be used: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575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295402" y="982132"/>
            <a:ext cx="9601196" cy="47128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What makes a greedy algorithm?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95402" y="1555904"/>
            <a:ext cx="9601196" cy="3318936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to satisfy the problem’s constraints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Locally Optimal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greedy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to make the best local choice among all feasible choices available on that step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this local choice results in a global optimum then the problem has optimal substructure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Irrevocable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 choice is made it can’t be un-done on subsequent steps of the algorithm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examples: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Playing chess by making best move without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lookahead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Giving fewest number of coins as change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appealing, but don’t always give the best solution</a:t>
            </a:r>
          </a:p>
        </p:txBody>
      </p:sp>
    </p:spTree>
    <p:extLst>
      <p:ext uri="{BB962C8B-B14F-4D97-AF65-F5344CB8AC3E}">
        <p14:creationId xmlns:p14="http://schemas.microsoft.com/office/powerpoint/2010/main" val="317965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68073" y="115705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CONTROL ABSTRACTION </a:t>
            </a:r>
            <a:endParaRPr lang="en-US" dirty="0" smtClean="0"/>
          </a:p>
          <a:p>
            <a:r>
              <a:rPr lang="en-US" dirty="0" smtClean="0"/>
              <a:t>Algorithm </a:t>
            </a:r>
            <a:r>
              <a:rPr lang="en-US" dirty="0"/>
              <a:t>Greedy (a, n) </a:t>
            </a:r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/>
              <a:t>a(1 : n) contains the ‘n’ </a:t>
            </a:r>
            <a:r>
              <a:rPr lang="en-US" dirty="0" smtClean="0"/>
              <a:t>inputs</a:t>
            </a:r>
          </a:p>
          <a:p>
            <a:r>
              <a:rPr lang="en-US" dirty="0" smtClean="0"/>
              <a:t> </a:t>
            </a:r>
            <a:r>
              <a:rPr lang="en-US" dirty="0"/>
              <a:t>{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solution </a:t>
            </a:r>
            <a:r>
              <a:rPr lang="en-US" dirty="0"/>
              <a:t>:= ; // initialize the solution to empty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for </a:t>
            </a:r>
            <a:r>
              <a:rPr lang="en-US" dirty="0"/>
              <a:t>i:=1 to n do </a:t>
            </a:r>
            <a:endParaRPr lang="en-US" dirty="0" smtClean="0"/>
          </a:p>
          <a:p>
            <a:r>
              <a:rPr lang="en-US" dirty="0" smtClean="0"/>
              <a:t>  {</a:t>
            </a:r>
          </a:p>
          <a:p>
            <a:r>
              <a:rPr lang="en-US" dirty="0" smtClean="0"/>
              <a:t> 	 x </a:t>
            </a:r>
            <a:r>
              <a:rPr lang="en-US" dirty="0"/>
              <a:t>:= select (a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	 </a:t>
            </a:r>
            <a:r>
              <a:rPr lang="en-US" dirty="0"/>
              <a:t>feasible (solution, x) then </a:t>
            </a:r>
            <a:endParaRPr lang="en-US" dirty="0" smtClean="0"/>
          </a:p>
          <a:p>
            <a:r>
              <a:rPr lang="en-US" dirty="0" smtClean="0"/>
              <a:t>	 solution </a:t>
            </a:r>
            <a:r>
              <a:rPr lang="en-US" dirty="0"/>
              <a:t>:= Union (Solution, x); </a:t>
            </a:r>
            <a:endParaRPr lang="en-US" dirty="0" smtClean="0"/>
          </a:p>
          <a:p>
            <a:r>
              <a:rPr lang="en-US" dirty="0" smtClean="0"/>
              <a:t>   }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return solution; </a:t>
            </a:r>
            <a:endParaRPr lang="en-US" dirty="0" smtClean="0"/>
          </a:p>
          <a:p>
            <a:r>
              <a:rPr lang="en-US" dirty="0" smtClean="0"/>
              <a:t>}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25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8&#10;PSEOUDOCODE&#10; Begin&#10; Greedy(input I)&#10; while (solution is not complete) do&#10; Select the best element x in the&#10; remain...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4" r="11062"/>
          <a:stretch/>
        </p:blipFill>
        <p:spPr bwMode="auto">
          <a:xfrm>
            <a:off x="3297382" y="1120630"/>
            <a:ext cx="5218545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38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pplications of the Greedy Strategy&#10;• Optimal solutions:&#10;change making for “normal” coin denominations&#10;minimum spanning ...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684" y="1212994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468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94182" y="1332637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 Let us apply the greedy method to solve the knapsack problem.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given ‘n’ objects and a knapsack.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‘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has a weight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knapsack has a capacity ‘m’.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fraction xi, 0 &lt; xi &lt; 1 of object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placed into the knapsack then a profit of pi xi is earned. The objective is to fill the knapsack that maximizes the total profit earned.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9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400">
                <a:solidFill>
                  <a:schemeClr val="accent1"/>
                </a:solidFill>
              </a:rPr>
              <a:t>3 -</a:t>
            </a:r>
            <a:fld id="{665EDE00-71B8-49DF-B63E-58E2E1B57C5D}" type="slidenum">
              <a:rPr kumimoji="0" lang="zh-TW" altLang="en-US" sz="1400">
                <a:solidFill>
                  <a:schemeClr val="accent1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zh-TW" altLang="en-US" sz="1400">
              <a:solidFill>
                <a:schemeClr val="accent1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TW" dirty="0" smtClean="0"/>
              <a:t>The knapsack problem</a:t>
            </a:r>
            <a:br>
              <a:rPr lang="en-US" altLang="zh-TW" dirty="0" smtClean="0"/>
            </a:br>
            <a:r>
              <a:rPr lang="en-US" altLang="zh-TW" sz="2000" dirty="0" smtClean="0"/>
              <a:t>problem statement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6390" y="1978786"/>
            <a:ext cx="9601196" cy="3318936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TW" dirty="0" smtClean="0"/>
              <a:t>n objects, each with a weight </a:t>
            </a:r>
            <a:r>
              <a:rPr lang="en-US" altLang="zh-TW" dirty="0" err="1" smtClean="0"/>
              <a:t>w</a:t>
            </a:r>
            <a:r>
              <a:rPr lang="en-US" altLang="zh-TW" baseline="-30000" dirty="0" err="1" smtClean="0"/>
              <a:t>i</a:t>
            </a:r>
            <a:r>
              <a:rPr lang="en-US" altLang="zh-TW" dirty="0" smtClean="0"/>
              <a:t> &gt;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smtClean="0"/>
              <a:t>					   a profit p</a:t>
            </a:r>
            <a:r>
              <a:rPr lang="en-US" altLang="zh-TW" baseline="-30000" dirty="0" smtClean="0"/>
              <a:t>i</a:t>
            </a:r>
            <a:r>
              <a:rPr lang="en-US" altLang="zh-TW" dirty="0" smtClean="0"/>
              <a:t> &gt;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smtClean="0"/>
              <a:t>				capacity of knapsack: M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TW" dirty="0" smtClean="0"/>
              <a:t>Maximize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TW" dirty="0" smtClean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TW" dirty="0" smtClean="0"/>
              <a:t>Subject to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smtClean="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smtClean="0"/>
              <a:t>0 </a:t>
            </a:r>
            <a:r>
              <a:rPr lang="en-US" altLang="zh-TW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dirty="0" smtClean="0"/>
              <a:t> x</a:t>
            </a:r>
            <a:r>
              <a:rPr lang="en-US" altLang="zh-TW" baseline="-30000" dirty="0" smtClean="0"/>
              <a:t>i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dirty="0" smtClean="0"/>
              <a:t> 1, 1 </a:t>
            </a:r>
            <a:r>
              <a:rPr lang="en-US" altLang="zh-TW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dirty="0" smtClean="0"/>
              <a:t> n   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5672138" y="31765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graphicFrame>
        <p:nvGraphicFramePr>
          <p:cNvPr id="419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701348"/>
              </p:ext>
            </p:extLst>
          </p:nvPr>
        </p:nvGraphicFramePr>
        <p:xfrm>
          <a:off x="2976564" y="3475255"/>
          <a:ext cx="1295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r:id="rId4" imgW="850900" imgH="508000" progId="Equation.3">
                  <p:embed/>
                </p:oleObj>
              </mc:Choice>
              <mc:Fallback>
                <p:oleObj r:id="rId4" imgW="850900" imgH="508000" progId="Equation.3">
                  <p:embed/>
                  <p:pic>
                    <p:nvPicPr>
                      <p:cNvPr id="419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64" y="3475255"/>
                        <a:ext cx="12954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5391150" y="3181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graphicFrame>
        <p:nvGraphicFramePr>
          <p:cNvPr id="4199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083854"/>
              </p:ext>
            </p:extLst>
          </p:nvPr>
        </p:nvGraphicFramePr>
        <p:xfrm>
          <a:off x="2976564" y="4260950"/>
          <a:ext cx="18288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r:id="rId6" imgW="1409088" imgH="495085" progId="Equation.3">
                  <p:embed/>
                </p:oleObj>
              </mc:Choice>
              <mc:Fallback>
                <p:oleObj r:id="rId6" imgW="1409088" imgH="495085" progId="Equation.3">
                  <p:embed/>
                  <p:pic>
                    <p:nvPicPr>
                      <p:cNvPr id="4199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64" y="4260950"/>
                        <a:ext cx="182880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348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25003" y="740675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Algorithm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objects are already been sorted into non-increasing order of p[</a:t>
            </a:r>
            <a:r>
              <a:rPr lang="en-US" dirty="0" err="1"/>
              <a:t>i</a:t>
            </a:r>
            <a:r>
              <a:rPr lang="en-US" dirty="0"/>
              <a:t>] / w[</a:t>
            </a:r>
            <a:r>
              <a:rPr lang="en-US" dirty="0" err="1"/>
              <a:t>i</a:t>
            </a:r>
            <a:r>
              <a:rPr lang="en-US" dirty="0"/>
              <a:t>] then the algorithm given below obtains solutions corresponding to this strategy. </a:t>
            </a:r>
            <a:endParaRPr lang="en-US" dirty="0" smtClean="0"/>
          </a:p>
          <a:p>
            <a:r>
              <a:rPr lang="en-US" dirty="0" smtClean="0"/>
              <a:t>Algorithm </a:t>
            </a:r>
            <a:r>
              <a:rPr lang="en-US" dirty="0" err="1"/>
              <a:t>GreedyKnapsack</a:t>
            </a:r>
            <a:r>
              <a:rPr lang="en-US" dirty="0"/>
              <a:t> (m, n) </a:t>
            </a:r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/>
              <a:t>P[1 : n] and w[1 : n] contain the profits and weights respectively of </a:t>
            </a:r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/>
              <a:t>Objects ordered so that p[</a:t>
            </a:r>
            <a:r>
              <a:rPr lang="en-US" dirty="0" err="1"/>
              <a:t>i</a:t>
            </a:r>
            <a:r>
              <a:rPr lang="en-US" dirty="0"/>
              <a:t>] / w[</a:t>
            </a:r>
            <a:r>
              <a:rPr lang="en-US" dirty="0" err="1"/>
              <a:t>i</a:t>
            </a:r>
            <a:r>
              <a:rPr lang="en-US" dirty="0"/>
              <a:t>]&gt; p[</a:t>
            </a:r>
            <a:r>
              <a:rPr lang="en-US" dirty="0" err="1"/>
              <a:t>i</a:t>
            </a:r>
            <a:r>
              <a:rPr lang="en-US" dirty="0"/>
              <a:t> + 1] / w[</a:t>
            </a:r>
            <a:r>
              <a:rPr lang="en-US" dirty="0" err="1"/>
              <a:t>i</a:t>
            </a:r>
            <a:r>
              <a:rPr lang="en-US" dirty="0"/>
              <a:t> + 1]. </a:t>
            </a:r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/>
              <a:t>m is the knapsack size and x[1: n] is the solution vector. </a:t>
            </a:r>
            <a:endParaRPr lang="en-US" dirty="0" smtClean="0"/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	for </a:t>
            </a:r>
            <a:r>
              <a:rPr lang="en-US" dirty="0" err="1"/>
              <a:t>i</a:t>
            </a:r>
            <a:r>
              <a:rPr lang="en-US" dirty="0"/>
              <a:t> := 1 to n do x[</a:t>
            </a:r>
            <a:r>
              <a:rPr lang="en-US" dirty="0" err="1"/>
              <a:t>i</a:t>
            </a:r>
            <a:r>
              <a:rPr lang="en-US" dirty="0"/>
              <a:t>] := 0.0 // initialize x </a:t>
            </a:r>
            <a:endParaRPr lang="en-US" dirty="0" smtClean="0"/>
          </a:p>
          <a:p>
            <a:r>
              <a:rPr lang="en-US" dirty="0" smtClean="0"/>
              <a:t>	U </a:t>
            </a:r>
            <a:r>
              <a:rPr lang="en-US" dirty="0"/>
              <a:t>:= m; </a:t>
            </a:r>
            <a:endParaRPr lang="en-US" dirty="0" smtClean="0"/>
          </a:p>
          <a:p>
            <a:r>
              <a:rPr lang="en-US" dirty="0" smtClean="0"/>
              <a:t>	for </a:t>
            </a:r>
            <a:r>
              <a:rPr lang="en-US" dirty="0" err="1"/>
              <a:t>i</a:t>
            </a:r>
            <a:r>
              <a:rPr lang="en-US" dirty="0"/>
              <a:t> := 1 to n do </a:t>
            </a:r>
            <a:endParaRPr lang="en-US" dirty="0" smtClean="0"/>
          </a:p>
          <a:p>
            <a:r>
              <a:rPr lang="en-US" dirty="0" smtClean="0"/>
              <a:t>	{ </a:t>
            </a:r>
          </a:p>
          <a:p>
            <a:r>
              <a:rPr lang="en-US" dirty="0" smtClean="0"/>
              <a:t>		if </a:t>
            </a:r>
            <a:r>
              <a:rPr lang="en-US" dirty="0"/>
              <a:t>(w(</a:t>
            </a:r>
            <a:r>
              <a:rPr lang="en-US" dirty="0" err="1"/>
              <a:t>i</a:t>
            </a:r>
            <a:r>
              <a:rPr lang="en-US" dirty="0"/>
              <a:t>) &gt; U) then break</a:t>
            </a:r>
            <a:r>
              <a:rPr lang="en-US" dirty="0" smtClean="0"/>
              <a:t>;</a:t>
            </a:r>
          </a:p>
          <a:p>
            <a:r>
              <a:rPr lang="en-US" dirty="0" smtClean="0"/>
              <a:t> 		x 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:= 1.0; U := U – w[</a:t>
            </a:r>
            <a:r>
              <a:rPr lang="en-US" dirty="0" err="1"/>
              <a:t>i</a:t>
            </a:r>
            <a:r>
              <a:rPr lang="en-US" dirty="0"/>
              <a:t>]; </a:t>
            </a:r>
            <a:endParaRPr lang="en-US" dirty="0" smtClean="0"/>
          </a:p>
          <a:p>
            <a:r>
              <a:rPr lang="en-US" dirty="0" smtClean="0"/>
              <a:t>	} </a:t>
            </a:r>
          </a:p>
          <a:p>
            <a:r>
              <a:rPr lang="en-US" dirty="0" smtClean="0"/>
              <a:t>	if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&lt; n) then x[</a:t>
            </a:r>
            <a:r>
              <a:rPr lang="en-US" dirty="0" err="1"/>
              <a:t>i</a:t>
            </a:r>
            <a:r>
              <a:rPr lang="en-US" dirty="0"/>
              <a:t>] := U / w[</a:t>
            </a:r>
            <a:r>
              <a:rPr lang="en-US" dirty="0" err="1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</a:t>
            </a:r>
            <a:r>
              <a:rPr lang="en-US" dirty="0"/>
              <a:t>}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298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3129" y="112891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time: The objects are to be sorted into non-decreasing order of pi 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ratio. But if we disregard the time to initially sort the objects, the algorithm requires only O(n) time.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73129" y="25727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Example: Consider the following instance of the knapsack problem: n = 3, m = 20, (p1, p2, p3) = (25, 24, 15) and (w1, w2, w3) = (18, 15, 10).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55052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133</TotalTime>
  <Words>867</Words>
  <Application>Microsoft Office PowerPoint</Application>
  <PresentationFormat>Widescreen</PresentationFormat>
  <Paragraphs>96</Paragraphs>
  <Slides>13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微軟正黑體</vt:lpstr>
      <vt:lpstr>Arial</vt:lpstr>
      <vt:lpstr>Calibri</vt:lpstr>
      <vt:lpstr>Garamond</vt:lpstr>
      <vt:lpstr>新細明體</vt:lpstr>
      <vt:lpstr>Symbol</vt:lpstr>
      <vt:lpstr>Tahoma</vt:lpstr>
      <vt:lpstr>Times New Roman</vt:lpstr>
      <vt:lpstr>Wingdings</vt:lpstr>
      <vt:lpstr>Organic</vt:lpstr>
      <vt:lpstr>Equation.3</vt:lpstr>
      <vt:lpstr>PowerPoint Presentation</vt:lpstr>
      <vt:lpstr>What makes a greedy algorithm?</vt:lpstr>
      <vt:lpstr>PowerPoint Presentation</vt:lpstr>
      <vt:lpstr>PowerPoint Presentation</vt:lpstr>
      <vt:lpstr>PowerPoint Presentation</vt:lpstr>
      <vt:lpstr>PowerPoint Presentation</vt:lpstr>
      <vt:lpstr>The knapsack problem problem statement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 Kumar</dc:creator>
  <cp:lastModifiedBy>Ram Kumar</cp:lastModifiedBy>
  <cp:revision>11</cp:revision>
  <dcterms:created xsi:type="dcterms:W3CDTF">2021-05-27T19:18:37Z</dcterms:created>
  <dcterms:modified xsi:type="dcterms:W3CDTF">2022-06-14T05:08:26Z</dcterms:modified>
</cp:coreProperties>
</file>