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61" r:id="rId2"/>
    <p:sldId id="275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5"/>
    <p:restoredTop sz="87632" autoAdjust="0"/>
  </p:normalViewPr>
  <p:slideViewPr>
    <p:cSldViewPr snapToObjects="1">
      <p:cViewPr varScale="1">
        <p:scale>
          <a:sx n="60" d="100"/>
          <a:sy n="60" d="100"/>
        </p:scale>
        <p:origin x="1252" y="5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66A63D3B-43CD-A340-A826-4D3C1A6AD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7D79556D-199B-5E4E-84CB-5C2889E88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6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Crew-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skal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- Before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go to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have them figure out their bottom up version – then go to this slide before discussing complexity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Just like with our top down, we had to decide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if it was connected with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we have to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know when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there is not a cycle created (without having to do a full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each time). 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a nice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do that.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E*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(and check for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backedges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).  (V+E)*E – too slow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F901D-306C-DB4C-9906-D29AA2CF6FF4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This version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will not terminate early but continue until all edges are tried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B070-36E3-AD47-A622-5554376476DD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</a:t>
            </a:r>
            <a:r>
              <a:rPr lang="en-US" baseline="0" dirty="0"/>
              <a:t> X is a set of edges and S is a set of vertices</a:t>
            </a:r>
          </a:p>
          <a:p>
            <a:r>
              <a:rPr lang="en-US" baseline="0" dirty="0"/>
              <a:t>Argument of just checking if vertex is in X did not used for </a:t>
            </a:r>
            <a:r>
              <a:rPr lang="en-US" baseline="0" dirty="0" err="1"/>
              <a:t>Kruskals</a:t>
            </a:r>
            <a:r>
              <a:rPr lang="en-US" baseline="0" dirty="0"/>
              <a:t> because no fast way to test if edge is already in (e.g. O(v) scan) , whereas Prims does it by keeping vertices in PQ and once popped off, no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is shortest edge of any</a:t>
            </a:r>
            <a:r>
              <a:rPr lang="en-US" baseline="0" dirty="0"/>
              <a:t> node currently in S to any node in V-S</a:t>
            </a:r>
          </a:p>
          <a:p>
            <a:r>
              <a:rPr lang="en-US" baseline="0" dirty="0"/>
              <a:t>No need to sort first</a:t>
            </a:r>
          </a:p>
          <a:p>
            <a:r>
              <a:rPr lang="en-US" baseline="0" dirty="0"/>
              <a:t>There is a bug in above </a:t>
            </a:r>
            <a:r>
              <a:rPr lang="en-US" baseline="0" dirty="0" err="1"/>
              <a:t>alg</a:t>
            </a:r>
            <a:r>
              <a:rPr lang="en-US" baseline="0" dirty="0"/>
              <a:t>, since there is no dequeued flag, </a:t>
            </a:r>
            <a:r>
              <a:rPr lang="en-US" baseline="0" dirty="0" err="1"/>
              <a:t>prev</a:t>
            </a:r>
            <a:r>
              <a:rPr lang="en-US" baseline="0" dirty="0"/>
              <a:t> pointers can get sent back wrongly to a node already removed from the queue</a:t>
            </a:r>
          </a:p>
          <a:p>
            <a:r>
              <a:rPr lang="en-US" baseline="0" dirty="0"/>
              <a:t>Can show it on slide *** currently 37 (when node 2 looks down edge to node 1 and updates nodes 1's cost and </a:t>
            </a:r>
            <a:r>
              <a:rPr lang="en-US" baseline="0" dirty="0" err="1"/>
              <a:t>prev</a:t>
            </a:r>
            <a:r>
              <a:rPr lang="en-US" baseline="0" dirty="0"/>
              <a:t> </a:t>
            </a:r>
            <a:r>
              <a:rPr lang="en-US" baseline="0" dirty="0" err="1"/>
              <a:t>ptr</a:t>
            </a:r>
            <a:r>
              <a:rPr lang="en-US" baseline="0" dirty="0"/>
              <a:t>)</a:t>
            </a:r>
          </a:p>
          <a:p>
            <a:r>
              <a:rPr lang="en-US" baseline="0" dirty="0"/>
              <a:t>But not the best use of time so don't bring it up unless someone points it out.</a:t>
            </a:r>
          </a:p>
          <a:p>
            <a:r>
              <a:rPr lang="en-US" baseline="0" dirty="0"/>
              <a:t>Can stop after V-1 iterations – they just keep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560C-CA1E-D542-B117-F89A6EB7BFAF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D0686-6003-684E-9E9C-6DEFFD2CF0F4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  Initially, consider the light blue edges leaving 5.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Greedily chosen, this edge will be part of final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9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4B899-A73B-DA4D-A586-F8C1D9A8B084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 path length, just cheapest one edge cost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Now consider any of the blue edges leaving 4 or 5.  Etc. as we add more vertices.  Node 7 cost is decreased.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this unless</a:t>
            </a:r>
            <a:r>
              <a:rPr lang="en-US" baseline="0" dirty="0"/>
              <a:t> brought up, as it is not the best use of time.</a:t>
            </a:r>
          </a:p>
          <a:p>
            <a:r>
              <a:rPr lang="en-US" dirty="0"/>
              <a:t>***Note in this</a:t>
            </a:r>
            <a:r>
              <a:rPr lang="en-US" baseline="0" dirty="0"/>
              <a:t> case when node 2 checked node 1 which has a key of 4 it would update the cost to 1 (not big deal) AND </a:t>
            </a:r>
            <a:r>
              <a:rPr lang="en-US" baseline="0" dirty="0" err="1"/>
              <a:t>prev</a:t>
            </a:r>
            <a:r>
              <a:rPr lang="en-US" baseline="0" dirty="0"/>
              <a:t> pointer of node 1 would change to node 2 which would be a bug.</a:t>
            </a:r>
          </a:p>
          <a:p>
            <a:r>
              <a:rPr lang="en-US" baseline="0" dirty="0"/>
              <a:t>Should only test with nodes still on the queue.  If added edge immediately into X rather than </a:t>
            </a:r>
            <a:r>
              <a:rPr lang="en-US" baseline="0" dirty="0" err="1"/>
              <a:t>prev</a:t>
            </a:r>
            <a:r>
              <a:rPr lang="en-US" baseline="0" dirty="0"/>
              <a:t> tree at end would have been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</a:t>
            </a:r>
            <a:r>
              <a:rPr lang="en-US" baseline="0" dirty="0"/>
              <a:t> – data structure/</a:t>
            </a:r>
            <a:r>
              <a:rPr lang="en-US" baseline="0" dirty="0" err="1"/>
              <a:t>alg</a:t>
            </a:r>
            <a:r>
              <a:rPr lang="en-US" baseline="0" dirty="0"/>
              <a:t> mix saves the day</a:t>
            </a:r>
          </a:p>
          <a:p>
            <a:r>
              <a:rPr lang="en-US" dirty="0"/>
              <a:t>Save complexity</a:t>
            </a:r>
            <a:r>
              <a:rPr lang="en-US" baseline="0" dirty="0"/>
              <a:t> for later slide</a:t>
            </a:r>
          </a:p>
          <a:p>
            <a:r>
              <a:rPr lang="en-US" baseline="0" dirty="0"/>
              <a:t>Would create a cycle - Give intuition of union/cycles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F7CA-0CAC-7049-A325-B0F5691C3C83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Each vertex goes into a separate connected component.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We'll show</a:t>
            </a:r>
            <a:r>
              <a:rPr lang="en-US" baseline="0" dirty="0">
                <a:latin typeface="Arial" charset="0"/>
                <a:ea typeface="ＭＳ Ｐゴシック" charset="-128"/>
                <a:cs typeface="ＭＳ Ｐゴシック" charset="-128"/>
              </a:rPr>
              <a:t> X on the graph (colored edges), Each color will represent a </a:t>
            </a:r>
            <a:r>
              <a:rPr lang="en-US" baseline="0">
                <a:latin typeface="Arial" charset="0"/>
                <a:ea typeface="ＭＳ Ｐゴシック" charset="-128"/>
                <a:cs typeface="ＭＳ Ｐゴシック" charset="-128"/>
              </a:rPr>
              <a:t>connected component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CCBB1-DC9F-3E46-9EA5-914819583C4E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Goal: Visually walk through Kruskal’s algorithm running on this simple graph.  This simple enumerates the steps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starting with the sorting.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87DB8-A329-5849-A553-A5587BA008A7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Add the edge with the lowest cost to the solution set X which does not create a cycle.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EEF09-DEA9-7B4C-A6E9-BA1CA480C76D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two vertices that are in the edge are merged into the same connected component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A71E8-ADF3-1C4E-8B3A-881B9A6C4ECB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next following slides show who each edge is added to T.  The issue of always merging separate connected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Components is delayed until we try to add an edge that creates a cycle.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color for each non-singleton set/connected</a:t>
            </a:r>
            <a:r>
              <a:rPr lang="en-US" baseline="0" dirty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CABBE-EA0B-A745-9B89-5CBF92A5836B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Note that this edge would create a cycle, so it is rejected and not part of 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78E1C1D-7CEF-7442-AA77-1BC6E6232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218B0-7548-A84D-8E38-0982C59EA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16A30-BA47-604C-8CB3-466FF963D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467B-DE1E-D64F-8542-E4D01FFF8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EC5C0-1729-6243-BCE6-F4C63EFB1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BBE2-4F91-0B45-BF72-50EE7706C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3CA5-B67C-6545-A5FC-CB5B212B4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BFF9C-E464-A84C-8A8F-5397118AC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D25BB-61B3-B44F-9B33-A6189828A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9AE9-AF26-C346-B3A6-E8C9BA355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668B-DE28-7B42-A54D-F842B9948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160F893C-02F8-F54B-9F49-05028DA4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Sometimes greedy algorithms can also be optimal!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Kruskal's is a simple greedy optimal algorithm for MST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Start with an empty graph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Repeatedly add the next smallest edge from </a:t>
            </a:r>
            <a:r>
              <a:rPr lang="en-US" i="1" dirty="0"/>
              <a:t>E</a:t>
            </a:r>
            <a:r>
              <a:rPr lang="en-US" dirty="0"/>
              <a:t> that does not produce a cycle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ClrTx/>
              <a:defRPr/>
            </a:pPr>
            <a:r>
              <a:rPr lang="en-US" dirty="0"/>
              <a:t>How might we test for cycles and what would the complexity be? – more efficient data structure?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5AEB2-F6B4-DB4A-96FE-EB6CB69BB48B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0966" name="AutoShape 6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67" name="AutoShape 7"/>
          <p:cNvCxnSpPr>
            <a:cxnSpLocks noChangeShapeType="1"/>
            <a:stCxn id="31748" idx="6"/>
            <a:endCxn id="3174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0973" name="AutoShape 13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0977" name="AutoShape 17"/>
          <p:cNvCxnSpPr>
            <a:cxnSpLocks noChangeShapeType="1"/>
            <a:stCxn id="31747" idx="4"/>
            <a:endCxn id="3175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31754" idx="7"/>
            <a:endCxn id="3174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31748" idx="4"/>
            <a:endCxn id="3175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31755" idx="7"/>
            <a:endCxn id="3174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31749" idx="4"/>
            <a:endCxn id="3175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0983" name="AutoShape 23"/>
          <p:cNvCxnSpPr>
            <a:cxnSpLocks noChangeShapeType="1"/>
            <a:stCxn id="31754" idx="5"/>
            <a:endCxn id="3176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AutoShape 24"/>
          <p:cNvCxnSpPr>
            <a:cxnSpLocks noChangeShapeType="1"/>
            <a:stCxn id="31755" idx="4"/>
            <a:endCxn id="3176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5" name="AutoShape 25"/>
          <p:cNvCxnSpPr>
            <a:cxnSpLocks noChangeShapeType="1"/>
            <a:stCxn id="31756" idx="3"/>
            <a:endCxn id="3176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2" name="Picture 47">
            <a:extLst>
              <a:ext uri="{FF2B5EF4-FFF2-40B4-BE49-F238E27FC236}">
                <a16:creationId xmlns:a16="http://schemas.microsoft.com/office/drawing/2014/main" id="{4A30C974-3580-DB4B-8FB1-D1B405D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1990" name="AutoShape 6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1" name="AutoShape 7"/>
          <p:cNvCxnSpPr>
            <a:cxnSpLocks noChangeShapeType="1"/>
            <a:stCxn id="32772" idx="6"/>
            <a:endCxn id="3277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1997" name="AutoShape 13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8" name="AutoShape 14"/>
          <p:cNvCxnSpPr>
            <a:cxnSpLocks noChangeShapeType="1"/>
            <a:stCxn id="32779" idx="6"/>
            <a:endCxn id="3278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2001" name="AutoShape 17"/>
          <p:cNvCxnSpPr>
            <a:cxnSpLocks noChangeShapeType="1"/>
            <a:stCxn id="32771" idx="4"/>
            <a:endCxn id="3277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2" name="AutoShape 18"/>
          <p:cNvCxnSpPr>
            <a:cxnSpLocks noChangeShapeType="1"/>
            <a:stCxn id="32778" idx="7"/>
            <a:endCxn id="3277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3" name="AutoShape 19"/>
          <p:cNvCxnSpPr>
            <a:cxnSpLocks noChangeShapeType="1"/>
            <a:stCxn id="32772" idx="4"/>
            <a:endCxn id="3277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2004" name="AutoShape 20"/>
          <p:cNvCxnSpPr>
            <a:cxnSpLocks noChangeShapeType="1"/>
            <a:stCxn id="32779" idx="7"/>
            <a:endCxn id="3277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AutoShape 21"/>
          <p:cNvCxnSpPr>
            <a:cxnSpLocks noChangeShapeType="1"/>
            <a:stCxn id="32773" idx="4"/>
            <a:endCxn id="3278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2007" name="AutoShape 23"/>
          <p:cNvCxnSpPr>
            <a:cxnSpLocks noChangeShapeType="1"/>
            <a:stCxn id="32778" idx="5"/>
            <a:endCxn id="3279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AutoShape 24"/>
          <p:cNvCxnSpPr>
            <a:cxnSpLocks noChangeShapeType="1"/>
            <a:stCxn id="32779" idx="4"/>
            <a:endCxn id="3279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9" name="AutoShape 25"/>
          <p:cNvCxnSpPr>
            <a:cxnSpLocks noChangeShapeType="1"/>
            <a:stCxn id="32780" idx="3"/>
            <a:endCxn id="3279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267200" y="19050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Must join separate components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pic>
        <p:nvPicPr>
          <p:cNvPr id="52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4038" name="AutoShape 6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39" name="AutoShape 7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4045" name="AutoShape 13"/>
          <p:cNvCxnSpPr>
            <a:cxnSpLocks noChangeShapeType="1"/>
            <a:stCxn id="33802" idx="6"/>
            <a:endCxn id="3380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33803" idx="6"/>
            <a:endCxn id="3380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4049" name="AutoShape 17"/>
          <p:cNvCxnSpPr>
            <a:cxnSpLocks noChangeShapeType="1"/>
            <a:stCxn id="33795" idx="4"/>
            <a:endCxn id="3380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33802" idx="7"/>
            <a:endCxn id="3379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33796" idx="4"/>
            <a:endCxn id="3380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33803" idx="7"/>
            <a:endCxn id="3379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33797" idx="4"/>
            <a:endCxn id="3380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4055" name="AutoShape 23"/>
          <p:cNvCxnSpPr>
            <a:cxnSpLocks noChangeShapeType="1"/>
            <a:stCxn id="33802" idx="5"/>
            <a:endCxn id="3381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6" name="AutoShape 24"/>
          <p:cNvCxnSpPr>
            <a:cxnSpLocks noChangeShapeType="1"/>
            <a:stCxn id="33803" idx="4"/>
            <a:endCxn id="3381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7" name="AutoShape 25"/>
          <p:cNvCxnSpPr>
            <a:cxnSpLocks noChangeShapeType="1"/>
            <a:stCxn id="33804" idx="3"/>
            <a:endCxn id="3381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228600" y="106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400" b="0" dirty="0">
                <a:ea typeface="Arial" charset="0"/>
                <a:cs typeface="Arial" charset="0"/>
              </a:rPr>
              <a:t>Done when all vertices in one set. Then they are all connected with</a:t>
            </a:r>
          </a:p>
          <a:p>
            <a:pPr eaLnBrk="0" hangingPunct="0"/>
            <a:r>
              <a:rPr lang="en-US" sz="2400" b="0" dirty="0">
                <a:ea typeface="Arial" charset="0"/>
                <a:cs typeface="Arial" charset="0"/>
              </a:rPr>
              <a:t>exactly |</a:t>
            </a:r>
            <a:r>
              <a:rPr lang="en-US" sz="2400" b="0" i="1" dirty="0">
                <a:ea typeface="Arial" charset="0"/>
                <a:cs typeface="Arial" charset="0"/>
              </a:rPr>
              <a:t>V</a:t>
            </a:r>
            <a:r>
              <a:rPr lang="en-US" sz="2400" b="0" dirty="0">
                <a:ea typeface="Arial" charset="0"/>
                <a:cs typeface="Arial" charset="0"/>
              </a:rPr>
              <a:t>| - 1 edges.  Book version just goes until all edges considered.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5486400" y="4800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{1,2,3,4,5,6,7}  </a:t>
            </a:r>
            <a:r>
              <a:rPr lang="en-US" sz="2400" b="0" dirty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done</a:t>
            </a: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5" name="Picture 47">
            <a:extLst>
              <a:ext uri="{FF2B5EF4-FFF2-40B4-BE49-F238E27FC236}">
                <a16:creationId xmlns:a16="http://schemas.microsoft.com/office/drawing/2014/main" id="{A4CA33CF-A84E-6C4B-8A93-3F201DC6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8855" y="202454"/>
            <a:ext cx="6766290" cy="99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Prim's algorithm differs from </a:t>
            </a:r>
            <a:r>
              <a:rPr lang="en-US" dirty="0" err="1"/>
              <a:t>Kruskal's</a:t>
            </a:r>
            <a:r>
              <a:rPr lang="en-US" dirty="0"/>
              <a:t> by growing </a:t>
            </a:r>
            <a:r>
              <a:rPr lang="en-US" i="1" dirty="0"/>
              <a:t>S</a:t>
            </a:r>
            <a:r>
              <a:rPr lang="en-US" dirty="0"/>
              <a:t> as a single tree</a:t>
            </a:r>
          </a:p>
          <a:p>
            <a:pPr lvl="1" eaLnBrk="1" hangingPunct="1">
              <a:defRPr/>
            </a:pPr>
            <a:r>
              <a:rPr lang="en-US" sz="2400" dirty="0"/>
              <a:t>Intermediate set of edges </a:t>
            </a:r>
            <a:r>
              <a:rPr lang="en-US" sz="2400" i="1" dirty="0"/>
              <a:t>X</a:t>
            </a:r>
            <a:r>
              <a:rPr lang="en-US" sz="2400" dirty="0"/>
              <a:t> always forms a partial MST</a:t>
            </a:r>
          </a:p>
          <a:p>
            <a:pPr lvl="1" eaLnBrk="1" hangingPunct="1">
              <a:defRPr/>
            </a:pPr>
            <a:r>
              <a:rPr lang="en-US" sz="2400" i="1" dirty="0"/>
              <a:t>X</a:t>
            </a:r>
            <a:r>
              <a:rPr lang="en-US" sz="2400" dirty="0"/>
              <a:t> is a set of edges making up the MST and </a:t>
            </a:r>
            <a:r>
              <a:rPr lang="en-US" sz="2400" i="1" dirty="0"/>
              <a:t>S</a:t>
            </a:r>
            <a:r>
              <a:rPr lang="en-US" sz="2400" dirty="0"/>
              <a:t> is the set of vertices</a:t>
            </a:r>
          </a:p>
          <a:p>
            <a:pPr lvl="1" eaLnBrk="1" hangingPunct="1">
              <a:defRPr/>
            </a:pPr>
            <a:r>
              <a:rPr lang="en-US" sz="2400" dirty="0"/>
              <a:t>On each iteration, </a:t>
            </a:r>
            <a:r>
              <a:rPr lang="en-US" sz="2400" i="1" dirty="0"/>
              <a:t>X</a:t>
            </a:r>
            <a:r>
              <a:rPr lang="en-US" sz="2400" dirty="0"/>
              <a:t> grows by one edge</a:t>
            </a:r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Namely the lightest edge between a vertex in </a:t>
            </a:r>
            <a:r>
              <a:rPr lang="en-US" sz="2000" i="1" dirty="0"/>
              <a:t>S</a:t>
            </a:r>
            <a:r>
              <a:rPr lang="en-US" sz="2000" dirty="0"/>
              <a:t> and a vertex outside </a:t>
            </a:r>
            <a:r>
              <a:rPr lang="en-US" sz="2000" i="1" dirty="0"/>
              <a:t>S</a:t>
            </a:r>
            <a:endParaRPr lang="en-US" sz="2000" dirty="0"/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Cannot create a cycle since new vertex not currently in </a:t>
            </a:r>
            <a:r>
              <a:rPr lang="en-US" sz="2000" i="1" dirty="0"/>
              <a:t>X</a:t>
            </a:r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What is an efficient data structure to retrieve that edge?</a:t>
            </a:r>
          </a:p>
          <a:p>
            <a:pPr lvl="1" eaLnBrk="1" hangingPunct="1">
              <a:defRPr/>
            </a:pPr>
            <a:r>
              <a:rPr lang="en-US" sz="2286" dirty="0"/>
              <a:t>The algorithm is basically Dijkstra's algorithm except that the key value for each node is the lightest incoming edge from </a:t>
            </a:r>
            <a:r>
              <a:rPr lang="en-US" sz="2286" i="1" dirty="0"/>
              <a:t>S</a:t>
            </a:r>
            <a:endParaRPr lang="en-US" sz="2571" i="1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AB864-C817-FE49-AF5F-F0541E6914EA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8163" y="4092575"/>
            <a:ext cx="317023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85800" y="5257800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Decreasekey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section does not sum path length, but just updates the key with the decreased edge cost from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to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z</a:t>
            </a:r>
          </a:p>
          <a:p>
            <a:pPr>
              <a:spcBef>
                <a:spcPct val="0"/>
              </a:spcBef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Almost same as Dijkstra's Algorithm, same complexity values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982A4-083D-A14C-A855-C680A6FCFA6D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1534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672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Choose arbitrary starting vertex, 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set to 0 and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0423" name="AutoShape 7"/>
          <p:cNvCxnSpPr>
            <a:cxnSpLocks noChangeShapeType="1"/>
            <a:stCxn id="60420" idx="6"/>
            <a:endCxn id="6042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24" name="AutoShape 8"/>
          <p:cNvCxnSpPr>
            <a:cxnSpLocks noChangeShapeType="1"/>
            <a:stCxn id="60421" idx="6"/>
            <a:endCxn id="6042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0430" name="AutoShape 14"/>
          <p:cNvCxnSpPr>
            <a:cxnSpLocks noChangeShapeType="1"/>
            <a:stCxn id="60427" idx="6"/>
            <a:endCxn id="6042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1" name="AutoShape 15"/>
          <p:cNvCxnSpPr>
            <a:cxnSpLocks noChangeShapeType="1"/>
            <a:stCxn id="60428" idx="6"/>
            <a:endCxn id="6042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0434" name="AutoShape 18"/>
          <p:cNvCxnSpPr>
            <a:cxnSpLocks noChangeShapeType="1"/>
            <a:stCxn id="60420" idx="4"/>
            <a:endCxn id="6042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5" name="AutoShape 19"/>
          <p:cNvCxnSpPr>
            <a:cxnSpLocks noChangeShapeType="1"/>
            <a:stCxn id="60427" idx="7"/>
            <a:endCxn id="6042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6" name="AutoShape 20"/>
          <p:cNvCxnSpPr>
            <a:cxnSpLocks noChangeShapeType="1"/>
            <a:stCxn id="60421" idx="4"/>
            <a:endCxn id="6042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7" name="AutoShape 21"/>
          <p:cNvCxnSpPr>
            <a:cxnSpLocks noChangeShapeType="1"/>
            <a:stCxn id="60428" idx="7"/>
            <a:endCxn id="6042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8" name="AutoShape 22"/>
          <p:cNvCxnSpPr>
            <a:cxnSpLocks noChangeShapeType="1"/>
            <a:stCxn id="60422" idx="4"/>
            <a:endCxn id="6042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0440" name="AutoShape 24"/>
          <p:cNvCxnSpPr>
            <a:cxnSpLocks noChangeShapeType="1"/>
            <a:stCxn id="60427" idx="5"/>
            <a:endCxn id="6043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1" name="AutoShape 25"/>
          <p:cNvCxnSpPr>
            <a:cxnSpLocks noChangeShapeType="1"/>
            <a:stCxn id="60428" idx="4"/>
            <a:endCxn id="6043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2" name="AutoShape 26"/>
          <p:cNvCxnSpPr>
            <a:cxnSpLocks noChangeShapeType="1"/>
            <a:stCxn id="60429" idx="3"/>
            <a:endCxn id="6043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0452" name="TextBox 36"/>
          <p:cNvSpPr txBox="1">
            <a:spLocks noChangeArrowheads="1"/>
          </p:cNvSpPr>
          <p:nvPr/>
        </p:nvSpPr>
        <p:spPr bwMode="auto">
          <a:xfrm>
            <a:off x="7826375" y="2759075"/>
            <a:ext cx="6318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∞</a:t>
            </a:r>
          </a:p>
          <a:p>
            <a:r>
              <a:rPr lang="en-US" sz="2000" b="0"/>
              <a:t>3: ∞</a:t>
            </a:r>
          </a:p>
          <a:p>
            <a:r>
              <a:rPr lang="en-US" sz="2000" b="0"/>
              <a:t>4: ∞</a:t>
            </a:r>
          </a:p>
          <a:p>
            <a:r>
              <a:rPr lang="en-US" sz="2000" b="0"/>
              <a:t>5: 0</a:t>
            </a:r>
          </a:p>
          <a:p>
            <a:r>
              <a:rPr lang="en-US" sz="2000" b="0"/>
              <a:t>6: ∞</a:t>
            </a:r>
          </a:p>
          <a:p>
            <a:r>
              <a:rPr lang="en-US" sz="2000" b="0"/>
              <a:t>7: ∞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0453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2471" name="AutoShape 7"/>
          <p:cNvCxnSpPr>
            <a:cxnSpLocks noChangeShapeType="1"/>
            <a:stCxn id="62468" idx="6"/>
            <a:endCxn id="6246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2" name="AutoShape 8"/>
          <p:cNvCxnSpPr>
            <a:cxnSpLocks noChangeShapeType="1"/>
            <a:stCxn id="62469" idx="6"/>
            <a:endCxn id="6247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2478" name="AutoShape 14"/>
          <p:cNvCxnSpPr>
            <a:cxnSpLocks noChangeShapeType="1"/>
            <a:stCxn id="62475" idx="6"/>
            <a:endCxn id="6247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79" name="AutoShape 15"/>
          <p:cNvCxnSpPr>
            <a:cxnSpLocks noChangeShapeType="1"/>
            <a:stCxn id="62476" idx="6"/>
            <a:endCxn id="6247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2482" name="AutoShape 18"/>
          <p:cNvCxnSpPr>
            <a:cxnSpLocks noChangeShapeType="1"/>
            <a:stCxn id="62468" idx="4"/>
            <a:endCxn id="6247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3" name="AutoShape 19"/>
          <p:cNvCxnSpPr>
            <a:cxnSpLocks noChangeShapeType="1"/>
            <a:stCxn id="62475" idx="7"/>
            <a:endCxn id="6246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4" name="AutoShape 20"/>
          <p:cNvCxnSpPr>
            <a:cxnSpLocks noChangeShapeType="1"/>
            <a:stCxn id="62469" idx="4"/>
            <a:endCxn id="6247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5" name="AutoShape 21"/>
          <p:cNvCxnSpPr>
            <a:cxnSpLocks noChangeShapeType="1"/>
            <a:stCxn id="62476" idx="7"/>
            <a:endCxn id="6247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6" name="AutoShape 22"/>
          <p:cNvCxnSpPr>
            <a:cxnSpLocks noChangeShapeType="1"/>
            <a:stCxn id="62470" idx="4"/>
            <a:endCxn id="6247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2488" name="AutoShape 24"/>
          <p:cNvCxnSpPr>
            <a:cxnSpLocks noChangeShapeType="1"/>
            <a:stCxn id="62475" idx="5"/>
            <a:endCxn id="6248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9" name="AutoShape 25"/>
          <p:cNvCxnSpPr>
            <a:cxnSpLocks noChangeShapeType="1"/>
            <a:stCxn id="62476" idx="4"/>
            <a:endCxn id="6248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90" name="AutoShape 26"/>
          <p:cNvCxnSpPr>
            <a:cxnSpLocks noChangeShapeType="1"/>
            <a:stCxn id="62477" idx="3"/>
            <a:endCxn id="6248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2501" name="TextBox 37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2502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C35BFA3-971C-2844-AC98-AA3568B8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Choose arbitrary starting vertex, 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set to 0 and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endParaRPr lang="en-US" b="0" dirty="0"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221126" y="16764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Do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r>
              <a:rPr lang="en-US" b="0" dirty="0">
                <a:ea typeface="Arial" charset="0"/>
                <a:cs typeface="Arial" charset="0"/>
              </a:rPr>
              <a:t> to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Pick shortest edge leaving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4519" name="AutoShape 7"/>
          <p:cNvCxnSpPr>
            <a:cxnSpLocks noChangeShapeType="1"/>
            <a:stCxn id="64516" idx="6"/>
            <a:endCxn id="6451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0" name="AutoShape 8"/>
          <p:cNvCxnSpPr>
            <a:cxnSpLocks noChangeShapeType="1"/>
            <a:stCxn id="64517" idx="6"/>
            <a:endCxn id="6451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4526" name="AutoShape 14"/>
          <p:cNvCxnSpPr>
            <a:cxnSpLocks noChangeShapeType="1"/>
            <a:stCxn id="64523" idx="6"/>
            <a:endCxn id="6452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4527" name="AutoShape 15"/>
          <p:cNvCxnSpPr>
            <a:cxnSpLocks noChangeShapeType="1"/>
            <a:stCxn id="64524" idx="6"/>
            <a:endCxn id="6452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4530" name="AutoShape 18"/>
          <p:cNvCxnSpPr>
            <a:cxnSpLocks noChangeShapeType="1"/>
            <a:stCxn id="64516" idx="4"/>
            <a:endCxn id="6452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1" name="AutoShape 19"/>
          <p:cNvCxnSpPr>
            <a:cxnSpLocks noChangeShapeType="1"/>
            <a:stCxn id="64523" idx="7"/>
            <a:endCxn id="6451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2" name="AutoShape 20"/>
          <p:cNvCxnSpPr>
            <a:cxnSpLocks noChangeShapeType="1"/>
            <a:stCxn id="64517" idx="4"/>
            <a:endCxn id="6452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3" name="AutoShape 21"/>
          <p:cNvCxnSpPr>
            <a:cxnSpLocks noChangeShapeType="1"/>
            <a:stCxn id="64524" idx="7"/>
            <a:endCxn id="6451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4" name="AutoShape 22"/>
          <p:cNvCxnSpPr>
            <a:cxnSpLocks noChangeShapeType="1"/>
            <a:stCxn id="64518" idx="4"/>
            <a:endCxn id="6452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4536" name="AutoShape 24"/>
          <p:cNvCxnSpPr>
            <a:cxnSpLocks noChangeShapeType="1"/>
            <a:stCxn id="64523" idx="5"/>
            <a:endCxn id="6453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7" name="AutoShape 25"/>
          <p:cNvCxnSpPr>
            <a:cxnSpLocks noChangeShapeType="1"/>
            <a:stCxn id="64524" idx="4"/>
            <a:endCxn id="6453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8" name="AutoShape 26"/>
          <p:cNvCxnSpPr>
            <a:cxnSpLocks noChangeShapeType="1"/>
            <a:stCxn id="64525" idx="3"/>
            <a:endCxn id="6453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4549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4550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93345C3B-2E6D-794A-A06D-17A28992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267200" y="10668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Don’t actually need to store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  <a:r>
              <a:rPr lang="en-US" b="0" dirty="0">
                <a:ea typeface="Arial" charset="0"/>
                <a:cs typeface="Arial" charset="0"/>
              </a:rPr>
              <a:t>.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Current PQ is always </a:t>
            </a:r>
            <a:r>
              <a:rPr lang="en-US" b="0" i="1" dirty="0">
                <a:ea typeface="Arial" charset="0"/>
                <a:cs typeface="Arial" charset="0"/>
              </a:rPr>
              <a:t>V </a:t>
            </a:r>
            <a:r>
              <a:rPr lang="en-US" b="0" dirty="0">
                <a:ea typeface="Arial" charset="0"/>
                <a:cs typeface="Arial" charset="0"/>
              </a:rPr>
              <a:t>-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5543" name="AutoShape 7"/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4" name="AutoShape 8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5550" name="AutoShape 14"/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8" idx="6"/>
            <a:endCxn id="6554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5554" name="AutoShape 18"/>
          <p:cNvCxnSpPr>
            <a:cxnSpLocks noChangeShapeType="1"/>
            <a:stCxn id="65540" idx="4"/>
            <a:endCxn id="6554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5" name="AutoShape 19"/>
          <p:cNvCxnSpPr>
            <a:cxnSpLocks noChangeShapeType="1"/>
            <a:stCxn id="65547" idx="7"/>
            <a:endCxn id="6554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6" name="AutoShape 20"/>
          <p:cNvCxnSpPr>
            <a:cxnSpLocks noChangeShapeType="1"/>
            <a:stCxn id="65541" idx="4"/>
            <a:endCxn id="6554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7" name="AutoShape 21"/>
          <p:cNvCxnSpPr>
            <a:cxnSpLocks noChangeShapeType="1"/>
            <a:stCxn id="65548" idx="7"/>
            <a:endCxn id="6554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8" name="AutoShape 22"/>
          <p:cNvCxnSpPr>
            <a:cxnSpLocks noChangeShapeType="1"/>
            <a:stCxn id="65542" idx="4"/>
            <a:endCxn id="6554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5560" name="AutoShape 24"/>
          <p:cNvCxnSpPr>
            <a:cxnSpLocks noChangeShapeType="1"/>
            <a:stCxn id="65547" idx="5"/>
            <a:endCxn id="6555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1" name="AutoShape 25"/>
          <p:cNvCxnSpPr>
            <a:cxnSpLocks noChangeShapeType="1"/>
            <a:stCxn id="65548" idx="4"/>
            <a:endCxn id="6555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2" name="AutoShape 26"/>
          <p:cNvCxnSpPr>
            <a:cxnSpLocks noChangeShapeType="1"/>
            <a:stCxn id="65549" idx="3"/>
            <a:endCxn id="6555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55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5575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7F115FB-6AA8-7F4D-A96A-4125EC07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Prim’s Algorithm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267200" y="10668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Update then choose shortest cost from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any node in </a:t>
            </a:r>
            <a:r>
              <a:rPr lang="en-US" sz="2400" b="0" i="1" dirty="0">
                <a:ea typeface="Arial" charset="0"/>
                <a:cs typeface="Arial" charset="0"/>
              </a:rPr>
              <a:t>S</a:t>
            </a:r>
            <a:r>
              <a:rPr lang="en-US" sz="2400" b="0" dirty="0">
                <a:ea typeface="Arial" charset="0"/>
                <a:cs typeface="Arial" charset="0"/>
              </a:rPr>
              <a:t> – node on front of PQ.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Once popped off PQ, will never be 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chosen as sink of an edge  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6567" name="AutoShape 7"/>
          <p:cNvCxnSpPr>
            <a:cxnSpLocks noChangeShapeType="1"/>
            <a:stCxn id="66564" idx="6"/>
            <a:endCxn id="6656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68" name="AutoShape 8"/>
          <p:cNvCxnSpPr>
            <a:cxnSpLocks noChangeShapeType="1"/>
            <a:stCxn id="66565" idx="6"/>
            <a:endCxn id="6656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6574" name="AutoShape 14"/>
          <p:cNvCxnSpPr>
            <a:cxnSpLocks noChangeShapeType="1"/>
            <a:stCxn id="66571" idx="6"/>
            <a:endCxn id="6657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72" idx="6"/>
            <a:endCxn id="6657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6578" name="AutoShape 18"/>
          <p:cNvCxnSpPr>
            <a:cxnSpLocks noChangeShapeType="1"/>
            <a:stCxn id="66564" idx="4"/>
            <a:endCxn id="6657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71" idx="7"/>
            <a:endCxn id="6656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5" idx="4"/>
            <a:endCxn id="6657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72" idx="7"/>
            <a:endCxn id="6656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6" idx="4"/>
            <a:endCxn id="6657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6584" name="AutoShape 24"/>
          <p:cNvCxnSpPr>
            <a:cxnSpLocks noChangeShapeType="1"/>
            <a:stCxn id="66571" idx="5"/>
            <a:endCxn id="6658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72" idx="4"/>
            <a:endCxn id="6658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3" idx="3"/>
            <a:endCxn id="6658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659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6599" name="TextBox 39"/>
          <p:cNvSpPr txBox="1">
            <a:spLocks noChangeArrowheads="1"/>
          </p:cNvSpPr>
          <p:nvPr/>
        </p:nvSpPr>
        <p:spPr bwMode="auto">
          <a:xfrm>
            <a:off x="7826375" y="2759075"/>
            <a:ext cx="6318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4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E43AD-F22A-5940-B84B-3608552611C2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1219200"/>
            <a:ext cx="87963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95263" y="4924425"/>
            <a:ext cx="5410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/>
              <a:t>Represents nodes in disjoint sets</a:t>
            </a:r>
          </a:p>
          <a:p>
            <a:r>
              <a:rPr lang="en-US" sz="2000" b="0" dirty="0" err="1"/>
              <a:t>makeset(</a:t>
            </a:r>
            <a:r>
              <a:rPr lang="en-US" sz="2000" b="0" i="1" dirty="0" err="1"/>
              <a:t>u</a:t>
            </a:r>
            <a:r>
              <a:rPr lang="en-US" sz="2000" b="0" dirty="0"/>
              <a:t>): create a singleton set containing just </a:t>
            </a:r>
            <a:r>
              <a:rPr lang="en-US" sz="2000" b="0" i="1" dirty="0" err="1"/>
              <a:t>u</a:t>
            </a:r>
            <a:endParaRPr lang="en-US" sz="2000" b="0" i="1" dirty="0"/>
          </a:p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): to which set does </a:t>
            </a:r>
            <a:r>
              <a:rPr lang="en-US" sz="2000" b="0" i="1" dirty="0" err="1"/>
              <a:t>u</a:t>
            </a:r>
            <a:r>
              <a:rPr lang="en-US" sz="2000" b="0" dirty="0"/>
              <a:t> belong?</a:t>
            </a:r>
          </a:p>
          <a:p>
            <a:r>
              <a:rPr lang="en-US" sz="2000" b="0" dirty="0" err="1"/>
              <a:t>union(</a:t>
            </a:r>
            <a:r>
              <a:rPr lang="en-US" sz="2000" b="0" i="1" dirty="0" err="1"/>
              <a:t>u</a:t>
            </a:r>
            <a:r>
              <a:rPr lang="en-US" sz="2000" b="0" dirty="0" err="1"/>
              <a:t>,</a:t>
            </a:r>
            <a:r>
              <a:rPr lang="en-US" sz="2000" b="0" i="1" dirty="0" err="1"/>
              <a:t>v</a:t>
            </a:r>
            <a:r>
              <a:rPr lang="en-US" sz="2000" b="0" dirty="0"/>
              <a:t>): merge the sets containing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endParaRPr lang="en-US" sz="2000" i="1" dirty="0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5638800" y="4766608"/>
            <a:ext cx="342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 = </a:t>
            </a:r>
            <a:r>
              <a:rPr lang="en-US" sz="2000" b="0" dirty="0" err="1"/>
              <a:t>find(</a:t>
            </a:r>
            <a:r>
              <a:rPr lang="en-US" sz="2000" b="0" i="1" dirty="0" err="1"/>
              <a:t>v</a:t>
            </a:r>
            <a:r>
              <a:rPr lang="en-US" sz="2000" b="0" dirty="0"/>
              <a:t>) if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r>
              <a:rPr lang="en-US" sz="2000" b="0" dirty="0"/>
              <a:t> are in the same set, which means they are in the same connected component</a:t>
            </a:r>
          </a:p>
          <a:p>
            <a:r>
              <a:rPr lang="en-US" sz="2000" b="0" dirty="0"/>
              <a:t>Why not union nodes that are already in the same set?</a:t>
            </a:r>
            <a:endParaRPr lang="en-US" sz="20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8615" name="AutoShape 7"/>
          <p:cNvCxnSpPr>
            <a:cxnSpLocks noChangeShapeType="1"/>
            <a:stCxn id="68612" idx="6"/>
            <a:endCxn id="68613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6" name="AutoShape 8"/>
          <p:cNvCxnSpPr>
            <a:cxnSpLocks noChangeShapeType="1"/>
            <a:stCxn id="68613" idx="6"/>
            <a:endCxn id="68614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8622" name="AutoShape 14"/>
          <p:cNvCxnSpPr>
            <a:cxnSpLocks noChangeShapeType="1"/>
            <a:stCxn id="68619" idx="6"/>
            <a:endCxn id="68620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3" name="AutoShape 15"/>
          <p:cNvCxnSpPr>
            <a:cxnSpLocks noChangeShapeType="1"/>
            <a:stCxn id="68620" idx="6"/>
            <a:endCxn id="68621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8626" name="AutoShape 18"/>
          <p:cNvCxnSpPr>
            <a:cxnSpLocks noChangeShapeType="1"/>
            <a:stCxn id="68612" idx="4"/>
            <a:endCxn id="68619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7" name="AutoShape 19"/>
          <p:cNvCxnSpPr>
            <a:cxnSpLocks noChangeShapeType="1"/>
            <a:stCxn id="68619" idx="7"/>
            <a:endCxn id="68613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8" name="AutoShape 20"/>
          <p:cNvCxnSpPr>
            <a:cxnSpLocks noChangeShapeType="1"/>
            <a:stCxn id="68613" idx="4"/>
            <a:endCxn id="68620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9" name="AutoShape 21"/>
          <p:cNvCxnSpPr>
            <a:cxnSpLocks noChangeShapeType="1"/>
            <a:stCxn id="68620" idx="7"/>
            <a:endCxn id="68614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0" name="AutoShape 22"/>
          <p:cNvCxnSpPr>
            <a:cxnSpLocks noChangeShapeType="1"/>
            <a:stCxn id="68614" idx="4"/>
            <a:endCxn id="68621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8632" name="AutoShape 24"/>
          <p:cNvCxnSpPr>
            <a:cxnSpLocks noChangeShapeType="1"/>
            <a:stCxn id="68619" idx="5"/>
            <a:endCxn id="68631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0" idx="4"/>
            <a:endCxn id="68631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1" idx="3"/>
            <a:endCxn id="68631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864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8649" name="TextBox 41"/>
          <p:cNvSpPr txBox="1">
            <a:spLocks noChangeArrowheads="1"/>
          </p:cNvSpPr>
          <p:nvPr/>
        </p:nvSpPr>
        <p:spPr bwMode="auto">
          <a:xfrm>
            <a:off x="7826375" y="2759075"/>
            <a:ext cx="6318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2: 1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B743E6E-731C-3D4E-8296-755AB8F9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9639" name="AutoShape 7"/>
          <p:cNvCxnSpPr>
            <a:cxnSpLocks noChangeShapeType="1"/>
            <a:stCxn id="69636" idx="6"/>
            <a:endCxn id="6963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0" name="AutoShape 8"/>
          <p:cNvCxnSpPr>
            <a:cxnSpLocks noChangeShapeType="1"/>
            <a:stCxn id="69637" idx="6"/>
            <a:endCxn id="6963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9646" name="AutoShape 14"/>
          <p:cNvCxnSpPr>
            <a:cxnSpLocks noChangeShapeType="1"/>
            <a:stCxn id="69643" idx="6"/>
            <a:endCxn id="6964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7" name="AutoShape 15"/>
          <p:cNvCxnSpPr>
            <a:cxnSpLocks noChangeShapeType="1"/>
            <a:stCxn id="69644" idx="6"/>
            <a:endCxn id="6964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9650" name="AutoShape 18"/>
          <p:cNvCxnSpPr>
            <a:cxnSpLocks noChangeShapeType="1"/>
            <a:stCxn id="69636" idx="4"/>
            <a:endCxn id="6964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51" name="AutoShape 19"/>
          <p:cNvCxnSpPr>
            <a:cxnSpLocks noChangeShapeType="1"/>
            <a:stCxn id="69643" idx="7"/>
            <a:endCxn id="6963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0"/>
          <p:cNvCxnSpPr>
            <a:cxnSpLocks noChangeShapeType="1"/>
            <a:stCxn id="69637" idx="4"/>
            <a:endCxn id="6964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3" name="AutoShape 21"/>
          <p:cNvCxnSpPr>
            <a:cxnSpLocks noChangeShapeType="1"/>
            <a:stCxn id="69644" idx="7"/>
            <a:endCxn id="6963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2"/>
          <p:cNvCxnSpPr>
            <a:cxnSpLocks noChangeShapeType="1"/>
            <a:stCxn id="69638" idx="4"/>
            <a:endCxn id="6964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9656" name="AutoShape 24"/>
          <p:cNvCxnSpPr>
            <a:cxnSpLocks noChangeShapeType="1"/>
            <a:stCxn id="69643" idx="5"/>
            <a:endCxn id="6965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5"/>
          <p:cNvCxnSpPr>
            <a:cxnSpLocks noChangeShapeType="1"/>
            <a:stCxn id="69644" idx="4"/>
            <a:endCxn id="6965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8" name="AutoShape 26"/>
          <p:cNvCxnSpPr>
            <a:cxnSpLocks noChangeShapeType="1"/>
            <a:stCxn id="69645" idx="3"/>
            <a:endCxn id="6965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696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9675" name="TextBox 44"/>
          <p:cNvSpPr txBox="1">
            <a:spLocks noChangeArrowheads="1"/>
          </p:cNvSpPr>
          <p:nvPr/>
        </p:nvSpPr>
        <p:spPr bwMode="auto">
          <a:xfrm>
            <a:off x="7826375" y="2759075"/>
            <a:ext cx="6318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3: 2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0663" name="AutoShape 7"/>
          <p:cNvCxnSpPr>
            <a:cxnSpLocks noChangeShapeType="1"/>
            <a:stCxn id="70660" idx="6"/>
            <a:endCxn id="7066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64" name="AutoShape 8"/>
          <p:cNvCxnSpPr>
            <a:cxnSpLocks noChangeShapeType="1"/>
            <a:stCxn id="70661" idx="6"/>
            <a:endCxn id="7066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0670" name="AutoShape 14"/>
          <p:cNvCxnSpPr>
            <a:cxnSpLocks noChangeShapeType="1"/>
            <a:stCxn id="70667" idx="6"/>
            <a:endCxn id="7066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1" name="AutoShape 15"/>
          <p:cNvCxnSpPr>
            <a:cxnSpLocks noChangeShapeType="1"/>
            <a:stCxn id="70668" idx="6"/>
            <a:endCxn id="7066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0674" name="AutoShape 18"/>
          <p:cNvCxnSpPr>
            <a:cxnSpLocks noChangeShapeType="1"/>
            <a:stCxn id="70660" idx="4"/>
            <a:endCxn id="7066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5" name="AutoShape 19"/>
          <p:cNvCxnSpPr>
            <a:cxnSpLocks noChangeShapeType="1"/>
            <a:stCxn id="70667" idx="7"/>
            <a:endCxn id="7066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6" name="AutoShape 20"/>
          <p:cNvCxnSpPr>
            <a:cxnSpLocks noChangeShapeType="1"/>
            <a:stCxn id="70661" idx="4"/>
            <a:endCxn id="7066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8" idx="7"/>
            <a:endCxn id="7066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8" name="AutoShape 22"/>
          <p:cNvCxnSpPr>
            <a:cxnSpLocks noChangeShapeType="1"/>
            <a:stCxn id="70662" idx="4"/>
            <a:endCxn id="7066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0680" name="AutoShape 24"/>
          <p:cNvCxnSpPr>
            <a:cxnSpLocks noChangeShapeType="1"/>
            <a:stCxn id="70667" idx="5"/>
            <a:endCxn id="7067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1" name="AutoShape 25"/>
          <p:cNvCxnSpPr>
            <a:cxnSpLocks noChangeShapeType="1"/>
            <a:stCxn id="70668" idx="4"/>
            <a:endCxn id="7067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2" name="AutoShape 26"/>
          <p:cNvCxnSpPr>
            <a:cxnSpLocks noChangeShapeType="1"/>
            <a:stCxn id="70669" idx="3"/>
            <a:endCxn id="7067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07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70701" name="TextBox 46"/>
          <p:cNvSpPr txBox="1">
            <a:spLocks noChangeArrowheads="1"/>
          </p:cNvSpPr>
          <p:nvPr/>
        </p:nvSpPr>
        <p:spPr bwMode="auto">
          <a:xfrm>
            <a:off x="7826375" y="2759075"/>
            <a:ext cx="6318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6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6348CA4-D0E8-8C46-80EA-AEA508B2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1687" name="AutoShape 7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88" name="AutoShape 8"/>
          <p:cNvCxnSpPr>
            <a:cxnSpLocks noChangeShapeType="1"/>
            <a:stCxn id="71685" idx="6"/>
            <a:endCxn id="7168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1694" name="AutoShape 14"/>
          <p:cNvCxnSpPr>
            <a:cxnSpLocks noChangeShapeType="1"/>
            <a:stCxn id="71691" idx="6"/>
            <a:endCxn id="7169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5" name="AutoShape 15"/>
          <p:cNvCxnSpPr>
            <a:cxnSpLocks noChangeShapeType="1"/>
            <a:stCxn id="71692" idx="6"/>
            <a:endCxn id="7169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1698" name="AutoShape 18"/>
          <p:cNvCxnSpPr>
            <a:cxnSpLocks noChangeShapeType="1"/>
            <a:stCxn id="71684" idx="4"/>
            <a:endCxn id="7169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9" name="AutoShape 19"/>
          <p:cNvCxnSpPr>
            <a:cxnSpLocks noChangeShapeType="1"/>
            <a:stCxn id="71691" idx="7"/>
            <a:endCxn id="7168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0" name="AutoShape 20"/>
          <p:cNvCxnSpPr>
            <a:cxnSpLocks noChangeShapeType="1"/>
            <a:stCxn id="71685" idx="4"/>
            <a:endCxn id="7169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1" name="AutoShape 21"/>
          <p:cNvCxnSpPr>
            <a:cxnSpLocks noChangeShapeType="1"/>
            <a:stCxn id="71692" idx="7"/>
            <a:endCxn id="7168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2" name="AutoShape 22"/>
          <p:cNvCxnSpPr>
            <a:cxnSpLocks noChangeShapeType="1"/>
            <a:stCxn id="71686" idx="4"/>
            <a:endCxn id="7169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1704" name="AutoShape 24"/>
          <p:cNvCxnSpPr>
            <a:cxnSpLocks noChangeShapeType="1"/>
            <a:stCxn id="71691" idx="5"/>
            <a:endCxn id="7170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5" name="AutoShape 25"/>
          <p:cNvCxnSpPr>
            <a:cxnSpLocks noChangeShapeType="1"/>
            <a:stCxn id="71692" idx="4"/>
            <a:endCxn id="7170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6" name="AutoShape 26"/>
          <p:cNvCxnSpPr>
            <a:cxnSpLocks noChangeShapeType="1"/>
            <a:stCxn id="71693" idx="3"/>
            <a:endCxn id="7170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1726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71727" name="TextBox 47"/>
          <p:cNvSpPr txBox="1">
            <a:spLocks noChangeArrowheads="1"/>
          </p:cNvSpPr>
          <p:nvPr/>
        </p:nvSpPr>
        <p:spPr bwMode="auto">
          <a:xfrm>
            <a:off x="7826375" y="2759075"/>
            <a:ext cx="631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3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97C857E2-0369-B245-BD6A-D06C4406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2711" name="AutoShape 7"/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2" name="AutoShape 8"/>
          <p:cNvCxnSpPr>
            <a:cxnSpLocks noChangeShapeType="1"/>
            <a:stCxn id="72709" idx="6"/>
            <a:endCxn id="7271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2718" name="AutoShape 14"/>
          <p:cNvCxnSpPr>
            <a:cxnSpLocks noChangeShapeType="1"/>
            <a:stCxn id="72715" idx="6"/>
            <a:endCxn id="7271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9" name="AutoShape 15"/>
          <p:cNvCxnSpPr>
            <a:cxnSpLocks noChangeShapeType="1"/>
            <a:stCxn id="72716" idx="6"/>
            <a:endCxn id="7271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2722" name="AutoShape 18"/>
          <p:cNvCxnSpPr>
            <a:cxnSpLocks noChangeShapeType="1"/>
            <a:stCxn id="72708" idx="4"/>
            <a:endCxn id="7271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3" name="AutoShape 19"/>
          <p:cNvCxnSpPr>
            <a:cxnSpLocks noChangeShapeType="1"/>
            <a:stCxn id="72715" idx="7"/>
            <a:endCxn id="7270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4" name="AutoShape 20"/>
          <p:cNvCxnSpPr>
            <a:cxnSpLocks noChangeShapeType="1"/>
            <a:stCxn id="72709" idx="4"/>
            <a:endCxn id="7271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5" name="AutoShape 21"/>
          <p:cNvCxnSpPr>
            <a:cxnSpLocks noChangeShapeType="1"/>
            <a:stCxn id="72716" idx="7"/>
            <a:endCxn id="7271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6" name="AutoShape 22"/>
          <p:cNvCxnSpPr>
            <a:cxnSpLocks noChangeShapeType="1"/>
            <a:stCxn id="72710" idx="4"/>
            <a:endCxn id="7271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2728" name="AutoShape 24"/>
          <p:cNvCxnSpPr>
            <a:cxnSpLocks noChangeShapeType="1"/>
            <a:stCxn id="72715" idx="5"/>
            <a:endCxn id="7272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9" name="AutoShape 25"/>
          <p:cNvCxnSpPr>
            <a:cxnSpLocks noChangeShapeType="1"/>
            <a:stCxn id="72716" idx="4"/>
            <a:endCxn id="7272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30" name="AutoShape 26"/>
          <p:cNvCxnSpPr>
            <a:cxnSpLocks noChangeShapeType="1"/>
            <a:stCxn id="72717" idx="3"/>
            <a:endCxn id="7272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4419600" y="4800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{6,7}</a:t>
            </a: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5562600" y="480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{1,2,3,4,5,6,7}</a:t>
            </a:r>
          </a:p>
        </p:txBody>
      </p:sp>
      <p:sp>
        <p:nvSpPr>
          <p:cNvPr id="72752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2651A7F-2840-5346-A11C-BAA2783A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28678" name="AutoShape 6"/>
          <p:cNvCxnSpPr>
            <a:cxnSpLocks noChangeShapeType="1"/>
            <a:stCxn id="25603" idx="6"/>
            <a:endCxn id="2560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79" name="AutoShape 7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28685" name="AutoShape 13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6" name="AutoShape 14"/>
          <p:cNvCxnSpPr>
            <a:cxnSpLocks noChangeShapeType="1"/>
            <a:stCxn id="25611" idx="6"/>
            <a:endCxn id="2561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28689" name="AutoShape 17"/>
          <p:cNvCxnSpPr>
            <a:cxnSpLocks noChangeShapeType="1"/>
            <a:stCxn id="25603" idx="4"/>
            <a:endCxn id="2561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AutoShape 18"/>
          <p:cNvCxnSpPr>
            <a:cxnSpLocks noChangeShapeType="1"/>
            <a:stCxn id="25610" idx="7"/>
            <a:endCxn id="2560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AutoShape 19"/>
          <p:cNvCxnSpPr>
            <a:cxnSpLocks noChangeShapeType="1"/>
            <a:stCxn id="25604" idx="4"/>
            <a:endCxn id="2561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5611" idx="7"/>
            <a:endCxn id="2560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5605" idx="4"/>
            <a:endCxn id="2561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28695" name="AutoShape 23"/>
          <p:cNvCxnSpPr>
            <a:cxnSpLocks noChangeShapeType="1"/>
            <a:stCxn id="25610" idx="5"/>
            <a:endCxn id="2562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5611" idx="4"/>
            <a:endCxn id="2562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5612" idx="3"/>
            <a:endCxn id="2562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8707" name="Rectangle 46"/>
          <p:cNvSpPr>
            <a:spLocks noChangeArrowheads="1"/>
          </p:cNvSpPr>
          <p:nvPr/>
        </p:nvSpPr>
        <p:spPr bwMode="auto">
          <a:xfrm>
            <a:off x="3733800" y="1752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Make a disjoint set for each vertex</a:t>
            </a:r>
          </a:p>
        </p:txBody>
      </p:sp>
      <p:pic>
        <p:nvPicPr>
          <p:cNvPr id="28708" name="Picture 3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04800"/>
            <a:ext cx="36972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Sort edges by weight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4800" y="2362200"/>
            <a:ext cx="3886200" cy="3505200"/>
            <a:chOff x="192" y="1488"/>
            <a:chExt cx="2448" cy="2208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28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3" name="Oval 6"/>
            <p:cNvSpPr>
              <a:spLocks noChangeArrowheads="1"/>
            </p:cNvSpPr>
            <p:nvPr/>
          </p:nvSpPr>
          <p:spPr bwMode="auto">
            <a:xfrm>
              <a:off x="124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4" name="Oval 7"/>
            <p:cNvSpPr>
              <a:spLocks noChangeArrowheads="1"/>
            </p:cNvSpPr>
            <p:nvPr/>
          </p:nvSpPr>
          <p:spPr bwMode="auto">
            <a:xfrm>
              <a:off x="220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cxnSp>
          <p:nvCxnSpPr>
            <p:cNvPr id="30740" name="AutoShape 8"/>
            <p:cNvCxnSpPr>
              <a:cxnSpLocks noChangeShapeType="1"/>
              <a:endCxn id="24593" idx="2"/>
            </p:cNvCxnSpPr>
            <p:nvPr/>
          </p:nvCxnSpPr>
          <p:spPr bwMode="auto">
            <a:xfrm>
              <a:off x="58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1" name="AutoShape 9"/>
            <p:cNvCxnSpPr>
              <a:cxnSpLocks noChangeShapeType="1"/>
              <a:stCxn id="24593" idx="6"/>
              <a:endCxn id="24594" idx="2"/>
            </p:cNvCxnSpPr>
            <p:nvPr/>
          </p:nvCxnSpPr>
          <p:spPr bwMode="auto">
            <a:xfrm>
              <a:off x="154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8" name="Text Box 11"/>
            <p:cNvSpPr txBox="1">
              <a:spLocks noChangeArrowheads="1"/>
            </p:cNvSpPr>
            <p:nvPr/>
          </p:nvSpPr>
          <p:spPr bwMode="auto">
            <a:xfrm>
              <a:off x="172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9" name="Oval 12"/>
            <p:cNvSpPr>
              <a:spLocks noChangeArrowheads="1"/>
            </p:cNvSpPr>
            <p:nvPr/>
          </p:nvSpPr>
          <p:spPr bwMode="auto">
            <a:xfrm>
              <a:off x="28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00" name="Oval 13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01" name="Oval 14"/>
            <p:cNvSpPr>
              <a:spLocks noChangeArrowheads="1"/>
            </p:cNvSpPr>
            <p:nvPr/>
          </p:nvSpPr>
          <p:spPr bwMode="auto">
            <a:xfrm>
              <a:off x="220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cxnSp>
          <p:nvCxnSpPr>
            <p:cNvPr id="30747" name="AutoShape 15"/>
            <p:cNvCxnSpPr>
              <a:cxnSpLocks noChangeShapeType="1"/>
              <a:stCxn id="24599" idx="6"/>
              <a:endCxn id="24600" idx="2"/>
            </p:cNvCxnSpPr>
            <p:nvPr/>
          </p:nvCxnSpPr>
          <p:spPr bwMode="auto">
            <a:xfrm>
              <a:off x="58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8" name="AutoShape 16"/>
            <p:cNvCxnSpPr>
              <a:cxnSpLocks noChangeShapeType="1"/>
              <a:stCxn id="24600" idx="6"/>
              <a:endCxn id="24601" idx="2"/>
            </p:cNvCxnSpPr>
            <p:nvPr/>
          </p:nvCxnSpPr>
          <p:spPr bwMode="auto">
            <a:xfrm>
              <a:off x="154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76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05" name="Text Box 18"/>
            <p:cNvSpPr txBox="1">
              <a:spLocks noChangeArrowheads="1"/>
            </p:cNvSpPr>
            <p:nvPr/>
          </p:nvSpPr>
          <p:spPr bwMode="auto">
            <a:xfrm>
              <a:off x="172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8</a:t>
              </a:r>
            </a:p>
          </p:txBody>
        </p:sp>
        <p:cxnSp>
          <p:nvCxnSpPr>
            <p:cNvPr id="30751" name="AutoShape 19"/>
            <p:cNvCxnSpPr>
              <a:cxnSpLocks noChangeShapeType="1"/>
              <a:endCxn id="24599" idx="0"/>
            </p:cNvCxnSpPr>
            <p:nvPr/>
          </p:nvCxnSpPr>
          <p:spPr bwMode="auto">
            <a:xfrm>
              <a:off x="43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2" name="AutoShape 20"/>
            <p:cNvCxnSpPr>
              <a:cxnSpLocks noChangeShapeType="1"/>
              <a:stCxn id="24599" idx="7"/>
              <a:endCxn id="24593" idx="3"/>
            </p:cNvCxnSpPr>
            <p:nvPr/>
          </p:nvCxnSpPr>
          <p:spPr bwMode="auto">
            <a:xfrm flipV="1">
              <a:off x="53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3" name="AutoShape 21"/>
            <p:cNvCxnSpPr>
              <a:cxnSpLocks noChangeShapeType="1"/>
              <a:stCxn id="24593" idx="4"/>
              <a:endCxn id="24600" idx="0"/>
            </p:cNvCxnSpPr>
            <p:nvPr/>
          </p:nvCxnSpPr>
          <p:spPr bwMode="auto">
            <a:xfrm>
              <a:off x="139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4" name="AutoShape 22"/>
            <p:cNvCxnSpPr>
              <a:cxnSpLocks noChangeShapeType="1"/>
              <a:stCxn id="24600" idx="7"/>
              <a:endCxn id="24594" idx="3"/>
            </p:cNvCxnSpPr>
            <p:nvPr/>
          </p:nvCxnSpPr>
          <p:spPr bwMode="auto">
            <a:xfrm flipV="1">
              <a:off x="149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5" name="AutoShape 23"/>
            <p:cNvCxnSpPr>
              <a:cxnSpLocks noChangeShapeType="1"/>
              <a:stCxn id="24594" idx="4"/>
              <a:endCxn id="24601" idx="0"/>
            </p:cNvCxnSpPr>
            <p:nvPr/>
          </p:nvCxnSpPr>
          <p:spPr bwMode="auto">
            <a:xfrm>
              <a:off x="235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1248" y="340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cxnSp>
          <p:nvCxnSpPr>
            <p:cNvPr id="30757" name="AutoShape 25"/>
            <p:cNvCxnSpPr>
              <a:cxnSpLocks noChangeShapeType="1"/>
              <a:stCxn id="24599" idx="5"/>
            </p:cNvCxnSpPr>
            <p:nvPr/>
          </p:nvCxnSpPr>
          <p:spPr bwMode="auto">
            <a:xfrm>
              <a:off x="53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8" name="AutoShape 26"/>
            <p:cNvCxnSpPr>
              <a:cxnSpLocks noChangeShapeType="1"/>
              <a:stCxn id="24600" idx="4"/>
            </p:cNvCxnSpPr>
            <p:nvPr/>
          </p:nvCxnSpPr>
          <p:spPr bwMode="auto">
            <a:xfrm>
              <a:off x="1392" y="2793"/>
              <a:ext cx="0" cy="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27"/>
            <p:cNvCxnSpPr>
              <a:cxnSpLocks noChangeShapeType="1"/>
              <a:stCxn id="24601" idx="3"/>
            </p:cNvCxnSpPr>
            <p:nvPr/>
          </p:nvCxnSpPr>
          <p:spPr bwMode="auto">
            <a:xfrm flipH="1">
              <a:off x="149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192" y="207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6" name="Text Box 29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17" name="Text Box 30"/>
            <p:cNvSpPr txBox="1">
              <a:spLocks noChangeArrowheads="1"/>
            </p:cNvSpPr>
            <p:nvPr/>
          </p:nvSpPr>
          <p:spPr bwMode="auto">
            <a:xfrm>
              <a:off x="1152" y="206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8" name="Text Box 31"/>
            <p:cNvSpPr txBox="1">
              <a:spLocks noChangeArrowheads="1"/>
            </p:cNvSpPr>
            <p:nvPr/>
          </p:nvSpPr>
          <p:spPr bwMode="auto">
            <a:xfrm>
              <a:off x="1680" y="195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19" name="Text Box 32"/>
            <p:cNvSpPr txBox="1">
              <a:spLocks noChangeArrowheads="1"/>
            </p:cNvSpPr>
            <p:nvPr/>
          </p:nvSpPr>
          <p:spPr bwMode="auto">
            <a:xfrm>
              <a:off x="2352" y="2055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20" name="Text Box 33"/>
            <p:cNvSpPr txBox="1">
              <a:spLocks noChangeArrowheads="1"/>
            </p:cNvSpPr>
            <p:nvPr/>
          </p:nvSpPr>
          <p:spPr bwMode="auto">
            <a:xfrm>
              <a:off x="1152" y="293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sp>
          <p:nvSpPr>
            <p:cNvPr id="24621" name="Text Box 34"/>
            <p:cNvSpPr txBox="1">
              <a:spLocks noChangeArrowheads="1"/>
            </p:cNvSpPr>
            <p:nvPr/>
          </p:nvSpPr>
          <p:spPr bwMode="auto">
            <a:xfrm>
              <a:off x="1968" y="303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22" name="Text Box 35"/>
            <p:cNvSpPr txBox="1">
              <a:spLocks noChangeArrowheads="1"/>
            </p:cNvSpPr>
            <p:nvPr/>
          </p:nvSpPr>
          <p:spPr bwMode="auto">
            <a:xfrm>
              <a:off x="720" y="302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</p:grpSp>
      <p:sp>
        <p:nvSpPr>
          <p:cNvPr id="24581" name="Text Box 36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4582" name="Text Box 37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4583" name="Text Box 38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4584" name="Text Box 39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4585" name="Text Box 40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4586" name="Text Box 41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4587" name="Text Box 42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4588" name="Text Box 43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4589" name="Oval 44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0" name="Oval 45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1" name="Oval 46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" name="Picture 36">
            <a:extLst>
              <a:ext uri="{FF2B5EF4-FFF2-40B4-BE49-F238E27FC236}">
                <a16:creationId xmlns:a16="http://schemas.microsoft.com/office/drawing/2014/main" id="{CB4B3365-BE6F-7446-87D0-17D32FD6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04800"/>
            <a:ext cx="36972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2774" name="AutoShape 6"/>
          <p:cNvCxnSpPr>
            <a:cxnSpLocks noChangeShapeType="1"/>
            <a:stCxn id="26627" idx="6"/>
            <a:endCxn id="2662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75" name="AutoShape 7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2781" name="AutoShape 13"/>
          <p:cNvCxnSpPr>
            <a:cxnSpLocks noChangeShapeType="1"/>
            <a:stCxn id="26634" idx="6"/>
            <a:endCxn id="2663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2" name="AutoShape 14"/>
          <p:cNvCxnSpPr>
            <a:cxnSpLocks noChangeShapeType="1"/>
            <a:stCxn id="26635" idx="6"/>
            <a:endCxn id="2663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2785" name="AutoShape 17"/>
          <p:cNvCxnSpPr>
            <a:cxnSpLocks noChangeShapeType="1"/>
            <a:stCxn id="26627" idx="4"/>
            <a:endCxn id="2663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6" name="AutoShape 18"/>
          <p:cNvCxnSpPr>
            <a:cxnSpLocks noChangeShapeType="1"/>
            <a:stCxn id="26634" idx="7"/>
            <a:endCxn id="2662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7" name="AutoShape 19"/>
          <p:cNvCxnSpPr>
            <a:cxnSpLocks noChangeShapeType="1"/>
            <a:stCxn id="26628" idx="4"/>
            <a:endCxn id="2663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26635" idx="7"/>
            <a:endCxn id="2662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26629" idx="4"/>
            <a:endCxn id="2663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2791" name="AutoShape 23"/>
          <p:cNvCxnSpPr>
            <a:cxnSpLocks noChangeShapeType="1"/>
            <a:stCxn id="26634" idx="5"/>
            <a:endCxn id="2664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26635" idx="4"/>
            <a:endCxn id="2664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26636" idx="3"/>
            <a:endCxn id="2664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3581400" y="19050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Add first edge to </a:t>
            </a:r>
            <a:r>
              <a:rPr lang="en-US" b="0" i="1" dirty="0">
                <a:ea typeface="Arial" charset="0"/>
                <a:cs typeface="Arial" charset="0"/>
              </a:rPr>
              <a:t>X</a:t>
            </a:r>
            <a:r>
              <a:rPr lang="en-US" b="0" dirty="0">
                <a:ea typeface="Arial" charset="0"/>
                <a:cs typeface="Arial" charset="0"/>
              </a:rPr>
              <a:t> if no cycle created</a:t>
            </a:r>
            <a:r>
              <a:rPr lang="en-US" b="0" i="1" dirty="0">
                <a:ea typeface="Arial" charset="0"/>
                <a:cs typeface="Arial" charset="0"/>
              </a:rPr>
              <a:t> </a:t>
            </a:r>
            <a:r>
              <a:rPr lang="en-US" b="0" dirty="0">
                <a:ea typeface="Arial" charset="0"/>
                <a:cs typeface="Arial" charset="0"/>
              </a:rPr>
              <a:t> </a:t>
            </a:r>
            <a:endParaRPr lang="en-US" b="0" i="1" dirty="0">
              <a:ea typeface="Arial" charset="0"/>
              <a:cs typeface="Arial" charset="0"/>
            </a:endParaRPr>
          </a:p>
        </p:txBody>
      </p:sp>
      <p:pic>
        <p:nvPicPr>
          <p:cNvPr id="32815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4822" name="AutoShape 6"/>
          <p:cNvCxnSpPr>
            <a:cxnSpLocks noChangeShapeType="1"/>
            <a:stCxn id="27651" idx="6"/>
            <a:endCxn id="2765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823" name="AutoShape 7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4829" name="AutoShape 13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0" name="AutoShape 14"/>
          <p:cNvCxnSpPr>
            <a:cxnSpLocks noChangeShapeType="1"/>
            <a:stCxn id="27659" idx="6"/>
            <a:endCxn id="2766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4833" name="AutoShape 17"/>
          <p:cNvCxnSpPr>
            <a:cxnSpLocks noChangeShapeType="1"/>
            <a:stCxn id="27651" idx="4"/>
            <a:endCxn id="2765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AutoShape 18"/>
          <p:cNvCxnSpPr>
            <a:cxnSpLocks noChangeShapeType="1"/>
            <a:stCxn id="27658" idx="7"/>
            <a:endCxn id="2765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AutoShape 19"/>
          <p:cNvCxnSpPr>
            <a:cxnSpLocks noChangeShapeType="1"/>
            <a:stCxn id="27652" idx="4"/>
            <a:endCxn id="2765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27659" idx="7"/>
            <a:endCxn id="2765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27653" idx="4"/>
            <a:endCxn id="2766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4839" name="AutoShape 23"/>
          <p:cNvCxnSpPr>
            <a:cxnSpLocks noChangeShapeType="1"/>
            <a:stCxn id="27658" idx="5"/>
            <a:endCxn id="2767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27659" idx="4"/>
            <a:endCxn id="2767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27660" idx="3"/>
            <a:endCxn id="2767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Merge vertices in added edges 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34863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6870" name="AutoShape 6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71" name="AutoShape 7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6877" name="AutoShape 13"/>
          <p:cNvCxnSpPr>
            <a:cxnSpLocks noChangeShapeType="1"/>
            <a:stCxn id="28682" idx="6"/>
            <a:endCxn id="2868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4"/>
          <p:cNvCxnSpPr>
            <a:cxnSpLocks noChangeShapeType="1"/>
            <a:stCxn id="28683" idx="6"/>
            <a:endCxn id="2868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6881" name="AutoShape 17"/>
          <p:cNvCxnSpPr>
            <a:cxnSpLocks noChangeShapeType="1"/>
            <a:stCxn id="28675" idx="4"/>
            <a:endCxn id="2868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AutoShape 18"/>
          <p:cNvCxnSpPr>
            <a:cxnSpLocks noChangeShapeType="1"/>
            <a:stCxn id="28682" idx="7"/>
            <a:endCxn id="2867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9"/>
          <p:cNvCxnSpPr>
            <a:cxnSpLocks noChangeShapeType="1"/>
            <a:stCxn id="28676" idx="4"/>
            <a:endCxn id="2868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28683" idx="7"/>
            <a:endCxn id="2867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28677" idx="4"/>
            <a:endCxn id="2868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6887" name="AutoShape 23"/>
          <p:cNvCxnSpPr>
            <a:cxnSpLocks noChangeShapeType="1"/>
            <a:stCxn id="28682" idx="5"/>
            <a:endCxn id="2869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28683" idx="4"/>
            <a:endCxn id="2869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28684" idx="3"/>
            <a:endCxn id="2869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Process each edge in order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0" name="Picture 47">
            <a:extLst>
              <a:ext uri="{FF2B5EF4-FFF2-40B4-BE49-F238E27FC236}">
                <a16:creationId xmlns:a16="http://schemas.microsoft.com/office/drawing/2014/main" id="{51C8983F-8335-6F4B-B31A-75CD4A67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8918" name="AutoShape 6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19" name="AutoShape 7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8925" name="AutoShape 13"/>
          <p:cNvCxnSpPr>
            <a:cxnSpLocks noChangeShapeType="1"/>
            <a:stCxn id="29706" idx="6"/>
            <a:endCxn id="29707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8926" name="AutoShape 14"/>
          <p:cNvCxnSpPr>
            <a:cxnSpLocks noChangeShapeType="1"/>
            <a:stCxn id="29707" idx="6"/>
            <a:endCxn id="29708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8929" name="AutoShape 17"/>
          <p:cNvCxnSpPr>
            <a:cxnSpLocks noChangeShapeType="1"/>
            <a:stCxn id="29699" idx="4"/>
            <a:endCxn id="29706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0" name="AutoShape 18"/>
          <p:cNvCxnSpPr>
            <a:cxnSpLocks noChangeShapeType="1"/>
            <a:stCxn id="29706" idx="7"/>
            <a:endCxn id="29700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1" name="AutoShape 19"/>
          <p:cNvCxnSpPr>
            <a:cxnSpLocks noChangeShapeType="1"/>
            <a:stCxn id="29700" idx="4"/>
            <a:endCxn id="29707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2" name="AutoShape 20"/>
          <p:cNvCxnSpPr>
            <a:cxnSpLocks noChangeShapeType="1"/>
            <a:stCxn id="29707" idx="7"/>
            <a:endCxn id="29701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3" name="AutoShape 21"/>
          <p:cNvCxnSpPr>
            <a:cxnSpLocks noChangeShapeType="1"/>
            <a:stCxn id="29701" idx="4"/>
            <a:endCxn id="29708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8935" name="AutoShape 23"/>
          <p:cNvCxnSpPr>
            <a:cxnSpLocks noChangeShapeType="1"/>
            <a:stCxn id="29706" idx="5"/>
            <a:endCxn id="29718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6" name="AutoShape 24"/>
          <p:cNvCxnSpPr>
            <a:cxnSpLocks noChangeShapeType="1"/>
            <a:stCxn id="29707" idx="4"/>
            <a:endCxn id="29718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7" name="AutoShape 25"/>
          <p:cNvCxnSpPr>
            <a:cxnSpLocks noChangeShapeType="1"/>
            <a:stCxn id="29708" idx="3"/>
            <a:endCxn id="29718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8960" name="TextBox 48"/>
          <p:cNvSpPr txBox="1">
            <a:spLocks noChangeArrowheads="1"/>
          </p:cNvSpPr>
          <p:nvPr/>
        </p:nvSpPr>
        <p:spPr bwMode="auto">
          <a:xfrm>
            <a:off x="304800" y="6219825"/>
            <a:ext cx="5341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Note that each set is a connected component of </a:t>
            </a:r>
            <a:r>
              <a:rPr lang="en-US" sz="2000" b="0" i="1"/>
              <a:t>G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0" name="Picture 47">
            <a:extLst>
              <a:ext uri="{FF2B5EF4-FFF2-40B4-BE49-F238E27FC236}">
                <a16:creationId xmlns:a16="http://schemas.microsoft.com/office/drawing/2014/main" id="{C6D605DF-F941-CE4F-97BF-C3CCDE32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9942" name="AutoShape 6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43" name="AutoShape 7"/>
          <p:cNvCxnSpPr>
            <a:cxnSpLocks noChangeShapeType="1"/>
            <a:stCxn id="30724" idx="6"/>
            <a:endCxn id="3072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9949" name="AutoShape 13"/>
          <p:cNvCxnSpPr>
            <a:cxnSpLocks noChangeShapeType="1"/>
            <a:stCxn id="30730" idx="6"/>
            <a:endCxn id="3073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9950" name="AutoShape 14"/>
          <p:cNvCxnSpPr>
            <a:cxnSpLocks noChangeShapeType="1"/>
            <a:stCxn id="30731" idx="6"/>
            <a:endCxn id="3073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9953" name="AutoShape 17"/>
          <p:cNvCxnSpPr>
            <a:cxnSpLocks noChangeShapeType="1"/>
            <a:stCxn id="30723" idx="4"/>
            <a:endCxn id="3073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4" name="AutoShape 18"/>
          <p:cNvCxnSpPr>
            <a:cxnSpLocks noChangeShapeType="1"/>
            <a:stCxn id="30730" idx="7"/>
            <a:endCxn id="3072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5" name="AutoShape 19"/>
          <p:cNvCxnSpPr>
            <a:cxnSpLocks noChangeShapeType="1"/>
            <a:stCxn id="30724" idx="4"/>
            <a:endCxn id="3073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6" name="AutoShape 20"/>
          <p:cNvCxnSpPr>
            <a:cxnSpLocks noChangeShapeType="1"/>
            <a:stCxn id="30731" idx="7"/>
            <a:endCxn id="3072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AutoShape 21"/>
          <p:cNvCxnSpPr>
            <a:cxnSpLocks noChangeShapeType="1"/>
            <a:stCxn id="30725" idx="4"/>
            <a:endCxn id="3073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9959" name="AutoShape 23"/>
          <p:cNvCxnSpPr>
            <a:cxnSpLocks noChangeShapeType="1"/>
            <a:stCxn id="30730" idx="5"/>
            <a:endCxn id="3074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AutoShape 24"/>
          <p:cNvCxnSpPr>
            <a:cxnSpLocks noChangeShapeType="1"/>
            <a:stCxn id="30731" idx="4"/>
            <a:endCxn id="3074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5"/>
          <p:cNvCxnSpPr>
            <a:cxnSpLocks noChangeShapeType="1"/>
            <a:stCxn id="30732" idx="3"/>
            <a:endCxn id="3074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" name="Picture 47">
            <a:extLst>
              <a:ext uri="{FF2B5EF4-FFF2-40B4-BE49-F238E27FC236}">
                <a16:creationId xmlns:a16="http://schemas.microsoft.com/office/drawing/2014/main" id="{4E92FFF7-675D-1D48-A7C3-C4FD90F7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54131</TotalTime>
  <Words>2542</Words>
  <Application>Microsoft Office PowerPoint</Application>
  <PresentationFormat>On-screen Show (4:3)</PresentationFormat>
  <Paragraphs>734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Courier New</vt:lpstr>
      <vt:lpstr>Times New Roman</vt:lpstr>
      <vt:lpstr>Wingdings</vt:lpstr>
      <vt:lpstr>Soaring</vt:lpstr>
      <vt:lpstr>Kruskal's Algorithm</vt:lpstr>
      <vt:lpstr>Kruskal's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Prim's Algorithm</vt:lpstr>
      <vt:lpstr>Prim's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507</cp:revision>
  <cp:lastPrinted>2009-09-04T22:48:50Z</cp:lastPrinted>
  <dcterms:created xsi:type="dcterms:W3CDTF">2014-12-17T16:33:12Z</dcterms:created>
  <dcterms:modified xsi:type="dcterms:W3CDTF">2021-06-14T05:48:45Z</dcterms:modified>
</cp:coreProperties>
</file>