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3"/>
  </p:notesMasterIdLst>
  <p:handoutMasterIdLst>
    <p:handoutMasterId r:id="rId24"/>
  </p:handoutMasterIdLst>
  <p:sldIdLst>
    <p:sldId id="269" r:id="rId2"/>
    <p:sldId id="384" r:id="rId3"/>
    <p:sldId id="392" r:id="rId4"/>
    <p:sldId id="393" r:id="rId5"/>
    <p:sldId id="396" r:id="rId6"/>
    <p:sldId id="397" r:id="rId7"/>
    <p:sldId id="383" r:id="rId8"/>
    <p:sldId id="414" r:id="rId9"/>
    <p:sldId id="421" r:id="rId10"/>
    <p:sldId id="385" r:id="rId11"/>
    <p:sldId id="419" r:id="rId12"/>
    <p:sldId id="420" r:id="rId13"/>
    <p:sldId id="401" r:id="rId14"/>
    <p:sldId id="400" r:id="rId15"/>
    <p:sldId id="402" r:id="rId16"/>
    <p:sldId id="403" r:id="rId17"/>
    <p:sldId id="416" r:id="rId18"/>
    <p:sldId id="417" r:id="rId19"/>
    <p:sldId id="418" r:id="rId20"/>
    <p:sldId id="422" r:id="rId21"/>
    <p:sldId id="35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1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Unit4</a:t>
            </a: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1FCB-D400-4B7C-A617-C34C8D4C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/>
              <a:t>origin: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373F7-657E-4E11-9E9E-8676DF2A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 err="1">
                <a:solidFill>
                  <a:srgbClr val="343A40"/>
                </a:solidFill>
                <a:effectLst/>
                <a:latin typeface="Muli"/>
              </a:rPr>
              <a:t>ios</a:t>
            </a:r>
            <a:r>
              <a:rPr lang="en-US" b="1" i="0" dirty="0">
                <a:solidFill>
                  <a:srgbClr val="343A40"/>
                </a:solidFill>
                <a:effectLst/>
                <a:latin typeface="Muli"/>
              </a:rPr>
              <a:t>::beg</a:t>
            </a:r>
            <a:r>
              <a:rPr lang="en-US" b="0" i="0" dirty="0">
                <a:solidFill>
                  <a:srgbClr val="343A40"/>
                </a:solidFill>
                <a:effectLst/>
                <a:latin typeface="Muli"/>
              </a:rPr>
              <a:t>   start of the file</a:t>
            </a:r>
            <a:br>
              <a:rPr lang="en-US" dirty="0"/>
            </a:br>
            <a:r>
              <a:rPr lang="en-US" b="1" i="0" dirty="0" err="1">
                <a:solidFill>
                  <a:srgbClr val="343A40"/>
                </a:solidFill>
                <a:effectLst/>
                <a:latin typeface="Muli"/>
              </a:rPr>
              <a:t>ios</a:t>
            </a:r>
            <a:r>
              <a:rPr lang="en-US" b="1" i="0" dirty="0">
                <a:solidFill>
                  <a:srgbClr val="343A40"/>
                </a:solidFill>
                <a:effectLst/>
                <a:latin typeface="Muli"/>
              </a:rPr>
              <a:t>::cur</a:t>
            </a:r>
            <a:r>
              <a:rPr lang="en-US" b="0" i="0" dirty="0">
                <a:solidFill>
                  <a:srgbClr val="343A40"/>
                </a:solidFill>
                <a:effectLst/>
                <a:latin typeface="Muli"/>
              </a:rPr>
              <a:t>  current position of the pointer</a:t>
            </a:r>
            <a:br>
              <a:rPr lang="en-US" dirty="0"/>
            </a:br>
            <a:r>
              <a:rPr lang="en-US" b="1" i="0" dirty="0" err="1">
                <a:solidFill>
                  <a:srgbClr val="343A40"/>
                </a:solidFill>
                <a:effectLst/>
                <a:latin typeface="Muli"/>
              </a:rPr>
              <a:t>ios</a:t>
            </a:r>
            <a:r>
              <a:rPr lang="en-US" b="1" i="0" dirty="0">
                <a:solidFill>
                  <a:srgbClr val="343A40"/>
                </a:solidFill>
                <a:effectLst/>
                <a:latin typeface="Muli"/>
              </a:rPr>
              <a:t>::end</a:t>
            </a:r>
            <a:r>
              <a:rPr lang="en-US" b="0" i="0" dirty="0">
                <a:solidFill>
                  <a:srgbClr val="343A40"/>
                </a:solidFill>
                <a:effectLst/>
                <a:latin typeface="Muli"/>
              </a:rPr>
              <a:t>  </a:t>
            </a:r>
            <a:r>
              <a:rPr lang="en-US" b="0" i="0" dirty="0" err="1">
                <a:solidFill>
                  <a:srgbClr val="343A40"/>
                </a:solidFill>
                <a:effectLst/>
                <a:latin typeface="Muli"/>
              </a:rPr>
              <a:t>end</a:t>
            </a:r>
            <a:r>
              <a:rPr lang="en-US" b="0" i="0" dirty="0">
                <a:solidFill>
                  <a:srgbClr val="343A40"/>
                </a:solidFill>
                <a:effectLst/>
                <a:latin typeface="Muli"/>
              </a:rPr>
              <a:t> of the file</a:t>
            </a:r>
          </a:p>
          <a:p>
            <a:pPr marL="0" indent="0">
              <a:buNone/>
            </a:pPr>
            <a:r>
              <a:rPr lang="en-US" dirty="0">
                <a:solidFill>
                  <a:srgbClr val="343A40"/>
                </a:solidFill>
                <a:latin typeface="Muli"/>
              </a:rPr>
              <a:t>Ex:</a:t>
            </a:r>
          </a:p>
          <a:p>
            <a:pPr marL="0" indent="0">
              <a:buNone/>
            </a:pPr>
            <a:r>
              <a:rPr lang="en-US" dirty="0" err="1"/>
              <a:t>fin.seekg</a:t>
            </a:r>
            <a:r>
              <a:rPr lang="en-US" dirty="0"/>
              <a:t>(0, </a:t>
            </a:r>
            <a:r>
              <a:rPr lang="en-US" dirty="0" err="1"/>
              <a:t>ios</a:t>
            </a:r>
            <a:r>
              <a:rPr lang="en-US" dirty="0"/>
              <a:t>::beg);</a:t>
            </a:r>
          </a:p>
        </p:txBody>
      </p:sp>
    </p:spTree>
    <p:extLst>
      <p:ext uri="{BB962C8B-B14F-4D97-AF65-F5344CB8AC3E}">
        <p14:creationId xmlns:p14="http://schemas.microsoft.com/office/powerpoint/2010/main" val="53768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D149B-2A9C-4817-8868-275949DD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686800" cy="1036638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</a:rPr>
              <a:t>Suppose there is a file and </a:t>
            </a:r>
            <a:r>
              <a:rPr lang="en-US" sz="2400" dirty="0" err="1">
                <a:solidFill>
                  <a:srgbClr val="C00000"/>
                </a:solidFill>
              </a:rPr>
              <a:t>kumar</a:t>
            </a:r>
            <a:r>
              <a:rPr lang="en-US" sz="2400" dirty="0">
                <a:solidFill>
                  <a:srgbClr val="C00000"/>
                </a:solidFill>
              </a:rPr>
              <a:t> is content of file and current position of file pointer is showing 5 then what will be new position?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9E1FD6-EDA2-4330-9841-C21BC18A6A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int pos1=</a:t>
            </a:r>
            <a:r>
              <a:rPr lang="en-US" sz="2400" dirty="0" err="1">
                <a:solidFill>
                  <a:schemeClr val="tx1"/>
                </a:solidFill>
              </a:rPr>
              <a:t>fout.tellp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cout</a:t>
            </a:r>
            <a:r>
              <a:rPr lang="en-US" sz="2400" dirty="0">
                <a:solidFill>
                  <a:schemeClr val="tx1"/>
                </a:solidFill>
              </a:rPr>
              <a:t>&lt;&lt;"Current position:"&lt;&lt;pos1&lt;&lt;</a:t>
            </a:r>
            <a:r>
              <a:rPr lang="en-US" sz="2400" dirty="0" err="1">
                <a:solidFill>
                  <a:schemeClr val="tx1"/>
                </a:solidFill>
              </a:rPr>
              <a:t>endl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fout.seekp</a:t>
            </a:r>
            <a:r>
              <a:rPr lang="en-US" sz="2400" b="1" dirty="0">
                <a:solidFill>
                  <a:schemeClr val="tx1"/>
                </a:solidFill>
              </a:rPr>
              <a:t>(2,ios::cur);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fout</a:t>
            </a:r>
            <a:r>
              <a:rPr lang="en-US" sz="2400" dirty="0">
                <a:solidFill>
                  <a:schemeClr val="tx1"/>
                </a:solidFill>
              </a:rPr>
              <a:t>&lt;&lt;"PPP"&lt;&lt;</a:t>
            </a:r>
            <a:r>
              <a:rPr lang="en-US" sz="2400" dirty="0" err="1">
                <a:solidFill>
                  <a:schemeClr val="tx1"/>
                </a:solidFill>
              </a:rPr>
              <a:t>endl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int pos2=</a:t>
            </a:r>
            <a:r>
              <a:rPr lang="en-US" sz="2400" dirty="0" err="1">
                <a:solidFill>
                  <a:schemeClr val="tx1"/>
                </a:solidFill>
              </a:rPr>
              <a:t>fout.tellp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cout</a:t>
            </a:r>
            <a:r>
              <a:rPr lang="en-US" sz="2400" dirty="0">
                <a:solidFill>
                  <a:schemeClr val="tx1"/>
                </a:solidFill>
              </a:rPr>
              <a:t>&lt;&lt;"Now Current position:"&lt;&lt;pos2;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0E600-6940-4D66-BB09-1C602864A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10</a:t>
            </a:r>
          </a:p>
          <a:p>
            <a:pPr marL="514350" indent="-514350">
              <a:buAutoNum type="alphaUcPeriod"/>
            </a:pPr>
            <a:r>
              <a:rPr lang="en-US" dirty="0"/>
              <a:t>11</a:t>
            </a:r>
          </a:p>
          <a:p>
            <a:pPr marL="514350" indent="-514350">
              <a:buAutoNum type="alphaUcPeriod"/>
            </a:pPr>
            <a:r>
              <a:rPr lang="en-US" dirty="0"/>
              <a:t>12</a:t>
            </a:r>
          </a:p>
          <a:p>
            <a:pPr marL="514350" indent="-514350">
              <a:buAutoNum type="alphaUcPeriod"/>
            </a:pPr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32087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D149B-2A9C-4817-8868-275949DD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686800" cy="1036638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</a:rPr>
              <a:t>Suppose there is a file and </a:t>
            </a:r>
            <a:r>
              <a:rPr lang="en-US" sz="2400" dirty="0" err="1">
                <a:solidFill>
                  <a:srgbClr val="C00000"/>
                </a:solidFill>
              </a:rPr>
              <a:t>kumar</a:t>
            </a:r>
            <a:r>
              <a:rPr lang="en-US" sz="2400" dirty="0">
                <a:solidFill>
                  <a:srgbClr val="C00000"/>
                </a:solidFill>
              </a:rPr>
              <a:t> is content of file and current position of file pointer is showing 5 then what will be new position?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9E1FD6-EDA2-4330-9841-C21BC18A6A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int pos1=</a:t>
            </a:r>
            <a:r>
              <a:rPr lang="en-US" sz="2400" dirty="0" err="1">
                <a:solidFill>
                  <a:schemeClr val="tx1"/>
                </a:solidFill>
              </a:rPr>
              <a:t>fout.tellp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cout</a:t>
            </a:r>
            <a:r>
              <a:rPr lang="en-US" sz="2400" dirty="0">
                <a:solidFill>
                  <a:schemeClr val="tx1"/>
                </a:solidFill>
              </a:rPr>
              <a:t>&lt;&lt;"Current position:"&lt;&lt;pos1&lt;&lt;</a:t>
            </a:r>
            <a:r>
              <a:rPr lang="en-US" sz="2400" dirty="0" err="1">
                <a:solidFill>
                  <a:schemeClr val="tx1"/>
                </a:solidFill>
              </a:rPr>
              <a:t>endl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fout.seekp</a:t>
            </a:r>
            <a:r>
              <a:rPr lang="en-US" sz="2400" b="1" dirty="0">
                <a:solidFill>
                  <a:schemeClr val="tx1"/>
                </a:solidFill>
              </a:rPr>
              <a:t>(2,ios::beg);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fout</a:t>
            </a:r>
            <a:r>
              <a:rPr lang="en-US" sz="2400" dirty="0">
                <a:solidFill>
                  <a:schemeClr val="tx1"/>
                </a:solidFill>
              </a:rPr>
              <a:t>&lt;&lt;"PPP"&lt;&lt;</a:t>
            </a:r>
            <a:r>
              <a:rPr lang="en-US" sz="2400" dirty="0" err="1">
                <a:solidFill>
                  <a:schemeClr val="tx1"/>
                </a:solidFill>
              </a:rPr>
              <a:t>endl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int pos2=</a:t>
            </a:r>
            <a:r>
              <a:rPr lang="en-US" sz="2400" dirty="0" err="1">
                <a:solidFill>
                  <a:schemeClr val="tx1"/>
                </a:solidFill>
              </a:rPr>
              <a:t>fout.tellp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cout</a:t>
            </a:r>
            <a:r>
              <a:rPr lang="en-US" sz="2400" dirty="0">
                <a:solidFill>
                  <a:schemeClr val="tx1"/>
                </a:solidFill>
              </a:rPr>
              <a:t>&lt;&lt;"Now Current position:"&lt;&lt;pos2;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0E600-6940-4D66-BB09-1C602864A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10</a:t>
            </a:r>
          </a:p>
          <a:p>
            <a:pPr marL="514350" indent="-514350">
              <a:buAutoNum type="alphaUcPeriod"/>
            </a:pPr>
            <a:r>
              <a:rPr lang="en-US" dirty="0"/>
              <a:t>11</a:t>
            </a:r>
          </a:p>
          <a:p>
            <a:pPr marL="514350" indent="-514350">
              <a:buAutoNum type="alphaUcPeriod"/>
            </a:pPr>
            <a:r>
              <a:rPr lang="en-US" dirty="0"/>
              <a:t>12</a:t>
            </a:r>
          </a:p>
          <a:p>
            <a:pPr marL="514350" indent="-514350">
              <a:buAutoNum type="alphaUcPeriod"/>
            </a:pPr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0482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1423564-6C48-4250-B014-71DEC93C4B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9764" y="1417638"/>
          <a:ext cx="8229600" cy="276053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16054356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21661687"/>
                    </a:ext>
                  </a:extLst>
                </a:gridCol>
              </a:tblGrid>
              <a:tr h="32213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seekg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</a:txBody>
                  <a:tcPr marL="80534" marR="80534" marT="40267" marB="402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moves get pointer(input) to a specified location</a:t>
                      </a:r>
                    </a:p>
                  </a:txBody>
                  <a:tcPr marL="80534" marR="80534" marT="40267" marB="402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417051"/>
                  </a:ext>
                </a:extLst>
              </a:tr>
              <a:tr h="56374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seekp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</a:txBody>
                  <a:tcPr marL="80534" marR="80534" marT="40267" marB="402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moves put pointer (output) to a specified location</a:t>
                      </a:r>
                    </a:p>
                  </a:txBody>
                  <a:tcPr marL="80534" marR="80534" marT="40267" marB="402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416397"/>
                  </a:ext>
                </a:extLst>
              </a:tr>
              <a:tr h="32213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tellg()</a:t>
                      </a:r>
                    </a:p>
                  </a:txBody>
                  <a:tcPr marL="80534" marR="80534" marT="40267" marB="402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gives the current position of the get pointer</a:t>
                      </a:r>
                    </a:p>
                  </a:txBody>
                  <a:tcPr marL="80534" marR="80534" marT="40267" marB="402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908297"/>
                  </a:ext>
                </a:extLst>
              </a:tr>
              <a:tr h="32213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tellp()</a:t>
                      </a:r>
                    </a:p>
                  </a:txBody>
                  <a:tcPr marL="80534" marR="80534" marT="40267" marB="402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gives the current position of the put pointer</a:t>
                      </a:r>
                    </a:p>
                  </a:txBody>
                  <a:tcPr marL="80534" marR="80534" marT="40267" marB="402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0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00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C4FA-35BF-4BE0-A0D2-C058441A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0C773-6784-4187-8987-0722BD35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Setting </a:t>
            </a:r>
            <a:r>
              <a:rPr lang="en-US" dirty="0"/>
              <a:t>the EOF flag off, to allow the access of file again </a:t>
            </a:r>
            <a:r>
              <a:rPr lang="en-US"/>
              <a:t>for reading:-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Ifstream</a:t>
            </a:r>
            <a:r>
              <a:rPr lang="en-US" dirty="0"/>
              <a:t> fin;</a:t>
            </a:r>
          </a:p>
          <a:p>
            <a:pPr marL="0" indent="0">
              <a:buNone/>
            </a:pPr>
            <a:r>
              <a:rPr lang="en-US" dirty="0" err="1"/>
              <a:t>fin.clear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37455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15D3-5364-48EE-94E2-15638164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81D3C-A474-4D78-83F2-F786BF8B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Which function is used to reposition the file pointer?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a)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/>
              </a:rPr>
              <a:t>moveg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b)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/>
              </a:rPr>
              <a:t>seekg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c)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/>
              </a:rPr>
              <a:t>changep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d)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/>
              </a:rPr>
              <a:t>go_p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7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4A0C-A515-4680-BFA5-A633E26B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0E81-6F7E-47AA-9E95-480B97C3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following is used to move the file pointer to start of a file?</a:t>
            </a:r>
          </a:p>
          <a:p>
            <a:pPr marL="0" indent="0">
              <a:buNone/>
            </a:pPr>
            <a:r>
              <a:rPr lang="en-US" dirty="0"/>
              <a:t>a) </a:t>
            </a:r>
            <a:r>
              <a:rPr lang="en-US" dirty="0" err="1"/>
              <a:t>ios</a:t>
            </a:r>
            <a:r>
              <a:rPr lang="en-US" dirty="0"/>
              <a:t>::beg</a:t>
            </a:r>
          </a:p>
          <a:p>
            <a:pPr marL="0" indent="0">
              <a:buNone/>
            </a:pPr>
            <a:r>
              <a:rPr lang="en-US" dirty="0"/>
              <a:t>b) </a:t>
            </a:r>
            <a:r>
              <a:rPr lang="en-US" dirty="0" err="1"/>
              <a:t>ios</a:t>
            </a:r>
            <a:r>
              <a:rPr lang="en-US" dirty="0"/>
              <a:t>::start</a:t>
            </a:r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dirty="0" err="1"/>
              <a:t>ios</a:t>
            </a:r>
            <a:r>
              <a:rPr lang="en-US" dirty="0"/>
              <a:t>::cur</a:t>
            </a:r>
          </a:p>
          <a:p>
            <a:pPr marL="0" indent="0">
              <a:buNone/>
            </a:pPr>
            <a:r>
              <a:rPr lang="en-US" dirty="0"/>
              <a:t>d) </a:t>
            </a:r>
            <a:r>
              <a:rPr lang="en-US" dirty="0" err="1"/>
              <a:t>ios</a:t>
            </a:r>
            <a:r>
              <a:rPr lang="en-US" dirty="0"/>
              <a:t>::first</a:t>
            </a:r>
          </a:p>
        </p:txBody>
      </p:sp>
    </p:spTree>
    <p:extLst>
      <p:ext uri="{BB962C8B-B14F-4D97-AF65-F5344CB8AC3E}">
        <p14:creationId xmlns:p14="http://schemas.microsoft.com/office/powerpoint/2010/main" val="318698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9BA2-1F85-4A83-B64A-872AC13C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C00000"/>
                </a:solidFill>
                <a:effectLst/>
                <a:latin typeface="urw-din"/>
              </a:rPr>
              <a:t>Command-line arguments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A097-F238-42F4-AC46-0EE79021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effectLst/>
                <a:latin typeface="urw-din"/>
              </a:rPr>
              <a:t>Command-line arguments are given after the name of the program in command-line shell of Operating Systems.</a:t>
            </a:r>
          </a:p>
          <a:p>
            <a:pPr algn="just"/>
            <a:r>
              <a:rPr lang="en-US" b="0" i="0" dirty="0">
                <a:effectLst/>
                <a:latin typeface="urw-din"/>
              </a:rPr>
              <a:t>To pass command line arguments, we use main() with two arguments : </a:t>
            </a:r>
          </a:p>
          <a:p>
            <a:pPr lvl="1" algn="just"/>
            <a:r>
              <a:rPr lang="en-US" b="0" i="0" dirty="0">
                <a:effectLst/>
                <a:latin typeface="urw-din"/>
              </a:rPr>
              <a:t>first argument is the total number of command line arguments and </a:t>
            </a:r>
          </a:p>
          <a:p>
            <a:pPr lvl="1" algn="just"/>
            <a:r>
              <a:rPr lang="en-US" b="0" i="0" dirty="0">
                <a:effectLst/>
                <a:latin typeface="urw-din"/>
              </a:rPr>
              <a:t>second is list of command-line arguments.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9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A2A1-58D9-403E-B974-C72A5C00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/>
              <a:t>Syntax: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int main(int </a:t>
            </a:r>
            <a:r>
              <a:rPr lang="en-US" sz="2800" b="0" i="0" dirty="0" err="1">
                <a:solidFill>
                  <a:srgbClr val="333333"/>
                </a:solidFill>
                <a:effectLst/>
              </a:rPr>
              <a:t>argc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, char *</a:t>
            </a:r>
            <a:r>
              <a:rPr lang="en-US" sz="2800" b="0" i="0" dirty="0" err="1">
                <a:solidFill>
                  <a:srgbClr val="333333"/>
                </a:solidFill>
                <a:effectLst/>
              </a:rPr>
              <a:t>argv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[ ])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333333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333333"/>
                </a:solidFill>
              </a:rPr>
              <a:t>return 0;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333333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first parameter </a:t>
            </a:r>
            <a:r>
              <a:rPr lang="en-US" sz="2800" b="0" i="1" dirty="0" err="1">
                <a:solidFill>
                  <a:srgbClr val="333333"/>
                </a:solidFill>
                <a:effectLst/>
              </a:rPr>
              <a:t>argc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 holds the count of command-line arguments and the second parameter, an array of character pointers holds the list of command-line arguments.</a:t>
            </a:r>
          </a:p>
          <a:p>
            <a:pPr marL="0" indent="0" algn="just">
              <a:buNone/>
            </a:pPr>
            <a:r>
              <a:rPr lang="en-US" sz="2400" b="0" dirty="0">
                <a:solidFill>
                  <a:srgbClr val="333333"/>
                </a:solidFill>
                <a:effectLst/>
                <a:latin typeface="+mj-lt"/>
              </a:rPr>
              <a:t>first element in the array, i.e., </a:t>
            </a:r>
            <a:r>
              <a:rPr lang="en-US" sz="2400" b="0" dirty="0" err="1">
                <a:solidFill>
                  <a:srgbClr val="333333"/>
                </a:solidFill>
                <a:effectLst/>
                <a:latin typeface="+mj-lt"/>
              </a:rPr>
              <a:t>argv</a:t>
            </a:r>
            <a:r>
              <a:rPr lang="en-US" sz="2400" b="0" dirty="0">
                <a:solidFill>
                  <a:srgbClr val="333333"/>
                </a:solidFill>
                <a:effectLst/>
                <a:latin typeface="+mj-lt"/>
              </a:rPr>
              <a:t>[0] holds the filename. First command-line parameter will be available in </a:t>
            </a:r>
            <a:r>
              <a:rPr lang="en-US" sz="2400" b="0" dirty="0" err="1">
                <a:solidFill>
                  <a:srgbClr val="333333"/>
                </a:solidFill>
                <a:effectLst/>
                <a:latin typeface="+mj-lt"/>
              </a:rPr>
              <a:t>argv</a:t>
            </a:r>
            <a:r>
              <a:rPr lang="en-US" sz="2400" b="0" dirty="0">
                <a:solidFill>
                  <a:srgbClr val="333333"/>
                </a:solidFill>
                <a:effectLst/>
                <a:latin typeface="+mj-lt"/>
              </a:rPr>
              <a:t>[1], second parameter in </a:t>
            </a:r>
            <a:r>
              <a:rPr lang="en-US" sz="2400" b="0" dirty="0" err="1">
                <a:solidFill>
                  <a:srgbClr val="333333"/>
                </a:solidFill>
                <a:effectLst/>
                <a:latin typeface="+mj-lt"/>
              </a:rPr>
              <a:t>argv</a:t>
            </a:r>
            <a:r>
              <a:rPr lang="en-US" sz="2400" b="0" dirty="0">
                <a:solidFill>
                  <a:srgbClr val="333333"/>
                </a:solidFill>
                <a:effectLst/>
                <a:latin typeface="+mj-lt"/>
              </a:rPr>
              <a:t>[2] and so on.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490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D4FA-3BE8-44F9-88BB-23779CB9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run in command line:</a:t>
            </a:r>
          </a:p>
          <a:p>
            <a:pPr marL="0" indent="0">
              <a:buNone/>
            </a:pPr>
            <a:r>
              <a:rPr lang="pt-BR" dirty="0"/>
              <a:t>D:\&gt;g++ abc.cpp -o obj1.exe </a:t>
            </a:r>
          </a:p>
          <a:p>
            <a:pPr marL="0" indent="0">
              <a:buNone/>
            </a:pPr>
            <a:r>
              <a:rPr lang="pt-BR" dirty="0"/>
              <a:t>D:\&gt;obj1.exe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6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3CF-6E2C-4308-A857-BE28E13E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77E3-3E0C-4BD2-A18F-423E052A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Verdana,Bold"/>
              </a:rPr>
              <a:t>Working with files and streams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: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file pointer &amp; manipulator,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sequential input &amp; output operation,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updating a file: random access,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command line arguments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735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CF0D-D72C-4F2E-9AB8-1A6F1587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BE39-D115-4DF6-8602-4404E5F1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55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D46BF-4425-4B22-88D6-22A5FC4F1FCD}"/>
              </a:ext>
            </a:extLst>
          </p:cNvPr>
          <p:cNvSpPr txBox="1"/>
          <p:nvPr/>
        </p:nvSpPr>
        <p:spPr>
          <a:xfrm>
            <a:off x="2563813" y="4419600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Unit-4 End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7A4E-EC45-43F9-B0A8-65F6C93A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Sequential and Random I/O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5956-F77F-46D4-B8BC-1DA07FA1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</a:rPr>
              <a:t>C++ allows data to be read or written from a file in sequential or random fashion.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</a:rPr>
              <a:t> Reading data character by character or record by record is called sequential access.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</a:rPr>
              <a:t>Reading data in any order is known as random access.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 err="1"/>
              <a:t>fstream</a:t>
            </a:r>
            <a:r>
              <a:rPr lang="en-US" sz="2800" dirty="0"/>
              <a:t> class provides functions like get(), read() for reading data and put(), write() for writing data to a file.</a:t>
            </a:r>
          </a:p>
        </p:txBody>
      </p:sp>
    </p:spTree>
    <p:extLst>
      <p:ext uri="{BB962C8B-B14F-4D97-AF65-F5344CB8AC3E}">
        <p14:creationId xmlns:p14="http://schemas.microsoft.com/office/powerpoint/2010/main" val="300626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E427-8FE0-45FE-A153-88C18F2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파일구조] - 레코드 접근과 성능">
            <a:extLst>
              <a:ext uri="{FF2B5EF4-FFF2-40B4-BE49-F238E27FC236}">
                <a16:creationId xmlns:a16="http://schemas.microsoft.com/office/drawing/2014/main" id="{54D643FA-B1C0-49C3-8EFA-2B8069F63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05050"/>
            <a:ext cx="76200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55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rance, Old House, Ladder, architecture, interior, window, railing, wall,  old, old building | Pxfuel">
            <a:extLst>
              <a:ext uri="{FF2B5EF4-FFF2-40B4-BE49-F238E27FC236}">
                <a16:creationId xmlns:a16="http://schemas.microsoft.com/office/drawing/2014/main" id="{1C4C6F12-3B70-44F3-BFB3-4452FAE9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5462"/>
            <a:ext cx="40386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Elevator Service Hotline | URBAN HUB">
            <a:extLst>
              <a:ext uri="{FF2B5EF4-FFF2-40B4-BE49-F238E27FC236}">
                <a16:creationId xmlns:a16="http://schemas.microsoft.com/office/drawing/2014/main" id="{445F4AAF-56C9-47E3-B93A-C22759FD2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1695"/>
            <a:ext cx="4453534" cy="250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722A3-C7CD-4B1B-9409-43111B7D3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101699"/>
            <a:ext cx="4453534" cy="351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2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18D1-8624-4537-84B1-E5E74F0B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+mj-lt"/>
              </a:rPr>
              <a:t>For example, if you have to modify a value in record no 21, then using random access techniques, you can place the file pointer at the beginning of record 21 and then straight-way process the record. If sequential access is used, then you'll have to unnecessarily go through first twenty records in order to reach at record 21.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 C++, </a:t>
            </a:r>
            <a:r>
              <a:rPr lang="en-US" dirty="0">
                <a:latin typeface="+mj-lt"/>
              </a:rPr>
              <a:t>random access techniques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is achieved by manipulating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seekg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(),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seekp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(),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tellg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()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tellp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() functions. 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143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9735-0A9C-44E2-905A-4DED4E60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File Pointers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C060-A6A7-4781-BE58-68B2F629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Every file will contain two pointers: a read pointer or also known as a </a:t>
            </a:r>
            <a:r>
              <a:rPr lang="en-US" sz="2800" dirty="0">
                <a:solidFill>
                  <a:srgbClr val="FF0000"/>
                </a:solidFill>
              </a:rPr>
              <a:t>get pointer </a:t>
            </a:r>
            <a:r>
              <a:rPr lang="en-US" sz="2800" dirty="0"/>
              <a:t>and a write pointer also known as a </a:t>
            </a:r>
            <a:r>
              <a:rPr lang="en-US" sz="2800" dirty="0">
                <a:solidFill>
                  <a:srgbClr val="FF0000"/>
                </a:solidFill>
              </a:rPr>
              <a:t>put pointer</a:t>
            </a:r>
            <a:r>
              <a:rPr lang="en-US" sz="2800" dirty="0"/>
              <a:t>. The read pointer or a get pointer is used to read data and the write pointer or put pointer is used to write data to a file. These pointers can be manipulated using the functions from stream classes. Those functions are:</a:t>
            </a:r>
          </a:p>
          <a:p>
            <a:pPr marL="0" indent="0" algn="just">
              <a:buNone/>
            </a:pPr>
            <a:r>
              <a:rPr lang="en-US" sz="2800" dirty="0"/>
              <a:t>			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seekg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() and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seekp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()</a:t>
            </a:r>
            <a:endParaRPr lang="en-US" sz="1600" b="1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164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AC12-9748-4B01-8B10-C6331C29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seekp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function allow us to move the output pointer to specified location for writing purpose within the file. The basic syntax for </a:t>
            </a:r>
            <a:r>
              <a:rPr lang="en-US" dirty="0" err="1"/>
              <a:t>seekp</a:t>
            </a:r>
            <a:r>
              <a:rPr lang="en-US" dirty="0"/>
              <a:t>() function is :</a:t>
            </a:r>
          </a:p>
          <a:p>
            <a:pPr marL="0" indent="0">
              <a:buNone/>
            </a:pPr>
            <a:r>
              <a:rPr lang="en-US" dirty="0" err="1"/>
              <a:t>fileObject.seekp</a:t>
            </a:r>
            <a:r>
              <a:rPr lang="en-US" dirty="0"/>
              <a:t>(</a:t>
            </a:r>
            <a:r>
              <a:rPr lang="en-US" dirty="0" err="1"/>
              <a:t>long_num</a:t>
            </a:r>
            <a:r>
              <a:rPr lang="en-US" dirty="0"/>
              <a:t>,  origin);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fileObject</a:t>
            </a:r>
            <a:r>
              <a:rPr lang="en-US" sz="2800" dirty="0"/>
              <a:t>: pointer to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long_num</a:t>
            </a:r>
            <a:r>
              <a:rPr lang="en-US" sz="2800" dirty="0"/>
              <a:t>: no. of bytes in file we want to skip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origin: where to begin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0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AC12-9748-4B01-8B10-C6331C29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seekg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function allow us to move the Input pointer to specified location for reading purpose within the file. The basic syntax for </a:t>
            </a:r>
            <a:r>
              <a:rPr lang="en-US" dirty="0" err="1"/>
              <a:t>seekg</a:t>
            </a:r>
            <a:r>
              <a:rPr lang="en-US" dirty="0"/>
              <a:t>() function is :</a:t>
            </a:r>
          </a:p>
          <a:p>
            <a:pPr marL="0" indent="0">
              <a:buNone/>
            </a:pPr>
            <a:r>
              <a:rPr lang="en-US" dirty="0" err="1"/>
              <a:t>fileObject.seekg</a:t>
            </a:r>
            <a:r>
              <a:rPr lang="en-US" dirty="0"/>
              <a:t>(</a:t>
            </a:r>
            <a:r>
              <a:rPr lang="en-US" dirty="0" err="1"/>
              <a:t>long_num</a:t>
            </a:r>
            <a:r>
              <a:rPr lang="en-US" dirty="0"/>
              <a:t>,  origin);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fileObject</a:t>
            </a:r>
            <a:r>
              <a:rPr lang="en-US" sz="2800" dirty="0"/>
              <a:t>: pointer to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long_num</a:t>
            </a:r>
            <a:r>
              <a:rPr lang="en-US" sz="2800" dirty="0"/>
              <a:t>: no. of bytes in file we want to skip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origin: where to begin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01989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5834</TotalTime>
  <Words>906</Words>
  <Application>Microsoft Office PowerPoint</Application>
  <PresentationFormat>On-screen Show (4:3)</PresentationFormat>
  <Paragraphs>90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Arial Black</vt:lpstr>
      <vt:lpstr>Arial Rounded MT Bold</vt:lpstr>
      <vt:lpstr>Calibri</vt:lpstr>
      <vt:lpstr>Courier New</vt:lpstr>
      <vt:lpstr>Helvetica Neue</vt:lpstr>
      <vt:lpstr>Muli</vt:lpstr>
      <vt:lpstr>Open Sans</vt:lpstr>
      <vt:lpstr>Tahoma</vt:lpstr>
      <vt:lpstr>urw-din</vt:lpstr>
      <vt:lpstr>Verdana</vt:lpstr>
      <vt:lpstr>Verdana</vt:lpstr>
      <vt:lpstr>Verdana,Bold</vt:lpstr>
      <vt:lpstr>Wingdings</vt:lpstr>
      <vt:lpstr>Lpu theme final with copyright(S)</vt:lpstr>
      <vt:lpstr>CAP444 OBJECT ORIENTED PROGRAMMING USING C++ </vt:lpstr>
      <vt:lpstr>Unit-4</vt:lpstr>
      <vt:lpstr> Sequential and Random I/O </vt:lpstr>
      <vt:lpstr>PowerPoint Presentation</vt:lpstr>
      <vt:lpstr>PowerPoint Presentation</vt:lpstr>
      <vt:lpstr>PowerPoint Presentation</vt:lpstr>
      <vt:lpstr>File Pointers and Manipulation</vt:lpstr>
      <vt:lpstr>PowerPoint Presentation</vt:lpstr>
      <vt:lpstr>PowerPoint Presentation</vt:lpstr>
      <vt:lpstr>origin:</vt:lpstr>
      <vt:lpstr>Suppose there is a file and kumar is content of file and current position of file pointer is showing 5 then what will be new position?</vt:lpstr>
      <vt:lpstr>Suppose there is a file and kumar is content of file and current position of file pointer is showing 5 then what will be new position?</vt:lpstr>
      <vt:lpstr>PowerPoint Presentation</vt:lpstr>
      <vt:lpstr>PowerPoint Presentation</vt:lpstr>
      <vt:lpstr>PowerPoint Presentation</vt:lpstr>
      <vt:lpstr>PowerPoint Presentation</vt:lpstr>
      <vt:lpstr>Command-line arguments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rockstar</cp:lastModifiedBy>
  <cp:revision>298</cp:revision>
  <dcterms:created xsi:type="dcterms:W3CDTF">2014-05-25T11:13:57Z</dcterms:created>
  <dcterms:modified xsi:type="dcterms:W3CDTF">2021-11-09T04:30:33Z</dcterms:modified>
</cp:coreProperties>
</file>