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4" r:id="rId6"/>
    <p:sldId id="259" r:id="rId7"/>
    <p:sldId id="266" r:id="rId8"/>
    <p:sldId id="262" r:id="rId9"/>
    <p:sldId id="265" r:id="rId10"/>
    <p:sldId id="267" r:id="rId11"/>
    <p:sldId id="268" r:id="rId12"/>
    <p:sldId id="277" r:id="rId13"/>
    <p:sldId id="269" r:id="rId14"/>
    <p:sldId id="276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5EC2-1D9C-4328-B8FA-53795CDE6063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5EC2-1D9C-4328-B8FA-53795CDE6063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5EC2-1D9C-4328-B8FA-53795CDE6063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5EC2-1D9C-4328-B8FA-53795CDE6063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5EC2-1D9C-4328-B8FA-53795CDE6063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5EC2-1D9C-4328-B8FA-53795CDE6063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5EC2-1D9C-4328-B8FA-53795CDE6063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5EC2-1D9C-4328-B8FA-53795CDE6063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5EC2-1D9C-4328-B8FA-53795CDE6063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5EC2-1D9C-4328-B8FA-53795CDE6063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5EC2-1D9C-4328-B8FA-53795CDE6063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AF5EC2-1D9C-4328-B8FA-53795CDE6063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Unit-5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Templates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421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61"/>
            <a:ext cx="773430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393939"/>
                </a:solidFill>
                <a:latin typeface="Lucida Sans Unicode"/>
                <a:cs typeface="Lucida Sans Unicode"/>
              </a:rPr>
              <a:t>Which</a:t>
            </a:r>
            <a:r>
              <a:rPr sz="3200" spc="-18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3200" spc="-265" dirty="0">
                <a:solidFill>
                  <a:srgbClr val="393939"/>
                </a:solidFill>
                <a:latin typeface="Lucida Sans Unicode"/>
                <a:cs typeface="Lucida Sans Unicode"/>
              </a:rPr>
              <a:t>k</a:t>
            </a:r>
            <a:r>
              <a:rPr sz="3200" spc="-45" dirty="0">
                <a:solidFill>
                  <a:srgbClr val="393939"/>
                </a:solidFill>
                <a:latin typeface="Lucida Sans Unicode"/>
                <a:cs typeface="Lucida Sans Unicode"/>
              </a:rPr>
              <a:t>e</a:t>
            </a:r>
            <a:r>
              <a:rPr sz="3200" spc="-20" dirty="0">
                <a:solidFill>
                  <a:srgbClr val="393939"/>
                </a:solidFill>
                <a:latin typeface="Lucida Sans Unicode"/>
                <a:cs typeface="Lucida Sans Unicode"/>
              </a:rPr>
              <a:t>ywo</a:t>
            </a:r>
            <a:r>
              <a:rPr sz="3200" spc="-75" dirty="0">
                <a:solidFill>
                  <a:srgbClr val="393939"/>
                </a:solidFill>
                <a:latin typeface="Lucida Sans Unicode"/>
                <a:cs typeface="Lucida Sans Unicode"/>
              </a:rPr>
              <a:t>r</a:t>
            </a:r>
            <a:r>
              <a:rPr sz="3200" spc="-50" dirty="0">
                <a:solidFill>
                  <a:srgbClr val="393939"/>
                </a:solidFill>
                <a:latin typeface="Lucida Sans Unicode"/>
                <a:cs typeface="Lucida Sans Unicode"/>
              </a:rPr>
              <a:t>d</a:t>
            </a:r>
            <a:r>
              <a:rPr sz="3200" spc="-204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3200" spc="-45" dirty="0">
                <a:solidFill>
                  <a:srgbClr val="393939"/>
                </a:solidFill>
                <a:latin typeface="Lucida Sans Unicode"/>
                <a:cs typeface="Lucida Sans Unicode"/>
              </a:rPr>
              <a:t>can</a:t>
            </a:r>
            <a:r>
              <a:rPr sz="3200" spc="-19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3200" spc="-20" dirty="0">
                <a:solidFill>
                  <a:srgbClr val="393939"/>
                </a:solidFill>
                <a:latin typeface="Lucida Sans Unicode"/>
                <a:cs typeface="Lucida Sans Unicode"/>
              </a:rPr>
              <a:t>be</a:t>
            </a:r>
            <a:r>
              <a:rPr sz="3200" spc="-18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3200" spc="-40" dirty="0">
                <a:solidFill>
                  <a:srgbClr val="393939"/>
                </a:solidFill>
                <a:latin typeface="Lucida Sans Unicode"/>
                <a:cs typeface="Lucida Sans Unicode"/>
              </a:rPr>
              <a:t>used</a:t>
            </a:r>
            <a:r>
              <a:rPr sz="3200" spc="-18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3200" spc="-70" dirty="0">
                <a:solidFill>
                  <a:srgbClr val="393939"/>
                </a:solidFill>
                <a:latin typeface="Lucida Sans Unicode"/>
                <a:cs typeface="Lucida Sans Unicode"/>
              </a:rPr>
              <a:t>in</a:t>
            </a:r>
            <a:r>
              <a:rPr sz="3200" spc="-18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3200" spc="-20" dirty="0">
                <a:solidFill>
                  <a:srgbClr val="393939"/>
                </a:solidFill>
                <a:latin typeface="Lucida Sans Unicode"/>
                <a:cs typeface="Lucida Sans Unicode"/>
              </a:rPr>
              <a:t>te</a:t>
            </a:r>
            <a:r>
              <a:rPr sz="3200" spc="-45" dirty="0">
                <a:solidFill>
                  <a:srgbClr val="393939"/>
                </a:solidFill>
                <a:latin typeface="Lucida Sans Unicode"/>
                <a:cs typeface="Lucida Sans Unicode"/>
              </a:rPr>
              <a:t>m</a:t>
            </a:r>
            <a:r>
              <a:rPr sz="3200" spc="-30" dirty="0">
                <a:solidFill>
                  <a:srgbClr val="393939"/>
                </a:solidFill>
                <a:latin typeface="Lucida Sans Unicode"/>
                <a:cs typeface="Lucida Sans Unicode"/>
              </a:rPr>
              <a:t>plate?</a:t>
            </a:r>
            <a:endParaRPr sz="3200">
              <a:latin typeface="Lucida Sans Unicode"/>
              <a:cs typeface="Lucida Sans Unicode"/>
            </a:endParaRPr>
          </a:p>
          <a:p>
            <a:pPr marL="464820" indent="-45275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65455" algn="l"/>
              </a:tabLst>
            </a:pPr>
            <a:r>
              <a:rPr sz="3200" spc="-90" dirty="0">
                <a:solidFill>
                  <a:srgbClr val="393939"/>
                </a:solidFill>
                <a:latin typeface="Lucida Sans Unicode"/>
                <a:cs typeface="Lucida Sans Unicode"/>
              </a:rPr>
              <a:t>class</a:t>
            </a:r>
            <a:endParaRPr sz="3200">
              <a:latin typeface="Lucida Sans Unicode"/>
              <a:cs typeface="Lucida Sans Unicode"/>
            </a:endParaRPr>
          </a:p>
          <a:p>
            <a:pPr marL="488315" indent="-476250">
              <a:lnSpc>
                <a:spcPct val="100000"/>
              </a:lnSpc>
              <a:buAutoNum type="alphaLcParenR"/>
              <a:tabLst>
                <a:tab pos="488950" algn="l"/>
              </a:tabLst>
            </a:pPr>
            <a:r>
              <a:rPr sz="3200" spc="-25" dirty="0">
                <a:solidFill>
                  <a:srgbClr val="393939"/>
                </a:solidFill>
                <a:latin typeface="Lucida Sans Unicode"/>
                <a:cs typeface="Lucida Sans Unicode"/>
              </a:rPr>
              <a:t>typename</a:t>
            </a:r>
            <a:endParaRPr sz="3200">
              <a:latin typeface="Lucida Sans Unicode"/>
              <a:cs typeface="Lucida Sans Unicode"/>
            </a:endParaRPr>
          </a:p>
          <a:p>
            <a:pPr marL="432434" indent="-420370">
              <a:lnSpc>
                <a:spcPct val="100000"/>
              </a:lnSpc>
              <a:buAutoNum type="alphaLcParenR"/>
              <a:tabLst>
                <a:tab pos="433070" algn="l"/>
              </a:tabLst>
            </a:pPr>
            <a:r>
              <a:rPr sz="3200" spc="-45" dirty="0">
                <a:solidFill>
                  <a:srgbClr val="393939"/>
                </a:solidFill>
                <a:latin typeface="Lucida Sans Unicode"/>
                <a:cs typeface="Lucida Sans Unicode"/>
              </a:rPr>
              <a:t>both</a:t>
            </a:r>
            <a:r>
              <a:rPr sz="3200" spc="-18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3200" spc="-130" dirty="0">
                <a:solidFill>
                  <a:srgbClr val="393939"/>
                </a:solidFill>
                <a:latin typeface="Lucida Sans Unicode"/>
                <a:cs typeface="Lucida Sans Unicode"/>
              </a:rPr>
              <a:t>c</a:t>
            </a:r>
            <a:r>
              <a:rPr sz="3200" spc="-80" dirty="0">
                <a:solidFill>
                  <a:srgbClr val="393939"/>
                </a:solidFill>
                <a:latin typeface="Lucida Sans Unicode"/>
                <a:cs typeface="Lucida Sans Unicode"/>
              </a:rPr>
              <a:t>lass</a:t>
            </a:r>
            <a:r>
              <a:rPr sz="3200" spc="-19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3200" spc="105" dirty="0">
                <a:solidFill>
                  <a:srgbClr val="393939"/>
                </a:solidFill>
                <a:latin typeface="Lucida Sans Unicode"/>
                <a:cs typeface="Lucida Sans Unicode"/>
              </a:rPr>
              <a:t>&amp;</a:t>
            </a:r>
            <a:r>
              <a:rPr sz="3200" spc="-18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3200" spc="-30" dirty="0">
                <a:solidFill>
                  <a:srgbClr val="393939"/>
                </a:solidFill>
                <a:latin typeface="Lucida Sans Unicode"/>
                <a:cs typeface="Lucida Sans Unicode"/>
              </a:rPr>
              <a:t>typena</a:t>
            </a:r>
            <a:r>
              <a:rPr sz="3200" spc="-50" dirty="0">
                <a:solidFill>
                  <a:srgbClr val="393939"/>
                </a:solidFill>
                <a:latin typeface="Lucida Sans Unicode"/>
                <a:cs typeface="Lucida Sans Unicode"/>
              </a:rPr>
              <a:t>m</a:t>
            </a:r>
            <a:r>
              <a:rPr sz="3200" spc="15" dirty="0">
                <a:solidFill>
                  <a:srgbClr val="393939"/>
                </a:solidFill>
                <a:latin typeface="Lucida Sans Unicode"/>
                <a:cs typeface="Lucida Sans Unicode"/>
              </a:rPr>
              <a:t>e</a:t>
            </a:r>
            <a:endParaRPr sz="3200">
              <a:latin typeface="Lucida Sans Unicode"/>
              <a:cs typeface="Lucida Sans Unicode"/>
            </a:endParaRPr>
          </a:p>
          <a:p>
            <a:pPr marL="488315" indent="-476250">
              <a:lnSpc>
                <a:spcPct val="100000"/>
              </a:lnSpc>
              <a:buAutoNum type="alphaLcParenR"/>
              <a:tabLst>
                <a:tab pos="488950" algn="l"/>
              </a:tabLst>
            </a:pPr>
            <a:r>
              <a:rPr sz="3200" spc="-65" dirty="0">
                <a:solidFill>
                  <a:srgbClr val="393939"/>
                </a:solidFill>
                <a:latin typeface="Lucida Sans Unicode"/>
                <a:cs typeface="Lucida Sans Unicode"/>
              </a:rPr>
              <a:t>function</a:t>
            </a:r>
            <a:endParaRPr sz="32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54443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74165"/>
            <a:ext cx="785248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600A4A"/>
                </a:solidFill>
              </a:rPr>
              <a:t>Restrictions </a:t>
            </a:r>
            <a:r>
              <a:rPr sz="3200" spc="-5" dirty="0">
                <a:solidFill>
                  <a:srgbClr val="600A4A"/>
                </a:solidFill>
              </a:rPr>
              <a:t>of</a:t>
            </a:r>
            <a:r>
              <a:rPr sz="3200" spc="-15" dirty="0">
                <a:solidFill>
                  <a:srgbClr val="600A4A"/>
                </a:solidFill>
              </a:rPr>
              <a:t> </a:t>
            </a:r>
            <a:r>
              <a:rPr sz="3200" spc="-5" dirty="0">
                <a:solidFill>
                  <a:srgbClr val="600A4A"/>
                </a:solidFill>
              </a:rPr>
              <a:t>Generic</a:t>
            </a:r>
            <a:r>
              <a:rPr sz="3200" spc="-20" dirty="0">
                <a:solidFill>
                  <a:srgbClr val="600A4A"/>
                </a:solidFill>
              </a:rPr>
              <a:t> </a:t>
            </a:r>
            <a:r>
              <a:rPr sz="3200" spc="-5" dirty="0">
                <a:solidFill>
                  <a:srgbClr val="600A4A"/>
                </a:solidFill>
              </a:rPr>
              <a:t>Functions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71269"/>
            <a:ext cx="8072755" cy="3721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Verdana"/>
                <a:cs typeface="Verdana"/>
              </a:rPr>
              <a:t>Generic</a:t>
            </a:r>
            <a:r>
              <a:rPr sz="2800" dirty="0">
                <a:latin typeface="Verdana"/>
                <a:cs typeface="Verdana"/>
              </a:rPr>
              <a:t> functions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perform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the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same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operation</a:t>
            </a:r>
            <a:r>
              <a:rPr sz="2800" spc="3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for</a:t>
            </a:r>
            <a:r>
              <a:rPr sz="2800" spc="1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all </a:t>
            </a:r>
            <a:r>
              <a:rPr sz="2800" spc="-10" dirty="0">
                <a:latin typeface="Verdana"/>
                <a:cs typeface="Verdana"/>
              </a:rPr>
              <a:t>the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different</a:t>
            </a:r>
            <a:r>
              <a:rPr sz="2800" spc="3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data</a:t>
            </a:r>
            <a:r>
              <a:rPr sz="2800" spc="2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type.</a:t>
            </a:r>
            <a:endParaRPr sz="2800">
              <a:latin typeface="Verdana"/>
              <a:cs typeface="Verdana"/>
            </a:endParaRPr>
          </a:p>
          <a:p>
            <a:pPr marL="12700" marR="6985" algn="just">
              <a:lnSpc>
                <a:spcPct val="100000"/>
              </a:lnSpc>
              <a:spcBef>
                <a:spcPts val="675"/>
              </a:spcBef>
            </a:pPr>
            <a:r>
              <a:rPr sz="2800" spc="-30" dirty="0">
                <a:latin typeface="Verdana"/>
                <a:cs typeface="Verdana"/>
              </a:rPr>
              <a:t>For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example</a:t>
            </a:r>
            <a:r>
              <a:rPr sz="2800" dirty="0">
                <a:latin typeface="Verdana"/>
                <a:cs typeface="Verdana"/>
              </a:rPr>
              <a:t> If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function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is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performing 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addition then </a:t>
            </a:r>
            <a:r>
              <a:rPr sz="2800" spc="-10" dirty="0">
                <a:latin typeface="Verdana"/>
                <a:cs typeface="Verdana"/>
              </a:rPr>
              <a:t>it </a:t>
            </a:r>
            <a:r>
              <a:rPr sz="2800" spc="-5" dirty="0">
                <a:latin typeface="Verdana"/>
                <a:cs typeface="Verdana"/>
              </a:rPr>
              <a:t>will perform addition only </a:t>
            </a:r>
            <a:r>
              <a:rPr sz="2800" spc="-20" dirty="0">
                <a:latin typeface="Verdana"/>
                <a:cs typeface="Verdana"/>
              </a:rPr>
              <a:t>it 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will </a:t>
            </a:r>
            <a:r>
              <a:rPr sz="2800" spc="-5" dirty="0">
                <a:latin typeface="Verdana"/>
                <a:cs typeface="Verdana"/>
              </a:rPr>
              <a:t>not perform </a:t>
            </a:r>
            <a:r>
              <a:rPr sz="2800" spc="-10" dirty="0">
                <a:latin typeface="Verdana"/>
                <a:cs typeface="Verdana"/>
              </a:rPr>
              <a:t>subtraction, multiplication </a:t>
            </a:r>
            <a:r>
              <a:rPr sz="2800" spc="-5" dirty="0">
                <a:latin typeface="Verdana"/>
                <a:cs typeface="Verdana"/>
              </a:rPr>
              <a:t> etc.…</a:t>
            </a:r>
            <a:endParaRPr sz="2800">
              <a:latin typeface="Verdana"/>
              <a:cs typeface="Verdana"/>
            </a:endParaRPr>
          </a:p>
          <a:p>
            <a:pPr marL="12700" marR="1330960">
              <a:lnSpc>
                <a:spcPct val="100000"/>
              </a:lnSpc>
              <a:spcBef>
                <a:spcPts val="590"/>
              </a:spcBef>
            </a:pPr>
            <a:r>
              <a:rPr sz="3200" spc="-10" dirty="0">
                <a:solidFill>
                  <a:srgbClr val="0E6EC5"/>
                </a:solidFill>
                <a:latin typeface="Calibri"/>
                <a:cs typeface="Calibri"/>
              </a:rPr>
              <a:t>There </a:t>
            </a: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is the </a:t>
            </a:r>
            <a:r>
              <a:rPr sz="3200" spc="-20" dirty="0">
                <a:solidFill>
                  <a:srgbClr val="0E6EC5"/>
                </a:solidFill>
                <a:latin typeface="Calibri"/>
                <a:cs typeface="Calibri"/>
              </a:rPr>
              <a:t>difference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between function </a:t>
            </a:r>
            <a:r>
              <a:rPr sz="3200" spc="-7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overloading</a:t>
            </a: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 and</a:t>
            </a:r>
            <a:r>
              <a:rPr sz="3200" spc="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function</a:t>
            </a:r>
            <a:r>
              <a:rPr sz="3200" spc="2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E6EC5"/>
                </a:solidFill>
                <a:latin typeface="Calibri"/>
                <a:cs typeface="Calibri"/>
              </a:rPr>
              <a:t>template.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8013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Template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class template starts with the keyword </a:t>
            </a:r>
            <a:r>
              <a:rPr lang="en-US" dirty="0"/>
              <a:t>template</a:t>
            </a:r>
            <a:r>
              <a:rPr lang="en-US" dirty="0"/>
              <a:t> followed by template parameter(s) inside </a:t>
            </a:r>
            <a:r>
              <a:rPr lang="en-US" dirty="0"/>
              <a:t>&lt;&gt;</a:t>
            </a:r>
            <a:r>
              <a:rPr lang="en-US" dirty="0"/>
              <a:t> which is followed by the class declaration</a:t>
            </a:r>
            <a:r>
              <a:rPr lang="en-US" dirty="0" smtClean="0"/>
              <a:t>.</a:t>
            </a:r>
          </a:p>
          <a:p>
            <a:r>
              <a:rPr lang="en-US" dirty="0"/>
              <a:t>Once we've declared and defined a class template, we can create its objects in other classes or functions (such as the main() function) with the following syntax</a:t>
            </a:r>
          </a:p>
          <a:p>
            <a:pPr lvl="1"/>
            <a:r>
              <a:rPr lang="en-IN" dirty="0" err="1" smtClean="0"/>
              <a:t>ClassName</a:t>
            </a:r>
            <a:r>
              <a:rPr lang="en-IN" dirty="0" smtClean="0"/>
              <a:t>&lt;</a:t>
            </a:r>
            <a:r>
              <a:rPr lang="en-IN" dirty="0" err="1" smtClean="0"/>
              <a:t>dataType</a:t>
            </a:r>
            <a:r>
              <a:rPr lang="en-IN" dirty="0"/>
              <a:t>&gt; </a:t>
            </a:r>
            <a:r>
              <a:rPr lang="en-IN" dirty="0" err="1"/>
              <a:t>classObject</a:t>
            </a:r>
            <a:r>
              <a:rPr lang="en-IN" dirty="0"/>
              <a:t>;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305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899"/>
            <a:ext cx="53322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Class</a:t>
            </a:r>
            <a:r>
              <a:rPr sz="4400" spc="-60" dirty="0">
                <a:solidFill>
                  <a:srgbClr val="000000"/>
                </a:solidFill>
              </a:rPr>
              <a:t> </a:t>
            </a:r>
            <a:r>
              <a:rPr sz="4400" spc="-15" dirty="0">
                <a:solidFill>
                  <a:srgbClr val="000000"/>
                </a:solidFill>
              </a:rPr>
              <a:t>template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8739" y="6563270"/>
            <a:ext cx="3982720" cy="30521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6988"/>
            <a:ext cx="7337425" cy="359906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3000" spc="-5" dirty="0">
                <a:solidFill>
                  <a:srgbClr val="0E6EC5"/>
                </a:solidFill>
                <a:latin typeface="Calibri"/>
                <a:cs typeface="Calibri"/>
              </a:rPr>
              <a:t>Class</a:t>
            </a:r>
            <a:r>
              <a:rPr sz="3000" spc="-2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0E6EC5"/>
                </a:solidFill>
                <a:latin typeface="Calibri"/>
                <a:cs typeface="Calibri"/>
              </a:rPr>
              <a:t>template</a:t>
            </a:r>
            <a:r>
              <a:rPr sz="3000" spc="-3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:</a:t>
            </a: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000" spc="-135" dirty="0">
                <a:solidFill>
                  <a:srgbClr val="0E6EC5"/>
                </a:solidFill>
                <a:latin typeface="Calibri"/>
                <a:cs typeface="Calibri"/>
              </a:rPr>
              <a:t>To</a:t>
            </a:r>
            <a:r>
              <a:rPr sz="3000" spc="-20" dirty="0">
                <a:solidFill>
                  <a:srgbClr val="0E6EC5"/>
                </a:solidFill>
                <a:latin typeface="Calibri"/>
                <a:cs typeface="Calibri"/>
              </a:rPr>
              <a:t> create</a:t>
            </a:r>
            <a:r>
              <a:rPr sz="3000" spc="-3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class</a:t>
            </a:r>
            <a:r>
              <a:rPr sz="3000" spc="-2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in</a:t>
            </a:r>
            <a:r>
              <a:rPr sz="3000" spc="-2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E6EC5"/>
                </a:solidFill>
                <a:latin typeface="Calibri"/>
                <a:cs typeface="Calibri"/>
              </a:rPr>
              <a:t>generic</a:t>
            </a:r>
            <a:r>
              <a:rPr sz="3000" spc="-20" dirty="0">
                <a:solidFill>
                  <a:srgbClr val="0E6EC5"/>
                </a:solidFill>
                <a:latin typeface="Calibri"/>
                <a:cs typeface="Calibri"/>
              </a:rPr>
              <a:t> form.</a:t>
            </a: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000" spc="-25" dirty="0">
                <a:solidFill>
                  <a:srgbClr val="0E6EC5"/>
                </a:solidFill>
                <a:latin typeface="Calibri"/>
                <a:cs typeface="Calibri"/>
              </a:rPr>
              <a:t>Syntax</a:t>
            </a:r>
            <a:endParaRPr sz="3000" dirty="0">
              <a:latin typeface="Calibri"/>
              <a:cs typeface="Calibri"/>
            </a:endParaRPr>
          </a:p>
          <a:p>
            <a:pPr marL="12700" marR="3951604">
              <a:lnSpc>
                <a:spcPts val="3960"/>
              </a:lnSpc>
              <a:spcBef>
                <a:spcPts val="195"/>
              </a:spcBef>
            </a:pPr>
            <a:r>
              <a:rPr sz="3000" spc="-15" dirty="0">
                <a:solidFill>
                  <a:srgbClr val="0E6EC5"/>
                </a:solidFill>
                <a:latin typeface="Calibri"/>
                <a:cs typeface="Calibri"/>
              </a:rPr>
              <a:t>template</a:t>
            </a:r>
            <a:r>
              <a:rPr sz="3000" spc="-5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E6EC5"/>
                </a:solidFill>
                <a:latin typeface="Calibri"/>
                <a:cs typeface="Calibri"/>
              </a:rPr>
              <a:t>&lt;class</a:t>
            </a:r>
            <a:r>
              <a:rPr sz="3000" spc="-2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E6EC5"/>
                </a:solidFill>
                <a:latin typeface="Calibri"/>
                <a:cs typeface="Calibri"/>
              </a:rPr>
              <a:t>type&gt; </a:t>
            </a:r>
            <a:r>
              <a:rPr sz="3000" spc="-66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class</a:t>
            </a:r>
            <a:r>
              <a:rPr sz="3000" spc="-2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className</a:t>
            </a: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{</a:t>
            </a: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000" dirty="0" smtClean="0">
                <a:solidFill>
                  <a:srgbClr val="0E6EC5"/>
                </a:solidFill>
                <a:latin typeface="Calibri"/>
                <a:cs typeface="Calibri"/>
              </a:rPr>
              <a:t>}</a:t>
            </a:r>
            <a:endParaRPr sz="3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0760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on class template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71600" y="2202873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#include &lt;</a:t>
            </a:r>
            <a:r>
              <a:rPr lang="en-IN" dirty="0" err="1"/>
              <a:t>iostream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using </a:t>
            </a:r>
            <a:r>
              <a:rPr lang="en-IN" dirty="0"/>
              <a:t>namespace </a:t>
            </a:r>
            <a:r>
              <a:rPr lang="en-IN" dirty="0" err="1"/>
              <a:t>std</a:t>
            </a:r>
            <a:r>
              <a:rPr lang="en-IN" dirty="0" smtClean="0"/>
              <a:t>;</a:t>
            </a:r>
          </a:p>
          <a:p>
            <a:r>
              <a:rPr lang="en-IN" dirty="0" smtClean="0"/>
              <a:t>template </a:t>
            </a:r>
            <a:r>
              <a:rPr lang="en-IN" dirty="0"/>
              <a:t>&lt;class T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class </a:t>
            </a:r>
            <a:r>
              <a:rPr lang="en-IN" dirty="0"/>
              <a:t>MCA</a:t>
            </a:r>
            <a:r>
              <a:rPr lang="en-IN" dirty="0" smtClean="0"/>
              <a:t>{</a:t>
            </a:r>
          </a:p>
          <a:p>
            <a:r>
              <a:rPr lang="en-IN" dirty="0" err="1" smtClean="0"/>
              <a:t>public:T</a:t>
            </a:r>
            <a:r>
              <a:rPr lang="en-IN" dirty="0" smtClean="0"/>
              <a:t> </a:t>
            </a:r>
            <a:r>
              <a:rPr lang="en-IN" dirty="0" err="1"/>
              <a:t>a,b</a:t>
            </a:r>
            <a:r>
              <a:rPr lang="en-IN" dirty="0" smtClean="0"/>
              <a:t>;</a:t>
            </a:r>
          </a:p>
          <a:p>
            <a:r>
              <a:rPr lang="en-IN" dirty="0" smtClean="0"/>
              <a:t>T </a:t>
            </a:r>
            <a:r>
              <a:rPr lang="en-IN" dirty="0"/>
              <a:t>add(T </a:t>
            </a:r>
            <a:r>
              <a:rPr lang="en-IN" dirty="0" err="1"/>
              <a:t>x,T</a:t>
            </a:r>
            <a:r>
              <a:rPr lang="en-IN" dirty="0"/>
              <a:t> y</a:t>
            </a:r>
            <a:r>
              <a:rPr lang="en-IN" dirty="0" smtClean="0"/>
              <a:t>)</a:t>
            </a:r>
          </a:p>
          <a:p>
            <a:r>
              <a:rPr lang="en-IN" dirty="0" smtClean="0"/>
              <a:t>{</a:t>
            </a:r>
            <a:r>
              <a:rPr lang="en-IN" dirty="0"/>
              <a:t>a=</a:t>
            </a:r>
            <a:r>
              <a:rPr lang="en-IN" dirty="0" err="1"/>
              <a:t>x;b</a:t>
            </a:r>
            <a:r>
              <a:rPr lang="en-IN" dirty="0"/>
              <a:t>=y</a:t>
            </a:r>
            <a:r>
              <a:rPr lang="en-IN" dirty="0" smtClean="0"/>
              <a:t>;</a:t>
            </a:r>
          </a:p>
          <a:p>
            <a:r>
              <a:rPr lang="en-IN" dirty="0" smtClean="0"/>
              <a:t>return(</a:t>
            </a:r>
            <a:r>
              <a:rPr lang="en-IN" dirty="0" err="1" smtClean="0"/>
              <a:t>a+b</a:t>
            </a:r>
            <a:r>
              <a:rPr lang="en-IN" dirty="0" smtClean="0"/>
              <a:t>);}</a:t>
            </a:r>
          </a:p>
          <a:p>
            <a:r>
              <a:rPr lang="en-IN" dirty="0" smtClean="0"/>
              <a:t>};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</a:t>
            </a:r>
            <a:r>
              <a:rPr lang="en-IN" dirty="0" smtClean="0"/>
              <a:t>(){</a:t>
            </a:r>
          </a:p>
          <a:p>
            <a:r>
              <a:rPr lang="en-IN" dirty="0" smtClean="0"/>
              <a:t>MCA&lt;</a:t>
            </a:r>
            <a:r>
              <a:rPr lang="en-IN" dirty="0" err="1" smtClean="0"/>
              <a:t>int</a:t>
            </a:r>
            <a:r>
              <a:rPr lang="en-IN" dirty="0" smtClean="0"/>
              <a:t>&gt;</a:t>
            </a:r>
            <a:r>
              <a:rPr lang="en-IN" dirty="0" err="1" smtClean="0"/>
              <a:t>ob</a:t>
            </a:r>
            <a:r>
              <a:rPr lang="en-IN" dirty="0"/>
              <a:t>; </a:t>
            </a:r>
            <a:r>
              <a:rPr lang="en-IN" dirty="0" err="1" smtClean="0"/>
              <a:t>cout</a:t>
            </a:r>
            <a:r>
              <a:rPr lang="en-IN" dirty="0"/>
              <a:t>&lt;&lt;</a:t>
            </a:r>
            <a:r>
              <a:rPr lang="en-IN" dirty="0" err="1"/>
              <a:t>ob.add</a:t>
            </a:r>
            <a:r>
              <a:rPr lang="en-IN" dirty="0"/>
              <a:t>(5,10)&lt;&lt;</a:t>
            </a:r>
            <a:r>
              <a:rPr lang="en-IN" dirty="0" err="1"/>
              <a:t>endl</a:t>
            </a:r>
            <a:r>
              <a:rPr lang="en-IN" dirty="0" smtClean="0"/>
              <a:t>;</a:t>
            </a:r>
          </a:p>
          <a:p>
            <a:r>
              <a:rPr lang="en-IN" dirty="0" smtClean="0"/>
              <a:t>MCA&lt;double&gt;ob1;cout</a:t>
            </a:r>
            <a:r>
              <a:rPr lang="en-IN" dirty="0"/>
              <a:t>&lt;&lt;ob1.add(2.3,7.6</a:t>
            </a:r>
            <a:r>
              <a:rPr lang="en-IN" dirty="0" smtClean="0"/>
              <a:t>);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3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99845"/>
            <a:ext cx="3804920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What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output</a:t>
            </a:r>
            <a:r>
              <a:rPr sz="20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program?</a:t>
            </a:r>
            <a:endParaRPr sz="2000">
              <a:latin typeface="Calibri"/>
              <a:cs typeface="Calibri"/>
            </a:endParaRPr>
          </a:p>
          <a:p>
            <a:pPr marL="12700" marR="1565275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#include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&lt;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iostream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&gt; </a:t>
            </a:r>
            <a:r>
              <a:rPr sz="2000" spc="-4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#include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&lt;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string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 &gt; 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using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namespace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std;</a:t>
            </a:r>
            <a:endParaRPr sz="2000">
              <a:latin typeface="Calibri"/>
              <a:cs typeface="Calibri"/>
            </a:endParaRPr>
          </a:p>
          <a:p>
            <a:pPr marL="12700" marR="854710">
              <a:lnSpc>
                <a:spcPct val="100000"/>
              </a:lnSpc>
            </a:pP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template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&lt; typename T &gt; 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void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print_mydata(T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output)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cout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&lt;&lt;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E0000"/>
                </a:solidFill>
                <a:latin typeface="Calibri"/>
                <a:cs typeface="Calibri"/>
              </a:rPr>
              <a:t>output</a:t>
            </a:r>
            <a:r>
              <a:rPr sz="2000" spc="-20" dirty="0">
                <a:solidFill>
                  <a:srgbClr val="CE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&lt;&lt;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endl;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main()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double</a:t>
            </a:r>
            <a:r>
              <a:rPr sz="20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5.5;</a:t>
            </a:r>
            <a:endParaRPr sz="2000">
              <a:latin typeface="Calibri"/>
              <a:cs typeface="Calibri"/>
            </a:endParaRPr>
          </a:p>
          <a:p>
            <a:pPr marL="12700" marR="1393825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string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s("Hello 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World"); </a:t>
            </a:r>
            <a:r>
              <a:rPr sz="2000" spc="-4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print_mydata(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d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);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print_mydata(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 s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 );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sz="20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0;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7828" y="1518869"/>
            <a:ext cx="3042920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5" dirty="0">
                <a:solidFill>
                  <a:srgbClr val="045382"/>
                </a:solidFill>
                <a:latin typeface="Calibri"/>
                <a:cs typeface="Calibri"/>
              </a:rPr>
              <a:t>A.</a:t>
            </a:r>
            <a:r>
              <a:rPr sz="3200" b="1" spc="-30" dirty="0">
                <a:solidFill>
                  <a:srgbClr val="045382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45382"/>
                </a:solidFill>
                <a:latin typeface="Calibri"/>
                <a:cs typeface="Calibri"/>
              </a:rPr>
              <a:t>5.5</a:t>
            </a:r>
            <a:r>
              <a:rPr sz="3200" dirty="0">
                <a:solidFill>
                  <a:srgbClr val="045382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45382"/>
                </a:solidFill>
                <a:latin typeface="Calibri"/>
                <a:cs typeface="Calibri"/>
              </a:rPr>
              <a:t>Hello</a:t>
            </a:r>
            <a:r>
              <a:rPr sz="3200" spc="-15" dirty="0">
                <a:solidFill>
                  <a:srgbClr val="045382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045382"/>
                </a:solidFill>
                <a:latin typeface="Calibri"/>
                <a:cs typeface="Calibri"/>
              </a:rPr>
              <a:t>World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solidFill>
                  <a:srgbClr val="045382"/>
                </a:solidFill>
                <a:latin typeface="Calibri"/>
                <a:cs typeface="Calibri"/>
              </a:rPr>
              <a:t>B.</a:t>
            </a:r>
            <a:r>
              <a:rPr sz="3200" b="1" spc="-50" dirty="0">
                <a:solidFill>
                  <a:srgbClr val="045382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45382"/>
                </a:solidFill>
                <a:latin typeface="Calibri"/>
                <a:cs typeface="Calibri"/>
              </a:rPr>
              <a:t>5.5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045382"/>
                </a:solidFill>
                <a:latin typeface="Calibri"/>
                <a:cs typeface="Calibri"/>
              </a:rPr>
              <a:t>C.</a:t>
            </a:r>
            <a:r>
              <a:rPr sz="3200" b="1" spc="-25" dirty="0">
                <a:solidFill>
                  <a:srgbClr val="045382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45382"/>
                </a:solidFill>
                <a:latin typeface="Calibri"/>
                <a:cs typeface="Calibri"/>
              </a:rPr>
              <a:t>Hello</a:t>
            </a:r>
            <a:r>
              <a:rPr sz="3200" spc="-20" dirty="0">
                <a:solidFill>
                  <a:srgbClr val="045382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045382"/>
                </a:solidFill>
                <a:latin typeface="Calibri"/>
                <a:cs typeface="Calibri"/>
              </a:rPr>
              <a:t>World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spc="-40" dirty="0">
                <a:solidFill>
                  <a:srgbClr val="045382"/>
                </a:solidFill>
                <a:latin typeface="Calibri"/>
                <a:cs typeface="Calibri"/>
              </a:rPr>
              <a:t>D. </a:t>
            </a:r>
            <a:r>
              <a:rPr sz="3200" spc="-15" dirty="0">
                <a:solidFill>
                  <a:srgbClr val="045382"/>
                </a:solidFill>
                <a:latin typeface="Calibri"/>
                <a:cs typeface="Calibri"/>
              </a:rPr>
              <a:t>Error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026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8785"/>
            <a:ext cx="7277100" cy="334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265" dirty="0">
                <a:latin typeface="Source Sans Pro"/>
                <a:cs typeface="Source Sans Pro"/>
              </a:rPr>
              <a:t>Which</a:t>
            </a:r>
            <a:r>
              <a:rPr sz="3200" spc="-70" dirty="0">
                <a:latin typeface="Source Sans Pro"/>
                <a:cs typeface="Source Sans Pro"/>
              </a:rPr>
              <a:t> </a:t>
            </a:r>
            <a:r>
              <a:rPr sz="3200" spc="175" dirty="0">
                <a:latin typeface="Source Sans Pro"/>
                <a:cs typeface="Source Sans Pro"/>
              </a:rPr>
              <a:t>is</a:t>
            </a:r>
            <a:r>
              <a:rPr sz="3200" spc="-70" dirty="0">
                <a:latin typeface="Source Sans Pro"/>
                <a:cs typeface="Source Sans Pro"/>
              </a:rPr>
              <a:t> </a:t>
            </a:r>
            <a:r>
              <a:rPr sz="3200" spc="195" dirty="0">
                <a:latin typeface="Source Sans Pro"/>
                <a:cs typeface="Source Sans Pro"/>
              </a:rPr>
              <a:t>used</a:t>
            </a:r>
            <a:r>
              <a:rPr sz="3200" spc="-75" dirty="0">
                <a:latin typeface="Source Sans Pro"/>
                <a:cs typeface="Source Sans Pro"/>
              </a:rPr>
              <a:t> </a:t>
            </a:r>
            <a:r>
              <a:rPr sz="3200" spc="229" dirty="0">
                <a:latin typeface="Source Sans Pro"/>
                <a:cs typeface="Source Sans Pro"/>
              </a:rPr>
              <a:t>to</a:t>
            </a:r>
            <a:r>
              <a:rPr sz="3200" spc="-80" dirty="0">
                <a:latin typeface="Source Sans Pro"/>
                <a:cs typeface="Source Sans Pro"/>
              </a:rPr>
              <a:t> </a:t>
            </a:r>
            <a:r>
              <a:rPr sz="3200" spc="175" dirty="0">
                <a:latin typeface="Source Sans Pro"/>
                <a:cs typeface="Source Sans Pro"/>
              </a:rPr>
              <a:t>describe</a:t>
            </a:r>
            <a:r>
              <a:rPr sz="3200" spc="-70" dirty="0">
                <a:latin typeface="Source Sans Pro"/>
                <a:cs typeface="Source Sans Pro"/>
              </a:rPr>
              <a:t> </a:t>
            </a:r>
            <a:r>
              <a:rPr sz="3200" spc="254" dirty="0">
                <a:latin typeface="Source Sans Pro"/>
                <a:cs typeface="Source Sans Pro"/>
              </a:rPr>
              <a:t>the</a:t>
            </a:r>
            <a:r>
              <a:rPr sz="3200" spc="-85" dirty="0">
                <a:latin typeface="Source Sans Pro"/>
                <a:cs typeface="Source Sans Pro"/>
              </a:rPr>
              <a:t> </a:t>
            </a:r>
            <a:r>
              <a:rPr sz="3200" spc="225" dirty="0">
                <a:latin typeface="Source Sans Pro"/>
                <a:cs typeface="Source Sans Pro"/>
              </a:rPr>
              <a:t>function </a:t>
            </a:r>
            <a:r>
              <a:rPr sz="3200" spc="-625" dirty="0">
                <a:latin typeface="Source Sans Pro"/>
                <a:cs typeface="Source Sans Pro"/>
              </a:rPr>
              <a:t> </a:t>
            </a:r>
            <a:r>
              <a:rPr sz="3200" spc="225" dirty="0">
                <a:latin typeface="Source Sans Pro"/>
                <a:cs typeface="Source Sans Pro"/>
              </a:rPr>
              <a:t>using</a:t>
            </a:r>
            <a:r>
              <a:rPr sz="3200" spc="-70" dirty="0">
                <a:latin typeface="Source Sans Pro"/>
                <a:cs typeface="Source Sans Pro"/>
              </a:rPr>
              <a:t> </a:t>
            </a:r>
            <a:r>
              <a:rPr sz="3200" spc="175" dirty="0">
                <a:latin typeface="Source Sans Pro"/>
                <a:cs typeface="Source Sans Pro"/>
              </a:rPr>
              <a:t>placeholder</a:t>
            </a:r>
            <a:r>
              <a:rPr sz="3200" spc="-65" dirty="0">
                <a:latin typeface="Source Sans Pro"/>
                <a:cs typeface="Source Sans Pro"/>
              </a:rPr>
              <a:t> </a:t>
            </a:r>
            <a:r>
              <a:rPr sz="3200" spc="235" dirty="0">
                <a:latin typeface="Source Sans Pro"/>
                <a:cs typeface="Source Sans Pro"/>
              </a:rPr>
              <a:t>types?</a:t>
            </a:r>
            <a:endParaRPr sz="3200" dirty="0">
              <a:latin typeface="Source Sans Pro"/>
              <a:cs typeface="Source Sans Pro"/>
            </a:endParaRPr>
          </a:p>
          <a:p>
            <a:pPr marL="500380" indent="-488315">
              <a:lnSpc>
                <a:spcPct val="100000"/>
              </a:lnSpc>
              <a:spcBef>
                <a:spcPts val="770"/>
              </a:spcBef>
              <a:buFont typeface="Source Sans Pro"/>
              <a:buAutoNum type="alphaUcPeriod"/>
              <a:tabLst>
                <a:tab pos="501015" algn="l"/>
              </a:tabLst>
            </a:pPr>
            <a:r>
              <a:rPr sz="3200" spc="235" dirty="0">
                <a:latin typeface="Source Sans Pro"/>
                <a:cs typeface="Source Sans Pro"/>
              </a:rPr>
              <a:t>template</a:t>
            </a:r>
            <a:r>
              <a:rPr sz="3200" spc="-100" dirty="0">
                <a:latin typeface="Source Sans Pro"/>
                <a:cs typeface="Source Sans Pro"/>
              </a:rPr>
              <a:t> </a:t>
            </a:r>
            <a:r>
              <a:rPr sz="3200" spc="220" dirty="0">
                <a:latin typeface="Source Sans Pro"/>
                <a:cs typeface="Source Sans Pro"/>
              </a:rPr>
              <a:t>parameters</a:t>
            </a:r>
            <a:endParaRPr sz="3200" dirty="0">
              <a:latin typeface="Source Sans Pro"/>
              <a:cs typeface="Source Sans Pro"/>
            </a:endParaRPr>
          </a:p>
          <a:p>
            <a:pPr marL="495934" indent="-483870">
              <a:lnSpc>
                <a:spcPct val="100000"/>
              </a:lnSpc>
              <a:spcBef>
                <a:spcPts val="770"/>
              </a:spcBef>
              <a:buFont typeface="Source Sans Pro"/>
              <a:buAutoNum type="alphaUcPeriod"/>
              <a:tabLst>
                <a:tab pos="496570" algn="l"/>
              </a:tabLst>
            </a:pPr>
            <a:r>
              <a:rPr sz="3200" spc="235" dirty="0">
                <a:latin typeface="Source Sans Pro"/>
                <a:cs typeface="Source Sans Pro"/>
              </a:rPr>
              <a:t>template</a:t>
            </a:r>
            <a:r>
              <a:rPr sz="3200" spc="-95" dirty="0">
                <a:latin typeface="Source Sans Pro"/>
                <a:cs typeface="Source Sans Pro"/>
              </a:rPr>
              <a:t> </a:t>
            </a:r>
            <a:r>
              <a:rPr sz="3200" spc="229" dirty="0">
                <a:latin typeface="Source Sans Pro"/>
                <a:cs typeface="Source Sans Pro"/>
              </a:rPr>
              <a:t>type</a:t>
            </a:r>
            <a:r>
              <a:rPr sz="3200" spc="-95" dirty="0">
                <a:latin typeface="Source Sans Pro"/>
                <a:cs typeface="Source Sans Pro"/>
              </a:rPr>
              <a:t> </a:t>
            </a:r>
            <a:r>
              <a:rPr sz="3200" spc="220" dirty="0">
                <a:latin typeface="Source Sans Pro"/>
                <a:cs typeface="Source Sans Pro"/>
              </a:rPr>
              <a:t>parameters</a:t>
            </a:r>
            <a:endParaRPr sz="3200" dirty="0">
              <a:latin typeface="Source Sans Pro"/>
              <a:cs typeface="Source Sans Pro"/>
            </a:endParaRPr>
          </a:p>
          <a:p>
            <a:pPr marL="474345" indent="-462280">
              <a:lnSpc>
                <a:spcPct val="100000"/>
              </a:lnSpc>
              <a:spcBef>
                <a:spcPts val="770"/>
              </a:spcBef>
              <a:buFont typeface="Source Sans Pro"/>
              <a:buAutoNum type="alphaUcPeriod"/>
              <a:tabLst>
                <a:tab pos="474980" algn="l"/>
              </a:tabLst>
            </a:pPr>
            <a:r>
              <a:rPr sz="3200" spc="235" dirty="0">
                <a:latin typeface="Source Sans Pro"/>
                <a:cs typeface="Source Sans Pro"/>
              </a:rPr>
              <a:t>template</a:t>
            </a:r>
            <a:r>
              <a:rPr sz="3200" spc="-110" dirty="0">
                <a:latin typeface="Source Sans Pro"/>
                <a:cs typeface="Source Sans Pro"/>
              </a:rPr>
              <a:t> </a:t>
            </a:r>
            <a:r>
              <a:rPr sz="3200" spc="229" dirty="0">
                <a:latin typeface="Source Sans Pro"/>
                <a:cs typeface="Source Sans Pro"/>
              </a:rPr>
              <a:t>type</a:t>
            </a:r>
            <a:endParaRPr sz="3200" dirty="0">
              <a:latin typeface="Source Sans Pro"/>
              <a:cs typeface="Source Sans Pro"/>
            </a:endParaRPr>
          </a:p>
          <a:p>
            <a:pPr marL="515620" indent="-503555">
              <a:lnSpc>
                <a:spcPct val="100000"/>
              </a:lnSpc>
              <a:spcBef>
                <a:spcPts val="765"/>
              </a:spcBef>
              <a:buFont typeface="Source Sans Pro"/>
              <a:buAutoNum type="alphaUcPeriod"/>
              <a:tabLst>
                <a:tab pos="516255" algn="l"/>
              </a:tabLst>
            </a:pPr>
            <a:r>
              <a:rPr sz="3200" spc="225" dirty="0">
                <a:latin typeface="Source Sans Pro"/>
                <a:cs typeface="Source Sans Pro"/>
              </a:rPr>
              <a:t>none</a:t>
            </a:r>
            <a:r>
              <a:rPr sz="3200" spc="-70" dirty="0">
                <a:latin typeface="Source Sans Pro"/>
                <a:cs typeface="Source Sans Pro"/>
              </a:rPr>
              <a:t> </a:t>
            </a:r>
            <a:r>
              <a:rPr sz="3200" spc="265" dirty="0">
                <a:latin typeface="Source Sans Pro"/>
                <a:cs typeface="Source Sans Pro"/>
              </a:rPr>
              <a:t>of</a:t>
            </a:r>
            <a:r>
              <a:rPr sz="3200" spc="-90" dirty="0">
                <a:latin typeface="Source Sans Pro"/>
                <a:cs typeface="Source Sans Pro"/>
              </a:rPr>
              <a:t> </a:t>
            </a:r>
            <a:r>
              <a:rPr sz="3200" spc="254" dirty="0">
                <a:latin typeface="Source Sans Pro"/>
                <a:cs typeface="Source Sans Pro"/>
              </a:rPr>
              <a:t>the</a:t>
            </a:r>
            <a:r>
              <a:rPr sz="3200" spc="-95" dirty="0">
                <a:latin typeface="Source Sans Pro"/>
                <a:cs typeface="Source Sans Pro"/>
              </a:rPr>
              <a:t> </a:t>
            </a:r>
            <a:r>
              <a:rPr sz="3200" spc="240" dirty="0">
                <a:latin typeface="Source Sans Pro"/>
                <a:cs typeface="Source Sans Pro"/>
              </a:rPr>
              <a:t>mentioned</a:t>
            </a:r>
            <a:endParaRPr sz="3200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902733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6866"/>
            <a:ext cx="66802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0000"/>
                </a:solidFill>
                <a:latin typeface="Verdana"/>
                <a:cs typeface="Verdana"/>
              </a:rPr>
              <a:t>overloading</a:t>
            </a:r>
            <a:r>
              <a:rPr sz="3200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of</a:t>
            </a:r>
            <a:r>
              <a:rPr sz="32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function</a:t>
            </a:r>
            <a:r>
              <a:rPr sz="32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Verdana"/>
                <a:cs typeface="Verdana"/>
              </a:rPr>
              <a:t>template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51915"/>
            <a:ext cx="8074025" cy="31334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Function</a:t>
            </a:r>
            <a:r>
              <a:rPr sz="2800" spc="3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template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also 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can</a:t>
            </a:r>
            <a:r>
              <a:rPr sz="2800" spc="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be 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overload</a:t>
            </a:r>
            <a:endParaRPr sz="2800" dirty="0">
              <a:latin typeface="Calibri"/>
              <a:cs typeface="Calibri"/>
            </a:endParaRPr>
          </a:p>
          <a:p>
            <a:pPr marL="355600" indent="-343535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Same</a:t>
            </a:r>
            <a:r>
              <a:rPr sz="28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function</a:t>
            </a:r>
            <a:r>
              <a:rPr sz="2800" spc="3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name</a:t>
            </a:r>
            <a:r>
              <a:rPr sz="2800" spc="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with</a:t>
            </a:r>
            <a:r>
              <a:rPr sz="2800" spc="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E6EC5"/>
                </a:solidFill>
                <a:latin typeface="Calibri"/>
                <a:cs typeface="Calibri"/>
              </a:rPr>
              <a:t>different</a:t>
            </a:r>
            <a:r>
              <a:rPr sz="2800" spc="1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signature</a:t>
            </a:r>
            <a:endParaRPr sz="2800" dirty="0">
              <a:latin typeface="Calibri"/>
              <a:cs typeface="Calibri"/>
            </a:endParaRPr>
          </a:p>
          <a:p>
            <a:pPr marL="12700" marR="6350" algn="just">
              <a:lnSpc>
                <a:spcPts val="2690"/>
              </a:lnSpc>
              <a:spcBef>
                <a:spcPts val="650"/>
              </a:spcBef>
            </a:pP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is called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function 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overloading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same thing 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we 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can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 apply</a:t>
            </a:r>
            <a:r>
              <a:rPr sz="2800" spc="1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E6EC5"/>
                </a:solidFill>
                <a:latin typeface="Calibri"/>
                <a:cs typeface="Calibri"/>
              </a:rPr>
              <a:t>for</a:t>
            </a:r>
            <a:r>
              <a:rPr sz="28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template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also.</a:t>
            </a:r>
            <a:endParaRPr sz="2800" dirty="0">
              <a:latin typeface="Calibri"/>
              <a:cs typeface="Calibri"/>
            </a:endParaRPr>
          </a:p>
          <a:p>
            <a:pPr marL="12700" marR="5080" algn="just">
              <a:lnSpc>
                <a:spcPct val="80000"/>
              </a:lnSpc>
              <a:spcBef>
                <a:spcPts val="690"/>
              </a:spcBef>
            </a:pPr>
            <a:r>
              <a:rPr sz="2800" spc="-20" dirty="0">
                <a:solidFill>
                  <a:srgbClr val="0E6EC5"/>
                </a:solidFill>
                <a:latin typeface="Calibri"/>
                <a:cs typeface="Calibri"/>
              </a:rPr>
              <a:t>For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E6EC5"/>
                </a:solidFill>
                <a:latin typeface="Calibri"/>
                <a:cs typeface="Calibri"/>
              </a:rPr>
              <a:t>example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 there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 is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 a</a:t>
            </a:r>
            <a:r>
              <a:rPr sz="28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template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function</a:t>
            </a:r>
            <a:r>
              <a:rPr sz="28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E6EC5"/>
                </a:solidFill>
                <a:latin typeface="Calibri"/>
                <a:cs typeface="Calibri"/>
              </a:rPr>
              <a:t>for</a:t>
            </a:r>
            <a:r>
              <a:rPr sz="2800" spc="-2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insert </a:t>
            </a:r>
            <a:r>
              <a:rPr sz="28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which</a:t>
            </a:r>
            <a:r>
              <a:rPr sz="2800" spc="58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E6EC5"/>
                </a:solidFill>
                <a:latin typeface="Calibri"/>
                <a:cs typeface="Calibri"/>
              </a:rPr>
              <a:t>take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 one</a:t>
            </a:r>
            <a:r>
              <a:rPr sz="2800" spc="60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parameter</a:t>
            </a:r>
            <a:r>
              <a:rPr sz="2800" spc="59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and</a:t>
            </a:r>
            <a:r>
              <a:rPr sz="2800" spc="58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with</a:t>
            </a:r>
            <a:r>
              <a:rPr sz="2800" spc="60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the</a:t>
            </a:r>
            <a:r>
              <a:rPr sz="2800" spc="6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same</a:t>
            </a:r>
            <a:r>
              <a:rPr sz="2800" spc="60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name </a:t>
            </a:r>
            <a:r>
              <a:rPr sz="2800" spc="-62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insert</a:t>
            </a:r>
            <a:r>
              <a:rPr sz="28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we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 can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E6EC5"/>
                </a:solidFill>
                <a:latin typeface="Calibri"/>
                <a:cs typeface="Calibri"/>
              </a:rPr>
              <a:t>create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one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more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template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with</a:t>
            </a:r>
            <a:r>
              <a:rPr sz="28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two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E6EC5"/>
                </a:solidFill>
                <a:latin typeface="Calibri"/>
                <a:cs typeface="Calibri"/>
              </a:rPr>
              <a:t>parameters</a:t>
            </a:r>
            <a:r>
              <a:rPr sz="2800" spc="-20" dirty="0" smtClean="0">
                <a:solidFill>
                  <a:srgbClr val="0E6EC5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7188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640" y="4803647"/>
            <a:ext cx="8045450" cy="26034"/>
          </a:xfrm>
          <a:custGeom>
            <a:avLst/>
            <a:gdLst/>
            <a:ahLst/>
            <a:cxnLst/>
            <a:rect l="l" t="t" r="r" b="b"/>
            <a:pathLst>
              <a:path w="8045450" h="26035">
                <a:moveTo>
                  <a:pt x="8045195" y="0"/>
                </a:moveTo>
                <a:lnTo>
                  <a:pt x="0" y="0"/>
                </a:lnTo>
                <a:lnTo>
                  <a:pt x="0" y="25907"/>
                </a:lnTo>
                <a:lnTo>
                  <a:pt x="8045195" y="25907"/>
                </a:lnTo>
                <a:lnTo>
                  <a:pt x="804519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586866"/>
            <a:ext cx="8072755" cy="3155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recursion</a:t>
            </a:r>
            <a:r>
              <a:rPr sz="3200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with</a:t>
            </a:r>
            <a:r>
              <a:rPr sz="32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Verdana"/>
                <a:cs typeface="Verdana"/>
              </a:rPr>
              <a:t>template</a:t>
            </a:r>
            <a:r>
              <a:rPr sz="32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function</a:t>
            </a:r>
            <a:endParaRPr sz="3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450" dirty="0">
              <a:latin typeface="Verdana"/>
              <a:cs typeface="Verdana"/>
            </a:endParaRPr>
          </a:p>
          <a:p>
            <a:pPr marL="355600" marR="5080" indent="-343535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0E6EC5"/>
                </a:solidFill>
                <a:latin typeface="Calibri"/>
                <a:cs typeface="Calibri"/>
              </a:rPr>
              <a:t>process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in </a:t>
            </a: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which a function </a:t>
            </a:r>
            <a:r>
              <a:rPr sz="3200" spc="-10" dirty="0">
                <a:solidFill>
                  <a:srgbClr val="0E6EC5"/>
                </a:solidFill>
                <a:latin typeface="Calibri"/>
                <a:cs typeface="Calibri"/>
              </a:rPr>
              <a:t>call by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itself is </a:t>
            </a: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called</a:t>
            </a: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E6EC5"/>
                </a:solidFill>
                <a:latin typeface="Calibri"/>
                <a:cs typeface="Calibri"/>
              </a:rPr>
              <a:t>recursion</a:t>
            </a:r>
            <a:r>
              <a:rPr sz="3200" spc="-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and</a:t>
            </a:r>
            <a:r>
              <a:rPr sz="3200" spc="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the</a:t>
            </a:r>
            <a:r>
              <a:rPr sz="3200" spc="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corresponding </a:t>
            </a: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function</a:t>
            </a:r>
            <a:r>
              <a:rPr sz="3200" spc="1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is</a:t>
            </a: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called</a:t>
            </a:r>
            <a:r>
              <a:rPr sz="3200" spc="-1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as</a:t>
            </a:r>
            <a:r>
              <a:rPr sz="3200" spc="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E6EC5"/>
                </a:solidFill>
                <a:latin typeface="Calibri"/>
                <a:cs typeface="Calibri"/>
              </a:rPr>
              <a:t>recursive</a:t>
            </a:r>
            <a:r>
              <a:rPr sz="3200" spc="-1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function.</a:t>
            </a:r>
            <a:endParaRPr sz="3200" dirty="0">
              <a:latin typeface="Calibri"/>
              <a:cs typeface="Calibri"/>
            </a:endParaRPr>
          </a:p>
          <a:p>
            <a:pPr marL="12700" marR="87630">
              <a:lnSpc>
                <a:spcPts val="4750"/>
              </a:lnSpc>
              <a:spcBef>
                <a:spcPts val="2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60" dirty="0">
                <a:solidFill>
                  <a:srgbClr val="0E6EC5"/>
                </a:solidFill>
                <a:latin typeface="Calibri"/>
                <a:cs typeface="Calibri"/>
              </a:rPr>
              <a:t>We</a:t>
            </a:r>
            <a:r>
              <a:rPr sz="3200" spc="-2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E6EC5"/>
                </a:solidFill>
                <a:latin typeface="Calibri"/>
                <a:cs typeface="Calibri"/>
              </a:rPr>
              <a:t>can</a:t>
            </a:r>
            <a:r>
              <a:rPr sz="3200" spc="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E6EC5"/>
                </a:solidFill>
                <a:latin typeface="Calibri"/>
                <a:cs typeface="Calibri"/>
              </a:rPr>
              <a:t>create</a:t>
            </a:r>
            <a:r>
              <a:rPr sz="3200" spc="-3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E6EC5"/>
                </a:solidFill>
                <a:latin typeface="Calibri"/>
                <a:cs typeface="Calibri"/>
              </a:rPr>
              <a:t>recursive </a:t>
            </a:r>
            <a:r>
              <a:rPr sz="3200" spc="-5" dirty="0">
                <a:solidFill>
                  <a:srgbClr val="0E6EC5"/>
                </a:solidFill>
                <a:latin typeface="Verdana"/>
                <a:cs typeface="Verdana"/>
              </a:rPr>
              <a:t>template</a:t>
            </a:r>
            <a:r>
              <a:rPr sz="3200" spc="40" dirty="0">
                <a:solidFill>
                  <a:srgbClr val="0E6EC5"/>
                </a:solidFill>
                <a:latin typeface="Verdana"/>
                <a:cs typeface="Verdana"/>
              </a:rPr>
              <a:t> </a:t>
            </a:r>
            <a:r>
              <a:rPr sz="3200" spc="-5" dirty="0" smtClean="0">
                <a:solidFill>
                  <a:srgbClr val="0E6EC5"/>
                </a:solidFill>
                <a:latin typeface="Verdana"/>
                <a:cs typeface="Verdana"/>
              </a:rPr>
              <a:t>function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0582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13357"/>
            <a:ext cx="8060690" cy="3011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84225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H</a:t>
            </a:r>
            <a:r>
              <a:rPr sz="2800" spc="-75" dirty="0">
                <a:solidFill>
                  <a:srgbClr val="FF0000"/>
                </a:solidFill>
                <a:latin typeface="Lucida Sans Unicode"/>
                <a:cs typeface="Lucida Sans Unicode"/>
              </a:rPr>
              <a:t>o</a:t>
            </a:r>
            <a:r>
              <a:rPr sz="2800" spc="15" dirty="0">
                <a:solidFill>
                  <a:srgbClr val="FF0000"/>
                </a:solidFill>
                <a:latin typeface="Lucida Sans Unicode"/>
                <a:cs typeface="Lucida Sans Unicode"/>
              </a:rPr>
              <a:t>w</a:t>
            </a:r>
            <a:r>
              <a:rPr sz="2800" spc="-17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800" spc="-30" dirty="0">
                <a:solidFill>
                  <a:srgbClr val="FF0000"/>
                </a:solidFill>
                <a:latin typeface="Lucida Sans Unicode"/>
                <a:cs typeface="Lucida Sans Unicode"/>
              </a:rPr>
              <a:t>th</a:t>
            </a:r>
            <a:r>
              <a:rPr sz="2800" spc="-25" dirty="0">
                <a:solidFill>
                  <a:srgbClr val="FF0000"/>
                </a:solidFill>
                <a:latin typeface="Lucida Sans Unicode"/>
                <a:cs typeface="Lucida Sans Unicode"/>
              </a:rPr>
              <a:t>e</a:t>
            </a:r>
            <a:r>
              <a:rPr sz="2800" spc="-16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FF0000"/>
                </a:solidFill>
                <a:latin typeface="Lucida Sans Unicode"/>
                <a:cs typeface="Lucida Sans Unicode"/>
              </a:rPr>
              <a:t>templat</a:t>
            </a:r>
            <a:r>
              <a:rPr sz="28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e</a:t>
            </a:r>
            <a:r>
              <a:rPr sz="2800" spc="-14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800" spc="-80" dirty="0">
                <a:solidFill>
                  <a:srgbClr val="FF0000"/>
                </a:solidFill>
                <a:latin typeface="Lucida Sans Unicode"/>
                <a:cs typeface="Lucida Sans Unicode"/>
              </a:rPr>
              <a:t>clas</a:t>
            </a:r>
            <a:r>
              <a:rPr sz="2800" spc="-85" dirty="0">
                <a:solidFill>
                  <a:srgbClr val="FF0000"/>
                </a:solidFill>
                <a:latin typeface="Lucida Sans Unicode"/>
                <a:cs typeface="Lucida Sans Unicode"/>
              </a:rPr>
              <a:t>s</a:t>
            </a:r>
            <a:r>
              <a:rPr sz="2800" spc="-15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800" spc="-100" dirty="0">
                <a:solidFill>
                  <a:srgbClr val="FF0000"/>
                </a:solidFill>
                <a:latin typeface="Lucida Sans Unicode"/>
                <a:cs typeface="Lucida Sans Unicode"/>
              </a:rPr>
              <a:t>is</a:t>
            </a:r>
            <a:r>
              <a:rPr sz="2800" spc="-16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FF0000"/>
                </a:solidFill>
                <a:latin typeface="Lucida Sans Unicode"/>
                <a:cs typeface="Lucida Sans Unicode"/>
              </a:rPr>
              <a:t>diffe</a:t>
            </a:r>
            <a:r>
              <a:rPr sz="2800" spc="-110" dirty="0">
                <a:solidFill>
                  <a:srgbClr val="FF0000"/>
                </a:solidFill>
                <a:latin typeface="Lucida Sans Unicode"/>
                <a:cs typeface="Lucida Sans Unicode"/>
              </a:rPr>
              <a:t>r</a:t>
            </a:r>
            <a:r>
              <a:rPr sz="28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en</a:t>
            </a:r>
            <a:r>
              <a:rPr sz="2800" spc="-20" dirty="0">
                <a:solidFill>
                  <a:srgbClr val="FF0000"/>
                </a:solidFill>
                <a:latin typeface="Lucida Sans Unicode"/>
                <a:cs typeface="Lucida Sans Unicode"/>
              </a:rPr>
              <a:t>t</a:t>
            </a:r>
            <a:r>
              <a:rPr sz="2800" spc="-15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FF0000"/>
                </a:solidFill>
                <a:latin typeface="Lucida Sans Unicode"/>
                <a:cs typeface="Lucida Sans Unicode"/>
              </a:rPr>
              <a:t>f</a:t>
            </a:r>
            <a:r>
              <a:rPr sz="2800" spc="-110" dirty="0">
                <a:solidFill>
                  <a:srgbClr val="FF0000"/>
                </a:solidFill>
                <a:latin typeface="Lucida Sans Unicode"/>
                <a:cs typeface="Lucida Sans Unicode"/>
              </a:rPr>
              <a:t>r</a:t>
            </a:r>
            <a:r>
              <a:rPr sz="2800" spc="-25" dirty="0">
                <a:solidFill>
                  <a:srgbClr val="FF0000"/>
                </a:solidFill>
                <a:latin typeface="Lucida Sans Unicode"/>
                <a:cs typeface="Lucida Sans Unicode"/>
              </a:rPr>
              <a:t>om</a:t>
            </a:r>
            <a:r>
              <a:rPr sz="2800" spc="-16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Lucida Sans Unicode"/>
                <a:cs typeface="Lucida Sans Unicode"/>
              </a:rPr>
              <a:t>the  </a:t>
            </a:r>
            <a:r>
              <a:rPr sz="2800" spc="-30" dirty="0">
                <a:solidFill>
                  <a:srgbClr val="FF0000"/>
                </a:solidFill>
                <a:latin typeface="Lucida Sans Unicode"/>
                <a:cs typeface="Lucida Sans Unicode"/>
              </a:rPr>
              <a:t>normal</a:t>
            </a:r>
            <a:r>
              <a:rPr sz="2800" spc="-16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800" spc="-70" dirty="0">
                <a:solidFill>
                  <a:srgbClr val="FF0000"/>
                </a:solidFill>
                <a:latin typeface="Lucida Sans Unicode"/>
                <a:cs typeface="Lucida Sans Unicode"/>
              </a:rPr>
              <a:t>class?</a:t>
            </a:r>
            <a:endParaRPr sz="2800">
              <a:latin typeface="Lucida Sans Unicode"/>
              <a:cs typeface="Lucida Sans Unicode"/>
            </a:endParaRPr>
          </a:p>
          <a:p>
            <a:pPr marL="12700" marR="694055">
              <a:lnSpc>
                <a:spcPts val="3350"/>
              </a:lnSpc>
              <a:spcBef>
                <a:spcPts val="125"/>
              </a:spcBef>
              <a:buAutoNum type="alphaLcParenR"/>
              <a:tabLst>
                <a:tab pos="407670" algn="l"/>
              </a:tabLst>
            </a:pPr>
            <a:r>
              <a:rPr sz="2800" spc="-420" dirty="0">
                <a:solidFill>
                  <a:srgbClr val="393939"/>
                </a:solidFill>
                <a:latin typeface="Lucida Sans Unicode"/>
                <a:cs typeface="Lucida Sans Unicode"/>
              </a:rPr>
              <a:t>T</a:t>
            </a:r>
            <a:r>
              <a:rPr sz="2800" spc="-10" dirty="0">
                <a:solidFill>
                  <a:srgbClr val="393939"/>
                </a:solidFill>
                <a:latin typeface="Lucida Sans Unicode"/>
                <a:cs typeface="Lucida Sans Unicode"/>
              </a:rPr>
              <a:t>e</a:t>
            </a:r>
            <a:r>
              <a:rPr sz="2800" dirty="0">
                <a:solidFill>
                  <a:srgbClr val="393939"/>
                </a:solidFill>
                <a:latin typeface="Lucida Sans Unicode"/>
                <a:cs typeface="Lucida Sans Unicode"/>
              </a:rPr>
              <a:t>m</a:t>
            </a:r>
            <a:r>
              <a:rPr sz="2800" spc="-40" dirty="0">
                <a:solidFill>
                  <a:srgbClr val="393939"/>
                </a:solidFill>
                <a:latin typeface="Lucida Sans Unicode"/>
                <a:cs typeface="Lucida Sans Unicode"/>
              </a:rPr>
              <a:t>plate</a:t>
            </a:r>
            <a:r>
              <a:rPr sz="2800" spc="-15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393939"/>
                </a:solidFill>
                <a:latin typeface="Lucida Sans Unicode"/>
                <a:cs typeface="Lucida Sans Unicode"/>
              </a:rPr>
              <a:t>cl</a:t>
            </a:r>
            <a:r>
              <a:rPr sz="2800" spc="-80" dirty="0">
                <a:solidFill>
                  <a:srgbClr val="393939"/>
                </a:solidFill>
                <a:latin typeface="Lucida Sans Unicode"/>
                <a:cs typeface="Lucida Sans Unicode"/>
              </a:rPr>
              <a:t>a</a:t>
            </a:r>
            <a:r>
              <a:rPr sz="2800" spc="-100" dirty="0">
                <a:solidFill>
                  <a:srgbClr val="393939"/>
                </a:solidFill>
                <a:latin typeface="Lucida Sans Unicode"/>
                <a:cs typeface="Lucida Sans Unicode"/>
              </a:rPr>
              <a:t>s</a:t>
            </a:r>
            <a:r>
              <a:rPr sz="2800" spc="-95" dirty="0">
                <a:solidFill>
                  <a:srgbClr val="393939"/>
                </a:solidFill>
                <a:latin typeface="Lucida Sans Unicode"/>
                <a:cs typeface="Lucida Sans Unicode"/>
              </a:rPr>
              <a:t>s</a:t>
            </a:r>
            <a:r>
              <a:rPr sz="2800" spc="-14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393939"/>
                </a:solidFill>
                <a:latin typeface="Lucida Sans Unicode"/>
                <a:cs typeface="Lucida Sans Unicode"/>
              </a:rPr>
              <a:t>gen</a:t>
            </a:r>
            <a:r>
              <a:rPr sz="2800" spc="-50" dirty="0">
                <a:solidFill>
                  <a:srgbClr val="393939"/>
                </a:solidFill>
                <a:latin typeface="Lucida Sans Unicode"/>
                <a:cs typeface="Lucida Sans Unicode"/>
              </a:rPr>
              <a:t>e</a:t>
            </a:r>
            <a:r>
              <a:rPr sz="2800" spc="-70" dirty="0">
                <a:solidFill>
                  <a:srgbClr val="393939"/>
                </a:solidFill>
                <a:latin typeface="Lucida Sans Unicode"/>
                <a:cs typeface="Lucida Sans Unicode"/>
              </a:rPr>
              <a:t>r</a:t>
            </a:r>
            <a:r>
              <a:rPr sz="2800" spc="-20" dirty="0">
                <a:solidFill>
                  <a:srgbClr val="393939"/>
                </a:solidFill>
                <a:latin typeface="Lucida Sans Unicode"/>
                <a:cs typeface="Lucida Sans Unicode"/>
              </a:rPr>
              <a:t>ate</a:t>
            </a:r>
            <a:r>
              <a:rPr sz="2800" spc="-15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393939"/>
                </a:solidFill>
                <a:latin typeface="Lucida Sans Unicode"/>
                <a:cs typeface="Lucida Sans Unicode"/>
              </a:rPr>
              <a:t>obje</a:t>
            </a:r>
            <a:r>
              <a:rPr sz="2800" spc="-90" dirty="0">
                <a:solidFill>
                  <a:srgbClr val="393939"/>
                </a:solidFill>
                <a:latin typeface="Lucida Sans Unicode"/>
                <a:cs typeface="Lucida Sans Unicode"/>
              </a:rPr>
              <a:t>ct</a:t>
            </a:r>
            <a:r>
              <a:rPr sz="2800" spc="-95" dirty="0">
                <a:solidFill>
                  <a:srgbClr val="393939"/>
                </a:solidFill>
                <a:latin typeface="Lucida Sans Unicode"/>
                <a:cs typeface="Lucida Sans Unicode"/>
              </a:rPr>
              <a:t>s</a:t>
            </a:r>
            <a:r>
              <a:rPr sz="2800" spc="-15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393939"/>
                </a:solidFill>
                <a:latin typeface="Lucida Sans Unicode"/>
                <a:cs typeface="Lucida Sans Unicode"/>
              </a:rPr>
              <a:t>of</a:t>
            </a:r>
            <a:r>
              <a:rPr sz="2800" spc="-16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70" dirty="0">
                <a:solidFill>
                  <a:srgbClr val="393939"/>
                </a:solidFill>
                <a:latin typeface="Lucida Sans Unicode"/>
                <a:cs typeface="Lucida Sans Unicode"/>
              </a:rPr>
              <a:t>classes  </a:t>
            </a:r>
            <a:r>
              <a:rPr sz="2800" spc="-35" dirty="0">
                <a:solidFill>
                  <a:srgbClr val="393939"/>
                </a:solidFill>
                <a:latin typeface="Lucida Sans Unicode"/>
                <a:cs typeface="Lucida Sans Unicode"/>
              </a:rPr>
              <a:t>based</a:t>
            </a:r>
            <a:r>
              <a:rPr sz="2800" spc="-16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393939"/>
                </a:solidFill>
                <a:latin typeface="Lucida Sans Unicode"/>
                <a:cs typeface="Lucida Sans Unicode"/>
              </a:rPr>
              <a:t>on</a:t>
            </a:r>
            <a:r>
              <a:rPr sz="2800" spc="-16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30" dirty="0">
                <a:solidFill>
                  <a:srgbClr val="393939"/>
                </a:solidFill>
                <a:latin typeface="Lucida Sans Unicode"/>
                <a:cs typeface="Lucida Sans Unicode"/>
              </a:rPr>
              <a:t>the</a:t>
            </a:r>
            <a:r>
              <a:rPr sz="2800" spc="-16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393939"/>
                </a:solidFill>
                <a:latin typeface="Lucida Sans Unicode"/>
                <a:cs typeface="Lucida Sans Unicode"/>
              </a:rPr>
              <a:t>template</a:t>
            </a:r>
            <a:r>
              <a:rPr sz="2800" spc="-15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45" dirty="0">
                <a:solidFill>
                  <a:srgbClr val="393939"/>
                </a:solidFill>
                <a:latin typeface="Lucida Sans Unicode"/>
                <a:cs typeface="Lucida Sans Unicode"/>
              </a:rPr>
              <a:t>type</a:t>
            </a:r>
            <a:endParaRPr sz="2800">
              <a:latin typeface="Lucida Sans Unicode"/>
              <a:cs typeface="Lucida Sans Unicode"/>
            </a:endParaRPr>
          </a:p>
          <a:p>
            <a:pPr marL="427990" indent="-415290">
              <a:lnSpc>
                <a:spcPts val="3250"/>
              </a:lnSpc>
              <a:buAutoNum type="alphaLcParenR"/>
              <a:tabLst>
                <a:tab pos="427990" algn="l"/>
              </a:tabLst>
            </a:pPr>
            <a:r>
              <a:rPr sz="2800" spc="-425" dirty="0">
                <a:solidFill>
                  <a:srgbClr val="393939"/>
                </a:solidFill>
                <a:latin typeface="Lucida Sans Unicode"/>
                <a:cs typeface="Lucida Sans Unicode"/>
              </a:rPr>
              <a:t>T</a:t>
            </a:r>
            <a:r>
              <a:rPr sz="2800" spc="-10" dirty="0">
                <a:solidFill>
                  <a:srgbClr val="393939"/>
                </a:solidFill>
                <a:latin typeface="Lucida Sans Unicode"/>
                <a:cs typeface="Lucida Sans Unicode"/>
              </a:rPr>
              <a:t>e</a:t>
            </a:r>
            <a:r>
              <a:rPr sz="2800" dirty="0">
                <a:solidFill>
                  <a:srgbClr val="393939"/>
                </a:solidFill>
                <a:latin typeface="Lucida Sans Unicode"/>
                <a:cs typeface="Lucida Sans Unicode"/>
              </a:rPr>
              <a:t>m</a:t>
            </a:r>
            <a:r>
              <a:rPr sz="2800" spc="-40" dirty="0">
                <a:solidFill>
                  <a:srgbClr val="393939"/>
                </a:solidFill>
                <a:latin typeface="Lucida Sans Unicode"/>
                <a:cs typeface="Lucida Sans Unicode"/>
              </a:rPr>
              <a:t>plate</a:t>
            </a:r>
            <a:r>
              <a:rPr sz="2800" spc="-15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393939"/>
                </a:solidFill>
                <a:latin typeface="Lucida Sans Unicode"/>
                <a:cs typeface="Lucida Sans Unicode"/>
              </a:rPr>
              <a:t>cl</a:t>
            </a:r>
            <a:r>
              <a:rPr sz="2800" spc="-80" dirty="0">
                <a:solidFill>
                  <a:srgbClr val="393939"/>
                </a:solidFill>
                <a:latin typeface="Lucida Sans Unicode"/>
                <a:cs typeface="Lucida Sans Unicode"/>
              </a:rPr>
              <a:t>a</a:t>
            </a:r>
            <a:r>
              <a:rPr sz="2800" spc="-100" dirty="0">
                <a:solidFill>
                  <a:srgbClr val="393939"/>
                </a:solidFill>
                <a:latin typeface="Lucida Sans Unicode"/>
                <a:cs typeface="Lucida Sans Unicode"/>
              </a:rPr>
              <a:t>s</a:t>
            </a:r>
            <a:r>
              <a:rPr sz="2800" spc="-95" dirty="0">
                <a:solidFill>
                  <a:srgbClr val="393939"/>
                </a:solidFill>
                <a:latin typeface="Lucida Sans Unicode"/>
                <a:cs typeface="Lucida Sans Unicode"/>
              </a:rPr>
              <a:t>s</a:t>
            </a:r>
            <a:r>
              <a:rPr sz="2800" spc="-15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393939"/>
                </a:solidFill>
                <a:latin typeface="Lucida Sans Unicode"/>
                <a:cs typeface="Lucida Sans Unicode"/>
              </a:rPr>
              <a:t>sav</a:t>
            </a:r>
            <a:r>
              <a:rPr sz="2800" spc="-30" dirty="0">
                <a:solidFill>
                  <a:srgbClr val="393939"/>
                </a:solidFill>
                <a:latin typeface="Lucida Sans Unicode"/>
                <a:cs typeface="Lucida Sans Unicode"/>
              </a:rPr>
              <a:t>e</a:t>
            </a:r>
            <a:r>
              <a:rPr sz="2800" spc="-95" dirty="0">
                <a:solidFill>
                  <a:srgbClr val="393939"/>
                </a:solidFill>
                <a:latin typeface="Lucida Sans Unicode"/>
                <a:cs typeface="Lucida Sans Unicode"/>
              </a:rPr>
              <a:t>s</a:t>
            </a:r>
            <a:r>
              <a:rPr sz="2800" spc="-15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90" dirty="0">
                <a:solidFill>
                  <a:srgbClr val="393939"/>
                </a:solidFill>
                <a:latin typeface="Lucida Sans Unicode"/>
                <a:cs typeface="Lucida Sans Unicode"/>
              </a:rPr>
              <a:t>sys</a:t>
            </a:r>
            <a:r>
              <a:rPr sz="2800" spc="-25" dirty="0">
                <a:solidFill>
                  <a:srgbClr val="393939"/>
                </a:solidFill>
                <a:latin typeface="Lucida Sans Unicode"/>
                <a:cs typeface="Lucida Sans Unicode"/>
              </a:rPr>
              <a:t>te</a:t>
            </a:r>
            <a:r>
              <a:rPr sz="2800" spc="-35" dirty="0">
                <a:solidFill>
                  <a:srgbClr val="393939"/>
                </a:solidFill>
                <a:latin typeface="Lucida Sans Unicode"/>
                <a:cs typeface="Lucida Sans Unicode"/>
              </a:rPr>
              <a:t>m</a:t>
            </a:r>
            <a:r>
              <a:rPr sz="2800" spc="-14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393939"/>
                </a:solidFill>
                <a:latin typeface="Lucida Sans Unicode"/>
                <a:cs typeface="Lucida Sans Unicode"/>
              </a:rPr>
              <a:t>m</a:t>
            </a:r>
            <a:r>
              <a:rPr sz="2800" dirty="0">
                <a:solidFill>
                  <a:srgbClr val="393939"/>
                </a:solidFill>
                <a:latin typeface="Lucida Sans Unicode"/>
                <a:cs typeface="Lucida Sans Unicode"/>
              </a:rPr>
              <a:t>e</a:t>
            </a:r>
            <a:r>
              <a:rPr sz="2800" spc="-35" dirty="0">
                <a:solidFill>
                  <a:srgbClr val="393939"/>
                </a:solidFill>
                <a:latin typeface="Lucida Sans Unicode"/>
                <a:cs typeface="Lucida Sans Unicode"/>
              </a:rPr>
              <a:t>m</a:t>
            </a:r>
            <a:r>
              <a:rPr sz="2800" spc="-15" dirty="0">
                <a:solidFill>
                  <a:srgbClr val="393939"/>
                </a:solidFill>
                <a:latin typeface="Lucida Sans Unicode"/>
                <a:cs typeface="Lucida Sans Unicode"/>
              </a:rPr>
              <a:t>o</a:t>
            </a:r>
            <a:r>
              <a:rPr sz="2800" spc="-35" dirty="0">
                <a:solidFill>
                  <a:srgbClr val="393939"/>
                </a:solidFill>
                <a:latin typeface="Lucida Sans Unicode"/>
                <a:cs typeface="Lucida Sans Unicode"/>
              </a:rPr>
              <a:t>ry</a:t>
            </a:r>
            <a:endParaRPr sz="2800">
              <a:latin typeface="Lucida Sans Unicode"/>
              <a:cs typeface="Lucida Sans Unicode"/>
            </a:endParaRPr>
          </a:p>
          <a:p>
            <a:pPr marL="378460" indent="-366395">
              <a:lnSpc>
                <a:spcPct val="100000"/>
              </a:lnSpc>
              <a:buAutoNum type="alphaLcParenR"/>
              <a:tabLst>
                <a:tab pos="379095" algn="l"/>
              </a:tabLst>
            </a:pPr>
            <a:r>
              <a:rPr sz="2800" spc="-415" dirty="0">
                <a:solidFill>
                  <a:srgbClr val="393939"/>
                </a:solidFill>
                <a:latin typeface="Lucida Sans Unicode"/>
                <a:cs typeface="Lucida Sans Unicode"/>
              </a:rPr>
              <a:t>T</a:t>
            </a:r>
            <a:r>
              <a:rPr sz="2800" spc="-10" dirty="0">
                <a:solidFill>
                  <a:srgbClr val="393939"/>
                </a:solidFill>
                <a:latin typeface="Lucida Sans Unicode"/>
                <a:cs typeface="Lucida Sans Unicode"/>
              </a:rPr>
              <a:t>e</a:t>
            </a:r>
            <a:r>
              <a:rPr sz="2800" dirty="0">
                <a:solidFill>
                  <a:srgbClr val="393939"/>
                </a:solidFill>
                <a:latin typeface="Lucida Sans Unicode"/>
                <a:cs typeface="Lucida Sans Unicode"/>
              </a:rPr>
              <a:t>m</a:t>
            </a:r>
            <a:r>
              <a:rPr sz="2800" spc="-40" dirty="0">
                <a:solidFill>
                  <a:srgbClr val="393939"/>
                </a:solidFill>
                <a:latin typeface="Lucida Sans Unicode"/>
                <a:cs typeface="Lucida Sans Unicode"/>
              </a:rPr>
              <a:t>plate</a:t>
            </a:r>
            <a:r>
              <a:rPr sz="2800" spc="-15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393939"/>
                </a:solidFill>
                <a:latin typeface="Lucida Sans Unicode"/>
                <a:cs typeface="Lucida Sans Unicode"/>
              </a:rPr>
              <a:t>cl</a:t>
            </a:r>
            <a:r>
              <a:rPr sz="2800" spc="-80" dirty="0">
                <a:solidFill>
                  <a:srgbClr val="393939"/>
                </a:solidFill>
                <a:latin typeface="Lucida Sans Unicode"/>
                <a:cs typeface="Lucida Sans Unicode"/>
              </a:rPr>
              <a:t>a</a:t>
            </a:r>
            <a:r>
              <a:rPr sz="2800" spc="-100" dirty="0">
                <a:solidFill>
                  <a:srgbClr val="393939"/>
                </a:solidFill>
                <a:latin typeface="Lucida Sans Unicode"/>
                <a:cs typeface="Lucida Sans Unicode"/>
              </a:rPr>
              <a:t>s</a:t>
            </a:r>
            <a:r>
              <a:rPr sz="2800" spc="-95" dirty="0">
                <a:solidFill>
                  <a:srgbClr val="393939"/>
                </a:solidFill>
                <a:latin typeface="Lucida Sans Unicode"/>
                <a:cs typeface="Lucida Sans Unicode"/>
              </a:rPr>
              <a:t>s</a:t>
            </a:r>
            <a:r>
              <a:rPr sz="2800" spc="-15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393939"/>
                </a:solidFill>
                <a:latin typeface="Lucida Sans Unicode"/>
                <a:cs typeface="Lucida Sans Unicode"/>
              </a:rPr>
              <a:t>helps</a:t>
            </a:r>
            <a:r>
              <a:rPr sz="2800" spc="-15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393939"/>
                </a:solidFill>
                <a:latin typeface="Lucida Sans Unicode"/>
                <a:cs typeface="Lucida Sans Unicode"/>
              </a:rPr>
              <a:t>in</a:t>
            </a:r>
            <a:r>
              <a:rPr sz="2800" spc="-16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90" dirty="0">
                <a:solidFill>
                  <a:srgbClr val="393939"/>
                </a:solidFill>
                <a:latin typeface="Lucida Sans Unicode"/>
                <a:cs typeface="Lucida Sans Unicode"/>
              </a:rPr>
              <a:t>making</a:t>
            </a:r>
            <a:r>
              <a:rPr sz="2800" spc="-14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393939"/>
                </a:solidFill>
                <a:latin typeface="Lucida Sans Unicode"/>
                <a:cs typeface="Lucida Sans Unicode"/>
              </a:rPr>
              <a:t>gen</a:t>
            </a:r>
            <a:r>
              <a:rPr sz="2800" spc="-50" dirty="0">
                <a:solidFill>
                  <a:srgbClr val="393939"/>
                </a:solidFill>
                <a:latin typeface="Lucida Sans Unicode"/>
                <a:cs typeface="Lucida Sans Unicode"/>
              </a:rPr>
              <a:t>e</a:t>
            </a:r>
            <a:r>
              <a:rPr sz="2800" spc="-80" dirty="0">
                <a:solidFill>
                  <a:srgbClr val="393939"/>
                </a:solidFill>
                <a:latin typeface="Lucida Sans Unicode"/>
                <a:cs typeface="Lucida Sans Unicode"/>
              </a:rPr>
              <a:t>ti</a:t>
            </a:r>
            <a:r>
              <a:rPr sz="2800" spc="-120" dirty="0">
                <a:solidFill>
                  <a:srgbClr val="393939"/>
                </a:solidFill>
                <a:latin typeface="Lucida Sans Unicode"/>
                <a:cs typeface="Lucida Sans Unicode"/>
              </a:rPr>
              <a:t>c</a:t>
            </a:r>
            <a:r>
              <a:rPr sz="2800" spc="-15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393939"/>
                </a:solidFill>
                <a:latin typeface="Lucida Sans Unicode"/>
                <a:cs typeface="Lucida Sans Unicode"/>
              </a:rPr>
              <a:t>classes</a:t>
            </a:r>
            <a:endParaRPr sz="2800">
              <a:latin typeface="Lucida Sans Unicode"/>
              <a:cs typeface="Lucida Sans Unicode"/>
            </a:endParaRPr>
          </a:p>
          <a:p>
            <a:pPr marL="427990" indent="-415290">
              <a:lnSpc>
                <a:spcPct val="100000"/>
              </a:lnSpc>
              <a:buAutoNum type="alphaLcParenR"/>
              <a:tabLst>
                <a:tab pos="427990" algn="l"/>
              </a:tabLst>
            </a:pPr>
            <a:r>
              <a:rPr sz="2800" spc="-180" dirty="0">
                <a:solidFill>
                  <a:srgbClr val="393939"/>
                </a:solidFill>
                <a:latin typeface="Lucida Sans Unicode"/>
                <a:cs typeface="Lucida Sans Unicode"/>
              </a:rPr>
              <a:t>A</a:t>
            </a:r>
            <a:r>
              <a:rPr sz="2800" spc="-105" dirty="0">
                <a:solidFill>
                  <a:srgbClr val="393939"/>
                </a:solidFill>
                <a:latin typeface="Lucida Sans Unicode"/>
                <a:cs typeface="Lucida Sans Unicode"/>
              </a:rPr>
              <a:t>ll</a:t>
            </a:r>
            <a:r>
              <a:rPr sz="2800" spc="-14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393939"/>
                </a:solidFill>
                <a:latin typeface="Lucida Sans Unicode"/>
                <a:cs typeface="Lucida Sans Unicode"/>
              </a:rPr>
              <a:t>of</a:t>
            </a:r>
            <a:r>
              <a:rPr sz="2800" spc="-16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30" dirty="0">
                <a:solidFill>
                  <a:srgbClr val="393939"/>
                </a:solidFill>
                <a:latin typeface="Lucida Sans Unicode"/>
                <a:cs typeface="Lucida Sans Unicode"/>
              </a:rPr>
              <a:t>the</a:t>
            </a:r>
            <a:r>
              <a:rPr sz="2800" spc="-16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393939"/>
                </a:solidFill>
                <a:latin typeface="Lucida Sans Unicode"/>
                <a:cs typeface="Lucida Sans Unicode"/>
              </a:rPr>
              <a:t>m</a:t>
            </a:r>
            <a:r>
              <a:rPr sz="2800" dirty="0">
                <a:solidFill>
                  <a:srgbClr val="393939"/>
                </a:solidFill>
                <a:latin typeface="Lucida Sans Unicode"/>
                <a:cs typeface="Lucida Sans Unicode"/>
              </a:rPr>
              <a:t>e</a:t>
            </a:r>
            <a:r>
              <a:rPr sz="2800" spc="-40" dirty="0">
                <a:solidFill>
                  <a:srgbClr val="393939"/>
                </a:solidFill>
                <a:latin typeface="Lucida Sans Unicode"/>
                <a:cs typeface="Lucida Sans Unicode"/>
              </a:rPr>
              <a:t>ntioned</a:t>
            </a:r>
            <a:endParaRPr sz="28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01894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dirty="0" smtClean="0"/>
              <a:t>eed of template</a:t>
            </a:r>
          </a:p>
          <a:p>
            <a:r>
              <a:rPr lang="en-US" dirty="0" smtClean="0"/>
              <a:t>Types of templates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 template,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 template, </a:t>
            </a:r>
          </a:p>
          <a:p>
            <a:r>
              <a:rPr lang="en-US" dirty="0" smtClean="0"/>
              <a:t>overloading of function template</a:t>
            </a:r>
          </a:p>
          <a:p>
            <a:r>
              <a:rPr lang="en-US" dirty="0" smtClean="0"/>
              <a:t> recursion with template function</a:t>
            </a:r>
          </a:p>
          <a:p>
            <a:r>
              <a:rPr lang="en-US" dirty="0" smtClean="0"/>
              <a:t> class template and inheritance</a:t>
            </a:r>
          </a:p>
          <a:p>
            <a:r>
              <a:rPr lang="en-US" dirty="0" smtClean="0"/>
              <a:t> difference between templates and macro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26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Templates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template is a blueprint or formula for creating a generic class or a function. </a:t>
            </a:r>
          </a:p>
          <a:p>
            <a:r>
              <a:rPr lang="en-US" dirty="0" smtClean="0"/>
              <a:t>Templates </a:t>
            </a:r>
            <a:r>
              <a:rPr lang="en-US" dirty="0"/>
              <a:t>are the foundation of </a:t>
            </a:r>
            <a:r>
              <a:rPr lang="en-US" b="1" dirty="0"/>
              <a:t>generic programming,</a:t>
            </a:r>
            <a:r>
              <a:rPr lang="en-US" dirty="0"/>
              <a:t> which involves writing code in a way that is independent of any particular type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827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Generic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Generic programming is a technique where generic types are used as parameters in algorithms so that they can work for a variety of data types.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32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for templates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template allows us to create a family of classes or family of functions to handle different data types.</a:t>
            </a:r>
          </a:p>
          <a:p>
            <a:r>
              <a:rPr lang="en-US" dirty="0"/>
              <a:t>Template classes and functions eliminate the code duplication of different data types and thus makes the development easier and faster.</a:t>
            </a:r>
          </a:p>
          <a:p>
            <a:r>
              <a:rPr lang="en-US" dirty="0"/>
              <a:t>Multiple parameters can be used in both class and function template.</a:t>
            </a:r>
          </a:p>
          <a:p>
            <a:r>
              <a:rPr lang="en-US" dirty="0"/>
              <a:t>Template functions can also be overloaded.</a:t>
            </a:r>
          </a:p>
          <a:p>
            <a:r>
              <a:rPr lang="en-US" dirty="0"/>
              <a:t>We can also use </a:t>
            </a:r>
            <a:r>
              <a:rPr lang="en-US" dirty="0" smtClean="0"/>
              <a:t>non-type </a:t>
            </a:r>
            <a:r>
              <a:rPr lang="en-US" dirty="0"/>
              <a:t>arguments such as built-in or derived data types as template arguments.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59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templates</a:t>
            </a:r>
            <a:endParaRPr lang="en-IN" dirty="0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88840"/>
            <a:ext cx="5688632" cy="396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49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6950"/>
            <a:ext cx="6271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C00000"/>
                </a:solidFill>
              </a:rPr>
              <a:t>Function</a:t>
            </a:r>
            <a:r>
              <a:rPr sz="4000" spc="-65" dirty="0">
                <a:solidFill>
                  <a:srgbClr val="C00000"/>
                </a:solidFill>
              </a:rPr>
              <a:t> </a:t>
            </a:r>
            <a:r>
              <a:rPr sz="4000" spc="-20" dirty="0">
                <a:solidFill>
                  <a:srgbClr val="C00000"/>
                </a:solidFill>
              </a:rPr>
              <a:t>template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83284"/>
            <a:ext cx="6271260" cy="106553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60" dirty="0">
                <a:solidFill>
                  <a:srgbClr val="04607A"/>
                </a:solidFill>
                <a:latin typeface="Verdana"/>
                <a:cs typeface="Verdana"/>
              </a:rPr>
              <a:t>We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can</a:t>
            </a:r>
            <a:r>
              <a:rPr sz="2200" spc="1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define</a:t>
            </a:r>
            <a:r>
              <a:rPr sz="2200" spc="5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a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template</a:t>
            </a:r>
            <a:r>
              <a:rPr sz="2200" spc="5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for</a:t>
            </a:r>
            <a:r>
              <a:rPr sz="2200" spc="5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a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function.</a:t>
            </a:r>
            <a:endParaRPr sz="2200" dirty="0">
              <a:latin typeface="Verdana"/>
              <a:cs typeface="Verdana"/>
            </a:endParaRPr>
          </a:p>
          <a:p>
            <a:pPr marL="355600" marR="5080" indent="-343535">
              <a:lnSpc>
                <a:spcPts val="2380"/>
              </a:lnSpc>
              <a:spcBef>
                <a:spcPts val="560"/>
              </a:spcBef>
              <a:buFont typeface="Arial"/>
              <a:buChar char="•"/>
              <a:tabLst>
                <a:tab pos="355600" algn="l"/>
                <a:tab pos="356235" algn="l"/>
                <a:tab pos="1673860" algn="l"/>
                <a:tab pos="3201035" algn="l"/>
                <a:tab pos="3940810" algn="l"/>
                <a:tab pos="4647565" algn="l"/>
                <a:tab pos="5987415" algn="l"/>
              </a:tabLst>
            </a:pPr>
            <a:r>
              <a:rPr sz="2200" spc="-10" dirty="0">
                <a:solidFill>
                  <a:srgbClr val="04607A"/>
                </a:solidFill>
                <a:latin typeface="Verdana"/>
                <a:cs typeface="Verdana"/>
              </a:rPr>
              <a:t>Gener</a:t>
            </a:r>
            <a:r>
              <a:rPr sz="2200" spc="5" dirty="0">
                <a:solidFill>
                  <a:srgbClr val="04607A"/>
                </a:solidFill>
                <a:latin typeface="Verdana"/>
                <a:cs typeface="Verdana"/>
              </a:rPr>
              <a:t>i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c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	f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u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n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ct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i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ons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	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use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	</a:t>
            </a:r>
            <a:r>
              <a:rPr sz="2200" spc="-10" dirty="0">
                <a:solidFill>
                  <a:srgbClr val="04607A"/>
                </a:solidFill>
                <a:latin typeface="Verdana"/>
                <a:cs typeface="Verdana"/>
              </a:rPr>
              <a:t>th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e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	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co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n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ce</a:t>
            </a:r>
            <a:r>
              <a:rPr sz="2200" spc="-10" dirty="0">
                <a:solidFill>
                  <a:srgbClr val="04607A"/>
                </a:solidFill>
                <a:latin typeface="Verdana"/>
                <a:cs typeface="Verdana"/>
              </a:rPr>
              <a:t>p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t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	</a:t>
            </a:r>
            <a:r>
              <a:rPr sz="2200" spc="5" dirty="0">
                <a:solidFill>
                  <a:srgbClr val="04607A"/>
                </a:solidFill>
                <a:latin typeface="Verdana"/>
                <a:cs typeface="Verdana"/>
              </a:rPr>
              <a:t>of 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template.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0973" y="1586229"/>
            <a:ext cx="15767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3070" algn="l"/>
              </a:tabLst>
            </a:pP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a	function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257170"/>
            <a:ext cx="8075295" cy="13328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3535" algn="just">
              <a:lnSpc>
                <a:spcPts val="2380"/>
              </a:lnSpc>
              <a:spcBef>
                <a:spcPts val="390"/>
              </a:spcBef>
              <a:buFont typeface="Arial"/>
              <a:buChar char="•"/>
              <a:tabLst>
                <a:tab pos="356235" algn="l"/>
              </a:tabLst>
            </a:pPr>
            <a:r>
              <a:rPr sz="2200" spc="-10" dirty="0">
                <a:solidFill>
                  <a:srgbClr val="04607A"/>
                </a:solidFill>
                <a:latin typeface="Verdana"/>
                <a:cs typeface="Verdana"/>
              </a:rPr>
              <a:t>The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type of </a:t>
            </a:r>
            <a:r>
              <a:rPr sz="2200" spc="-10" dirty="0">
                <a:solidFill>
                  <a:srgbClr val="04607A"/>
                </a:solidFill>
                <a:latin typeface="Verdana"/>
                <a:cs typeface="Verdana"/>
              </a:rPr>
              <a:t>the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data </a:t>
            </a:r>
            <a:r>
              <a:rPr sz="2200" spc="-10" dirty="0">
                <a:solidFill>
                  <a:srgbClr val="04607A"/>
                </a:solidFill>
                <a:latin typeface="Verdana"/>
                <a:cs typeface="Verdana"/>
              </a:rPr>
              <a:t>that the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function will define 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it </a:t>
            </a:r>
            <a:r>
              <a:rPr sz="2200" spc="5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depends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5" dirty="0">
                <a:solidFill>
                  <a:srgbClr val="04607A"/>
                </a:solidFill>
                <a:latin typeface="Verdana"/>
                <a:cs typeface="Verdana"/>
              </a:rPr>
              <a:t>up</a:t>
            </a:r>
            <a:r>
              <a:rPr sz="2200" spc="1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on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04607A"/>
                </a:solidFill>
                <a:latin typeface="Verdana"/>
                <a:cs typeface="Verdana"/>
              </a:rPr>
              <a:t>the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 type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of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04607A"/>
                </a:solidFill>
                <a:latin typeface="Verdana"/>
                <a:cs typeface="Verdana"/>
              </a:rPr>
              <a:t>the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 data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passed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as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a </a:t>
            </a:r>
            <a:r>
              <a:rPr sz="2200" spc="-76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40" dirty="0">
                <a:solidFill>
                  <a:srgbClr val="04607A"/>
                </a:solidFill>
                <a:latin typeface="Verdana"/>
                <a:cs typeface="Verdana"/>
              </a:rPr>
              <a:t>parameter.</a:t>
            </a:r>
            <a:endParaRPr sz="2200" dirty="0">
              <a:latin typeface="Verdana"/>
              <a:cs typeface="Verdana"/>
            </a:endParaRPr>
          </a:p>
          <a:p>
            <a:pPr marL="355600" indent="-343535" algn="just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356235" algn="l"/>
              </a:tabLst>
            </a:pP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It</a:t>
            </a:r>
            <a:r>
              <a:rPr sz="2200" spc="-2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is</a:t>
            </a:r>
            <a:r>
              <a:rPr sz="2200" spc="-2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created</a:t>
            </a:r>
            <a:r>
              <a:rPr sz="2200" spc="25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by 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using</a:t>
            </a:r>
            <a:r>
              <a:rPr sz="2200" spc="-2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the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04607A"/>
                </a:solidFill>
                <a:latin typeface="Verdana"/>
                <a:cs typeface="Verdana"/>
              </a:rPr>
              <a:t>keyword</a:t>
            </a:r>
            <a:r>
              <a:rPr sz="2200" spc="2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template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9820" y="4096130"/>
            <a:ext cx="5143500" cy="251460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800" spc="-25" dirty="0">
                <a:solidFill>
                  <a:srgbClr val="0E6EC5"/>
                </a:solidFill>
                <a:latin typeface="Calibri"/>
                <a:cs typeface="Calibri"/>
              </a:rPr>
              <a:t>Syntax: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template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&lt;class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Ttype&gt;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returnType</a:t>
            </a:r>
            <a:r>
              <a:rPr sz="2400" spc="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functionName(parameterList)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{</a:t>
            </a:r>
            <a:endParaRPr sz="2400" dirty="0"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//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body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function.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}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39752" y="4229486"/>
            <a:ext cx="3658235" cy="268605"/>
          </a:xfrm>
          <a:custGeom>
            <a:avLst/>
            <a:gdLst/>
            <a:ahLst/>
            <a:cxnLst/>
            <a:rect l="l" t="t" r="r" b="b"/>
            <a:pathLst>
              <a:path w="3658235" h="268604">
                <a:moveTo>
                  <a:pt x="3581503" y="31656"/>
                </a:moveTo>
                <a:lnTo>
                  <a:pt x="0" y="255524"/>
                </a:lnTo>
                <a:lnTo>
                  <a:pt x="762" y="268224"/>
                </a:lnTo>
                <a:lnTo>
                  <a:pt x="3582308" y="44353"/>
                </a:lnTo>
                <a:lnTo>
                  <a:pt x="3581503" y="31656"/>
                </a:lnTo>
                <a:close/>
              </a:path>
              <a:path w="3658235" h="268604">
                <a:moveTo>
                  <a:pt x="3652289" y="30861"/>
                </a:moveTo>
                <a:lnTo>
                  <a:pt x="3594227" y="30861"/>
                </a:lnTo>
                <a:lnTo>
                  <a:pt x="3594989" y="43561"/>
                </a:lnTo>
                <a:lnTo>
                  <a:pt x="3582308" y="44353"/>
                </a:lnTo>
                <a:lnTo>
                  <a:pt x="3584321" y="76073"/>
                </a:lnTo>
                <a:lnTo>
                  <a:pt x="3657980" y="33274"/>
                </a:lnTo>
                <a:lnTo>
                  <a:pt x="3652289" y="30861"/>
                </a:lnTo>
                <a:close/>
              </a:path>
              <a:path w="3658235" h="268604">
                <a:moveTo>
                  <a:pt x="3594227" y="30861"/>
                </a:moveTo>
                <a:lnTo>
                  <a:pt x="3581503" y="31656"/>
                </a:lnTo>
                <a:lnTo>
                  <a:pt x="3582308" y="44353"/>
                </a:lnTo>
                <a:lnTo>
                  <a:pt x="3594989" y="43561"/>
                </a:lnTo>
                <a:lnTo>
                  <a:pt x="3594227" y="30861"/>
                </a:lnTo>
                <a:close/>
              </a:path>
              <a:path w="3658235" h="268604">
                <a:moveTo>
                  <a:pt x="3579495" y="0"/>
                </a:moveTo>
                <a:lnTo>
                  <a:pt x="3581503" y="31656"/>
                </a:lnTo>
                <a:lnTo>
                  <a:pt x="3594227" y="30861"/>
                </a:lnTo>
                <a:lnTo>
                  <a:pt x="3652289" y="30861"/>
                </a:lnTo>
                <a:lnTo>
                  <a:pt x="3579495" y="0"/>
                </a:lnTo>
                <a:close/>
              </a:path>
            </a:pathLst>
          </a:custGeom>
          <a:solidFill>
            <a:srgbClr val="096C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176009" y="3796410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typename</a:t>
            </a:r>
          </a:p>
        </p:txBody>
      </p:sp>
    </p:spTree>
    <p:extLst>
      <p:ext uri="{BB962C8B-B14F-4D97-AF65-F5344CB8AC3E}">
        <p14:creationId xmlns:p14="http://schemas.microsoft.com/office/powerpoint/2010/main" val="96955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template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define a template for a function. For example, if we have an </a:t>
            </a:r>
            <a:r>
              <a:rPr lang="en-US" dirty="0" smtClean="0"/>
              <a:t>min() </a:t>
            </a:r>
            <a:r>
              <a:rPr lang="en-US" dirty="0"/>
              <a:t>function, we can create versions of the </a:t>
            </a:r>
            <a:r>
              <a:rPr lang="en-US" dirty="0" smtClean="0"/>
              <a:t>min function </a:t>
            </a:r>
            <a:r>
              <a:rPr lang="en-US" dirty="0"/>
              <a:t>for </a:t>
            </a:r>
            <a:r>
              <a:rPr lang="en-US" dirty="0" smtClean="0"/>
              <a:t>finding the minimum value from </a:t>
            </a:r>
            <a:r>
              <a:rPr lang="en-US" dirty="0"/>
              <a:t>the </a:t>
            </a:r>
            <a:r>
              <a:rPr lang="en-US" dirty="0" err="1" smtClean="0"/>
              <a:t>int</a:t>
            </a:r>
            <a:r>
              <a:rPr lang="en-US" dirty="0" smtClean="0"/>
              <a:t>,  </a:t>
            </a:r>
            <a:r>
              <a:rPr lang="en-US" dirty="0"/>
              <a:t>float or double type values.</a:t>
            </a:r>
            <a:endParaRPr lang="en-IN" dirty="0"/>
          </a:p>
        </p:txBody>
      </p: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140968"/>
            <a:ext cx="4817393" cy="332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39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on function template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5576" y="2132856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#include &lt;</a:t>
            </a:r>
            <a:r>
              <a:rPr lang="en-IN" dirty="0" err="1" smtClean="0"/>
              <a:t>iostream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using namespace </a:t>
            </a:r>
            <a:r>
              <a:rPr lang="en-IN" dirty="0" err="1" smtClean="0"/>
              <a:t>std</a:t>
            </a:r>
            <a:r>
              <a:rPr lang="en-IN" dirty="0" smtClean="0"/>
              <a:t>;</a:t>
            </a:r>
          </a:p>
          <a:p>
            <a:r>
              <a:rPr lang="en-IN" dirty="0" smtClean="0"/>
              <a:t>template&lt;</a:t>
            </a:r>
            <a:r>
              <a:rPr lang="en-IN" dirty="0" err="1" smtClean="0"/>
              <a:t>typename</a:t>
            </a:r>
            <a:r>
              <a:rPr lang="en-IN" dirty="0" smtClean="0"/>
              <a:t> T&gt;</a:t>
            </a:r>
          </a:p>
          <a:p>
            <a:endParaRPr lang="en-IN" dirty="0" smtClean="0"/>
          </a:p>
          <a:p>
            <a:r>
              <a:rPr lang="en-IN" dirty="0" smtClean="0"/>
              <a:t>T </a:t>
            </a:r>
            <a:r>
              <a:rPr lang="en-IN" dirty="0" err="1" smtClean="0"/>
              <a:t>mul</a:t>
            </a:r>
            <a:r>
              <a:rPr lang="en-IN" dirty="0" smtClean="0"/>
              <a:t>(T a, T b)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  return a * b;</a:t>
            </a:r>
          </a:p>
          <a:p>
            <a:endParaRPr lang="en-IN" dirty="0" smtClean="0"/>
          </a:p>
          <a:p>
            <a:r>
              <a:rPr lang="en-IN" dirty="0" smtClean="0"/>
              <a:t>}</a:t>
            </a:r>
          </a:p>
          <a:p>
            <a:endParaRPr lang="en-IN" dirty="0" smtClean="0"/>
          </a:p>
          <a:p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r>
              <a:rPr lang="en-IN" dirty="0" smtClean="0"/>
              <a:t>{</a:t>
            </a:r>
          </a:p>
          <a:p>
            <a:r>
              <a:rPr lang="en-IN" dirty="0" err="1" smtClean="0"/>
              <a:t>cout</a:t>
            </a:r>
            <a:r>
              <a:rPr lang="en-IN" dirty="0" smtClean="0"/>
              <a:t>&lt;&lt;</a:t>
            </a:r>
            <a:r>
              <a:rPr lang="en-IN" dirty="0" err="1" smtClean="0"/>
              <a:t>mul</a:t>
            </a:r>
            <a:r>
              <a:rPr lang="en-IN" dirty="0" smtClean="0"/>
              <a:t>(5.2,6.5);</a:t>
            </a:r>
          </a:p>
          <a:p>
            <a:r>
              <a:rPr lang="en-IN" dirty="0" smtClean="0"/>
              <a:t>    return 0;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485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136</TotalTime>
  <Words>719</Words>
  <Application>Microsoft Office PowerPoint</Application>
  <PresentationFormat>On-screen Show (4:3)</PresentationFormat>
  <Paragraphs>122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Templates</vt:lpstr>
      <vt:lpstr>Content</vt:lpstr>
      <vt:lpstr>Templates</vt:lpstr>
      <vt:lpstr>Generic Programming</vt:lpstr>
      <vt:lpstr>Need for templates</vt:lpstr>
      <vt:lpstr>Types of templates</vt:lpstr>
      <vt:lpstr>Function template</vt:lpstr>
      <vt:lpstr>Function template</vt:lpstr>
      <vt:lpstr>Example on function template</vt:lpstr>
      <vt:lpstr>PowerPoint Presentation</vt:lpstr>
      <vt:lpstr>Restrictions of Generic Functions</vt:lpstr>
      <vt:lpstr>Class Template</vt:lpstr>
      <vt:lpstr>Class template</vt:lpstr>
      <vt:lpstr>Example on class template</vt:lpstr>
      <vt:lpstr>PowerPoint Presentation</vt:lpstr>
      <vt:lpstr>PowerPoint Presentation</vt:lpstr>
      <vt:lpstr>overloading of function 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</dc:title>
  <dc:creator>acer</dc:creator>
  <cp:lastModifiedBy>acer</cp:lastModifiedBy>
  <cp:revision>26</cp:revision>
  <dcterms:created xsi:type="dcterms:W3CDTF">2021-11-08T09:17:40Z</dcterms:created>
  <dcterms:modified xsi:type="dcterms:W3CDTF">2021-11-15T04:14:40Z</dcterms:modified>
</cp:coreProperties>
</file>