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8778-378C-4BC8-A7EA-6E254B94082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Miner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r>
              <a:rPr lang="en-US" dirty="0"/>
              <a:t>Add the operator </a:t>
            </a:r>
            <a:r>
              <a:rPr lang="en-US" b="1" dirty="0"/>
              <a:t>Select Attributes</a:t>
            </a:r>
            <a:r>
              <a:rPr lang="en-US" dirty="0"/>
              <a:t> and connect it. </a:t>
            </a:r>
          </a:p>
          <a:p>
            <a:r>
              <a:rPr lang="en-US" dirty="0"/>
              <a:t>Change the </a:t>
            </a:r>
            <a:r>
              <a:rPr lang="en-US" b="1" dirty="0"/>
              <a:t>Parameters</a:t>
            </a:r>
            <a:r>
              <a:rPr lang="en-US" dirty="0"/>
              <a:t> so that you remove </a:t>
            </a:r>
            <a:r>
              <a:rPr lang="en-US" i="1" dirty="0"/>
              <a:t>Cabin</a:t>
            </a:r>
            <a:r>
              <a:rPr lang="en-US" dirty="0"/>
              <a:t>, </a:t>
            </a:r>
            <a:r>
              <a:rPr lang="en-US" i="1" dirty="0"/>
              <a:t>Life Boat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and </a:t>
            </a:r>
            <a:r>
              <a:rPr lang="en-US" i="1" dirty="0"/>
              <a:t>Ticket Number</a:t>
            </a:r>
            <a:r>
              <a:rPr lang="en-US" dirty="0"/>
              <a:t> . </a:t>
            </a:r>
          </a:p>
          <a:p>
            <a:r>
              <a:rPr lang="en-US" dirty="0"/>
              <a:t>Add the operator </a:t>
            </a:r>
            <a:r>
              <a:rPr lang="en-US" b="1" dirty="0"/>
              <a:t>Normalize</a:t>
            </a:r>
            <a:r>
              <a:rPr lang="en-US" dirty="0"/>
              <a:t> and connect it. </a:t>
            </a:r>
          </a:p>
          <a:p>
            <a:r>
              <a:rPr lang="en-US" dirty="0"/>
              <a:t>Search for the operator </a:t>
            </a:r>
            <a:r>
              <a:rPr lang="en-US" b="1" dirty="0"/>
              <a:t>Detect Outlier (Distances)</a:t>
            </a:r>
            <a:r>
              <a:rPr lang="en-US" dirty="0"/>
              <a:t>, add it, and connect it to </a:t>
            </a:r>
            <a:r>
              <a:rPr lang="en-US" b="1" dirty="0"/>
              <a:t>Normalize</a:t>
            </a:r>
            <a:r>
              <a:rPr lang="en-US" dirty="0"/>
              <a:t>. </a:t>
            </a:r>
          </a:p>
          <a:p>
            <a:r>
              <a:rPr lang="en-US" dirty="0"/>
              <a:t>Add </a:t>
            </a:r>
            <a:r>
              <a:rPr lang="en-US" b="1" dirty="0"/>
              <a:t>Filter Examples</a:t>
            </a:r>
            <a:r>
              <a:rPr lang="en-US" dirty="0"/>
              <a:t> to the process and connect it to the previous operator and also to the result port on the right. </a:t>
            </a:r>
          </a:p>
          <a:p>
            <a:r>
              <a:rPr lang="en-US" dirty="0"/>
              <a:t>In its Parameters, add a new filter with </a:t>
            </a:r>
            <a:r>
              <a:rPr lang="en-US" i="1" dirty="0"/>
              <a:t>Outlier</a:t>
            </a:r>
            <a:r>
              <a:rPr lang="en-US" dirty="0"/>
              <a:t>, </a:t>
            </a:r>
            <a:r>
              <a:rPr lang="en-US" i="1" dirty="0"/>
              <a:t>equals</a:t>
            </a:r>
            <a:r>
              <a:rPr lang="en-US" dirty="0"/>
              <a:t>, and </a:t>
            </a:r>
            <a:r>
              <a:rPr lang="en-US" i="1" dirty="0"/>
              <a:t>false</a:t>
            </a:r>
            <a:r>
              <a:rPr lang="en-US" dirty="0"/>
              <a:t> as values. </a:t>
            </a:r>
          </a:p>
          <a:p>
            <a:r>
              <a:rPr lang="en-US"/>
              <a:t>Run the process.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Activity 10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Identify </a:t>
            </a:r>
            <a:r>
              <a:rPr lang="en-US" b="1" dirty="0">
                <a:solidFill>
                  <a:schemeClr val="tx1"/>
                </a:solidFill>
              </a:rPr>
              <a:t>anomalies and outliers in your data. 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 ANY OTHER DATA SET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AND REPEAT ACTIVITY 9 ON THAT 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11</a:t>
            </a:r>
            <a:br>
              <a:rPr lang="en-US" dirty="0" smtClean="0"/>
            </a:br>
            <a:r>
              <a:rPr lang="en-US" dirty="0" smtClean="0"/>
              <a:t>use of pivot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lvl="0"/>
            <a:r>
              <a:rPr lang="en-US" dirty="0"/>
              <a:t>Add the operator </a:t>
            </a:r>
            <a:r>
              <a:rPr lang="en-US" b="1" dirty="0"/>
              <a:t>Pivot</a:t>
            </a:r>
            <a:r>
              <a:rPr lang="en-US" dirty="0"/>
              <a:t> and connect it. </a:t>
            </a:r>
          </a:p>
          <a:p>
            <a:pPr lvl="0"/>
            <a:r>
              <a:rPr lang="en-US" dirty="0"/>
              <a:t>In its </a:t>
            </a:r>
            <a:r>
              <a:rPr lang="en-US" b="1" dirty="0"/>
              <a:t>Parameters</a:t>
            </a:r>
            <a:r>
              <a:rPr lang="en-US" dirty="0"/>
              <a:t>, add </a:t>
            </a:r>
            <a:r>
              <a:rPr lang="en-US" i="1" dirty="0"/>
              <a:t>Sex</a:t>
            </a:r>
            <a:r>
              <a:rPr lang="en-US" dirty="0"/>
              <a:t> to the </a:t>
            </a:r>
            <a:r>
              <a:rPr lang="en-US" b="1" dirty="0"/>
              <a:t>group by attributes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Select </a:t>
            </a:r>
            <a:r>
              <a:rPr lang="en-US" i="1" dirty="0"/>
              <a:t>Passenger Class</a:t>
            </a:r>
            <a:r>
              <a:rPr lang="en-US" dirty="0"/>
              <a:t> as </a:t>
            </a:r>
            <a:r>
              <a:rPr lang="en-US" b="1" dirty="0"/>
              <a:t>column grouping attribute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Also use </a:t>
            </a:r>
            <a:r>
              <a:rPr lang="en-US" i="1" dirty="0"/>
              <a:t>Passenger Class</a:t>
            </a:r>
            <a:r>
              <a:rPr lang="en-US" dirty="0"/>
              <a:t> with function </a:t>
            </a:r>
            <a:r>
              <a:rPr lang="en-US" i="1" dirty="0"/>
              <a:t>count</a:t>
            </a:r>
            <a:r>
              <a:rPr lang="en-US" dirty="0"/>
              <a:t> as a new entry for </a:t>
            </a:r>
            <a:r>
              <a:rPr lang="en-US" b="1" dirty="0"/>
              <a:t>aggregation attributes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/>
              <a:t>Search for the operator </a:t>
            </a:r>
            <a:r>
              <a:rPr lang="en-US" b="1" dirty="0"/>
              <a:t>Rename by Replacing</a:t>
            </a:r>
            <a:r>
              <a:rPr lang="en-US" dirty="0"/>
              <a:t>, add it, and connect it to </a:t>
            </a:r>
            <a:r>
              <a:rPr lang="en-US" b="1" dirty="0"/>
              <a:t>Pivot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Also connect the operator to the result port on the right. </a:t>
            </a:r>
          </a:p>
          <a:p>
            <a:pPr lvl="0"/>
            <a:r>
              <a:rPr lang="en-US" dirty="0"/>
              <a:t>Copy </a:t>
            </a:r>
            <a:r>
              <a:rPr lang="en-US" i="1" dirty="0"/>
              <a:t>count\((.*)\)_(.*)</a:t>
            </a:r>
            <a:r>
              <a:rPr lang="en-US" dirty="0"/>
              <a:t> into the </a:t>
            </a:r>
            <a:r>
              <a:rPr lang="en-US" b="1" dirty="0"/>
              <a:t>replace what</a:t>
            </a:r>
            <a:r>
              <a:rPr lang="en-US" dirty="0"/>
              <a:t> parameter field. Make sure that you get all the parentheses right! </a:t>
            </a:r>
          </a:p>
          <a:p>
            <a:pPr lvl="0"/>
            <a:r>
              <a:rPr lang="en-US" dirty="0"/>
              <a:t>Copy </a:t>
            </a:r>
            <a:r>
              <a:rPr lang="en-US" i="1" dirty="0"/>
              <a:t>$1 $2</a:t>
            </a:r>
            <a:r>
              <a:rPr lang="en-US" dirty="0"/>
              <a:t> into the </a:t>
            </a:r>
            <a:r>
              <a:rPr lang="en-US" b="1" dirty="0"/>
              <a:t>replace by</a:t>
            </a:r>
            <a:r>
              <a:rPr lang="en-US" dirty="0"/>
              <a:t> parameter.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Macros Activity12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the operator </a:t>
            </a:r>
            <a:r>
              <a:rPr lang="en-US" b="1" dirty="0"/>
              <a:t>Set Macro</a:t>
            </a:r>
            <a:r>
              <a:rPr lang="en-US" dirty="0"/>
              <a:t> and add it to the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b="1" dirty="0"/>
              <a:t>Set Macro</a:t>
            </a:r>
            <a:r>
              <a:rPr lang="en-US" dirty="0"/>
              <a:t> with </a:t>
            </a:r>
            <a:r>
              <a:rPr lang="en-US" b="1" dirty="0"/>
              <a:t>Retrieve Titanic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Set Macro</a:t>
            </a:r>
            <a:r>
              <a:rPr lang="en-US" dirty="0"/>
              <a:t> and make the following changes in its </a:t>
            </a:r>
            <a:r>
              <a:rPr lang="en-US" b="1" dirty="0"/>
              <a:t>Parameters</a:t>
            </a:r>
            <a:r>
              <a:rPr lang="en-US" dirty="0"/>
              <a:t>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macro</a:t>
            </a:r>
            <a:r>
              <a:rPr lang="en-US" dirty="0"/>
              <a:t> to </a:t>
            </a:r>
            <a:r>
              <a:rPr lang="en-US" i="1" dirty="0"/>
              <a:t>fraction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value</a:t>
            </a:r>
            <a:r>
              <a:rPr lang="en-US" dirty="0"/>
              <a:t> to </a:t>
            </a:r>
            <a:r>
              <a:rPr lang="en-US" i="1" dirty="0"/>
              <a:t>0.5</a:t>
            </a:r>
            <a:r>
              <a:rPr lang="en-US" dirty="0"/>
              <a:t> .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Add the operator </a:t>
            </a:r>
            <a:r>
              <a:rPr lang="en-US" b="1" dirty="0"/>
              <a:t>Extract Macro</a:t>
            </a:r>
            <a:r>
              <a:rPr lang="en-US" dirty="0"/>
              <a:t> to the process and connect it.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its </a:t>
            </a:r>
            <a:r>
              <a:rPr lang="en-US" b="1" dirty="0"/>
              <a:t>Parameters</a:t>
            </a:r>
            <a:r>
              <a:rPr lang="en-US" dirty="0"/>
              <a:t>, set </a:t>
            </a:r>
            <a:r>
              <a:rPr lang="en-US" b="1" dirty="0"/>
              <a:t>macro</a:t>
            </a:r>
            <a:r>
              <a:rPr lang="en-US" dirty="0"/>
              <a:t> to </a:t>
            </a:r>
            <a:r>
              <a:rPr lang="en-US" i="1" dirty="0"/>
              <a:t>size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Also set </a:t>
            </a:r>
            <a:r>
              <a:rPr lang="en-US" b="1" dirty="0"/>
              <a:t>macro type</a:t>
            </a:r>
            <a:r>
              <a:rPr lang="en-US" dirty="0"/>
              <a:t> to </a:t>
            </a:r>
            <a:r>
              <a:rPr lang="en-US" i="1" dirty="0" err="1"/>
              <a:t>number_of_examples</a:t>
            </a:r>
            <a:r>
              <a:rPr lang="en-US" dirty="0"/>
              <a:t>.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the operator </a:t>
            </a:r>
            <a:r>
              <a:rPr lang="en-US" b="1" dirty="0"/>
              <a:t>Generate Macro</a:t>
            </a:r>
            <a:r>
              <a:rPr lang="en-US" dirty="0"/>
              <a:t> and drag it into the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it.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its </a:t>
            </a:r>
            <a:r>
              <a:rPr lang="en-US" b="1" dirty="0"/>
              <a:t>Parameters</a:t>
            </a:r>
            <a:r>
              <a:rPr lang="en-US" dirty="0"/>
              <a:t>, click on </a:t>
            </a:r>
            <a:r>
              <a:rPr lang="en-US" b="1" dirty="0"/>
              <a:t>function descriptions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Add a new entry with </a:t>
            </a:r>
            <a:r>
              <a:rPr lang="en-US" i="1" dirty="0"/>
              <a:t>new size</a:t>
            </a:r>
            <a:r>
              <a:rPr lang="en-US" dirty="0"/>
              <a:t> as </a:t>
            </a:r>
            <a:r>
              <a:rPr lang="en-US" b="1" dirty="0"/>
              <a:t>macro name</a:t>
            </a:r>
            <a:r>
              <a:rPr lang="en-US" dirty="0"/>
              <a:t> and </a:t>
            </a:r>
            <a:r>
              <a:rPr lang="en-US" i="1" dirty="0"/>
              <a:t>round(</a:t>
            </a:r>
            <a:r>
              <a:rPr lang="en-US" i="1" dirty="0" err="1"/>
              <a:t>eval</a:t>
            </a:r>
            <a:r>
              <a:rPr lang="en-US" i="1" dirty="0"/>
              <a:t>(%{size})*</a:t>
            </a:r>
            <a:r>
              <a:rPr lang="en-US" i="1" dirty="0" err="1"/>
              <a:t>eval</a:t>
            </a:r>
            <a:r>
              <a:rPr lang="en-US" i="1" dirty="0"/>
              <a:t>(%{fraction}))</a:t>
            </a:r>
            <a:r>
              <a:rPr lang="en-US" dirty="0"/>
              <a:t> as </a:t>
            </a:r>
            <a:r>
              <a:rPr lang="en-US" b="1" dirty="0"/>
              <a:t>function expression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the operator </a:t>
            </a:r>
            <a:r>
              <a:rPr lang="en-US" b="1" dirty="0"/>
              <a:t>Sample</a:t>
            </a:r>
            <a:r>
              <a:rPr lang="en-US" dirty="0"/>
              <a:t> into the process and connect it.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the parameter </a:t>
            </a:r>
            <a:r>
              <a:rPr lang="en-US" b="1" dirty="0"/>
              <a:t>sample size</a:t>
            </a:r>
            <a:r>
              <a:rPr lang="en-US" dirty="0"/>
              <a:t> to </a:t>
            </a:r>
            <a:r>
              <a:rPr lang="en-US" i="1" dirty="0"/>
              <a:t>%{new size}</a:t>
            </a:r>
            <a:r>
              <a:rPr lang="en-US" dirty="0"/>
              <a:t> 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output of </a:t>
            </a:r>
            <a:r>
              <a:rPr lang="en-US" b="1" dirty="0"/>
              <a:t>Sample</a:t>
            </a:r>
            <a:r>
              <a:rPr lang="en-US" dirty="0"/>
              <a:t> to the result port on the right.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Run the process. 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r>
              <a:rPr lang="en-US" dirty="0" smtClean="0"/>
              <a:t>Activity 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Add the operator </a:t>
            </a:r>
            <a:r>
              <a:rPr lang="en-US" b="1" dirty="0"/>
              <a:t>Set Macro</a:t>
            </a:r>
            <a:r>
              <a:rPr lang="en-US" dirty="0"/>
              <a:t> to the process and connect it.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/>
              <a:t>max size</a:t>
            </a:r>
            <a:r>
              <a:rPr lang="en-US" dirty="0"/>
              <a:t> as </a:t>
            </a:r>
            <a:r>
              <a:rPr lang="en-US" b="1" dirty="0"/>
              <a:t>macro</a:t>
            </a:r>
            <a:r>
              <a:rPr lang="en-US" dirty="0"/>
              <a:t> and </a:t>
            </a:r>
            <a:r>
              <a:rPr lang="en-US" i="1" dirty="0"/>
              <a:t>400</a:t>
            </a:r>
            <a:r>
              <a:rPr lang="en-US" dirty="0"/>
              <a:t> as </a:t>
            </a:r>
            <a:r>
              <a:rPr lang="en-US" b="1" dirty="0"/>
              <a:t>value</a:t>
            </a:r>
            <a:r>
              <a:rPr lang="en-US" dirty="0"/>
              <a:t> in its </a:t>
            </a:r>
            <a:r>
              <a:rPr lang="en-US" b="1" dirty="0"/>
              <a:t>Parameters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the operator </a:t>
            </a:r>
            <a:r>
              <a:rPr lang="en-US" b="1" dirty="0"/>
              <a:t>Loop Values</a:t>
            </a:r>
            <a:r>
              <a:rPr lang="en-US" dirty="0"/>
              <a:t> and drag it into the process. Connect it.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its </a:t>
            </a:r>
            <a:r>
              <a:rPr lang="en-US" b="1" dirty="0"/>
              <a:t>Parameters</a:t>
            </a:r>
            <a:r>
              <a:rPr lang="en-US" dirty="0"/>
              <a:t>, set </a:t>
            </a:r>
            <a:r>
              <a:rPr lang="en-US" b="1" dirty="0"/>
              <a:t>attribute</a:t>
            </a:r>
            <a:r>
              <a:rPr lang="en-US" dirty="0"/>
              <a:t> to </a:t>
            </a:r>
            <a:r>
              <a:rPr lang="en-US" i="1" dirty="0"/>
              <a:t>Passenger Class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Double-click </a:t>
            </a:r>
            <a:r>
              <a:rPr lang="en-US" b="1" dirty="0"/>
              <a:t>Loop Values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Make sure you are inside the </a:t>
            </a:r>
            <a:r>
              <a:rPr lang="en-US" b="1" dirty="0"/>
              <a:t>Loop</a:t>
            </a:r>
            <a:r>
              <a:rPr lang="en-US" dirty="0"/>
              <a:t> operator by double-clicking it, if you didn’t already.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b="1" dirty="0"/>
              <a:t>Loop Values</a:t>
            </a:r>
            <a:r>
              <a:rPr lang="en-US" dirty="0"/>
              <a:t> operator, do the following: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Add the operator </a:t>
            </a:r>
            <a:r>
              <a:rPr lang="en-US" b="1" dirty="0"/>
              <a:t>Filter Examples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input of the filter with the port on the left of the sub-process. This will allow the data set delivered to the Loop Operator to flow into the sub-process.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Parameters</a:t>
            </a:r>
            <a:r>
              <a:rPr lang="en-US" dirty="0"/>
              <a:t> of </a:t>
            </a:r>
            <a:r>
              <a:rPr lang="en-US" b="1" dirty="0"/>
              <a:t>Filter Examples</a:t>
            </a:r>
            <a:r>
              <a:rPr lang="en-US" dirty="0"/>
              <a:t>, add a new filter with the settings </a:t>
            </a:r>
            <a:r>
              <a:rPr lang="en-US" i="1" dirty="0"/>
              <a:t>Passenger Class</a:t>
            </a:r>
            <a:r>
              <a:rPr lang="en-US" dirty="0"/>
              <a:t>, </a:t>
            </a:r>
            <a:r>
              <a:rPr lang="en-US" i="1" dirty="0"/>
              <a:t>equals</a:t>
            </a:r>
            <a:r>
              <a:rPr lang="en-US" dirty="0"/>
              <a:t>, and </a:t>
            </a:r>
            <a:r>
              <a:rPr lang="en-US" i="1" dirty="0"/>
              <a:t>%{</a:t>
            </a:r>
            <a:r>
              <a:rPr lang="en-US" i="1" dirty="0" err="1"/>
              <a:t>loop_value</a:t>
            </a:r>
            <a:r>
              <a:rPr lang="en-US" i="1" dirty="0"/>
              <a:t>}</a:t>
            </a:r>
            <a:r>
              <a:rPr lang="en-US" dirty="0"/>
              <a:t> 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Still inside </a:t>
            </a:r>
            <a:r>
              <a:rPr lang="en-US" b="1" dirty="0"/>
              <a:t>Loop Values</a:t>
            </a:r>
            <a:r>
              <a:rPr lang="en-US" dirty="0"/>
              <a:t>, add the operator </a:t>
            </a:r>
            <a:r>
              <a:rPr lang="en-US" b="1" dirty="0"/>
              <a:t>Branch</a:t>
            </a:r>
            <a:r>
              <a:rPr lang="en-US" dirty="0"/>
              <a:t> to the sub-process.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input of </a:t>
            </a:r>
            <a:r>
              <a:rPr lang="en-US" b="1" dirty="0"/>
              <a:t>Branch</a:t>
            </a:r>
            <a:r>
              <a:rPr lang="en-US" dirty="0"/>
              <a:t> with the output of the </a:t>
            </a:r>
            <a:r>
              <a:rPr lang="en-US" b="1" dirty="0"/>
              <a:t>Filter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Also connect the first output port of </a:t>
            </a:r>
            <a:r>
              <a:rPr lang="en-US" b="1" dirty="0"/>
              <a:t>Branch</a:t>
            </a:r>
            <a:r>
              <a:rPr lang="en-US" dirty="0"/>
              <a:t> with the "out" port on the right of the </a:t>
            </a:r>
            <a:r>
              <a:rPr lang="en-US" b="1" dirty="0"/>
              <a:t>Loop Values</a:t>
            </a:r>
            <a:r>
              <a:rPr lang="en-US" dirty="0"/>
              <a:t> sub-process. This will allow us to use the results of the loop iterations in the main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Branch</a:t>
            </a:r>
            <a:r>
              <a:rPr lang="en-US" dirty="0"/>
              <a:t> operator to get its </a:t>
            </a:r>
            <a:r>
              <a:rPr lang="en-US" b="1" dirty="0"/>
              <a:t>Parameters</a:t>
            </a:r>
            <a:r>
              <a:rPr lang="en-US" dirty="0"/>
              <a:t>. Set </a:t>
            </a:r>
            <a:r>
              <a:rPr lang="en-US" b="1" dirty="0"/>
              <a:t>condition type</a:t>
            </a:r>
            <a:r>
              <a:rPr lang="en-US" dirty="0"/>
              <a:t> to </a:t>
            </a:r>
            <a:r>
              <a:rPr lang="en-US" i="1" dirty="0" err="1"/>
              <a:t>max_examples</a:t>
            </a:r>
            <a:r>
              <a:rPr lang="en-US" dirty="0"/>
              <a:t> and </a:t>
            </a:r>
            <a:r>
              <a:rPr lang="en-US" b="1" dirty="0"/>
              <a:t>condition value</a:t>
            </a:r>
            <a:r>
              <a:rPr lang="en-US" dirty="0"/>
              <a:t> to </a:t>
            </a:r>
            <a:r>
              <a:rPr lang="en-US" i="1" dirty="0"/>
              <a:t>%{max size}</a:t>
            </a:r>
            <a:r>
              <a:rPr lang="en-US" dirty="0"/>
              <a:t> . This is the macro we have defined in the beginning.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Branch</a:t>
            </a:r>
            <a:r>
              <a:rPr lang="en-US" dirty="0"/>
              <a:t> to jump inside the operator.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"Then" sub-process on the left, just connect the first port on the left with the first port on the right. That is right, we do </a:t>
            </a:r>
            <a:r>
              <a:rPr lang="en-US" i="1" dirty="0"/>
              <a:t>not</a:t>
            </a:r>
            <a:r>
              <a:rPr lang="en-US" dirty="0"/>
              <a:t> use any operators here.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 the "Else" sub-process on the right, add a </a:t>
            </a:r>
            <a:r>
              <a:rPr lang="en-US" b="1" dirty="0"/>
              <a:t>Sample</a:t>
            </a:r>
            <a:r>
              <a:rPr lang="en-US" dirty="0"/>
              <a:t> operator and connect its in- and output ports with the ports on the left and the right of the sub-process.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b="1" dirty="0"/>
              <a:t>sample size</a:t>
            </a:r>
            <a:r>
              <a:rPr lang="en-US" dirty="0"/>
              <a:t> parameter to </a:t>
            </a:r>
            <a:r>
              <a:rPr lang="en-US" i="1" dirty="0"/>
              <a:t>%{max size}</a:t>
            </a:r>
            <a:r>
              <a:rPr lang="en-US" dirty="0"/>
              <a:t> 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Navigate back to the main process at the top of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Add the operator </a:t>
            </a:r>
            <a:r>
              <a:rPr lang="en-US" b="1" dirty="0"/>
              <a:t>Append</a:t>
            </a:r>
            <a:r>
              <a:rPr lang="en-US" dirty="0"/>
              <a:t> to the process.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its input with the output of </a:t>
            </a:r>
            <a:r>
              <a:rPr lang="en-US" b="1" dirty="0"/>
              <a:t>Loop Values</a:t>
            </a:r>
            <a:r>
              <a:rPr lang="en-US" dirty="0"/>
              <a:t> and its output with the result port on the right.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Run the process.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1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1722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Expand the </a:t>
            </a:r>
            <a:r>
              <a:rPr lang="en-US" sz="1600" b="1" dirty="0"/>
              <a:t>Samples</a:t>
            </a:r>
            <a:r>
              <a:rPr lang="en-US" sz="1600" dirty="0"/>
              <a:t> repository in the </a:t>
            </a:r>
            <a:r>
              <a:rPr lang="en-US" sz="1600" b="1" dirty="0"/>
              <a:t>Repository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Next, expand the </a:t>
            </a:r>
            <a:r>
              <a:rPr lang="en-US" sz="1600" b="1" dirty="0"/>
              <a:t>data</a:t>
            </a:r>
            <a:r>
              <a:rPr lang="en-US" sz="1600" dirty="0"/>
              <a:t> folder within the samples repository to retrieve the </a:t>
            </a:r>
            <a:r>
              <a:rPr lang="en-US" sz="1600" b="1" dirty="0"/>
              <a:t>Products</a:t>
            </a:r>
            <a:r>
              <a:rPr lang="en-US" sz="1600" dirty="0"/>
              <a:t> and </a:t>
            </a:r>
            <a:r>
              <a:rPr lang="en-US" sz="1600" b="1" dirty="0"/>
              <a:t>Transactions</a:t>
            </a:r>
            <a:r>
              <a:rPr lang="en-US" sz="1600" dirty="0"/>
              <a:t> data.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Products</a:t>
            </a:r>
            <a:r>
              <a:rPr lang="en-US" sz="1600" dirty="0"/>
              <a:t> data and the </a:t>
            </a:r>
            <a:r>
              <a:rPr lang="en-US" sz="1600" b="1" dirty="0"/>
              <a:t>Transactions</a:t>
            </a:r>
            <a:r>
              <a:rPr lang="en-US" sz="1600" dirty="0"/>
              <a:t> data from the </a:t>
            </a:r>
            <a:r>
              <a:rPr lang="en-US" sz="1600" b="1" dirty="0"/>
              <a:t>Samples - Data</a:t>
            </a:r>
            <a:r>
              <a:rPr lang="en-US" sz="1600" dirty="0"/>
              <a:t> folder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Search for the </a:t>
            </a:r>
            <a:r>
              <a:rPr lang="en-US" sz="1600" b="1" dirty="0"/>
              <a:t>Join</a:t>
            </a:r>
            <a:r>
              <a:rPr lang="en-US" sz="1600" dirty="0"/>
              <a:t> operator in the search box at the top of the </a:t>
            </a:r>
            <a:r>
              <a:rPr lang="en-US" sz="1600" b="1" dirty="0"/>
              <a:t>Operator</a:t>
            </a:r>
            <a:r>
              <a:rPr lang="en-US" sz="1600" dirty="0"/>
              <a:t> panel. Drag </a:t>
            </a:r>
            <a:r>
              <a:rPr lang="en-US" sz="1600" b="1" dirty="0"/>
              <a:t>Join</a:t>
            </a:r>
            <a:r>
              <a:rPr lang="en-US" sz="1600" dirty="0"/>
              <a:t>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Connect the output port of </a:t>
            </a:r>
            <a:r>
              <a:rPr lang="en-US" sz="1600" b="1" dirty="0"/>
              <a:t>Retrieve Products</a:t>
            </a:r>
            <a:r>
              <a:rPr lang="en-US" sz="1600" dirty="0"/>
              <a:t> to an input port of </a:t>
            </a:r>
            <a:r>
              <a:rPr lang="en-US" sz="1600" b="1" dirty="0"/>
              <a:t>Join</a:t>
            </a:r>
            <a:r>
              <a:rPr lang="en-US" sz="1600" dirty="0"/>
              <a:t> (it doesn't matter which one).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Retrieve Transactions</a:t>
            </a:r>
            <a:r>
              <a:rPr lang="en-US" sz="1600" dirty="0"/>
              <a:t> to the other </a:t>
            </a:r>
            <a:r>
              <a:rPr lang="en-US" sz="1600" b="1" dirty="0"/>
              <a:t>Join</a:t>
            </a:r>
            <a:r>
              <a:rPr lang="en-US" sz="1600" dirty="0"/>
              <a:t> input port.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Join</a:t>
            </a:r>
            <a:r>
              <a:rPr lang="en-US" sz="1600" dirty="0"/>
              <a:t> to select it. In the </a:t>
            </a:r>
            <a:r>
              <a:rPr lang="en-US" sz="1600" b="1" dirty="0"/>
              <a:t>Parameters</a:t>
            </a:r>
            <a:r>
              <a:rPr lang="en-US" sz="1600" dirty="0"/>
              <a:t> panel find the </a:t>
            </a:r>
            <a:r>
              <a:rPr lang="en-US" sz="1600" b="1" dirty="0"/>
              <a:t>key attributes</a:t>
            </a:r>
            <a:r>
              <a:rPr lang="en-US" sz="1600" dirty="0"/>
              <a:t> field.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. Select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Then,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Aggregate</a:t>
            </a:r>
            <a:r>
              <a:rPr lang="en-US" sz="1600" dirty="0"/>
              <a:t> operator into the process. Connect it to the output of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Aggregate</a:t>
            </a:r>
            <a:r>
              <a:rPr lang="en-US" sz="1600" dirty="0"/>
              <a:t> to select. Make the following changes in the </a:t>
            </a:r>
            <a:r>
              <a:rPr lang="en-US" sz="1600" b="1" dirty="0"/>
              <a:t>Parameters</a:t>
            </a:r>
            <a:r>
              <a:rPr lang="en-US" sz="1600" dirty="0"/>
              <a:t> panel: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aggregation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Select </a:t>
            </a:r>
            <a:r>
              <a:rPr lang="en-US" sz="1600" i="1" dirty="0"/>
              <a:t>Customer ID</a:t>
            </a:r>
            <a:r>
              <a:rPr lang="en-US" sz="1600" dirty="0"/>
              <a:t> in the left box and set </a:t>
            </a:r>
            <a:r>
              <a:rPr lang="en-US" sz="1600" b="1" dirty="0"/>
              <a:t>function</a:t>
            </a:r>
            <a:r>
              <a:rPr lang="en-US" sz="1600" dirty="0"/>
              <a:t> to </a:t>
            </a:r>
            <a:r>
              <a:rPr lang="en-US" sz="1600" i="1" dirty="0"/>
              <a:t>count</a:t>
            </a:r>
            <a:r>
              <a:rPr lang="en-US" sz="1600" dirty="0"/>
              <a:t> in the right box. </a:t>
            </a:r>
          </a:p>
          <a:p>
            <a:pPr lvl="0"/>
            <a:r>
              <a:rPr lang="en-US" sz="1600" dirty="0"/>
              <a:t>Stay in this dialog and add another entry </a:t>
            </a:r>
            <a:r>
              <a:rPr lang="en-US" sz="1600" i="1" dirty="0"/>
              <a:t>Product Name</a:t>
            </a:r>
            <a:r>
              <a:rPr lang="en-US" sz="1600" dirty="0"/>
              <a:t> with </a:t>
            </a:r>
            <a:r>
              <a:rPr lang="en-US" sz="1600" b="1" dirty="0"/>
              <a:t>function</a:t>
            </a:r>
            <a:r>
              <a:rPr lang="en-US" sz="1600" dirty="0"/>
              <a:t> set to </a:t>
            </a:r>
            <a:r>
              <a:rPr lang="en-US" sz="1600" i="1" dirty="0"/>
              <a:t>mode</a:t>
            </a:r>
            <a:r>
              <a:rPr lang="en-US" sz="1600" dirty="0"/>
              <a:t>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group by attributes</a:t>
            </a:r>
            <a:r>
              <a:rPr lang="en-US" sz="1600" dirty="0"/>
              <a:t>. Then, select the </a:t>
            </a:r>
            <a:r>
              <a:rPr lang="en-US" sz="1600" i="1" dirty="0"/>
              <a:t>Product ID</a:t>
            </a:r>
            <a:r>
              <a:rPr lang="en-US" sz="1600" dirty="0"/>
              <a:t> by moving it to the right.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Aggregate</a:t>
            </a:r>
            <a:r>
              <a:rPr lang="en-US" sz="1600" dirty="0"/>
              <a:t> to the result port on the right. </a:t>
            </a:r>
          </a:p>
          <a:p>
            <a:pPr lvl="0"/>
            <a:r>
              <a:rPr lang="en-US" sz="1600" dirty="0"/>
              <a:t>Press </a:t>
            </a:r>
            <a:r>
              <a:rPr lang="en-US" sz="1600" b="1" dirty="0"/>
              <a:t>Run</a:t>
            </a:r>
            <a:r>
              <a:rPr lang="en-US" sz="1600" dirty="0"/>
              <a:t> to execute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53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2 Working with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Drag </a:t>
            </a:r>
            <a:r>
              <a:rPr lang="en-US" sz="1600" dirty="0"/>
              <a:t>the </a:t>
            </a:r>
            <a:r>
              <a:rPr lang="en-US" sz="1600" b="1" dirty="0"/>
              <a:t>Transactions</a:t>
            </a:r>
            <a:r>
              <a:rPr lang="en-US" sz="1600" dirty="0"/>
              <a:t> and </a:t>
            </a:r>
            <a:r>
              <a:rPr lang="en-US" sz="1600" b="1" dirty="0"/>
              <a:t>Products</a:t>
            </a:r>
            <a:r>
              <a:rPr lang="en-US" sz="1600" dirty="0"/>
              <a:t> datasets into the </a:t>
            </a:r>
            <a:r>
              <a:rPr lang="en-US" sz="1600" b="1" dirty="0"/>
              <a:t>Process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a </a:t>
            </a:r>
            <a:r>
              <a:rPr lang="en-US" sz="1600" b="1" dirty="0"/>
              <a:t>Join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all operators. </a:t>
            </a:r>
          </a:p>
          <a:p>
            <a:pPr lvl="0"/>
            <a:r>
              <a:rPr lang="en-US" sz="1600" dirty="0"/>
              <a:t>Specify the columns to use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Join</a:t>
            </a:r>
            <a:r>
              <a:rPr lang="en-US" sz="1600" dirty="0"/>
              <a:t>. That is, click </a:t>
            </a:r>
            <a:r>
              <a:rPr lang="en-US" sz="1600" b="1" dirty="0"/>
              <a:t>Edit List</a:t>
            </a:r>
            <a:r>
              <a:rPr lang="en-US" sz="1600" dirty="0"/>
              <a:t>, and use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Generate Attributes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the operator with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Generate Attributes</a:t>
            </a:r>
            <a:r>
              <a:rPr lang="en-US" sz="1600" dirty="0"/>
              <a:t> to define the new attribute (column). A dialog will pop up. </a:t>
            </a:r>
          </a:p>
          <a:p>
            <a:pPr lvl="0"/>
            <a:r>
              <a:rPr lang="en-US" sz="1600" dirty="0"/>
              <a:t>In the left column of the dialog, enter </a:t>
            </a:r>
            <a:r>
              <a:rPr lang="en-US" sz="1600" i="1" dirty="0"/>
              <a:t>Total</a:t>
            </a:r>
            <a:r>
              <a:rPr lang="en-US" sz="1600" dirty="0"/>
              <a:t> for the </a:t>
            </a:r>
            <a:r>
              <a:rPr lang="en-US" sz="1600" b="1" dirty="0"/>
              <a:t>attribute name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right column, type </a:t>
            </a:r>
            <a:r>
              <a:rPr lang="en-US" sz="1600" i="1" dirty="0"/>
              <a:t>Amount*Price</a:t>
            </a:r>
            <a:r>
              <a:rPr lang="en-US" sz="1600" dirty="0"/>
              <a:t> for the </a:t>
            </a:r>
            <a:r>
              <a:rPr lang="en-US" sz="1600" b="1" dirty="0"/>
              <a:t>function expression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Select Attributes</a:t>
            </a:r>
            <a:r>
              <a:rPr lang="en-US" sz="1600" dirty="0"/>
              <a:t> operator to the process and connect it. Make the following changes in </a:t>
            </a:r>
            <a:r>
              <a:rPr lang="en-US" sz="1600" b="1" dirty="0"/>
              <a:t>Parameters</a:t>
            </a:r>
            <a:r>
              <a:rPr lang="en-US" sz="1600" dirty="0"/>
              <a:t>: </a:t>
            </a:r>
          </a:p>
          <a:p>
            <a:pPr lvl="0"/>
            <a:r>
              <a:rPr lang="en-US" sz="1600" dirty="0"/>
              <a:t>Set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subset</a:t>
            </a:r>
            <a:r>
              <a:rPr lang="en-US" sz="1600" dirty="0"/>
              <a:t>. In general, this means that the operator will be applied only to those attributes (columns) you specify. Here this allows you to choose a subset of columns to keep in the data - all other columns will be removed.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Select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resulting dialog, select the </a:t>
            </a:r>
            <a:r>
              <a:rPr lang="en-US" sz="1600" i="1" dirty="0"/>
              <a:t>Customer ID</a:t>
            </a:r>
            <a:r>
              <a:rPr lang="en-US" sz="1600" dirty="0"/>
              <a:t>, </a:t>
            </a:r>
            <a:r>
              <a:rPr lang="en-US" sz="1600" i="1" dirty="0"/>
              <a:t>Product Name</a:t>
            </a:r>
            <a:r>
              <a:rPr lang="en-US" sz="1600" dirty="0"/>
              <a:t>, and </a:t>
            </a:r>
            <a:r>
              <a:rPr lang="en-US" sz="1600" i="1" dirty="0"/>
              <a:t>Total</a:t>
            </a:r>
            <a:r>
              <a:rPr lang="en-US" sz="1600" dirty="0"/>
              <a:t> attributes. If the list is empty, you forgot to connect the operator first... </a:t>
            </a:r>
          </a:p>
          <a:p>
            <a:pPr lvl="0"/>
            <a:r>
              <a:rPr lang="en-US" sz="1600" b="1" dirty="0"/>
              <a:t>Run</a:t>
            </a:r>
            <a:r>
              <a:rPr lang="en-US" sz="1600" dirty="0"/>
              <a:t>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8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071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Activity 3 </a:t>
            </a:r>
            <a:endParaRPr lang="en-US" b="1" dirty="0" smtClean="0"/>
          </a:p>
          <a:p>
            <a:r>
              <a:rPr lang="en-US" dirty="0" smtClean="0"/>
              <a:t>Here </a:t>
            </a:r>
            <a:r>
              <a:rPr lang="en-US" dirty="0"/>
              <a:t>we will apply a filter to the Titanic data to only look at female /male passengers. Then, we can easily sort the data to find the highest ticket fares paid by women. </a:t>
            </a:r>
          </a:p>
          <a:p>
            <a:pPr lvl="0"/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from the </a:t>
            </a:r>
            <a:r>
              <a:rPr lang="en-US" b="1" dirty="0"/>
              <a:t>Samples</a:t>
            </a:r>
            <a:r>
              <a:rPr lang="en-US" dirty="0"/>
              <a:t> repository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Search for the </a:t>
            </a:r>
            <a:r>
              <a:rPr lang="en-US" b="1" dirty="0"/>
              <a:t>Filter Examples</a:t>
            </a:r>
            <a:r>
              <a:rPr lang="en-US" dirty="0"/>
              <a:t> operator using the search box at the top of the </a:t>
            </a:r>
            <a:r>
              <a:rPr lang="en-US" b="1" dirty="0"/>
              <a:t>Operator</a:t>
            </a:r>
            <a:r>
              <a:rPr lang="en-US" dirty="0"/>
              <a:t> panel. Drag </a:t>
            </a:r>
            <a:r>
              <a:rPr lang="en-US" b="1" dirty="0"/>
              <a:t>Filter Examples</a:t>
            </a:r>
            <a:r>
              <a:rPr lang="en-US" dirty="0"/>
              <a:t> into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Connect the output port of </a:t>
            </a:r>
            <a:r>
              <a:rPr lang="en-US" b="1" dirty="0"/>
              <a:t>Retrieve Titanic</a:t>
            </a:r>
            <a:r>
              <a:rPr lang="en-US" dirty="0"/>
              <a:t> with the input port of </a:t>
            </a:r>
            <a:r>
              <a:rPr lang="en-US" b="1" dirty="0"/>
              <a:t>Filter Examples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Click </a:t>
            </a:r>
            <a:r>
              <a:rPr lang="en-US" b="1" dirty="0"/>
              <a:t>Filter Examples</a:t>
            </a:r>
            <a:r>
              <a:rPr lang="en-US" dirty="0"/>
              <a:t> to select it, then click </a:t>
            </a:r>
            <a:r>
              <a:rPr lang="en-US" b="1" dirty="0"/>
              <a:t>Add Filters</a:t>
            </a:r>
            <a:r>
              <a:rPr lang="en-US" dirty="0"/>
              <a:t> in the </a:t>
            </a:r>
            <a:r>
              <a:rPr lang="en-US" b="1" dirty="0"/>
              <a:t>Parameters</a:t>
            </a:r>
            <a:r>
              <a:rPr lang="en-US" dirty="0"/>
              <a:t> panel to define a filter. </a:t>
            </a:r>
          </a:p>
          <a:p>
            <a:pPr lvl="0"/>
            <a:r>
              <a:rPr lang="en-US" dirty="0"/>
              <a:t>Select </a:t>
            </a:r>
            <a:r>
              <a:rPr lang="en-US" i="1" dirty="0"/>
              <a:t>Sex</a:t>
            </a:r>
            <a:r>
              <a:rPr lang="en-US" dirty="0"/>
              <a:t> on the left, </a:t>
            </a:r>
            <a:r>
              <a:rPr lang="en-US" i="1" dirty="0"/>
              <a:t>equals</a:t>
            </a:r>
            <a:r>
              <a:rPr lang="en-US" dirty="0"/>
              <a:t> in the middle, and type </a:t>
            </a:r>
            <a:r>
              <a:rPr lang="en-US" i="1" dirty="0"/>
              <a:t>Female</a:t>
            </a:r>
            <a:r>
              <a:rPr lang="en-US" dirty="0"/>
              <a:t> in the box on the right. Instead of typing, you can click on the magic wand and select </a:t>
            </a:r>
            <a:r>
              <a:rPr lang="en-US" i="1" dirty="0"/>
              <a:t>Female</a:t>
            </a:r>
            <a:r>
              <a:rPr lang="en-US" dirty="0"/>
              <a:t> from the list. </a:t>
            </a:r>
          </a:p>
          <a:p>
            <a:pPr lvl="0"/>
            <a:r>
              <a:rPr lang="en-US" dirty="0"/>
              <a:t>Search for and then drag the </a:t>
            </a:r>
            <a:r>
              <a:rPr lang="en-US" b="1" dirty="0"/>
              <a:t>Sort</a:t>
            </a:r>
            <a:r>
              <a:rPr lang="en-US" dirty="0"/>
              <a:t> operator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output of </a:t>
            </a:r>
            <a:r>
              <a:rPr lang="en-US" b="1" dirty="0"/>
              <a:t>Filter</a:t>
            </a:r>
            <a:r>
              <a:rPr lang="en-US" dirty="0"/>
              <a:t> with the input of </a:t>
            </a:r>
            <a:r>
              <a:rPr lang="en-US" b="1" dirty="0"/>
              <a:t>Sort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Click on </a:t>
            </a:r>
            <a:r>
              <a:rPr lang="en-US" b="1" dirty="0"/>
              <a:t>Sort</a:t>
            </a:r>
            <a:r>
              <a:rPr lang="en-US" dirty="0"/>
              <a:t> to select it. Make the following changes to the </a:t>
            </a:r>
            <a:r>
              <a:rPr lang="en-US" b="1" dirty="0"/>
              <a:t>sort by</a:t>
            </a:r>
            <a:r>
              <a:rPr lang="en-US" dirty="0"/>
              <a:t> parameter in the </a:t>
            </a:r>
            <a:r>
              <a:rPr lang="en-US" b="1" dirty="0"/>
              <a:t>Parameters</a:t>
            </a:r>
            <a:r>
              <a:rPr lang="en-US" dirty="0"/>
              <a:t> panel: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attribute name</a:t>
            </a:r>
            <a:r>
              <a:rPr lang="en-US" dirty="0"/>
              <a:t> to </a:t>
            </a:r>
            <a:r>
              <a:rPr lang="en-US" i="1" dirty="0"/>
              <a:t>Passenger Fare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Change </a:t>
            </a:r>
            <a:r>
              <a:rPr lang="en-US" b="1" dirty="0"/>
              <a:t>sorting order</a:t>
            </a:r>
            <a:r>
              <a:rPr lang="en-US" dirty="0"/>
              <a:t> to </a:t>
            </a:r>
            <a:r>
              <a:rPr lang="en-US" i="1" dirty="0"/>
              <a:t>descending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</a:t>
            </a:r>
            <a:r>
              <a:rPr lang="en-US" b="1" dirty="0"/>
              <a:t>Sort</a:t>
            </a:r>
            <a:r>
              <a:rPr lang="en-US" dirty="0"/>
              <a:t> output port to the result port on the right of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Run the process and inspect the result. </a:t>
            </a:r>
          </a:p>
        </p:txBody>
      </p:sp>
    </p:spTree>
    <p:extLst>
      <p:ext uri="{BB962C8B-B14F-4D97-AF65-F5344CB8AC3E}">
        <p14:creationId xmlns:p14="http://schemas.microsoft.com/office/powerpoint/2010/main" val="6504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Activity </a:t>
            </a:r>
            <a:r>
              <a:rPr lang="en-US" b="1" dirty="0" smtClean="0"/>
              <a:t>4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learn about building predictive models, use Titanic data. </a:t>
            </a:r>
            <a:endParaRPr lang="en-US" sz="1800" dirty="0"/>
          </a:p>
          <a:p>
            <a:pPr lvl="0"/>
            <a:r>
              <a:rPr lang="en-US" sz="2000" dirty="0"/>
              <a:t>Drag the </a:t>
            </a:r>
            <a:r>
              <a:rPr lang="en-US" sz="2000" b="1" dirty="0"/>
              <a:t>Titanic</a:t>
            </a:r>
            <a:r>
              <a:rPr lang="en-US" sz="2000" dirty="0"/>
              <a:t> data into the process. </a:t>
            </a:r>
            <a:endParaRPr lang="en-US" sz="1800" dirty="0"/>
          </a:p>
          <a:p>
            <a:pPr lvl="0"/>
            <a:r>
              <a:rPr lang="en-US" sz="2000" dirty="0"/>
              <a:t>Now, hover the mouse over the output port of the </a:t>
            </a:r>
            <a:r>
              <a:rPr lang="en-US" sz="2000" b="1" dirty="0"/>
              <a:t>Retrieve</a:t>
            </a:r>
            <a:r>
              <a:rPr lang="en-US" sz="2000" dirty="0"/>
              <a:t> operator and wait for a small window to pop up and display some meta data about the Titanic dataset. Some of the information you know from the </a:t>
            </a:r>
            <a:r>
              <a:rPr lang="en-US" sz="2000" b="1" dirty="0"/>
              <a:t>Statistics</a:t>
            </a:r>
            <a:r>
              <a:rPr lang="en-US" sz="2000" dirty="0"/>
              <a:t> tab. </a:t>
            </a:r>
            <a:endParaRPr lang="en-US" sz="1800" dirty="0"/>
          </a:p>
          <a:p>
            <a:pPr lvl="0"/>
            <a:r>
              <a:rPr lang="en-US" sz="2000" dirty="0"/>
              <a:t>Note the two columns </a:t>
            </a:r>
            <a:r>
              <a:rPr lang="en-US" sz="2000" b="1" dirty="0"/>
              <a:t>Role</a:t>
            </a:r>
            <a:r>
              <a:rPr lang="en-US" sz="2000" dirty="0"/>
              <a:t> and </a:t>
            </a:r>
            <a:r>
              <a:rPr lang="en-US" sz="2000" b="1" dirty="0"/>
              <a:t>Type</a:t>
            </a:r>
            <a:r>
              <a:rPr lang="en-US" sz="2000" dirty="0"/>
              <a:t> in the table at the bottom. </a:t>
            </a:r>
            <a:endParaRPr lang="en-US" sz="1800" dirty="0"/>
          </a:p>
          <a:p>
            <a:pPr lvl="0"/>
            <a:r>
              <a:rPr lang="en-US" sz="2000" dirty="0"/>
              <a:t>Add a </a:t>
            </a:r>
            <a:r>
              <a:rPr lang="en-US" sz="2000" b="1" dirty="0"/>
              <a:t>Discretize by Binning</a:t>
            </a:r>
            <a:r>
              <a:rPr lang="en-US" sz="2000" dirty="0"/>
              <a:t> operator and connect it. In its </a:t>
            </a:r>
            <a:r>
              <a:rPr lang="en-US" sz="2000" b="1" dirty="0"/>
              <a:t>Parameters</a:t>
            </a:r>
            <a:r>
              <a:rPr lang="en-US" sz="2000" dirty="0"/>
              <a:t>: </a:t>
            </a:r>
            <a:endParaRPr lang="en-US" sz="1800" dirty="0"/>
          </a:p>
          <a:p>
            <a:pPr lvl="1"/>
            <a:r>
              <a:rPr lang="en-US" sz="1800" dirty="0"/>
              <a:t>Set the </a:t>
            </a:r>
            <a:r>
              <a:rPr lang="en-US" sz="1800" b="1" dirty="0"/>
              <a:t>attribute filter type</a:t>
            </a:r>
            <a:r>
              <a:rPr lang="en-US" sz="1800" dirty="0"/>
              <a:t> to </a:t>
            </a:r>
            <a:r>
              <a:rPr lang="en-US" sz="1800" i="1" dirty="0"/>
              <a:t>single</a:t>
            </a:r>
            <a:r>
              <a:rPr lang="en-US" sz="1800" dirty="0"/>
              <a:t> (i.e. you only work on one of the attributes).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attribute</a:t>
            </a:r>
            <a:r>
              <a:rPr lang="en-US" sz="1800" dirty="0"/>
              <a:t> to </a:t>
            </a:r>
            <a:r>
              <a:rPr lang="en-US" sz="1800" i="1" dirty="0"/>
              <a:t>Age</a:t>
            </a:r>
            <a:r>
              <a:rPr lang="en-US" sz="1800" dirty="0"/>
              <a:t>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number of bins</a:t>
            </a:r>
            <a:r>
              <a:rPr lang="en-US" sz="1800" dirty="0"/>
              <a:t> to </a:t>
            </a:r>
            <a:r>
              <a:rPr lang="en-US" sz="1800" i="1" dirty="0"/>
              <a:t>3</a:t>
            </a:r>
            <a:r>
              <a:rPr lang="en-US" sz="1800" dirty="0"/>
              <a:t>. </a:t>
            </a:r>
            <a:endParaRPr lang="en-US" sz="1400" dirty="0"/>
          </a:p>
          <a:p>
            <a:pPr lvl="0"/>
            <a:r>
              <a:rPr lang="en-US" sz="2000" dirty="0"/>
              <a:t>Add the </a:t>
            </a:r>
            <a:r>
              <a:rPr lang="en-US" sz="2000" b="1" dirty="0"/>
              <a:t>Set Role</a:t>
            </a:r>
            <a:r>
              <a:rPr lang="en-US" sz="2000" dirty="0"/>
              <a:t> operator and connect it. </a:t>
            </a:r>
            <a:endParaRPr lang="en-US" sz="1800" dirty="0"/>
          </a:p>
          <a:p>
            <a:pPr lvl="0"/>
            <a:r>
              <a:rPr lang="en-US" sz="2000" dirty="0"/>
              <a:t>In </a:t>
            </a:r>
            <a:r>
              <a:rPr lang="en-US" sz="2000" b="1" dirty="0"/>
              <a:t>Parameters</a:t>
            </a:r>
            <a:r>
              <a:rPr lang="en-US" sz="2000" dirty="0"/>
              <a:t>, for </a:t>
            </a:r>
            <a:r>
              <a:rPr lang="en-US" sz="2000" b="1" dirty="0"/>
              <a:t>attribute name</a:t>
            </a:r>
            <a:r>
              <a:rPr lang="en-US" sz="2000" dirty="0"/>
              <a:t> </a:t>
            </a:r>
            <a:r>
              <a:rPr lang="en-US" sz="2000" i="1" dirty="0"/>
              <a:t>Survived</a:t>
            </a:r>
            <a:r>
              <a:rPr lang="en-US" sz="2000" dirty="0"/>
              <a:t>, change </a:t>
            </a:r>
            <a:r>
              <a:rPr lang="en-US" sz="2000" b="1" dirty="0"/>
              <a:t>target role</a:t>
            </a:r>
            <a:r>
              <a:rPr lang="en-US" sz="2000" dirty="0"/>
              <a:t> to </a:t>
            </a:r>
            <a:r>
              <a:rPr lang="en-US" sz="2000" i="1" dirty="0"/>
              <a:t>label</a:t>
            </a:r>
            <a:r>
              <a:rPr lang="en-US" sz="2000" dirty="0"/>
              <a:t>. </a:t>
            </a:r>
            <a:endParaRPr lang="en-US" sz="1800" dirty="0"/>
          </a:p>
          <a:p>
            <a:pPr lvl="0"/>
            <a:r>
              <a:rPr lang="en-US" sz="2000" dirty="0"/>
              <a:t>Run the process and inspect the results.</a:t>
            </a:r>
            <a:endParaRPr lang="en-US" sz="1800" dirty="0"/>
          </a:p>
          <a:p>
            <a:r>
              <a:rPr lang="en-US" sz="2000" dirty="0"/>
              <a:t>Look at the </a:t>
            </a:r>
            <a:r>
              <a:rPr lang="en-US" sz="2000" b="1" dirty="0"/>
              <a:t>Statistics</a:t>
            </a:r>
            <a:r>
              <a:rPr lang="en-US" sz="2000" dirty="0"/>
              <a:t> tab in the </a:t>
            </a:r>
            <a:r>
              <a:rPr lang="en-US" sz="2000" b="1" dirty="0"/>
              <a:t>Results</a:t>
            </a:r>
            <a:r>
              <a:rPr lang="en-US" sz="2000" dirty="0"/>
              <a:t> view. Note that the role of </a:t>
            </a:r>
            <a:r>
              <a:rPr lang="en-US" sz="2000" i="1" dirty="0"/>
              <a:t>Survived</a:t>
            </a:r>
            <a:r>
              <a:rPr lang="en-US" sz="2000" dirty="0"/>
              <a:t> has changed to </a:t>
            </a:r>
            <a:r>
              <a:rPr lang="en-US" sz="2000" i="1" dirty="0"/>
              <a:t>label</a:t>
            </a:r>
            <a:r>
              <a:rPr lang="en-US" sz="2000" dirty="0"/>
              <a:t>. The attribute </a:t>
            </a:r>
            <a:r>
              <a:rPr lang="en-US" sz="2000" i="1" dirty="0"/>
              <a:t>Age</a:t>
            </a:r>
            <a:r>
              <a:rPr lang="en-US" sz="2000" dirty="0"/>
              <a:t> also has a new type now: the numerical values for </a:t>
            </a:r>
            <a:r>
              <a:rPr lang="en-US" sz="2000" i="1" dirty="0"/>
              <a:t>Age</a:t>
            </a:r>
            <a:r>
              <a:rPr lang="en-US" sz="2000" dirty="0"/>
              <a:t> have been replaced by new names. 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5 </a:t>
            </a:r>
          </a:p>
          <a:p>
            <a:r>
              <a:rPr lang="en-US" dirty="0" smtClean="0"/>
              <a:t>Drag </a:t>
            </a:r>
            <a:r>
              <a:rPr lang="en-US" dirty="0" smtClean="0"/>
              <a:t>SOME OTHER DATA SET into </a:t>
            </a:r>
            <a:r>
              <a:rPr lang="en-US" dirty="0"/>
              <a:t>the process. </a:t>
            </a:r>
            <a:r>
              <a:rPr lang="en-US" dirty="0" smtClean="0"/>
              <a:t> AND REPEAT THE ACTIVITY4 </a:t>
            </a:r>
          </a:p>
          <a:p>
            <a:r>
              <a:rPr lang="en-US" dirty="0" smtClean="0"/>
              <a:t>APPLY DISCRETIZE OPERATOR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Autofit/>
          </a:bodyPr>
          <a:lstStyle/>
          <a:p>
            <a:r>
              <a:rPr lang="en-US" sz="1400" b="1" dirty="0"/>
              <a:t>Activity 7 </a:t>
            </a:r>
            <a:r>
              <a:rPr lang="en-US" sz="1400" b="1" dirty="0" smtClean="0"/>
              <a:t>(</a:t>
            </a:r>
            <a:r>
              <a:rPr lang="en-US" sz="1400" b="1" dirty="0"/>
              <a:t>Data Preprocessing)</a:t>
            </a:r>
            <a:endParaRPr lang="en-US" sz="1400" dirty="0"/>
          </a:p>
          <a:p>
            <a:pPr lvl="0"/>
            <a:r>
              <a:rPr lang="en-US" sz="1400" dirty="0"/>
              <a:t>Drag the </a:t>
            </a:r>
            <a:r>
              <a:rPr lang="en-US" sz="1400" b="1" dirty="0"/>
              <a:t>Titanic</a:t>
            </a:r>
            <a:r>
              <a:rPr lang="en-US" sz="1400" dirty="0"/>
              <a:t> data into the process. </a:t>
            </a:r>
          </a:p>
          <a:p>
            <a:pPr lvl="0"/>
            <a:r>
              <a:rPr lang="en-US" sz="1400" dirty="0"/>
              <a:t>Hover your mouse pointer over the output port and wait for the tooltip to show the meta data. </a:t>
            </a:r>
          </a:p>
          <a:p>
            <a:pPr lvl="0"/>
            <a:r>
              <a:rPr lang="en-US" sz="14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400" dirty="0"/>
              <a:t>Check for columns with missing values. </a:t>
            </a:r>
          </a:p>
          <a:p>
            <a:pPr lvl="0"/>
            <a:r>
              <a:rPr lang="en-US" sz="1400" dirty="0"/>
              <a:t>Add a new operator </a:t>
            </a:r>
            <a:r>
              <a:rPr lang="en-US" sz="1400" b="1" dirty="0"/>
              <a:t>Select Attributes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Connect the new operator to the </a:t>
            </a:r>
            <a:r>
              <a:rPr lang="en-US" sz="1400" b="1" dirty="0"/>
              <a:t>Retrieve</a:t>
            </a:r>
            <a:r>
              <a:rPr lang="en-US" sz="1400" dirty="0"/>
              <a:t> operator and the output to the result port "res" on the right. </a:t>
            </a:r>
          </a:p>
          <a:p>
            <a:pPr lvl="0"/>
            <a:r>
              <a:rPr lang="en-US" sz="1400" dirty="0"/>
              <a:t>In Parameters, change the </a:t>
            </a:r>
            <a:r>
              <a:rPr lang="en-US" sz="1400" b="1" dirty="0"/>
              <a:t>attribute filter type</a:t>
            </a:r>
            <a:r>
              <a:rPr lang="en-US" sz="1400" dirty="0"/>
              <a:t> to </a:t>
            </a:r>
            <a:r>
              <a:rPr lang="en-US" sz="1400" i="1" dirty="0"/>
              <a:t>Subset</a:t>
            </a:r>
            <a:r>
              <a:rPr lang="en-US" sz="1400" dirty="0"/>
              <a:t> and select all attributes but </a:t>
            </a:r>
            <a:r>
              <a:rPr lang="en-US" sz="1400" i="1" dirty="0"/>
              <a:t>Cabin</a:t>
            </a:r>
            <a:r>
              <a:rPr lang="en-US" sz="1400" dirty="0"/>
              <a:t> and </a:t>
            </a:r>
            <a:r>
              <a:rPr lang="en-US" sz="1400" i="1" dirty="0"/>
              <a:t>Life Boat</a:t>
            </a:r>
            <a:r>
              <a:rPr lang="en-US" sz="1400" dirty="0"/>
              <a:t>. This means that those two will be removed by the operator. </a:t>
            </a:r>
          </a:p>
          <a:p>
            <a:pPr lvl="0"/>
            <a:r>
              <a:rPr lang="en-US" sz="1400" dirty="0"/>
              <a:t>Run the process. </a:t>
            </a:r>
          </a:p>
          <a:p>
            <a:pPr lvl="0"/>
            <a:r>
              <a:rPr lang="en-US" sz="1400" b="1" dirty="0"/>
              <a:t>Click on the Statistics tab and check which attributes with missing values are still left. </a:t>
            </a:r>
          </a:p>
          <a:p>
            <a:pPr lvl="0"/>
            <a:r>
              <a:rPr lang="en-US" sz="1400" dirty="0"/>
              <a:t>Search for the operator </a:t>
            </a:r>
            <a:r>
              <a:rPr lang="en-US" sz="1400" b="1" dirty="0"/>
              <a:t>Replace Missing Values</a:t>
            </a:r>
            <a:r>
              <a:rPr lang="en-US" sz="1400" dirty="0"/>
              <a:t> and add it to the process. You can drop it on the connection line between </a:t>
            </a:r>
            <a:r>
              <a:rPr lang="en-US" sz="1400" b="1" dirty="0"/>
              <a:t>Select Attributes</a:t>
            </a:r>
            <a:r>
              <a:rPr lang="en-US" sz="14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400" dirty="0"/>
              <a:t>In the Parameters of this operator, use </a:t>
            </a:r>
            <a:r>
              <a:rPr lang="en-US" sz="1400" i="1" dirty="0"/>
              <a:t>single</a:t>
            </a:r>
            <a:r>
              <a:rPr lang="en-US" sz="1400" dirty="0"/>
              <a:t> for the </a:t>
            </a:r>
            <a:r>
              <a:rPr lang="en-US" sz="1400" b="1" dirty="0"/>
              <a:t>attribute filter type</a:t>
            </a:r>
            <a:r>
              <a:rPr lang="en-US" sz="1400" dirty="0"/>
              <a:t> and select </a:t>
            </a:r>
            <a:r>
              <a:rPr lang="en-US" sz="1400" i="1" dirty="0"/>
              <a:t>Age</a:t>
            </a:r>
            <a:r>
              <a:rPr lang="en-US" sz="1400" dirty="0"/>
              <a:t> for </a:t>
            </a:r>
            <a:r>
              <a:rPr lang="en-US" sz="1400" b="1" dirty="0"/>
              <a:t>attribute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Run the process again and interpret results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25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r>
              <a:rPr lang="en-US" sz="1200" b="1" dirty="0"/>
              <a:t>Activity 8 </a:t>
            </a:r>
            <a:r>
              <a:rPr lang="en-US" sz="1200" b="1" dirty="0" smtClean="0"/>
              <a:t>(</a:t>
            </a:r>
            <a:r>
              <a:rPr lang="en-US" sz="1200" b="1" dirty="0"/>
              <a:t>Data Preprocessing)</a:t>
            </a:r>
            <a:endParaRPr lang="en-US" sz="1200" dirty="0"/>
          </a:p>
          <a:p>
            <a:pPr lvl="0"/>
            <a:r>
              <a:rPr lang="en-US" sz="1200" dirty="0"/>
              <a:t>Drag the </a:t>
            </a:r>
            <a:r>
              <a:rPr lang="en-US" sz="1200" b="1" dirty="0"/>
              <a:t>Titanic</a:t>
            </a:r>
            <a:r>
              <a:rPr lang="en-US" sz="1200" dirty="0"/>
              <a:t> data into the process. </a:t>
            </a:r>
          </a:p>
          <a:p>
            <a:pPr lvl="0"/>
            <a:r>
              <a:rPr lang="en-US" sz="1200" dirty="0"/>
              <a:t>Hover your mouse pointer over the output port and wait for the tooltip to show the meta data. </a:t>
            </a:r>
          </a:p>
          <a:p>
            <a:pPr lvl="0"/>
            <a:r>
              <a:rPr lang="en-US" sz="12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200" dirty="0"/>
              <a:t>Check for columns with missing values. </a:t>
            </a:r>
          </a:p>
          <a:p>
            <a:pPr lvl="0"/>
            <a:r>
              <a:rPr lang="en-US" sz="1200" dirty="0"/>
              <a:t>Add a new operator </a:t>
            </a:r>
            <a:r>
              <a:rPr lang="en-US" sz="1200" b="1" dirty="0"/>
              <a:t>Select 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Connect the new operator to the </a:t>
            </a:r>
            <a:r>
              <a:rPr lang="en-US" sz="1200" b="1" dirty="0"/>
              <a:t>Retrieve</a:t>
            </a:r>
            <a:r>
              <a:rPr lang="en-US" sz="1200" dirty="0"/>
              <a:t> operator and the output to the result port "res" on the right. </a:t>
            </a:r>
          </a:p>
          <a:p>
            <a:pPr lvl="0"/>
            <a:r>
              <a:rPr lang="en-US" sz="1200" dirty="0"/>
              <a:t>In Parameters, change the </a:t>
            </a:r>
            <a:r>
              <a:rPr lang="en-US" sz="1200" b="1" dirty="0"/>
              <a:t>attribute filter type</a:t>
            </a:r>
            <a:r>
              <a:rPr lang="en-US" sz="1200" dirty="0"/>
              <a:t> to </a:t>
            </a:r>
            <a:r>
              <a:rPr lang="en-US" sz="1200" i="1" dirty="0"/>
              <a:t>Subset</a:t>
            </a:r>
            <a:r>
              <a:rPr lang="en-US" sz="1200" dirty="0"/>
              <a:t> and select all attributes but </a:t>
            </a:r>
            <a:r>
              <a:rPr lang="en-US" sz="1200" i="1" dirty="0"/>
              <a:t>Cabin</a:t>
            </a:r>
            <a:r>
              <a:rPr lang="en-US" sz="1200" dirty="0"/>
              <a:t> and </a:t>
            </a:r>
            <a:r>
              <a:rPr lang="en-US" sz="1200" i="1" dirty="0"/>
              <a:t>Life Boat</a:t>
            </a:r>
            <a:r>
              <a:rPr lang="en-US" sz="1200" dirty="0"/>
              <a:t>. This means that those two will be removed by the operator. </a:t>
            </a:r>
          </a:p>
          <a:p>
            <a:pPr lvl="0"/>
            <a:r>
              <a:rPr lang="en-US" sz="1200" dirty="0"/>
              <a:t>Run the process. </a:t>
            </a:r>
          </a:p>
          <a:p>
            <a:pPr lvl="0"/>
            <a:r>
              <a:rPr lang="en-US" sz="1200" dirty="0"/>
              <a:t>Click on the </a:t>
            </a:r>
            <a:r>
              <a:rPr lang="en-US" sz="1200" b="1" dirty="0"/>
              <a:t>Statistics</a:t>
            </a:r>
            <a:r>
              <a:rPr lang="en-US" sz="1200" dirty="0"/>
              <a:t> tab and check which attributes with missing values are still left. </a:t>
            </a:r>
          </a:p>
          <a:p>
            <a:pPr lvl="0"/>
            <a:r>
              <a:rPr lang="en-US" sz="1200" dirty="0"/>
              <a:t>Search for the operator </a:t>
            </a:r>
            <a:r>
              <a:rPr lang="en-US" sz="1200" b="1" dirty="0"/>
              <a:t>Replace Missing Values</a:t>
            </a:r>
            <a:r>
              <a:rPr lang="en-US" sz="1200" dirty="0"/>
              <a:t> and add it to the process. You can drop it on the connection line between </a:t>
            </a:r>
            <a:r>
              <a:rPr lang="en-US" sz="1200" b="1" dirty="0"/>
              <a:t>Select Attributes</a:t>
            </a:r>
            <a:r>
              <a:rPr lang="en-US" sz="12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200" dirty="0"/>
              <a:t>In the Parameters of this operator, use </a:t>
            </a:r>
            <a:r>
              <a:rPr lang="en-US" sz="1200" i="1" dirty="0"/>
              <a:t>single</a:t>
            </a:r>
            <a:r>
              <a:rPr lang="en-US" sz="1200" dirty="0"/>
              <a:t> for the </a:t>
            </a:r>
            <a:r>
              <a:rPr lang="en-US" sz="1200" b="1" dirty="0"/>
              <a:t>attribute filter type</a:t>
            </a:r>
            <a:r>
              <a:rPr lang="en-US" sz="1200" dirty="0"/>
              <a:t> and select </a:t>
            </a:r>
            <a:r>
              <a:rPr lang="en-US" sz="1200" i="1" dirty="0"/>
              <a:t>Age</a:t>
            </a:r>
            <a:r>
              <a:rPr lang="en-US" sz="1200" dirty="0"/>
              <a:t> for </a:t>
            </a:r>
            <a:r>
              <a:rPr lang="en-US" sz="1200" b="1" dirty="0"/>
              <a:t>attribute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 and interpret results </a:t>
            </a:r>
          </a:p>
          <a:p>
            <a:pPr lvl="0"/>
            <a:r>
              <a:rPr lang="en-US" sz="1200" dirty="0"/>
              <a:t>Search for </a:t>
            </a:r>
            <a:r>
              <a:rPr lang="en-US" sz="1200" b="1" dirty="0"/>
              <a:t>Filter Examples</a:t>
            </a:r>
            <a:r>
              <a:rPr lang="en-US" sz="1200" dirty="0"/>
              <a:t> and drop it again on the connection line to the result port. In case you miss the connection, you can of course always manually connect the operator instead. </a:t>
            </a:r>
          </a:p>
          <a:p>
            <a:pPr lvl="0"/>
            <a:r>
              <a:rPr lang="en-US" sz="1200" dirty="0"/>
              <a:t>Note the </a:t>
            </a:r>
            <a:r>
              <a:rPr lang="en-US" sz="1200" b="1" dirty="0"/>
              <a:t>link</a:t>
            </a:r>
            <a:r>
              <a:rPr lang="en-US" sz="1200" dirty="0"/>
              <a:t> at the bottom of the </a:t>
            </a:r>
            <a:r>
              <a:rPr lang="en-US" sz="1200" b="1" dirty="0"/>
              <a:t>Parameters</a:t>
            </a:r>
            <a:r>
              <a:rPr lang="en-US" sz="1200" dirty="0"/>
              <a:t> panel which shows/hides advanced parameters Click on </a:t>
            </a:r>
            <a:r>
              <a:rPr lang="en-US" sz="1200" b="1" dirty="0"/>
              <a:t>Show advanced parameters</a:t>
            </a:r>
            <a:r>
              <a:rPr lang="en-US" sz="1200" dirty="0"/>
              <a:t> to display all operator parameters. </a:t>
            </a:r>
          </a:p>
          <a:p>
            <a:pPr lvl="0"/>
            <a:r>
              <a:rPr lang="en-US" sz="1200" dirty="0"/>
              <a:t>New parameters should appear. Set the </a:t>
            </a:r>
            <a:r>
              <a:rPr lang="en-US" sz="1200" b="1" dirty="0"/>
              <a:t>condition class</a:t>
            </a:r>
            <a:r>
              <a:rPr lang="en-US" sz="1200" dirty="0"/>
              <a:t> to </a:t>
            </a:r>
            <a:r>
              <a:rPr lang="en-US" sz="1200" i="1" dirty="0" err="1"/>
              <a:t>no_missing_attributes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again. </a:t>
            </a:r>
          </a:p>
          <a:p>
            <a:pPr lvl="0"/>
            <a:r>
              <a:rPr lang="en-US" sz="1200" dirty="0"/>
              <a:t>Check the </a:t>
            </a:r>
            <a:r>
              <a:rPr lang="en-US" sz="1200" b="1" dirty="0"/>
              <a:t>Statistics</a:t>
            </a:r>
            <a:r>
              <a:rPr lang="en-US" sz="1200" dirty="0"/>
              <a:t> tab - does it still show missing values for any of the columns? </a:t>
            </a:r>
          </a:p>
          <a:p>
            <a:pPr lvl="0"/>
            <a:r>
              <a:rPr lang="en-US" sz="1200" dirty="0"/>
              <a:t>Why is it not a good idea to just filter out the examples right away instead of removing attributes and replacing the </a:t>
            </a:r>
            <a:r>
              <a:rPr lang="en-US" sz="1200" dirty="0" err="1"/>
              <a:t>missings</a:t>
            </a:r>
            <a:r>
              <a:rPr lang="en-US" sz="1200" dirty="0"/>
              <a:t> in </a:t>
            </a:r>
            <a:r>
              <a:rPr lang="en-US" sz="1200" i="1" dirty="0"/>
              <a:t>Age</a:t>
            </a:r>
            <a:r>
              <a:rPr lang="en-US" sz="1200" dirty="0"/>
              <a:t>? </a:t>
            </a:r>
          </a:p>
          <a:p>
            <a:pPr lvl="0"/>
            <a:r>
              <a:rPr lang="en-US" sz="1200" dirty="0"/>
              <a:t>Right-click on </a:t>
            </a:r>
            <a:r>
              <a:rPr lang="en-US" sz="1200" b="1" dirty="0"/>
              <a:t>Select Attributes</a:t>
            </a:r>
            <a:r>
              <a:rPr lang="en-US" sz="1200" dirty="0"/>
              <a:t> and </a:t>
            </a:r>
            <a:r>
              <a:rPr lang="en-US" sz="1200" i="1" dirty="0"/>
              <a:t>uncheck</a:t>
            </a:r>
            <a:r>
              <a:rPr lang="en-US" sz="1200" dirty="0"/>
              <a:t> </a:t>
            </a:r>
            <a:r>
              <a:rPr lang="en-US" sz="1200" b="1" dirty="0"/>
              <a:t>Enable Operator</a:t>
            </a:r>
            <a:r>
              <a:rPr lang="en-US" sz="1200" dirty="0"/>
              <a:t> option. Do the same with </a:t>
            </a:r>
            <a:r>
              <a:rPr lang="en-US" sz="1200" b="1" dirty="0"/>
              <a:t>Replace Missing Values</a:t>
            </a:r>
            <a:r>
              <a:rPr lang="en-US" sz="1200" dirty="0"/>
              <a:t>. What do you expect if you re-run the process now? Try it! </a:t>
            </a:r>
          </a:p>
          <a:p>
            <a:pPr lvl="0"/>
            <a:r>
              <a:rPr lang="en-US" sz="1200" dirty="0"/>
              <a:t>How many examples are left in the data set now?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22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2354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Rapid Miner Activity</vt:lpstr>
      <vt:lpstr>Activity 1  </vt:lpstr>
      <vt:lpstr>Activity 2 Working with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9</vt:lpstr>
      <vt:lpstr>PowerPoint Presentation</vt:lpstr>
      <vt:lpstr>Activity 11 use of pivot </vt:lpstr>
      <vt:lpstr>Using Macros Activity12</vt:lpstr>
      <vt:lpstr>Looping Activity 13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Miner Activity</dc:title>
  <dc:creator>admin</dc:creator>
  <cp:lastModifiedBy>admin</cp:lastModifiedBy>
  <cp:revision>17</cp:revision>
  <dcterms:created xsi:type="dcterms:W3CDTF">2021-09-01T04:19:48Z</dcterms:created>
  <dcterms:modified xsi:type="dcterms:W3CDTF">2021-10-08T09:06:15Z</dcterms:modified>
</cp:coreProperties>
</file>