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0A828C-F4D9-43B3-ABA7-59749C637C2A}"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40935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A828C-F4D9-43B3-ABA7-59749C637C2A}"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286438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A828C-F4D9-43B3-ABA7-59749C637C2A}"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394260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A828C-F4D9-43B3-ABA7-59749C637C2A}"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148559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A828C-F4D9-43B3-ABA7-59749C637C2A}"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152508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0A828C-F4D9-43B3-ABA7-59749C637C2A}"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72649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0A828C-F4D9-43B3-ABA7-59749C637C2A}"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421115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0A828C-F4D9-43B3-ABA7-59749C637C2A}"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54918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A828C-F4D9-43B3-ABA7-59749C637C2A}"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220766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A828C-F4D9-43B3-ABA7-59749C637C2A}"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345919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A828C-F4D9-43B3-ABA7-59749C637C2A}"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A77F4-3006-483F-ABCE-A56B8638AFF5}" type="slidenum">
              <a:rPr lang="en-US" smtClean="0"/>
              <a:t>‹#›</a:t>
            </a:fld>
            <a:endParaRPr lang="en-US"/>
          </a:p>
        </p:txBody>
      </p:sp>
    </p:spTree>
    <p:extLst>
      <p:ext uri="{BB962C8B-B14F-4D97-AF65-F5344CB8AC3E}">
        <p14:creationId xmlns:p14="http://schemas.microsoft.com/office/powerpoint/2010/main" val="298139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A828C-F4D9-43B3-ABA7-59749C637C2A}" type="datetimeFigureOut">
              <a:rPr lang="en-US" smtClean="0"/>
              <a:t>3/15/2022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A77F4-3006-483F-ABCE-A56B8638AFF5}" type="slidenum">
              <a:rPr lang="en-US" smtClean="0"/>
              <a:t>‹#›</a:t>
            </a:fld>
            <a:endParaRPr lang="en-US"/>
          </a:p>
        </p:txBody>
      </p:sp>
    </p:spTree>
    <p:extLst>
      <p:ext uri="{BB962C8B-B14F-4D97-AF65-F5344CB8AC3E}">
        <p14:creationId xmlns:p14="http://schemas.microsoft.com/office/powerpoint/2010/main" val="335800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28625" y="2500313"/>
            <a:ext cx="8229600" cy="1143000"/>
          </a:xfrm>
        </p:spPr>
        <p:txBody>
          <a:bodyPr/>
          <a:lstStyle/>
          <a:p>
            <a:r>
              <a:rPr lang="en-US" sz="6600" b="1" u="sng" smtClean="0">
                <a:latin typeface="Century" pitchFamily="18" charset="0"/>
              </a:rPr>
              <a:t>ANALOGY</a:t>
            </a:r>
          </a:p>
        </p:txBody>
      </p:sp>
    </p:spTree>
    <p:extLst>
      <p:ext uri="{BB962C8B-B14F-4D97-AF65-F5344CB8AC3E}">
        <p14:creationId xmlns:p14="http://schemas.microsoft.com/office/powerpoint/2010/main" val="1719238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defRPr/>
            </a:pPr>
            <a:r>
              <a:rPr lang="en-US" dirty="0" smtClean="0"/>
              <a:t>Ex 4 :</a:t>
            </a:r>
          </a:p>
          <a:p>
            <a:pPr>
              <a:defRPr/>
            </a:pPr>
            <a:r>
              <a:rPr lang="en-US" dirty="0" smtClean="0"/>
              <a:t>Pen is to poet as needle is to</a:t>
            </a:r>
          </a:p>
          <a:p>
            <a:pPr>
              <a:defRPr/>
            </a:pPr>
            <a:endParaRPr lang="en-US" dirty="0" smtClean="0"/>
          </a:p>
          <a:p>
            <a:pPr marL="514350" indent="-514350">
              <a:buFontTx/>
              <a:buAutoNum type="alphaUcPeriod"/>
              <a:defRPr/>
            </a:pPr>
            <a:r>
              <a:rPr lang="en-US" dirty="0" smtClean="0"/>
              <a:t>Thread</a:t>
            </a:r>
          </a:p>
          <a:p>
            <a:pPr marL="514350" indent="-514350">
              <a:buFontTx/>
              <a:buAutoNum type="alphaUcPeriod"/>
              <a:defRPr/>
            </a:pPr>
            <a:r>
              <a:rPr lang="en-US" dirty="0" smtClean="0"/>
              <a:t>Button</a:t>
            </a:r>
          </a:p>
          <a:p>
            <a:pPr marL="514350" indent="-514350">
              <a:buFontTx/>
              <a:buAutoNum type="alphaUcPeriod"/>
              <a:defRPr/>
            </a:pPr>
            <a:r>
              <a:rPr lang="en-US" dirty="0" smtClean="0"/>
              <a:t>Sewing</a:t>
            </a:r>
          </a:p>
          <a:p>
            <a:pPr marL="514350" indent="-514350">
              <a:buFontTx/>
              <a:buAutoNum type="alphaUcPeriod"/>
              <a:defRPr/>
            </a:pPr>
            <a:r>
              <a:rPr lang="en-US" dirty="0" smtClean="0"/>
              <a:t>tailor</a:t>
            </a:r>
            <a:endParaRPr lang="en-US" dirty="0"/>
          </a:p>
        </p:txBody>
      </p:sp>
    </p:spTree>
    <p:extLst>
      <p:ext uri="{BB962C8B-B14F-4D97-AF65-F5344CB8AC3E}">
        <p14:creationId xmlns:p14="http://schemas.microsoft.com/office/powerpoint/2010/main" val="1957151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lstStyle/>
          <a:p>
            <a:r>
              <a:rPr lang="en-US" b="1" smtClean="0"/>
              <a:t>Answer:</a:t>
            </a:r>
            <a:r>
              <a:rPr lang="en-US" smtClean="0"/>
              <a:t> Option </a:t>
            </a:r>
            <a:r>
              <a:rPr lang="en-US" b="1" smtClean="0"/>
              <a:t>D</a:t>
            </a:r>
            <a:endParaRPr lang="en-US" smtClean="0"/>
          </a:p>
          <a:p>
            <a:r>
              <a:rPr lang="en-US" b="1" smtClean="0"/>
              <a:t>Explanation:</a:t>
            </a:r>
            <a:endParaRPr lang="en-US" smtClean="0"/>
          </a:p>
          <a:p>
            <a:r>
              <a:rPr lang="en-US" smtClean="0"/>
              <a:t>A pen is a tool used by a poet. A needle is a tool used by a tailor. The answer is not choice a, b, or c because none is a person and therefore cannot complete the analogy. </a:t>
            </a:r>
          </a:p>
          <a:p>
            <a:endParaRPr lang="en-US" smtClean="0"/>
          </a:p>
        </p:txBody>
      </p:sp>
    </p:spTree>
    <p:extLst>
      <p:ext uri="{BB962C8B-B14F-4D97-AF65-F5344CB8AC3E}">
        <p14:creationId xmlns:p14="http://schemas.microsoft.com/office/powerpoint/2010/main" val="2572077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u="sng" smtClean="0"/>
              <a:t>Type - 2</a:t>
            </a:r>
          </a:p>
        </p:txBody>
      </p:sp>
      <p:sp>
        <p:nvSpPr>
          <p:cNvPr id="33795" name="Content Placeholder 2"/>
          <p:cNvSpPr>
            <a:spLocks noGrp="1"/>
          </p:cNvSpPr>
          <p:nvPr>
            <p:ph idx="1"/>
          </p:nvPr>
        </p:nvSpPr>
        <p:spPr>
          <a:xfrm>
            <a:off x="428625" y="2071688"/>
            <a:ext cx="8229600" cy="4525962"/>
          </a:xfrm>
        </p:spPr>
        <p:txBody>
          <a:bodyPr/>
          <a:lstStyle/>
          <a:p>
            <a:r>
              <a:rPr lang="en-US" smtClean="0">
                <a:latin typeface="Century" pitchFamily="18" charset="0"/>
              </a:rPr>
              <a:t>Choose the picture that would go in the empty box so that the two bottom pictures are related in the same way as the top two are related.</a:t>
            </a:r>
          </a:p>
        </p:txBody>
      </p:sp>
    </p:spTree>
    <p:extLst>
      <p:ext uri="{BB962C8B-B14F-4D97-AF65-F5344CB8AC3E}">
        <p14:creationId xmlns:p14="http://schemas.microsoft.com/office/powerpoint/2010/main" val="4222370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1625" y="642938"/>
            <a:ext cx="6438900" cy="5143500"/>
          </a:xfrm>
          <a:noFill/>
        </p:spPr>
      </p:pic>
      <p:sp>
        <p:nvSpPr>
          <p:cNvPr id="34819" name="TextBox 4"/>
          <p:cNvSpPr txBox="1">
            <a:spLocks noChangeArrowheads="1"/>
          </p:cNvSpPr>
          <p:nvPr/>
        </p:nvSpPr>
        <p:spPr bwMode="auto">
          <a:xfrm>
            <a:off x="285750" y="1785938"/>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t>Ex. 5 :</a:t>
            </a:r>
            <a:endParaRPr lang="en-US" b="1"/>
          </a:p>
        </p:txBody>
      </p:sp>
    </p:spTree>
    <p:extLst>
      <p:ext uri="{BB962C8B-B14F-4D97-AF65-F5344CB8AC3E}">
        <p14:creationId xmlns:p14="http://schemas.microsoft.com/office/powerpoint/2010/main" val="2910725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p:txBody>
          <a:bodyPr/>
          <a:lstStyle/>
          <a:p>
            <a:r>
              <a:rPr lang="en-US" b="1" smtClean="0"/>
              <a:t>Answer:</a:t>
            </a:r>
            <a:r>
              <a:rPr lang="en-US" smtClean="0"/>
              <a:t> Option </a:t>
            </a:r>
            <a:r>
              <a:rPr lang="en-US" b="1" smtClean="0"/>
              <a:t>A</a:t>
            </a:r>
            <a:endParaRPr lang="en-US" smtClean="0"/>
          </a:p>
          <a:p>
            <a:r>
              <a:rPr lang="en-US" b="1" smtClean="0"/>
              <a:t>Explanation:</a:t>
            </a:r>
            <a:endParaRPr lang="en-US" smtClean="0"/>
          </a:p>
          <a:p>
            <a:r>
              <a:rPr lang="en-US" smtClean="0"/>
              <a:t>Cup is to bowl as vacuum cleaner is to broom. This is another relationship about function. The cup and bowl are both used for eating. The vacuum cleaner and broom are both used for cleaning. </a:t>
            </a:r>
          </a:p>
          <a:p>
            <a:endParaRPr lang="en-US" smtClean="0"/>
          </a:p>
        </p:txBody>
      </p:sp>
    </p:spTree>
    <p:extLst>
      <p:ext uri="{BB962C8B-B14F-4D97-AF65-F5344CB8AC3E}">
        <p14:creationId xmlns:p14="http://schemas.microsoft.com/office/powerpoint/2010/main" val="14640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357313" y="274638"/>
            <a:ext cx="7329487" cy="1143000"/>
          </a:xfrm>
        </p:spPr>
        <p:txBody>
          <a:bodyPr/>
          <a:lstStyle/>
          <a:p>
            <a:pPr algn="l"/>
            <a:r>
              <a:rPr lang="en-US" smtClean="0"/>
              <a:t>Ex 6 :</a:t>
            </a:r>
          </a:p>
        </p:txBody>
      </p:sp>
      <p:pic>
        <p:nvPicPr>
          <p:cNvPr id="368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4438" y="1214438"/>
            <a:ext cx="6715125" cy="4625975"/>
          </a:xfrm>
          <a:noFill/>
        </p:spPr>
      </p:pic>
    </p:spTree>
    <p:extLst>
      <p:ext uri="{BB962C8B-B14F-4D97-AF65-F5344CB8AC3E}">
        <p14:creationId xmlns:p14="http://schemas.microsoft.com/office/powerpoint/2010/main" val="2785906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US" smtClean="0"/>
          </a:p>
        </p:txBody>
      </p:sp>
      <p:sp>
        <p:nvSpPr>
          <p:cNvPr id="37891" name="Content Placeholder 2"/>
          <p:cNvSpPr>
            <a:spLocks noGrp="1"/>
          </p:cNvSpPr>
          <p:nvPr>
            <p:ph idx="1"/>
          </p:nvPr>
        </p:nvSpPr>
        <p:spPr/>
        <p:txBody>
          <a:bodyPr/>
          <a:lstStyle/>
          <a:p>
            <a:r>
              <a:rPr lang="en-US" b="1" smtClean="0"/>
              <a:t>Answer:</a:t>
            </a:r>
            <a:r>
              <a:rPr lang="en-US" smtClean="0"/>
              <a:t> Option </a:t>
            </a:r>
            <a:r>
              <a:rPr lang="en-US" b="1" smtClean="0"/>
              <a:t>D</a:t>
            </a:r>
            <a:endParaRPr lang="en-US" smtClean="0"/>
          </a:p>
          <a:p>
            <a:r>
              <a:rPr lang="en-US" b="1" smtClean="0"/>
              <a:t>Explanation:</a:t>
            </a:r>
            <a:endParaRPr lang="en-US" smtClean="0"/>
          </a:p>
          <a:p>
            <a:r>
              <a:rPr lang="en-US" smtClean="0"/>
              <a:t>A can of paint is to a paintbrush as a spool of thread is to a sewing needle. This is a relationship of function. Both show the tool needed to perform a task. </a:t>
            </a:r>
          </a:p>
          <a:p>
            <a:endParaRPr lang="en-US" smtClean="0"/>
          </a:p>
        </p:txBody>
      </p:sp>
    </p:spTree>
    <p:extLst>
      <p:ext uri="{BB962C8B-B14F-4D97-AF65-F5344CB8AC3E}">
        <p14:creationId xmlns:p14="http://schemas.microsoft.com/office/powerpoint/2010/main" val="371419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u="sng" smtClean="0"/>
              <a:t>Type - 3</a:t>
            </a:r>
          </a:p>
        </p:txBody>
      </p:sp>
      <p:sp>
        <p:nvSpPr>
          <p:cNvPr id="38915" name="Content Placeholder 2"/>
          <p:cNvSpPr>
            <a:spLocks noGrp="1"/>
          </p:cNvSpPr>
          <p:nvPr>
            <p:ph idx="1"/>
          </p:nvPr>
        </p:nvSpPr>
        <p:spPr/>
        <p:txBody>
          <a:bodyPr/>
          <a:lstStyle/>
          <a:p>
            <a:r>
              <a:rPr lang="en-US" smtClean="0">
                <a:latin typeface="Century" pitchFamily="18" charset="0"/>
              </a:rPr>
              <a:t>The words in the bottom row are related in the same way as the words in the top row. For each item, find the word that completes the bottom row of words.</a:t>
            </a:r>
          </a:p>
        </p:txBody>
      </p:sp>
    </p:spTree>
    <p:extLst>
      <p:ext uri="{BB962C8B-B14F-4D97-AF65-F5344CB8AC3E}">
        <p14:creationId xmlns:p14="http://schemas.microsoft.com/office/powerpoint/2010/main" val="2422390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a:r>
              <a:rPr lang="en-US" smtClean="0"/>
              <a:t>     Ex. 7 :</a:t>
            </a:r>
          </a:p>
        </p:txBody>
      </p:sp>
      <p:pic>
        <p:nvPicPr>
          <p:cNvPr id="399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8625" y="1785938"/>
            <a:ext cx="7929563" cy="3000375"/>
          </a:xfrm>
          <a:noFill/>
        </p:spPr>
      </p:pic>
    </p:spTree>
    <p:extLst>
      <p:ext uri="{BB962C8B-B14F-4D97-AF65-F5344CB8AC3E}">
        <p14:creationId xmlns:p14="http://schemas.microsoft.com/office/powerpoint/2010/main" val="1858864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smtClean="0"/>
          </a:p>
        </p:txBody>
      </p:sp>
      <p:sp>
        <p:nvSpPr>
          <p:cNvPr id="40963" name="Content Placeholder 2"/>
          <p:cNvSpPr>
            <a:spLocks noGrp="1"/>
          </p:cNvSpPr>
          <p:nvPr>
            <p:ph idx="1"/>
          </p:nvPr>
        </p:nvSpPr>
        <p:spPr/>
        <p:txBody>
          <a:bodyPr>
            <a:normAutofit lnSpcReduction="10000"/>
          </a:bodyPr>
          <a:lstStyle/>
          <a:p>
            <a:r>
              <a:rPr lang="en-US" sz="2800" b="1" smtClean="0">
                <a:latin typeface="Century" pitchFamily="18" charset="0"/>
              </a:rPr>
              <a:t>Answer:</a:t>
            </a:r>
            <a:r>
              <a:rPr lang="en-US" sz="2800" smtClean="0">
                <a:latin typeface="Century" pitchFamily="18" charset="0"/>
              </a:rPr>
              <a:t> Option </a:t>
            </a:r>
            <a:r>
              <a:rPr lang="en-US" sz="2800" b="1" smtClean="0">
                <a:latin typeface="Century" pitchFamily="18" charset="0"/>
              </a:rPr>
              <a:t>D</a:t>
            </a:r>
            <a:endParaRPr lang="en-US" sz="2800" smtClean="0">
              <a:latin typeface="Century" pitchFamily="18" charset="0"/>
            </a:endParaRPr>
          </a:p>
          <a:p>
            <a:r>
              <a:rPr lang="en-US" sz="2800" b="1" smtClean="0">
                <a:latin typeface="Century" pitchFamily="18" charset="0"/>
              </a:rPr>
              <a:t>Explanation:</a:t>
            </a:r>
            <a:endParaRPr lang="en-US" sz="2800" smtClean="0">
              <a:latin typeface="Century" pitchFamily="18" charset="0"/>
            </a:endParaRPr>
          </a:p>
          <a:p>
            <a:r>
              <a:rPr lang="en-US" sz="2800" smtClean="0">
                <a:latin typeface="Century" pitchFamily="18" charset="0"/>
              </a:rPr>
              <a:t>Above the line, the relationship shows a progression of sources of light. The relationship below the line shows a progression of types of housing, from smallest to largest. (Choice a) is incorrect because a tent is smaller than a house. Choices b and c are wrong because they are not part of the progression. </a:t>
            </a:r>
          </a:p>
          <a:p>
            <a:endParaRPr lang="en-US" sz="2800" smtClean="0">
              <a:latin typeface="Century" pitchFamily="18" charset="0"/>
            </a:endParaRPr>
          </a:p>
        </p:txBody>
      </p:sp>
    </p:spTree>
    <p:extLst>
      <p:ext uri="{BB962C8B-B14F-4D97-AF65-F5344CB8AC3E}">
        <p14:creationId xmlns:p14="http://schemas.microsoft.com/office/powerpoint/2010/main" val="307563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u="sng" smtClean="0"/>
              <a:t>ANALOGY</a:t>
            </a:r>
          </a:p>
        </p:txBody>
      </p:sp>
      <p:sp>
        <p:nvSpPr>
          <p:cNvPr id="23555" name="Content Placeholder 2"/>
          <p:cNvSpPr>
            <a:spLocks noGrp="1"/>
          </p:cNvSpPr>
          <p:nvPr>
            <p:ph idx="1"/>
          </p:nvPr>
        </p:nvSpPr>
        <p:spPr>
          <a:xfrm>
            <a:off x="428625" y="2143125"/>
            <a:ext cx="8229600" cy="4525963"/>
          </a:xfrm>
        </p:spPr>
        <p:txBody>
          <a:bodyPr/>
          <a:lstStyle/>
          <a:p>
            <a:pPr eaLnBrk="1" hangingPunct="1"/>
            <a:r>
              <a:rPr lang="en-US" smtClean="0">
                <a:latin typeface="Century" pitchFamily="18" charset="0"/>
              </a:rPr>
              <a:t>An analogy question gives you a pair or words; then from a list of other pairs you pick the one that most nearly matches the relationship of the original pair.</a:t>
            </a:r>
          </a:p>
          <a:p>
            <a:pPr eaLnBrk="1" hangingPunct="1"/>
            <a:endParaRPr lang="en-US" smtClean="0">
              <a:latin typeface="Century" pitchFamily="18" charset="0"/>
            </a:endParaRPr>
          </a:p>
          <a:p>
            <a:endParaRPr lang="en-US" smtClean="0">
              <a:latin typeface="Century" pitchFamily="18" charset="0"/>
            </a:endParaRPr>
          </a:p>
        </p:txBody>
      </p:sp>
    </p:spTree>
    <p:extLst>
      <p:ext uri="{BB962C8B-B14F-4D97-AF65-F5344CB8AC3E}">
        <p14:creationId xmlns:p14="http://schemas.microsoft.com/office/powerpoint/2010/main" val="3069499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l"/>
            <a:r>
              <a:rPr lang="en-US" smtClean="0"/>
              <a:t>     Ex. 8 :</a:t>
            </a:r>
          </a:p>
        </p:txBody>
      </p:sp>
      <p:pic>
        <p:nvPicPr>
          <p:cNvPr id="4198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5750" y="1714500"/>
            <a:ext cx="8356600" cy="3571875"/>
          </a:xfrm>
          <a:noFill/>
        </p:spPr>
      </p:pic>
    </p:spTree>
    <p:extLst>
      <p:ext uri="{BB962C8B-B14F-4D97-AF65-F5344CB8AC3E}">
        <p14:creationId xmlns:p14="http://schemas.microsoft.com/office/powerpoint/2010/main" val="1054492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US" smtClean="0"/>
          </a:p>
        </p:txBody>
      </p:sp>
      <p:sp>
        <p:nvSpPr>
          <p:cNvPr id="43011" name="Content Placeholder 2"/>
          <p:cNvSpPr>
            <a:spLocks noGrp="1"/>
          </p:cNvSpPr>
          <p:nvPr>
            <p:ph idx="1"/>
          </p:nvPr>
        </p:nvSpPr>
        <p:spPr/>
        <p:txBody>
          <a:bodyPr/>
          <a:lstStyle/>
          <a:p>
            <a:r>
              <a:rPr lang="en-US" sz="2800" b="1" smtClean="0">
                <a:latin typeface="Century" pitchFamily="18" charset="0"/>
              </a:rPr>
              <a:t>Answer:</a:t>
            </a:r>
            <a:r>
              <a:rPr lang="en-US" sz="2800" smtClean="0">
                <a:latin typeface="Century" pitchFamily="18" charset="0"/>
              </a:rPr>
              <a:t> Option </a:t>
            </a:r>
            <a:r>
              <a:rPr lang="en-US" sz="2800" b="1" smtClean="0">
                <a:latin typeface="Century" pitchFamily="18" charset="0"/>
              </a:rPr>
              <a:t>D</a:t>
            </a:r>
            <a:endParaRPr lang="en-US" sz="2800" smtClean="0">
              <a:latin typeface="Century" pitchFamily="18" charset="0"/>
            </a:endParaRPr>
          </a:p>
          <a:p>
            <a:r>
              <a:rPr lang="en-US" sz="2800" b="1" smtClean="0">
                <a:latin typeface="Century" pitchFamily="18" charset="0"/>
              </a:rPr>
              <a:t>Explanation:</a:t>
            </a:r>
            <a:endParaRPr lang="en-US" sz="2800" smtClean="0">
              <a:latin typeface="Century" pitchFamily="18" charset="0"/>
            </a:endParaRPr>
          </a:p>
          <a:p>
            <a:r>
              <a:rPr lang="en-US" sz="2800" smtClean="0">
                <a:latin typeface="Century" pitchFamily="18" charset="0"/>
              </a:rPr>
              <a:t>The words above the line show a continuum: Command is more extreme than rule, and dictate is more extreme than command. Below the line, the continuum is as follows: Sleep is more than doze, and hibernate is more than sleep. The other choices are not related in the same way. </a:t>
            </a:r>
          </a:p>
          <a:p>
            <a:endParaRPr lang="en-US" sz="2800" smtClean="0">
              <a:latin typeface="Century" pitchFamily="18" charset="0"/>
            </a:endParaRPr>
          </a:p>
        </p:txBody>
      </p:sp>
    </p:spTree>
    <p:extLst>
      <p:ext uri="{BB962C8B-B14F-4D97-AF65-F5344CB8AC3E}">
        <p14:creationId xmlns:p14="http://schemas.microsoft.com/office/powerpoint/2010/main" val="3966705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l"/>
            <a:r>
              <a:rPr lang="en-US" smtClean="0"/>
              <a:t>     Ex.9:</a:t>
            </a:r>
          </a:p>
        </p:txBody>
      </p:sp>
      <p:pic>
        <p:nvPicPr>
          <p:cNvPr id="440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2875" y="1714500"/>
            <a:ext cx="8653463" cy="3929063"/>
          </a:xfrm>
          <a:noFill/>
        </p:spPr>
      </p:pic>
    </p:spTree>
    <p:extLst>
      <p:ext uri="{BB962C8B-B14F-4D97-AF65-F5344CB8AC3E}">
        <p14:creationId xmlns:p14="http://schemas.microsoft.com/office/powerpoint/2010/main" val="30253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smtClean="0"/>
          </a:p>
        </p:txBody>
      </p:sp>
      <p:sp>
        <p:nvSpPr>
          <p:cNvPr id="45059" name="Content Placeholder 2"/>
          <p:cNvSpPr>
            <a:spLocks noGrp="1"/>
          </p:cNvSpPr>
          <p:nvPr>
            <p:ph idx="1"/>
          </p:nvPr>
        </p:nvSpPr>
        <p:spPr/>
        <p:txBody>
          <a:bodyPr/>
          <a:lstStyle/>
          <a:p>
            <a:r>
              <a:rPr lang="en-US" sz="2800" b="1" smtClean="0">
                <a:latin typeface="Century" pitchFamily="18" charset="0"/>
              </a:rPr>
              <a:t>Answer:</a:t>
            </a:r>
            <a:r>
              <a:rPr lang="en-US" sz="2800" smtClean="0">
                <a:latin typeface="Century" pitchFamily="18" charset="0"/>
              </a:rPr>
              <a:t> Option </a:t>
            </a:r>
            <a:r>
              <a:rPr lang="en-US" sz="2800" b="1" smtClean="0">
                <a:latin typeface="Century" pitchFamily="18" charset="0"/>
              </a:rPr>
              <a:t>A</a:t>
            </a:r>
            <a:endParaRPr lang="en-US" sz="2800" smtClean="0">
              <a:latin typeface="Century" pitchFamily="18" charset="0"/>
            </a:endParaRPr>
          </a:p>
          <a:p>
            <a:r>
              <a:rPr lang="en-US" sz="2800" b="1" smtClean="0">
                <a:latin typeface="Century" pitchFamily="18" charset="0"/>
              </a:rPr>
              <a:t>Explanation:</a:t>
            </a:r>
            <a:endParaRPr lang="en-US" sz="2800" smtClean="0">
              <a:latin typeface="Century" pitchFamily="18" charset="0"/>
            </a:endParaRPr>
          </a:p>
          <a:p>
            <a:r>
              <a:rPr lang="en-US" sz="2800" smtClean="0">
                <a:latin typeface="Century" pitchFamily="18" charset="0"/>
              </a:rPr>
              <a:t>The relationship above the line is as follows; apples are a kind of fruit; fruit is sold in a supermarket. Below the line, the relationship is: a novel is a kind of book; books are sold in a bookstore. </a:t>
            </a:r>
          </a:p>
          <a:p>
            <a:endParaRPr lang="en-US" sz="2800" smtClean="0">
              <a:latin typeface="Century" pitchFamily="18" charset="0"/>
            </a:endParaRPr>
          </a:p>
        </p:txBody>
      </p:sp>
    </p:spTree>
    <p:extLst>
      <p:ext uri="{BB962C8B-B14F-4D97-AF65-F5344CB8AC3E}">
        <p14:creationId xmlns:p14="http://schemas.microsoft.com/office/powerpoint/2010/main" val="2070642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u="sng" smtClean="0"/>
              <a:t>Type - 4</a:t>
            </a:r>
          </a:p>
        </p:txBody>
      </p:sp>
      <p:sp>
        <p:nvSpPr>
          <p:cNvPr id="46083" name="Content Placeholder 2"/>
          <p:cNvSpPr>
            <a:spLocks noGrp="1"/>
          </p:cNvSpPr>
          <p:nvPr>
            <p:ph idx="1"/>
          </p:nvPr>
        </p:nvSpPr>
        <p:spPr/>
        <p:txBody>
          <a:bodyPr/>
          <a:lstStyle/>
          <a:p>
            <a:r>
              <a:rPr lang="en-US" smtClean="0">
                <a:latin typeface="Century" pitchFamily="18" charset="0"/>
              </a:rPr>
              <a:t>Every one of the following questions consists of a related pair of words, followed by five pairs of words. Choose the pair that best represents a similar relationship to the one expressed in the original pair of words.</a:t>
            </a:r>
          </a:p>
        </p:txBody>
      </p:sp>
    </p:spTree>
    <p:extLst>
      <p:ext uri="{BB962C8B-B14F-4D97-AF65-F5344CB8AC3E}">
        <p14:creationId xmlns:p14="http://schemas.microsoft.com/office/powerpoint/2010/main" val="1234550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l"/>
            <a:r>
              <a:rPr lang="en-US" smtClean="0"/>
              <a:t>     Ex.10:</a:t>
            </a:r>
          </a:p>
        </p:txBody>
      </p:sp>
      <p:sp>
        <p:nvSpPr>
          <p:cNvPr id="47107" name="Content Placeholder 2"/>
          <p:cNvSpPr>
            <a:spLocks noGrp="1"/>
          </p:cNvSpPr>
          <p:nvPr>
            <p:ph idx="1"/>
          </p:nvPr>
        </p:nvSpPr>
        <p:spPr/>
        <p:txBody>
          <a:bodyPr/>
          <a:lstStyle/>
          <a:p>
            <a:r>
              <a:rPr lang="en-US" smtClean="0"/>
              <a:t>EXPLORE : DISCOVER</a:t>
            </a:r>
          </a:p>
          <a:p>
            <a:endParaRPr lang="en-US" smtClean="0"/>
          </a:p>
          <a:p>
            <a:r>
              <a:rPr lang="en-US" smtClean="0"/>
              <a:t>A. read : skim</a:t>
            </a:r>
          </a:p>
          <a:p>
            <a:r>
              <a:rPr lang="en-US" smtClean="0"/>
              <a:t>B. research : learn</a:t>
            </a:r>
          </a:p>
          <a:p>
            <a:r>
              <a:rPr lang="en-US" smtClean="0"/>
              <a:t>C. write : print</a:t>
            </a:r>
          </a:p>
          <a:p>
            <a:r>
              <a:rPr lang="en-US" smtClean="0"/>
              <a:t>D. think : relate</a:t>
            </a:r>
          </a:p>
          <a:p>
            <a:r>
              <a:rPr lang="en-US" smtClean="0"/>
              <a:t>E. sleep : wake</a:t>
            </a:r>
          </a:p>
        </p:txBody>
      </p:sp>
    </p:spTree>
    <p:extLst>
      <p:ext uri="{BB962C8B-B14F-4D97-AF65-F5344CB8AC3E}">
        <p14:creationId xmlns:p14="http://schemas.microsoft.com/office/powerpoint/2010/main" val="1458943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US" smtClean="0"/>
          </a:p>
        </p:txBody>
      </p:sp>
      <p:sp>
        <p:nvSpPr>
          <p:cNvPr id="48131" name="Content Placeholder 2"/>
          <p:cNvSpPr>
            <a:spLocks noGrp="1"/>
          </p:cNvSpPr>
          <p:nvPr>
            <p:ph idx="1"/>
          </p:nvPr>
        </p:nvSpPr>
        <p:spPr/>
        <p:txBody>
          <a:bodyPr/>
          <a:lstStyle/>
          <a:p>
            <a:r>
              <a:rPr lang="en-US" b="1" smtClean="0"/>
              <a:t>Answer:</a:t>
            </a:r>
            <a:r>
              <a:rPr lang="en-US" smtClean="0"/>
              <a:t> Option </a:t>
            </a:r>
            <a:r>
              <a:rPr lang="en-US" b="1" smtClean="0"/>
              <a:t>B</a:t>
            </a:r>
            <a:endParaRPr lang="en-US" smtClean="0"/>
          </a:p>
          <a:p>
            <a:r>
              <a:rPr lang="en-US" b="1" smtClean="0"/>
              <a:t>Explanation:</a:t>
            </a:r>
            <a:endParaRPr lang="en-US" smtClean="0"/>
          </a:p>
          <a:p>
            <a:r>
              <a:rPr lang="en-US" smtClean="0"/>
              <a:t>One explores to discover; one researches to learn. </a:t>
            </a:r>
          </a:p>
          <a:p>
            <a:pPr>
              <a:buFontTx/>
              <a:buNone/>
            </a:pPr>
            <a:endParaRPr lang="en-US" smtClean="0"/>
          </a:p>
        </p:txBody>
      </p:sp>
    </p:spTree>
    <p:extLst>
      <p:ext uri="{BB962C8B-B14F-4D97-AF65-F5344CB8AC3E}">
        <p14:creationId xmlns:p14="http://schemas.microsoft.com/office/powerpoint/2010/main" val="1694072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l"/>
            <a:r>
              <a:rPr lang="en-US" smtClean="0"/>
              <a:t>     Ex.11:</a:t>
            </a:r>
          </a:p>
        </p:txBody>
      </p:sp>
      <p:sp>
        <p:nvSpPr>
          <p:cNvPr id="49155" name="Content Placeholder 2"/>
          <p:cNvSpPr>
            <a:spLocks noGrp="1"/>
          </p:cNvSpPr>
          <p:nvPr>
            <p:ph idx="1"/>
          </p:nvPr>
        </p:nvSpPr>
        <p:spPr/>
        <p:txBody>
          <a:bodyPr/>
          <a:lstStyle/>
          <a:p>
            <a:r>
              <a:rPr lang="en-US" smtClean="0"/>
              <a:t>PETAL : FLOWER</a:t>
            </a:r>
          </a:p>
          <a:p>
            <a:pPr>
              <a:buFontTx/>
              <a:buNone/>
            </a:pPr>
            <a:endParaRPr lang="en-US" smtClean="0"/>
          </a:p>
          <a:p>
            <a:r>
              <a:rPr lang="en-US" smtClean="0"/>
              <a:t>A. salt : pepper</a:t>
            </a:r>
          </a:p>
          <a:p>
            <a:r>
              <a:rPr lang="en-US" smtClean="0"/>
              <a:t>B. tire : bicycle</a:t>
            </a:r>
          </a:p>
          <a:p>
            <a:r>
              <a:rPr lang="en-US" smtClean="0"/>
              <a:t>C. base : ball</a:t>
            </a:r>
          </a:p>
          <a:p>
            <a:r>
              <a:rPr lang="en-US" smtClean="0"/>
              <a:t>D. sandals : shoes</a:t>
            </a:r>
          </a:p>
          <a:p>
            <a:r>
              <a:rPr lang="en-US" smtClean="0"/>
              <a:t>E. puppy : dog</a:t>
            </a:r>
          </a:p>
        </p:txBody>
      </p:sp>
    </p:spTree>
    <p:extLst>
      <p:ext uri="{BB962C8B-B14F-4D97-AF65-F5344CB8AC3E}">
        <p14:creationId xmlns:p14="http://schemas.microsoft.com/office/powerpoint/2010/main" val="2066702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smtClean="0"/>
          </a:p>
        </p:txBody>
      </p:sp>
      <p:sp>
        <p:nvSpPr>
          <p:cNvPr id="50179" name="Content Placeholder 2"/>
          <p:cNvSpPr>
            <a:spLocks noGrp="1"/>
          </p:cNvSpPr>
          <p:nvPr>
            <p:ph idx="1"/>
          </p:nvPr>
        </p:nvSpPr>
        <p:spPr/>
        <p:txBody>
          <a:bodyPr/>
          <a:lstStyle/>
          <a:p>
            <a:r>
              <a:rPr lang="en-US" b="1" smtClean="0"/>
              <a:t>Answer:</a:t>
            </a:r>
            <a:r>
              <a:rPr lang="en-US" smtClean="0"/>
              <a:t> Option </a:t>
            </a:r>
            <a:r>
              <a:rPr lang="en-US" b="1" smtClean="0"/>
              <a:t>B</a:t>
            </a:r>
            <a:endParaRPr lang="en-US" smtClean="0"/>
          </a:p>
          <a:p>
            <a:r>
              <a:rPr lang="en-US" b="1" smtClean="0"/>
              <a:t>Explanation:</a:t>
            </a:r>
            <a:endParaRPr lang="en-US" smtClean="0"/>
          </a:p>
          <a:p>
            <a:r>
              <a:rPr lang="en-US" smtClean="0"/>
              <a:t>A petal is a part of a flower; a tire is a part of a bicycle. </a:t>
            </a:r>
          </a:p>
          <a:p>
            <a:endParaRPr lang="en-US" smtClean="0"/>
          </a:p>
        </p:txBody>
      </p:sp>
    </p:spTree>
    <p:extLst>
      <p:ext uri="{BB962C8B-B14F-4D97-AF65-F5344CB8AC3E}">
        <p14:creationId xmlns:p14="http://schemas.microsoft.com/office/powerpoint/2010/main" val="2113691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b="1" u="sng" smtClean="0"/>
              <a:t>CLASSIFICATION</a:t>
            </a:r>
          </a:p>
        </p:txBody>
      </p:sp>
      <p:sp>
        <p:nvSpPr>
          <p:cNvPr id="51203" name="Content Placeholder 2"/>
          <p:cNvSpPr>
            <a:spLocks noGrp="1"/>
          </p:cNvSpPr>
          <p:nvPr>
            <p:ph idx="1"/>
          </p:nvPr>
        </p:nvSpPr>
        <p:spPr/>
        <p:txBody>
          <a:bodyPr/>
          <a:lstStyle/>
          <a:p>
            <a:r>
              <a:rPr lang="en-US" b="1" smtClean="0">
                <a:latin typeface="Century" pitchFamily="18" charset="0"/>
              </a:rPr>
              <a:t>“Classification”</a:t>
            </a:r>
            <a:r>
              <a:rPr lang="en-US" smtClean="0">
                <a:latin typeface="Century" pitchFamily="18" charset="0"/>
              </a:rPr>
              <a:t> means to check  the items of a given group on the basis of a certain common quality they possess and then spot the odd one out.</a:t>
            </a:r>
          </a:p>
        </p:txBody>
      </p:sp>
    </p:spTree>
    <p:extLst>
      <p:ext uri="{BB962C8B-B14F-4D97-AF65-F5344CB8AC3E}">
        <p14:creationId xmlns:p14="http://schemas.microsoft.com/office/powerpoint/2010/main" val="3034706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u="sng" smtClean="0"/>
              <a:t>Type - 1</a:t>
            </a:r>
          </a:p>
        </p:txBody>
      </p:sp>
      <p:sp>
        <p:nvSpPr>
          <p:cNvPr id="24579" name="Content Placeholder 2"/>
          <p:cNvSpPr>
            <a:spLocks noGrp="1"/>
          </p:cNvSpPr>
          <p:nvPr>
            <p:ph idx="1"/>
          </p:nvPr>
        </p:nvSpPr>
        <p:spPr/>
        <p:txBody>
          <a:bodyPr/>
          <a:lstStyle/>
          <a:p>
            <a:r>
              <a:rPr lang="en-US" smtClean="0">
                <a:latin typeface="Century" pitchFamily="18" charset="0"/>
              </a:rPr>
              <a:t>Find out which of the answer choices completes the same relationship with the third word.</a:t>
            </a:r>
          </a:p>
        </p:txBody>
      </p:sp>
    </p:spTree>
    <p:extLst>
      <p:ext uri="{BB962C8B-B14F-4D97-AF65-F5344CB8AC3E}">
        <p14:creationId xmlns:p14="http://schemas.microsoft.com/office/powerpoint/2010/main" val="1502261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52227" name="Content Placeholder 2"/>
          <p:cNvSpPr>
            <a:spLocks noGrp="1"/>
          </p:cNvSpPr>
          <p:nvPr>
            <p:ph idx="1"/>
          </p:nvPr>
        </p:nvSpPr>
        <p:spPr/>
        <p:txBody>
          <a:bodyPr/>
          <a:lstStyle/>
          <a:p>
            <a:r>
              <a:rPr lang="en-US" smtClean="0"/>
              <a:t>Which word does NOT belong with the others?</a:t>
            </a:r>
          </a:p>
          <a:p>
            <a:pPr>
              <a:buFontTx/>
              <a:buNone/>
            </a:pPr>
            <a:endParaRPr lang="en-US" smtClean="0"/>
          </a:p>
          <a:p>
            <a:r>
              <a:rPr lang="en-US" smtClean="0"/>
              <a:t>A. inch</a:t>
            </a:r>
          </a:p>
          <a:p>
            <a:r>
              <a:rPr lang="en-US" smtClean="0"/>
              <a:t>B. ounce</a:t>
            </a:r>
          </a:p>
          <a:p>
            <a:r>
              <a:rPr lang="en-US" smtClean="0"/>
              <a:t>C. centimeter</a:t>
            </a:r>
          </a:p>
          <a:p>
            <a:r>
              <a:rPr lang="en-US" smtClean="0"/>
              <a:t>D. yard</a:t>
            </a:r>
          </a:p>
        </p:txBody>
      </p:sp>
    </p:spTree>
    <p:extLst>
      <p:ext uri="{BB962C8B-B14F-4D97-AF65-F5344CB8AC3E}">
        <p14:creationId xmlns:p14="http://schemas.microsoft.com/office/powerpoint/2010/main" val="737686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endParaRPr lang="en-US" smtClean="0"/>
          </a:p>
        </p:txBody>
      </p:sp>
      <p:sp>
        <p:nvSpPr>
          <p:cNvPr id="53251" name="Content Placeholder 2"/>
          <p:cNvSpPr>
            <a:spLocks noGrp="1"/>
          </p:cNvSpPr>
          <p:nvPr>
            <p:ph idx="1"/>
          </p:nvPr>
        </p:nvSpPr>
        <p:spPr/>
        <p:txBody>
          <a:bodyPr/>
          <a:lstStyle/>
          <a:p>
            <a:r>
              <a:rPr lang="en-US" b="1" smtClean="0"/>
              <a:t>Answer:</a:t>
            </a:r>
            <a:r>
              <a:rPr lang="en-US" smtClean="0"/>
              <a:t> Option </a:t>
            </a:r>
            <a:r>
              <a:rPr lang="en-US" b="1" smtClean="0"/>
              <a:t>B</a:t>
            </a:r>
            <a:endParaRPr lang="en-US" smtClean="0"/>
          </a:p>
          <a:p>
            <a:r>
              <a:rPr lang="en-US" b="1" smtClean="0"/>
              <a:t>Explanation:</a:t>
            </a:r>
            <a:endParaRPr lang="en-US" smtClean="0"/>
          </a:p>
          <a:p>
            <a:r>
              <a:rPr lang="en-US" smtClean="0"/>
              <a:t>An ounce measures weight; the other choices measure length. </a:t>
            </a:r>
          </a:p>
          <a:p>
            <a:endParaRPr lang="en-US" smtClean="0"/>
          </a:p>
        </p:txBody>
      </p:sp>
    </p:spTree>
    <p:extLst>
      <p:ext uri="{BB962C8B-B14F-4D97-AF65-F5344CB8AC3E}">
        <p14:creationId xmlns:p14="http://schemas.microsoft.com/office/powerpoint/2010/main" val="2317583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smtClean="0"/>
          </a:p>
        </p:txBody>
      </p:sp>
      <p:sp>
        <p:nvSpPr>
          <p:cNvPr id="54275" name="Content Placeholder 2"/>
          <p:cNvSpPr>
            <a:spLocks noGrp="1"/>
          </p:cNvSpPr>
          <p:nvPr>
            <p:ph idx="1"/>
          </p:nvPr>
        </p:nvSpPr>
        <p:spPr/>
        <p:txBody>
          <a:bodyPr/>
          <a:lstStyle/>
          <a:p>
            <a:r>
              <a:rPr lang="en-US" smtClean="0"/>
              <a:t>Which word does NOT belong with the others?</a:t>
            </a:r>
          </a:p>
          <a:p>
            <a:pPr>
              <a:buFontTx/>
              <a:buNone/>
            </a:pPr>
            <a:endParaRPr lang="en-US" smtClean="0"/>
          </a:p>
          <a:p>
            <a:r>
              <a:rPr lang="en-US" smtClean="0"/>
              <a:t>A. tire</a:t>
            </a:r>
          </a:p>
          <a:p>
            <a:r>
              <a:rPr lang="en-US" smtClean="0"/>
              <a:t>B. steering wheel</a:t>
            </a:r>
          </a:p>
          <a:p>
            <a:r>
              <a:rPr lang="en-US" smtClean="0"/>
              <a:t>C. engine</a:t>
            </a:r>
          </a:p>
          <a:p>
            <a:r>
              <a:rPr lang="en-US" smtClean="0"/>
              <a:t>D. car</a:t>
            </a:r>
          </a:p>
        </p:txBody>
      </p:sp>
    </p:spTree>
    <p:extLst>
      <p:ext uri="{BB962C8B-B14F-4D97-AF65-F5344CB8AC3E}">
        <p14:creationId xmlns:p14="http://schemas.microsoft.com/office/powerpoint/2010/main" val="2848007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smtClean="0"/>
          </a:p>
        </p:txBody>
      </p:sp>
      <p:sp>
        <p:nvSpPr>
          <p:cNvPr id="55299" name="Content Placeholder 2"/>
          <p:cNvSpPr>
            <a:spLocks noGrp="1"/>
          </p:cNvSpPr>
          <p:nvPr>
            <p:ph idx="1"/>
          </p:nvPr>
        </p:nvSpPr>
        <p:spPr/>
        <p:txBody>
          <a:bodyPr/>
          <a:lstStyle/>
          <a:p>
            <a:r>
              <a:rPr lang="en-US" b="1" smtClean="0"/>
              <a:t>Answer:</a:t>
            </a:r>
            <a:r>
              <a:rPr lang="en-US" smtClean="0"/>
              <a:t> Option </a:t>
            </a:r>
            <a:r>
              <a:rPr lang="en-US" b="1" smtClean="0"/>
              <a:t>D</a:t>
            </a:r>
            <a:endParaRPr lang="en-US" smtClean="0"/>
          </a:p>
          <a:p>
            <a:r>
              <a:rPr lang="en-US" b="1" smtClean="0"/>
              <a:t>Explanation:</a:t>
            </a:r>
            <a:endParaRPr lang="en-US" smtClean="0"/>
          </a:p>
          <a:p>
            <a:r>
              <a:rPr lang="en-US" smtClean="0"/>
              <a:t>Tire, steering wheel, and engine are all parts of a car. </a:t>
            </a:r>
          </a:p>
          <a:p>
            <a:pPr>
              <a:buFontTx/>
              <a:buNone/>
            </a:pPr>
            <a:endParaRPr lang="en-US" smtClean="0"/>
          </a:p>
        </p:txBody>
      </p:sp>
    </p:spTree>
    <p:extLst>
      <p:ext uri="{BB962C8B-B14F-4D97-AF65-F5344CB8AC3E}">
        <p14:creationId xmlns:p14="http://schemas.microsoft.com/office/powerpoint/2010/main" val="3079564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571500" y="2500313"/>
            <a:ext cx="8229600" cy="1143000"/>
          </a:xfrm>
        </p:spPr>
        <p:txBody>
          <a:bodyPr>
            <a:normAutofit fontScale="90000"/>
          </a:bodyPr>
          <a:lstStyle/>
          <a:p>
            <a:r>
              <a:rPr lang="en-US" sz="7200" b="1" u="sng" smtClean="0"/>
              <a:t>KINDS </a:t>
            </a:r>
            <a:br>
              <a:rPr lang="en-US" sz="7200" b="1" u="sng" smtClean="0"/>
            </a:br>
            <a:r>
              <a:rPr lang="en-US" sz="7200" b="1" u="sng" smtClean="0"/>
              <a:t>OF RELATIONSHIPS</a:t>
            </a:r>
          </a:p>
        </p:txBody>
      </p:sp>
    </p:spTree>
    <p:extLst>
      <p:ext uri="{BB962C8B-B14F-4D97-AF65-F5344CB8AC3E}">
        <p14:creationId xmlns:p14="http://schemas.microsoft.com/office/powerpoint/2010/main" val="3884016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4000" smtClean="0">
                <a:solidFill>
                  <a:schemeClr val="tx1"/>
                </a:solidFill>
                <a:latin typeface="Century" pitchFamily="18" charset="0"/>
              </a:rPr>
              <a:t>    </a:t>
            </a:r>
            <a:r>
              <a:rPr lang="en-US" sz="4000" u="sng" smtClean="0">
                <a:solidFill>
                  <a:schemeClr val="tx1"/>
                </a:solidFill>
                <a:latin typeface="Century" pitchFamily="18" charset="0"/>
              </a:rPr>
              <a:t>Instrument  and Measurement  </a:t>
            </a:r>
            <a:endParaRPr lang="en-US" sz="4000" u="sng" smtClean="0"/>
          </a:p>
        </p:txBody>
      </p:sp>
      <p:sp>
        <p:nvSpPr>
          <p:cNvPr id="57347" name="Content Placeholder 2"/>
          <p:cNvSpPr>
            <a:spLocks noGrp="1"/>
          </p:cNvSpPr>
          <p:nvPr>
            <p:ph idx="1"/>
          </p:nvPr>
        </p:nvSpPr>
        <p:spPr>
          <a:xfrm>
            <a:off x="36513" y="1500188"/>
            <a:ext cx="9107487" cy="4525962"/>
          </a:xfrm>
        </p:spPr>
        <p:txBody>
          <a:bodyPr>
            <a:normAutofit lnSpcReduction="10000"/>
          </a:bodyPr>
          <a:lstStyle/>
          <a:p>
            <a:r>
              <a:rPr lang="en-US" sz="2400" smtClean="0">
                <a:latin typeface="Century" pitchFamily="18" charset="0"/>
              </a:rPr>
              <a:t>Ex. Barometer : Pressure </a:t>
            </a:r>
          </a:p>
          <a:p>
            <a:pPr>
              <a:buFontTx/>
              <a:buNone/>
            </a:pPr>
            <a:r>
              <a:rPr lang="en-US" sz="2400" smtClean="0">
                <a:latin typeface="Century" pitchFamily="18" charset="0"/>
              </a:rPr>
              <a:t>	Barometer is an instrument used to measure pressure. </a:t>
            </a:r>
          </a:p>
          <a:p>
            <a:r>
              <a:rPr lang="en-US" sz="2400" smtClean="0">
                <a:latin typeface="Century" pitchFamily="18" charset="0"/>
              </a:rPr>
              <a:t>Some more examples are given below : </a:t>
            </a:r>
          </a:p>
          <a:p>
            <a:pPr>
              <a:buFontTx/>
              <a:buNone/>
            </a:pPr>
            <a:r>
              <a:rPr lang="en-US" sz="2400" smtClean="0">
                <a:latin typeface="Century" pitchFamily="18" charset="0"/>
              </a:rPr>
              <a:t>	1. Thermometer : Temperature	7.	Rain Gauge : Rain</a:t>
            </a:r>
          </a:p>
          <a:p>
            <a:pPr>
              <a:buFontTx/>
              <a:buNone/>
            </a:pPr>
            <a:r>
              <a:rPr lang="en-US" sz="2400" smtClean="0">
                <a:latin typeface="Century" pitchFamily="18" charset="0"/>
              </a:rPr>
              <a:t>	2. Anemometer : Wind vane	   8.	Hygrometer : Humidity</a:t>
            </a:r>
          </a:p>
          <a:p>
            <a:pPr>
              <a:buFontTx/>
              <a:buNone/>
            </a:pPr>
            <a:r>
              <a:rPr lang="en-US" sz="2400" smtClean="0">
                <a:latin typeface="Century" pitchFamily="18" charset="0"/>
              </a:rPr>
              <a:t>	3. Odometer : Speed		   9.	Ammeter : Current</a:t>
            </a:r>
          </a:p>
          <a:p>
            <a:pPr>
              <a:buFontTx/>
              <a:buNone/>
            </a:pPr>
            <a:r>
              <a:rPr lang="en-US" sz="2400" smtClean="0">
                <a:latin typeface="Century" pitchFamily="18" charset="0"/>
              </a:rPr>
              <a:t>	4. Screw Gauge : Thickness	 10.	 Scale : Length </a:t>
            </a:r>
          </a:p>
          <a:p>
            <a:pPr>
              <a:buFontTx/>
              <a:buNone/>
            </a:pPr>
            <a:r>
              <a:rPr lang="en-US" sz="2400" smtClean="0">
                <a:latin typeface="Century" pitchFamily="18" charset="0"/>
              </a:rPr>
              <a:t>	5. Seismograph : Earthquakes 11.	 Balance : Mass</a:t>
            </a:r>
          </a:p>
          <a:p>
            <a:pPr>
              <a:buFontTx/>
              <a:buNone/>
            </a:pPr>
            <a:r>
              <a:rPr lang="en-US" sz="2400" smtClean="0">
                <a:latin typeface="Century" pitchFamily="18" charset="0"/>
              </a:rPr>
              <a:t>	6. Sphygmomanometer : Blood Pressure	</a:t>
            </a:r>
          </a:p>
          <a:p>
            <a:pPr>
              <a:buFontTx/>
              <a:buNone/>
            </a:pPr>
            <a:r>
              <a:rPr lang="en-US" sz="2400" smtClean="0">
                <a:latin typeface="Century" pitchFamily="18" charset="0"/>
              </a:rPr>
              <a:t>						 12.	Taseometer : Strains</a:t>
            </a:r>
          </a:p>
          <a:p>
            <a:endParaRPr lang="en-US" sz="2400" smtClean="0">
              <a:latin typeface="Century" pitchFamily="18" charset="0"/>
            </a:endParaRPr>
          </a:p>
        </p:txBody>
      </p:sp>
    </p:spTree>
    <p:extLst>
      <p:ext uri="{BB962C8B-B14F-4D97-AF65-F5344CB8AC3E}">
        <p14:creationId xmlns:p14="http://schemas.microsoft.com/office/powerpoint/2010/main" val="3931857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u="sng" smtClean="0"/>
              <a:t>Quantity and  Unit </a:t>
            </a:r>
          </a:p>
        </p:txBody>
      </p:sp>
      <p:sp>
        <p:nvSpPr>
          <p:cNvPr id="58371" name="Content Placeholder 2"/>
          <p:cNvSpPr>
            <a:spLocks noGrp="1"/>
          </p:cNvSpPr>
          <p:nvPr>
            <p:ph idx="1"/>
          </p:nvPr>
        </p:nvSpPr>
        <p:spPr>
          <a:xfrm>
            <a:off x="428625" y="1428750"/>
            <a:ext cx="8229600" cy="4525963"/>
          </a:xfrm>
        </p:spPr>
        <p:txBody>
          <a:bodyPr>
            <a:normAutofit fontScale="92500" lnSpcReduction="10000"/>
          </a:bodyPr>
          <a:lstStyle/>
          <a:p>
            <a:r>
              <a:rPr lang="en-US" sz="2400" smtClean="0">
                <a:latin typeface="Century" pitchFamily="18" charset="0"/>
              </a:rPr>
              <a:t>Ex. Length : Metre </a:t>
            </a:r>
          </a:p>
          <a:p>
            <a:pPr>
              <a:buFontTx/>
              <a:buNone/>
            </a:pPr>
            <a:r>
              <a:rPr lang="en-US" sz="2400" smtClean="0">
                <a:latin typeface="Century" pitchFamily="18" charset="0"/>
              </a:rPr>
              <a:t>	Metre is the unit of length. </a:t>
            </a:r>
          </a:p>
          <a:p>
            <a:r>
              <a:rPr lang="en-US" sz="2400" smtClean="0">
                <a:latin typeface="Century" pitchFamily="18" charset="0"/>
              </a:rPr>
              <a:t>Some more examples are given below : </a:t>
            </a:r>
          </a:p>
          <a:p>
            <a:pPr>
              <a:buFontTx/>
              <a:buNone/>
            </a:pPr>
            <a:r>
              <a:rPr lang="en-US" sz="2400" smtClean="0">
                <a:latin typeface="Century" pitchFamily="18" charset="0"/>
              </a:rPr>
              <a:t>	1. Mass : Kilogram	10.	Time : Seconds</a:t>
            </a:r>
          </a:p>
          <a:p>
            <a:pPr>
              <a:buFontTx/>
              <a:buNone/>
            </a:pPr>
            <a:r>
              <a:rPr lang="en-US" sz="2400" smtClean="0">
                <a:latin typeface="Century" pitchFamily="18" charset="0"/>
              </a:rPr>
              <a:t>	2. Force : Newton	11.	Current : Ampere</a:t>
            </a:r>
          </a:p>
          <a:p>
            <a:pPr>
              <a:buFontTx/>
              <a:buNone/>
            </a:pPr>
            <a:r>
              <a:rPr lang="en-US" sz="2400" smtClean="0">
                <a:latin typeface="Century" pitchFamily="18" charset="0"/>
              </a:rPr>
              <a:t>	3. Energy : Joule		12.	Luminosity : Candela</a:t>
            </a:r>
          </a:p>
          <a:p>
            <a:pPr>
              <a:buFontTx/>
              <a:buNone/>
            </a:pPr>
            <a:r>
              <a:rPr lang="en-US" sz="2400" smtClean="0">
                <a:latin typeface="Century" pitchFamily="18" charset="0"/>
              </a:rPr>
              <a:t>	4. Resistance : Ohm	13.	Pressure : Pascal</a:t>
            </a:r>
          </a:p>
          <a:p>
            <a:pPr>
              <a:buFontTx/>
              <a:buNone/>
            </a:pPr>
            <a:r>
              <a:rPr lang="en-US" sz="2400" smtClean="0">
                <a:latin typeface="Century" pitchFamily="18" charset="0"/>
              </a:rPr>
              <a:t>	5. Volume : Litre		14.	Area : Hectare</a:t>
            </a:r>
          </a:p>
          <a:p>
            <a:pPr>
              <a:buFontTx/>
              <a:buNone/>
            </a:pPr>
            <a:r>
              <a:rPr lang="en-US" sz="2400" smtClean="0">
                <a:latin typeface="Century" pitchFamily="18" charset="0"/>
              </a:rPr>
              <a:t>	6. Angle : Radians	15.	Temperature : Degrees</a:t>
            </a:r>
          </a:p>
          <a:p>
            <a:pPr>
              <a:buFontTx/>
              <a:buNone/>
            </a:pPr>
            <a:r>
              <a:rPr lang="en-US" sz="2400" smtClean="0">
                <a:latin typeface="Century" pitchFamily="18" charset="0"/>
              </a:rPr>
              <a:t>	7. Power : Watt		16.	Conductivity : Mho</a:t>
            </a:r>
          </a:p>
          <a:p>
            <a:pPr>
              <a:buFontTx/>
              <a:buNone/>
            </a:pPr>
            <a:r>
              <a:rPr lang="en-US" sz="2400" smtClean="0">
                <a:latin typeface="Century" pitchFamily="18" charset="0"/>
              </a:rPr>
              <a:t>	8. Potential : Volt	17.	Magnetic field : Oersted</a:t>
            </a:r>
          </a:p>
          <a:p>
            <a:pPr>
              <a:buFontTx/>
              <a:buNone/>
            </a:pPr>
            <a:r>
              <a:rPr lang="en-US" sz="2400" smtClean="0">
                <a:latin typeface="Century" pitchFamily="18" charset="0"/>
              </a:rPr>
              <a:t>	9. Work : Joule</a:t>
            </a:r>
          </a:p>
          <a:p>
            <a:endParaRPr lang="en-US" sz="2400" smtClean="0">
              <a:latin typeface="Century" pitchFamily="18" charset="0"/>
            </a:endParaRPr>
          </a:p>
        </p:txBody>
      </p:sp>
    </p:spTree>
    <p:extLst>
      <p:ext uri="{BB962C8B-B14F-4D97-AF65-F5344CB8AC3E}">
        <p14:creationId xmlns:p14="http://schemas.microsoft.com/office/powerpoint/2010/main" val="1365573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u="sng" smtClean="0"/>
              <a:t>Individual  and Group	</a:t>
            </a:r>
          </a:p>
        </p:txBody>
      </p:sp>
      <p:sp>
        <p:nvSpPr>
          <p:cNvPr id="59395" name="Content Placeholder 2"/>
          <p:cNvSpPr>
            <a:spLocks noGrp="1"/>
          </p:cNvSpPr>
          <p:nvPr>
            <p:ph idx="1"/>
          </p:nvPr>
        </p:nvSpPr>
        <p:spPr/>
        <p:txBody>
          <a:bodyPr/>
          <a:lstStyle/>
          <a:p>
            <a:r>
              <a:rPr lang="en-US" sz="2400" smtClean="0">
                <a:latin typeface="Century" pitchFamily="18" charset="0"/>
              </a:rPr>
              <a:t>Ex. Sailors : Crew</a:t>
            </a:r>
          </a:p>
          <a:p>
            <a:pPr>
              <a:buFontTx/>
              <a:buNone/>
            </a:pPr>
            <a:r>
              <a:rPr lang="en-US" sz="2400" smtClean="0">
                <a:latin typeface="Century" pitchFamily="18" charset="0"/>
              </a:rPr>
              <a:t>	A group of sailors is called a crew.</a:t>
            </a:r>
          </a:p>
          <a:p>
            <a:r>
              <a:rPr lang="en-US" sz="2400" smtClean="0">
                <a:latin typeface="Century" pitchFamily="18" charset="0"/>
              </a:rPr>
              <a:t>Some more examples are given below :</a:t>
            </a:r>
          </a:p>
          <a:p>
            <a:pPr>
              <a:buFontTx/>
              <a:buNone/>
            </a:pPr>
            <a:r>
              <a:rPr lang="en-US" sz="2400" smtClean="0">
                <a:latin typeface="Century" pitchFamily="18" charset="0"/>
              </a:rPr>
              <a:t>	1. Cattle : Herd		7.	Sheep : Flock</a:t>
            </a:r>
          </a:p>
          <a:p>
            <a:pPr>
              <a:buFontTx/>
              <a:buNone/>
            </a:pPr>
            <a:r>
              <a:rPr lang="en-US" sz="2400" smtClean="0">
                <a:latin typeface="Century" pitchFamily="18" charset="0"/>
              </a:rPr>
              <a:t>	2. Flowers : Bouquet	8.	Riders : Cavalcade</a:t>
            </a:r>
          </a:p>
          <a:p>
            <a:pPr>
              <a:buFontTx/>
              <a:buNone/>
            </a:pPr>
            <a:r>
              <a:rPr lang="en-US" sz="2400" smtClean="0">
                <a:latin typeface="Century" pitchFamily="18" charset="0"/>
              </a:rPr>
              <a:t>	3. Grapes : Bunch	9.	Bees : Swarm</a:t>
            </a:r>
          </a:p>
          <a:p>
            <a:pPr>
              <a:buFontTx/>
              <a:buNone/>
            </a:pPr>
            <a:r>
              <a:rPr lang="en-US" sz="2400" smtClean="0">
                <a:latin typeface="Century" pitchFamily="18" charset="0"/>
              </a:rPr>
              <a:t>	4. Singer : Chorus	10.	Man : Crowd</a:t>
            </a:r>
          </a:p>
          <a:p>
            <a:pPr>
              <a:buFontTx/>
              <a:buNone/>
            </a:pPr>
            <a:r>
              <a:rPr lang="en-US" sz="2400" smtClean="0">
                <a:latin typeface="Century" pitchFamily="18" charset="0"/>
              </a:rPr>
              <a:t>	5. Artist : Troupe	11. Soldiers : Army</a:t>
            </a:r>
          </a:p>
          <a:p>
            <a:pPr>
              <a:buFontTx/>
              <a:buNone/>
            </a:pPr>
            <a:r>
              <a:rPr lang="en-US" sz="2400" smtClean="0">
                <a:latin typeface="Century" pitchFamily="18" charset="0"/>
              </a:rPr>
              <a:t>	6. Fish : Shoal		12. Nomads : Horde</a:t>
            </a:r>
          </a:p>
          <a:p>
            <a:endParaRPr lang="en-US" sz="2400" smtClean="0">
              <a:latin typeface="Century" pitchFamily="18" charset="0"/>
            </a:endParaRPr>
          </a:p>
        </p:txBody>
      </p:sp>
    </p:spTree>
    <p:extLst>
      <p:ext uri="{BB962C8B-B14F-4D97-AF65-F5344CB8AC3E}">
        <p14:creationId xmlns:p14="http://schemas.microsoft.com/office/powerpoint/2010/main" val="3812197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u="sng" smtClean="0"/>
              <a:t>Animal  and Young one</a:t>
            </a:r>
          </a:p>
        </p:txBody>
      </p:sp>
      <p:sp>
        <p:nvSpPr>
          <p:cNvPr id="60419" name="Content Placeholder 2"/>
          <p:cNvSpPr>
            <a:spLocks noGrp="1"/>
          </p:cNvSpPr>
          <p:nvPr>
            <p:ph idx="1"/>
          </p:nvPr>
        </p:nvSpPr>
        <p:spPr/>
        <p:txBody>
          <a:bodyPr/>
          <a:lstStyle/>
          <a:p>
            <a:r>
              <a:rPr lang="en-US" sz="2400" smtClean="0">
                <a:latin typeface="Century" pitchFamily="18" charset="0"/>
              </a:rPr>
              <a:t>Ex. Cow : Calf </a:t>
            </a:r>
          </a:p>
          <a:p>
            <a:pPr>
              <a:buFontTx/>
              <a:buNone/>
            </a:pPr>
            <a:r>
              <a:rPr lang="en-US" sz="2400" smtClean="0">
                <a:latin typeface="Century" pitchFamily="18" charset="0"/>
              </a:rPr>
              <a:t>	Calf is the young one of cow. </a:t>
            </a:r>
          </a:p>
          <a:p>
            <a:r>
              <a:rPr lang="en-US" sz="2400" smtClean="0">
                <a:latin typeface="Century" pitchFamily="18" charset="0"/>
              </a:rPr>
              <a:t>Some more examples are given below : </a:t>
            </a:r>
          </a:p>
          <a:p>
            <a:pPr>
              <a:buFontTx/>
              <a:buNone/>
            </a:pPr>
            <a:r>
              <a:rPr lang="en-US" sz="2400" smtClean="0">
                <a:latin typeface="Century" pitchFamily="18" charset="0"/>
              </a:rPr>
              <a:t>	1. Horse : Pony			6. Dog : Puppy</a:t>
            </a:r>
          </a:p>
          <a:p>
            <a:pPr>
              <a:buFontTx/>
              <a:buNone/>
            </a:pPr>
            <a:r>
              <a:rPr lang="en-US" sz="2400" smtClean="0">
                <a:latin typeface="Century" pitchFamily="18" charset="0"/>
              </a:rPr>
              <a:t>	2. Cat : Kitten			7. Hen : Chicken</a:t>
            </a:r>
          </a:p>
          <a:p>
            <a:pPr>
              <a:buFontTx/>
              <a:buNone/>
            </a:pPr>
            <a:r>
              <a:rPr lang="en-US" sz="2400" smtClean="0">
                <a:latin typeface="Century" pitchFamily="18" charset="0"/>
              </a:rPr>
              <a:t>	3. Sheep : Lamb			8. Lion : Cub</a:t>
            </a:r>
          </a:p>
          <a:p>
            <a:pPr>
              <a:buFontTx/>
              <a:buNone/>
            </a:pPr>
            <a:r>
              <a:rPr lang="en-US" sz="2400" smtClean="0">
                <a:latin typeface="Century" pitchFamily="18" charset="0"/>
              </a:rPr>
              <a:t>	4. Butterfly : Caterpillar	9. Duck : Duckling</a:t>
            </a:r>
          </a:p>
          <a:p>
            <a:pPr>
              <a:buFontTx/>
              <a:buNone/>
            </a:pPr>
            <a:r>
              <a:rPr lang="en-US" sz="2400" smtClean="0">
                <a:latin typeface="Century" pitchFamily="18" charset="0"/>
              </a:rPr>
              <a:t>	5. Insect : Larva			10. Man : Child</a:t>
            </a:r>
          </a:p>
        </p:txBody>
      </p:sp>
    </p:spTree>
    <p:extLst>
      <p:ext uri="{BB962C8B-B14F-4D97-AF65-F5344CB8AC3E}">
        <p14:creationId xmlns:p14="http://schemas.microsoft.com/office/powerpoint/2010/main" val="873037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u="sng" smtClean="0"/>
              <a:t>Male and  Female</a:t>
            </a:r>
          </a:p>
        </p:txBody>
      </p:sp>
      <p:sp>
        <p:nvSpPr>
          <p:cNvPr id="61443" name="Content Placeholder 2"/>
          <p:cNvSpPr>
            <a:spLocks noGrp="1"/>
          </p:cNvSpPr>
          <p:nvPr>
            <p:ph idx="1"/>
          </p:nvPr>
        </p:nvSpPr>
        <p:spPr/>
        <p:txBody>
          <a:bodyPr/>
          <a:lstStyle/>
          <a:p>
            <a:r>
              <a:rPr lang="en-US" sz="2400" smtClean="0">
                <a:latin typeface="Century" pitchFamily="18" charset="0"/>
              </a:rPr>
              <a:t>Ex. Horse : Mare </a:t>
            </a:r>
          </a:p>
          <a:p>
            <a:pPr>
              <a:buFontTx/>
              <a:buNone/>
            </a:pPr>
            <a:r>
              <a:rPr lang="en-US" sz="2400" smtClean="0">
                <a:latin typeface="Century" pitchFamily="18" charset="0"/>
              </a:rPr>
              <a:t>	Mare is the female horse. </a:t>
            </a:r>
          </a:p>
          <a:p>
            <a:r>
              <a:rPr lang="en-US" sz="2400" smtClean="0">
                <a:latin typeface="Century" pitchFamily="18" charset="0"/>
              </a:rPr>
              <a:t>Some more examples are given below : </a:t>
            </a:r>
          </a:p>
          <a:p>
            <a:pPr>
              <a:buFontTx/>
              <a:buNone/>
            </a:pPr>
            <a:r>
              <a:rPr lang="en-US" sz="2400" smtClean="0">
                <a:latin typeface="Century" pitchFamily="18" charset="0"/>
              </a:rPr>
              <a:t>	1. Dog : Bitch		6. Drone : Bee</a:t>
            </a:r>
          </a:p>
          <a:p>
            <a:pPr>
              <a:buFontTx/>
              <a:buNone/>
            </a:pPr>
            <a:r>
              <a:rPr lang="en-US" sz="2400" smtClean="0">
                <a:latin typeface="Century" pitchFamily="18" charset="0"/>
              </a:rPr>
              <a:t>	2. Stag : Doe		7. Gentleman : Lady</a:t>
            </a:r>
          </a:p>
          <a:p>
            <a:pPr>
              <a:buFontTx/>
              <a:buNone/>
            </a:pPr>
            <a:r>
              <a:rPr lang="en-US" sz="2400" smtClean="0">
                <a:latin typeface="Century" pitchFamily="18" charset="0"/>
              </a:rPr>
              <a:t>	3. Son : Daughter	8. Nephew : Niece</a:t>
            </a:r>
          </a:p>
          <a:p>
            <a:pPr>
              <a:buFontTx/>
              <a:buNone/>
            </a:pPr>
            <a:r>
              <a:rPr lang="en-US" sz="2400" smtClean="0">
                <a:latin typeface="Century" pitchFamily="18" charset="0"/>
              </a:rPr>
              <a:t>	4. Lion : Lioness		9. Tiger : Tigress</a:t>
            </a:r>
          </a:p>
          <a:p>
            <a:pPr>
              <a:buFontTx/>
              <a:buNone/>
            </a:pPr>
            <a:r>
              <a:rPr lang="en-US" sz="2400" smtClean="0">
                <a:latin typeface="Century" pitchFamily="18" charset="0"/>
              </a:rPr>
              <a:t>	5. Sorcerer : Sorceress</a:t>
            </a:r>
          </a:p>
          <a:p>
            <a:endParaRPr lang="en-US" sz="2400" smtClean="0">
              <a:latin typeface="Century" pitchFamily="18" charset="0"/>
            </a:endParaRPr>
          </a:p>
        </p:txBody>
      </p:sp>
    </p:spTree>
    <p:extLst>
      <p:ext uri="{BB962C8B-B14F-4D97-AF65-F5344CB8AC3E}">
        <p14:creationId xmlns:p14="http://schemas.microsoft.com/office/powerpoint/2010/main" val="2849685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Tx/>
              <a:buNone/>
              <a:defRPr/>
            </a:pPr>
            <a:r>
              <a:rPr lang="en-US" sz="2800" dirty="0" smtClean="0">
                <a:latin typeface="Century" pitchFamily="18" charset="0"/>
              </a:rPr>
              <a:t>Ex 1 :</a:t>
            </a:r>
          </a:p>
          <a:p>
            <a:pPr>
              <a:buFontTx/>
              <a:buNone/>
              <a:defRPr/>
            </a:pPr>
            <a:endParaRPr lang="en-US" sz="2800" dirty="0" smtClean="0">
              <a:latin typeface="Century" pitchFamily="18" charset="0"/>
            </a:endParaRPr>
          </a:p>
          <a:p>
            <a:pPr>
              <a:defRPr/>
            </a:pPr>
            <a:r>
              <a:rPr lang="en-US" sz="2800" dirty="0" smtClean="0">
                <a:latin typeface="Century" pitchFamily="18" charset="0"/>
              </a:rPr>
              <a:t>Newspaper : Press : : Cloth : ? </a:t>
            </a:r>
          </a:p>
          <a:p>
            <a:pPr>
              <a:buFontTx/>
              <a:buNone/>
              <a:defRPr/>
            </a:pPr>
            <a:endParaRPr lang="en-US" sz="2800" dirty="0" smtClean="0">
              <a:latin typeface="Century" pitchFamily="18" charset="0"/>
            </a:endParaRPr>
          </a:p>
          <a:p>
            <a:pPr marL="514350" indent="-514350">
              <a:buFontTx/>
              <a:buAutoNum type="alphaLcParenBoth"/>
              <a:defRPr/>
            </a:pPr>
            <a:r>
              <a:rPr lang="en-US" sz="2800" dirty="0" smtClean="0">
                <a:latin typeface="Century" pitchFamily="18" charset="0"/>
              </a:rPr>
              <a:t>Tailor	         (b) Textile  	(c) </a:t>
            </a:r>
            <a:r>
              <a:rPr lang="en-US" sz="2800" dirty="0" err="1" smtClean="0">
                <a:latin typeface="Century" pitchFamily="18" charset="0"/>
              </a:rPr>
              <a:t>Fibre</a:t>
            </a:r>
            <a:r>
              <a:rPr lang="en-US" sz="2800" dirty="0" smtClean="0">
                <a:latin typeface="Century" pitchFamily="18" charset="0"/>
              </a:rPr>
              <a:t>	</a:t>
            </a:r>
          </a:p>
          <a:p>
            <a:pPr marL="514350" indent="-514350">
              <a:buFontTx/>
              <a:buNone/>
              <a:defRPr/>
            </a:pPr>
            <a:r>
              <a:rPr lang="en-US" sz="2800" dirty="0" smtClean="0">
                <a:latin typeface="Century" pitchFamily="18" charset="0"/>
              </a:rPr>
              <a:t>(d) Factory	         (e) Mill</a:t>
            </a:r>
          </a:p>
          <a:p>
            <a:pPr>
              <a:defRPr/>
            </a:pPr>
            <a:endParaRPr lang="en-US" sz="2800" dirty="0" smtClean="0">
              <a:latin typeface="Century" pitchFamily="18" charset="0"/>
            </a:endParaRPr>
          </a:p>
          <a:p>
            <a:pPr>
              <a:buFontTx/>
              <a:buNone/>
              <a:defRPr/>
            </a:pPr>
            <a:endParaRPr lang="en-US" sz="2800" dirty="0">
              <a:latin typeface="Century" pitchFamily="18" charset="0"/>
            </a:endParaRPr>
          </a:p>
        </p:txBody>
      </p:sp>
    </p:spTree>
    <p:extLst>
      <p:ext uri="{BB962C8B-B14F-4D97-AF65-F5344CB8AC3E}">
        <p14:creationId xmlns:p14="http://schemas.microsoft.com/office/powerpoint/2010/main" val="1536762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u="sng" smtClean="0"/>
              <a:t>Individual and Class</a:t>
            </a:r>
          </a:p>
        </p:txBody>
      </p:sp>
      <p:sp>
        <p:nvSpPr>
          <p:cNvPr id="62467" name="Content Placeholder 2"/>
          <p:cNvSpPr>
            <a:spLocks noGrp="1"/>
          </p:cNvSpPr>
          <p:nvPr>
            <p:ph idx="1"/>
          </p:nvPr>
        </p:nvSpPr>
        <p:spPr/>
        <p:txBody>
          <a:bodyPr/>
          <a:lstStyle/>
          <a:p>
            <a:r>
              <a:rPr lang="en-US" sz="2800" smtClean="0">
                <a:latin typeface="Century" pitchFamily="18" charset="0"/>
              </a:rPr>
              <a:t>Ex. Lizard : Reptile</a:t>
            </a:r>
          </a:p>
          <a:p>
            <a:pPr>
              <a:buFontTx/>
              <a:buNone/>
            </a:pPr>
            <a:r>
              <a:rPr lang="en-US" sz="2800" smtClean="0">
                <a:latin typeface="Century" pitchFamily="18" charset="0"/>
              </a:rPr>
              <a:t>	Lizard belongs to the class of reptiles.</a:t>
            </a:r>
          </a:p>
          <a:p>
            <a:r>
              <a:rPr lang="en-US" sz="2800" smtClean="0">
                <a:latin typeface="Century" pitchFamily="18" charset="0"/>
              </a:rPr>
              <a:t>Some more examples are given below r</a:t>
            </a:r>
          </a:p>
          <a:p>
            <a:pPr>
              <a:buFontTx/>
              <a:buNone/>
            </a:pPr>
            <a:r>
              <a:rPr lang="en-US" sz="2800" smtClean="0">
                <a:latin typeface="Century" pitchFamily="18" charset="0"/>
              </a:rPr>
              <a:t>	1. Man : Mammal	4. Butterfly : Insect</a:t>
            </a:r>
          </a:p>
          <a:p>
            <a:pPr>
              <a:buFontTx/>
              <a:buNone/>
            </a:pPr>
            <a:r>
              <a:rPr lang="en-US" sz="2800" smtClean="0">
                <a:latin typeface="Century" pitchFamily="18" charset="0"/>
              </a:rPr>
              <a:t>	2. Ostrich : Bird	5. Whale : Mammal</a:t>
            </a:r>
          </a:p>
          <a:p>
            <a:pPr>
              <a:buFontTx/>
              <a:buNone/>
            </a:pPr>
            <a:r>
              <a:rPr lang="en-US" sz="2800" smtClean="0">
                <a:latin typeface="Century" pitchFamily="18" charset="0"/>
              </a:rPr>
              <a:t>	3. Snake : Reptile	6. Rat : Rodent</a:t>
            </a:r>
          </a:p>
          <a:p>
            <a:endParaRPr lang="en-US" sz="2800" smtClean="0">
              <a:latin typeface="Century" pitchFamily="18" charset="0"/>
            </a:endParaRPr>
          </a:p>
        </p:txBody>
      </p:sp>
    </p:spTree>
    <p:extLst>
      <p:ext uri="{BB962C8B-B14F-4D97-AF65-F5344CB8AC3E}">
        <p14:creationId xmlns:p14="http://schemas.microsoft.com/office/powerpoint/2010/main" val="3567743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  </a:t>
            </a:r>
            <a:r>
              <a:rPr lang="en-US" u="sng" smtClean="0"/>
              <a:t>Individual  and  Dwelling Place</a:t>
            </a:r>
          </a:p>
        </p:txBody>
      </p:sp>
      <p:sp>
        <p:nvSpPr>
          <p:cNvPr id="63491" name="Content Placeholder 2"/>
          <p:cNvSpPr>
            <a:spLocks noGrp="1"/>
          </p:cNvSpPr>
          <p:nvPr>
            <p:ph idx="1"/>
          </p:nvPr>
        </p:nvSpPr>
        <p:spPr/>
        <p:txBody>
          <a:bodyPr/>
          <a:lstStyle/>
          <a:p>
            <a:r>
              <a:rPr lang="en-US" sz="2800" smtClean="0">
                <a:latin typeface="Century" pitchFamily="18" charset="0"/>
              </a:rPr>
              <a:t>Ex. Dog : Kennel</a:t>
            </a:r>
          </a:p>
          <a:p>
            <a:pPr>
              <a:buFontTx/>
              <a:buNone/>
            </a:pPr>
            <a:r>
              <a:rPr lang="en-US" sz="2800" smtClean="0">
                <a:latin typeface="Century" pitchFamily="18" charset="0"/>
              </a:rPr>
              <a:t>	A dog lives in a kennel.</a:t>
            </a:r>
          </a:p>
          <a:p>
            <a:r>
              <a:rPr lang="en-US" sz="2800" smtClean="0">
                <a:latin typeface="Century" pitchFamily="18" charset="0"/>
              </a:rPr>
              <a:t>Some more examples are given below :</a:t>
            </a:r>
          </a:p>
          <a:p>
            <a:pPr>
              <a:buFontTx/>
              <a:buNone/>
            </a:pPr>
            <a:r>
              <a:rPr lang="en-US" sz="2800" smtClean="0">
                <a:latin typeface="Century" pitchFamily="18" charset="0"/>
              </a:rPr>
              <a:t>	1. Bee : Apiary	5. Monk : Monastery</a:t>
            </a:r>
          </a:p>
          <a:p>
            <a:pPr>
              <a:buFontTx/>
              <a:buNone/>
            </a:pPr>
            <a:r>
              <a:rPr lang="en-US" sz="2800" smtClean="0">
                <a:latin typeface="Century" pitchFamily="18" charset="0"/>
              </a:rPr>
              <a:t>	2. Cattle : Shed	6. Fish . Aquarium</a:t>
            </a:r>
          </a:p>
          <a:p>
            <a:pPr>
              <a:buFontTx/>
              <a:buNone/>
            </a:pPr>
            <a:r>
              <a:rPr lang="en-US" sz="2800" smtClean="0">
                <a:latin typeface="Century" pitchFamily="18" charset="0"/>
              </a:rPr>
              <a:t>	3. Lion : Den		7. Birds : Aviary</a:t>
            </a:r>
          </a:p>
          <a:p>
            <a:pPr>
              <a:buFontTx/>
              <a:buNone/>
            </a:pPr>
            <a:r>
              <a:rPr lang="en-US" sz="2800" smtClean="0">
                <a:latin typeface="Century" pitchFamily="18" charset="0"/>
              </a:rPr>
              <a:t>	4. Poultry : Farm	8. Horse : Stable</a:t>
            </a:r>
          </a:p>
          <a:p>
            <a:endParaRPr lang="en-US" sz="2800" smtClean="0">
              <a:latin typeface="Century" pitchFamily="18" charset="0"/>
            </a:endParaRPr>
          </a:p>
        </p:txBody>
      </p:sp>
    </p:spTree>
    <p:extLst>
      <p:ext uri="{BB962C8B-B14F-4D97-AF65-F5344CB8AC3E}">
        <p14:creationId xmlns:p14="http://schemas.microsoft.com/office/powerpoint/2010/main" val="2183519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u="sng" smtClean="0"/>
              <a:t>Study  and Topic</a:t>
            </a:r>
          </a:p>
        </p:txBody>
      </p:sp>
      <p:sp>
        <p:nvSpPr>
          <p:cNvPr id="64515" name="Content Placeholder 2"/>
          <p:cNvSpPr>
            <a:spLocks noGrp="1"/>
          </p:cNvSpPr>
          <p:nvPr>
            <p:ph idx="1"/>
          </p:nvPr>
        </p:nvSpPr>
        <p:spPr>
          <a:xfrm>
            <a:off x="457200" y="1239838"/>
            <a:ext cx="8472488" cy="5189537"/>
          </a:xfrm>
        </p:spPr>
        <p:txBody>
          <a:bodyPr/>
          <a:lstStyle/>
          <a:p>
            <a:r>
              <a:rPr lang="en-US" sz="2400" smtClean="0">
                <a:latin typeface="Century" pitchFamily="18" charset="0"/>
              </a:rPr>
              <a:t>Ex. Ornithology : Birds</a:t>
            </a:r>
          </a:p>
          <a:p>
            <a:pPr>
              <a:buFontTx/>
              <a:buNone/>
            </a:pPr>
            <a:r>
              <a:rPr lang="en-US" sz="2400" smtClean="0">
                <a:latin typeface="Century" pitchFamily="18" charset="0"/>
              </a:rPr>
              <a:t>	Ornithology is the study of birds.</a:t>
            </a:r>
          </a:p>
          <a:p>
            <a:r>
              <a:rPr lang="en-US" sz="2400" smtClean="0">
                <a:latin typeface="Century" pitchFamily="18" charset="0"/>
              </a:rPr>
              <a:t>Some more examples are given below :</a:t>
            </a:r>
          </a:p>
          <a:p>
            <a:pPr>
              <a:buFontTx/>
              <a:buNone/>
            </a:pPr>
            <a:r>
              <a:rPr lang="en-US" sz="2400" smtClean="0">
                <a:latin typeface="Century" pitchFamily="18" charset="0"/>
              </a:rPr>
              <a:t>	1. Seismology : Earthquakes	9. Entomology : Insects</a:t>
            </a:r>
          </a:p>
          <a:p>
            <a:pPr>
              <a:buFontTx/>
              <a:buNone/>
            </a:pPr>
            <a:r>
              <a:rPr lang="en-US" sz="2400" smtClean="0">
                <a:latin typeface="Century" pitchFamily="18" charset="0"/>
              </a:rPr>
              <a:t>	2. Botany : Plants		10. Zoology : Animals</a:t>
            </a:r>
          </a:p>
          <a:p>
            <a:pPr>
              <a:buFontTx/>
              <a:buNone/>
            </a:pPr>
            <a:r>
              <a:rPr lang="en-US" sz="2400" smtClean="0">
                <a:latin typeface="Century" pitchFamily="18" charset="0"/>
              </a:rPr>
              <a:t>	3. Onomatology : Names	11. Ontology : Reality</a:t>
            </a:r>
          </a:p>
          <a:p>
            <a:pPr>
              <a:buFontTx/>
              <a:buNone/>
            </a:pPr>
            <a:r>
              <a:rPr lang="en-US" sz="2400" smtClean="0">
                <a:latin typeface="Century" pitchFamily="18" charset="0"/>
              </a:rPr>
              <a:t>	4. Ethnology : Human Races	12. Oology : Eggs</a:t>
            </a:r>
          </a:p>
          <a:p>
            <a:pPr>
              <a:buFontTx/>
              <a:buNone/>
            </a:pPr>
            <a:r>
              <a:rPr lang="en-US" sz="2400" smtClean="0">
                <a:latin typeface="Century" pitchFamily="18" charset="0"/>
              </a:rPr>
              <a:t>	5. Occultism : Supernatural 	13. Virology : Viruses</a:t>
            </a:r>
          </a:p>
          <a:p>
            <a:pPr>
              <a:buFontTx/>
              <a:buNone/>
            </a:pPr>
            <a:r>
              <a:rPr lang="en-US" sz="2400" smtClean="0">
                <a:latin typeface="Century" pitchFamily="18" charset="0"/>
              </a:rPr>
              <a:t>	6. Herpetology : Amphibians	14. Malacology : Molluscs</a:t>
            </a:r>
          </a:p>
          <a:p>
            <a:pPr>
              <a:buFontTx/>
              <a:buNone/>
            </a:pPr>
            <a:r>
              <a:rPr lang="en-US" sz="2400" smtClean="0">
                <a:latin typeface="Century" pitchFamily="18" charset="0"/>
              </a:rPr>
              <a:t>	7. Pathology : Diseases		15. Palaeontology : Fossils</a:t>
            </a:r>
          </a:p>
          <a:p>
            <a:pPr>
              <a:buFontTx/>
              <a:buNone/>
            </a:pPr>
            <a:r>
              <a:rPr lang="en-US" sz="2400" smtClean="0">
                <a:latin typeface="Century" pitchFamily="18" charset="0"/>
              </a:rPr>
              <a:t>	8. Astrology : Future		16. Pedology : Soil</a:t>
            </a:r>
          </a:p>
          <a:p>
            <a:endParaRPr lang="en-US" sz="2400" smtClean="0">
              <a:latin typeface="Century" pitchFamily="18" charset="0"/>
            </a:endParaRPr>
          </a:p>
        </p:txBody>
      </p:sp>
    </p:spTree>
    <p:extLst>
      <p:ext uri="{BB962C8B-B14F-4D97-AF65-F5344CB8AC3E}">
        <p14:creationId xmlns:p14="http://schemas.microsoft.com/office/powerpoint/2010/main" val="3620228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algn="l"/>
            <a:r>
              <a:rPr lang="en-US" smtClean="0"/>
              <a:t>     </a:t>
            </a:r>
            <a:r>
              <a:rPr lang="en-US" u="sng" smtClean="0"/>
              <a:t>Cont.</a:t>
            </a:r>
          </a:p>
        </p:txBody>
      </p:sp>
      <p:sp>
        <p:nvSpPr>
          <p:cNvPr id="65539" name="Content Placeholder 2"/>
          <p:cNvSpPr>
            <a:spLocks noGrp="1"/>
          </p:cNvSpPr>
          <p:nvPr>
            <p:ph idx="1"/>
          </p:nvPr>
        </p:nvSpPr>
        <p:spPr>
          <a:xfrm>
            <a:off x="14288" y="1600200"/>
            <a:ext cx="8915400" cy="4525963"/>
          </a:xfrm>
        </p:spPr>
        <p:txBody>
          <a:bodyPr/>
          <a:lstStyle/>
          <a:p>
            <a:pPr>
              <a:buFontTx/>
              <a:buNone/>
            </a:pPr>
            <a:r>
              <a:rPr lang="en-US" sz="2400" smtClean="0">
                <a:latin typeface="Century" pitchFamily="18" charset="0"/>
              </a:rPr>
              <a:t>	17. Anthropology : Man		26. Taxonomy : Classification</a:t>
            </a:r>
          </a:p>
          <a:p>
            <a:pPr>
              <a:buFontTx/>
              <a:buNone/>
            </a:pPr>
            <a:r>
              <a:rPr lang="en-US" sz="2400" smtClean="0">
                <a:latin typeface="Century" pitchFamily="18" charset="0"/>
              </a:rPr>
              <a:t>	18. Palaeography : Writings	27. Orography : Mountains</a:t>
            </a:r>
          </a:p>
          <a:p>
            <a:pPr>
              <a:buFontTx/>
              <a:buNone/>
            </a:pPr>
            <a:r>
              <a:rPr lang="en-US" sz="2400" smtClean="0">
                <a:latin typeface="Century" pitchFamily="18" charset="0"/>
              </a:rPr>
              <a:t>	19. Ichthyology : Fishes	28. Selenography : Moon</a:t>
            </a:r>
          </a:p>
          <a:p>
            <a:pPr>
              <a:buFontTx/>
              <a:buNone/>
            </a:pPr>
            <a:r>
              <a:rPr lang="en-US" sz="2400" smtClean="0">
                <a:latin typeface="Century" pitchFamily="18" charset="0"/>
              </a:rPr>
              <a:t>	20. Semantics : Language	29. Eccrinology : Secretions</a:t>
            </a:r>
          </a:p>
          <a:p>
            <a:pPr>
              <a:buFontTx/>
              <a:buNone/>
            </a:pPr>
            <a:r>
              <a:rPr lang="en-US" sz="2400" smtClean="0">
                <a:latin typeface="Century" pitchFamily="18" charset="0"/>
              </a:rPr>
              <a:t>	21. Nephrology : Kidney	30. Histology : Tissues</a:t>
            </a:r>
          </a:p>
          <a:p>
            <a:pPr>
              <a:buFontTx/>
              <a:buNone/>
            </a:pPr>
            <a:r>
              <a:rPr lang="en-US" sz="2400" smtClean="0">
                <a:latin typeface="Century" pitchFamily="18" charset="0"/>
              </a:rPr>
              <a:t>	22. Concology : Shells		31. Nidology : Nests</a:t>
            </a:r>
          </a:p>
          <a:p>
            <a:pPr>
              <a:buFontTx/>
              <a:buNone/>
            </a:pPr>
            <a:r>
              <a:rPr lang="en-US" sz="2400" smtClean="0">
                <a:latin typeface="Century" pitchFamily="18" charset="0"/>
              </a:rPr>
              <a:t>	23. Haematology : Blood	32. Cardiology : Heart</a:t>
            </a:r>
          </a:p>
          <a:p>
            <a:pPr>
              <a:buFontTx/>
              <a:buNone/>
            </a:pPr>
            <a:r>
              <a:rPr lang="en-US" sz="2400" smtClean="0">
                <a:latin typeface="Century" pitchFamily="18" charset="0"/>
              </a:rPr>
              <a:t>	24. Craniology : Skull		33. Phycology : Algae</a:t>
            </a:r>
          </a:p>
          <a:p>
            <a:pPr>
              <a:buFontTx/>
              <a:buNone/>
            </a:pPr>
            <a:r>
              <a:rPr lang="en-US" sz="2400" smtClean="0">
                <a:latin typeface="Century" pitchFamily="18" charset="0"/>
              </a:rPr>
              <a:t>	25. Mycology : Fungi		34. Bryology : Bryophytes</a:t>
            </a:r>
          </a:p>
        </p:txBody>
      </p:sp>
    </p:spTree>
    <p:extLst>
      <p:ext uri="{BB962C8B-B14F-4D97-AF65-F5344CB8AC3E}">
        <p14:creationId xmlns:p14="http://schemas.microsoft.com/office/powerpoint/2010/main" val="33735996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u="sng" smtClean="0"/>
              <a:t>Worker and Tool</a:t>
            </a:r>
          </a:p>
        </p:txBody>
      </p:sp>
      <p:sp>
        <p:nvSpPr>
          <p:cNvPr id="66563" name="Content Placeholder 2"/>
          <p:cNvSpPr>
            <a:spLocks noGrp="1"/>
          </p:cNvSpPr>
          <p:nvPr>
            <p:ph idx="1"/>
          </p:nvPr>
        </p:nvSpPr>
        <p:spPr/>
        <p:txBody>
          <a:bodyPr/>
          <a:lstStyle/>
          <a:p>
            <a:r>
              <a:rPr lang="en-US" sz="2400" smtClean="0">
                <a:latin typeface="Century" pitchFamily="18" charset="0"/>
              </a:rPr>
              <a:t>Ex. Blacksmith : Anvil </a:t>
            </a:r>
          </a:p>
          <a:p>
            <a:pPr>
              <a:buFontTx/>
              <a:buNone/>
            </a:pPr>
            <a:r>
              <a:rPr lang="en-US" sz="2400" smtClean="0">
                <a:latin typeface="Century" pitchFamily="18" charset="0"/>
              </a:rPr>
              <a:t>	Anvil is the tool used by a blacksmith. </a:t>
            </a:r>
            <a:br>
              <a:rPr lang="en-US" sz="2400" smtClean="0">
                <a:latin typeface="Century" pitchFamily="18" charset="0"/>
              </a:rPr>
            </a:br>
            <a:r>
              <a:rPr lang="en-US" sz="2400" smtClean="0">
                <a:latin typeface="Century" pitchFamily="18" charset="0"/>
              </a:rPr>
              <a:t>Some more examples are given below : </a:t>
            </a:r>
          </a:p>
          <a:p>
            <a:pPr>
              <a:buFontTx/>
              <a:buNone/>
            </a:pPr>
            <a:r>
              <a:rPr lang="en-US" sz="2400" smtClean="0">
                <a:latin typeface="Century" pitchFamily="18" charset="0"/>
              </a:rPr>
              <a:t>	1. Carpenter : Saw	8. Chef: Knife</a:t>
            </a:r>
          </a:p>
          <a:p>
            <a:pPr>
              <a:buFontTx/>
              <a:buNone/>
            </a:pPr>
            <a:r>
              <a:rPr lang="en-US" sz="2400" smtClean="0">
                <a:latin typeface="Century" pitchFamily="18" charset="0"/>
              </a:rPr>
              <a:t>	2. Woodcutter : Axe	9. Doctor : Stethoscope</a:t>
            </a:r>
          </a:p>
          <a:p>
            <a:pPr>
              <a:buFontTx/>
              <a:buNone/>
            </a:pPr>
            <a:r>
              <a:rPr lang="en-US" sz="2400" smtClean="0">
                <a:latin typeface="Century" pitchFamily="18" charset="0"/>
              </a:rPr>
              <a:t>	3. Tailor : Needle	10. Farmer : Plough</a:t>
            </a:r>
          </a:p>
          <a:p>
            <a:pPr>
              <a:buFontTx/>
              <a:buNone/>
            </a:pPr>
            <a:r>
              <a:rPr lang="en-US" sz="2400" smtClean="0">
                <a:latin typeface="Century" pitchFamily="18" charset="0"/>
              </a:rPr>
              <a:t>	4. Labourer : Spade	11. Author : Pen</a:t>
            </a:r>
          </a:p>
          <a:p>
            <a:pPr>
              <a:buFontTx/>
              <a:buNone/>
            </a:pPr>
            <a:r>
              <a:rPr lang="en-US" sz="2400" smtClean="0">
                <a:latin typeface="Century" pitchFamily="18" charset="0"/>
              </a:rPr>
              <a:t>	5. Soldier : Gun		12. Surgeon : Scalpel</a:t>
            </a:r>
          </a:p>
          <a:p>
            <a:pPr>
              <a:buFontTx/>
              <a:buNone/>
            </a:pPr>
            <a:r>
              <a:rPr lang="en-US" sz="2400" smtClean="0">
                <a:latin typeface="Century" pitchFamily="18" charset="0"/>
              </a:rPr>
              <a:t>	6. Sculptor : Chisel	13. Gardener : Harrow</a:t>
            </a:r>
          </a:p>
          <a:p>
            <a:pPr>
              <a:buFontTx/>
              <a:buNone/>
            </a:pPr>
            <a:r>
              <a:rPr lang="en-US" sz="2400" smtClean="0">
                <a:latin typeface="Century" pitchFamily="18" charset="0"/>
              </a:rPr>
              <a:t>	7. Mason : Plumbline	14. Warrior : Sword</a:t>
            </a:r>
          </a:p>
          <a:p>
            <a:endParaRPr lang="en-US" sz="2400" smtClean="0">
              <a:latin typeface="Century" pitchFamily="18" charset="0"/>
            </a:endParaRPr>
          </a:p>
        </p:txBody>
      </p:sp>
    </p:spTree>
    <p:extLst>
      <p:ext uri="{BB962C8B-B14F-4D97-AF65-F5344CB8AC3E}">
        <p14:creationId xmlns:p14="http://schemas.microsoft.com/office/powerpoint/2010/main" val="5741901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u="sng" smtClean="0"/>
              <a:t>Tool and Action</a:t>
            </a:r>
          </a:p>
        </p:txBody>
      </p:sp>
      <p:sp>
        <p:nvSpPr>
          <p:cNvPr id="67587" name="Content Placeholder 2"/>
          <p:cNvSpPr>
            <a:spLocks noGrp="1"/>
          </p:cNvSpPr>
          <p:nvPr>
            <p:ph idx="1"/>
          </p:nvPr>
        </p:nvSpPr>
        <p:spPr>
          <a:xfrm>
            <a:off x="582613" y="1309688"/>
            <a:ext cx="8229600" cy="4525962"/>
          </a:xfrm>
        </p:spPr>
        <p:txBody>
          <a:bodyPr>
            <a:normAutofit fontScale="92500" lnSpcReduction="10000"/>
          </a:bodyPr>
          <a:lstStyle/>
          <a:p>
            <a:r>
              <a:rPr lang="en-US" sz="2400" smtClean="0">
                <a:latin typeface="Century" pitchFamily="18" charset="0"/>
              </a:rPr>
              <a:t>Ex. Needle : Sew </a:t>
            </a:r>
          </a:p>
          <a:p>
            <a:pPr>
              <a:buFontTx/>
              <a:buNone/>
            </a:pPr>
            <a:r>
              <a:rPr lang="en-US" sz="2400" smtClean="0">
                <a:latin typeface="Century" pitchFamily="18" charset="0"/>
              </a:rPr>
              <a:t>	A needle is used for sewing. </a:t>
            </a:r>
          </a:p>
          <a:p>
            <a:r>
              <a:rPr lang="en-US" sz="2400" smtClean="0">
                <a:latin typeface="Century" pitchFamily="18" charset="0"/>
              </a:rPr>
              <a:t>Some more examples are given below : </a:t>
            </a:r>
          </a:p>
          <a:p>
            <a:pPr>
              <a:buFontTx/>
              <a:buNone/>
            </a:pPr>
            <a:r>
              <a:rPr lang="en-US" sz="2400" smtClean="0">
                <a:latin typeface="Century" pitchFamily="18" charset="0"/>
              </a:rPr>
              <a:t>	1. Knife : Cut		10. Gun : Shoot</a:t>
            </a:r>
          </a:p>
          <a:p>
            <a:pPr>
              <a:buFontTx/>
              <a:buNone/>
            </a:pPr>
            <a:r>
              <a:rPr lang="en-US" sz="2400" smtClean="0">
                <a:latin typeface="Century" pitchFamily="18" charset="0"/>
              </a:rPr>
              <a:t>	2. Sword : Slaughter	11. Shovel : Scoop</a:t>
            </a:r>
          </a:p>
          <a:p>
            <a:pPr>
              <a:buFontTx/>
              <a:buNone/>
            </a:pPr>
            <a:r>
              <a:rPr lang="en-US" sz="2400" smtClean="0">
                <a:latin typeface="Century" pitchFamily="18" charset="0"/>
              </a:rPr>
              <a:t>	3. Mattock : Dig		12. Chisel : Carve</a:t>
            </a:r>
          </a:p>
          <a:p>
            <a:pPr>
              <a:buFontTx/>
              <a:buNone/>
            </a:pPr>
            <a:r>
              <a:rPr lang="en-US" sz="2400" smtClean="0">
                <a:latin typeface="Century" pitchFamily="18" charset="0"/>
              </a:rPr>
              <a:t>	4. Filter : Purify		13. Oar : Row</a:t>
            </a:r>
          </a:p>
          <a:p>
            <a:pPr>
              <a:buFontTx/>
              <a:buNone/>
            </a:pPr>
            <a:r>
              <a:rPr lang="en-US" sz="2400" smtClean="0">
                <a:latin typeface="Century" pitchFamily="18" charset="0"/>
              </a:rPr>
              <a:t>	5. Steering : Drive	14. Axe : Grind</a:t>
            </a:r>
          </a:p>
          <a:p>
            <a:pPr>
              <a:buFontTx/>
              <a:buNone/>
            </a:pPr>
            <a:r>
              <a:rPr lang="en-US" sz="2400" smtClean="0">
                <a:latin typeface="Century" pitchFamily="18" charset="0"/>
              </a:rPr>
              <a:t>	6. Pen : Write		15. Auger : Bore</a:t>
            </a:r>
          </a:p>
          <a:p>
            <a:pPr>
              <a:buFontTx/>
              <a:buNone/>
            </a:pPr>
            <a:r>
              <a:rPr lang="en-US" sz="2400" smtClean="0">
                <a:latin typeface="Century" pitchFamily="18" charset="0"/>
              </a:rPr>
              <a:t>	7. Spanner : Grip	16. Spade : Dig</a:t>
            </a:r>
          </a:p>
          <a:p>
            <a:pPr>
              <a:buFontTx/>
              <a:buNone/>
            </a:pPr>
            <a:r>
              <a:rPr lang="en-US" sz="2400" smtClean="0">
                <a:latin typeface="Century" pitchFamily="18" charset="0"/>
              </a:rPr>
              <a:t>	8. Spoon : Feed		17. Shield : Guard</a:t>
            </a:r>
          </a:p>
          <a:p>
            <a:pPr>
              <a:buFontTx/>
              <a:buNone/>
            </a:pPr>
            <a:r>
              <a:rPr lang="en-US" sz="2400" smtClean="0">
                <a:latin typeface="Century" pitchFamily="18" charset="0"/>
              </a:rPr>
              <a:t>	9. Microscope : Magnify18. Loudspeaker : Amplify</a:t>
            </a:r>
          </a:p>
          <a:p>
            <a:endParaRPr lang="en-US" sz="2400" smtClean="0">
              <a:latin typeface="Century" pitchFamily="18" charset="0"/>
            </a:endParaRPr>
          </a:p>
        </p:txBody>
      </p:sp>
    </p:spTree>
    <p:extLst>
      <p:ext uri="{BB962C8B-B14F-4D97-AF65-F5344CB8AC3E}">
        <p14:creationId xmlns:p14="http://schemas.microsoft.com/office/powerpoint/2010/main" val="3574671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u="sng" smtClean="0"/>
              <a:t>Tool and Action</a:t>
            </a:r>
          </a:p>
        </p:txBody>
      </p:sp>
      <p:sp>
        <p:nvSpPr>
          <p:cNvPr id="67587" name="Content Placeholder 2"/>
          <p:cNvSpPr>
            <a:spLocks noGrp="1"/>
          </p:cNvSpPr>
          <p:nvPr>
            <p:ph idx="1"/>
          </p:nvPr>
        </p:nvSpPr>
        <p:spPr>
          <a:xfrm>
            <a:off x="582613" y="1309688"/>
            <a:ext cx="8229600" cy="4525962"/>
          </a:xfrm>
        </p:spPr>
        <p:txBody>
          <a:bodyPr>
            <a:normAutofit fontScale="92500" lnSpcReduction="10000"/>
          </a:bodyPr>
          <a:lstStyle/>
          <a:p>
            <a:r>
              <a:rPr lang="en-US" sz="2400" smtClean="0">
                <a:latin typeface="Century" pitchFamily="18" charset="0"/>
              </a:rPr>
              <a:t>Ex. Needle : Sew </a:t>
            </a:r>
          </a:p>
          <a:p>
            <a:pPr>
              <a:buFontTx/>
              <a:buNone/>
            </a:pPr>
            <a:r>
              <a:rPr lang="en-US" sz="2400" smtClean="0">
                <a:latin typeface="Century" pitchFamily="18" charset="0"/>
              </a:rPr>
              <a:t>	A needle is used for sewing. </a:t>
            </a:r>
          </a:p>
          <a:p>
            <a:r>
              <a:rPr lang="en-US" sz="2400" smtClean="0">
                <a:latin typeface="Century" pitchFamily="18" charset="0"/>
              </a:rPr>
              <a:t>Some more examples are given below : </a:t>
            </a:r>
          </a:p>
          <a:p>
            <a:pPr>
              <a:buFontTx/>
              <a:buNone/>
            </a:pPr>
            <a:r>
              <a:rPr lang="en-US" sz="2400" smtClean="0">
                <a:latin typeface="Century" pitchFamily="18" charset="0"/>
              </a:rPr>
              <a:t>	1. Knife : Cut		10. Gun : Shoot</a:t>
            </a:r>
          </a:p>
          <a:p>
            <a:pPr>
              <a:buFontTx/>
              <a:buNone/>
            </a:pPr>
            <a:r>
              <a:rPr lang="en-US" sz="2400" smtClean="0">
                <a:latin typeface="Century" pitchFamily="18" charset="0"/>
              </a:rPr>
              <a:t>	2. Sword : Slaughter	11. Shovel : Scoop</a:t>
            </a:r>
          </a:p>
          <a:p>
            <a:pPr>
              <a:buFontTx/>
              <a:buNone/>
            </a:pPr>
            <a:r>
              <a:rPr lang="en-US" sz="2400" smtClean="0">
                <a:latin typeface="Century" pitchFamily="18" charset="0"/>
              </a:rPr>
              <a:t>	3. Mattock : Dig		12. Chisel : Carve</a:t>
            </a:r>
          </a:p>
          <a:p>
            <a:pPr>
              <a:buFontTx/>
              <a:buNone/>
            </a:pPr>
            <a:r>
              <a:rPr lang="en-US" sz="2400" smtClean="0">
                <a:latin typeface="Century" pitchFamily="18" charset="0"/>
              </a:rPr>
              <a:t>	4. Filter : Purify		13. Oar : Row</a:t>
            </a:r>
          </a:p>
          <a:p>
            <a:pPr>
              <a:buFontTx/>
              <a:buNone/>
            </a:pPr>
            <a:r>
              <a:rPr lang="en-US" sz="2400" smtClean="0">
                <a:latin typeface="Century" pitchFamily="18" charset="0"/>
              </a:rPr>
              <a:t>	5. Steering : Drive	14. Axe : Grind</a:t>
            </a:r>
          </a:p>
          <a:p>
            <a:pPr>
              <a:buFontTx/>
              <a:buNone/>
            </a:pPr>
            <a:r>
              <a:rPr lang="en-US" sz="2400" smtClean="0">
                <a:latin typeface="Century" pitchFamily="18" charset="0"/>
              </a:rPr>
              <a:t>	6. Pen : Write		15. Auger : Bore</a:t>
            </a:r>
          </a:p>
          <a:p>
            <a:pPr>
              <a:buFontTx/>
              <a:buNone/>
            </a:pPr>
            <a:r>
              <a:rPr lang="en-US" sz="2400" smtClean="0">
                <a:latin typeface="Century" pitchFamily="18" charset="0"/>
              </a:rPr>
              <a:t>	7. Spanner : Grip	16. Spade : Dig</a:t>
            </a:r>
          </a:p>
          <a:p>
            <a:pPr>
              <a:buFontTx/>
              <a:buNone/>
            </a:pPr>
            <a:r>
              <a:rPr lang="en-US" sz="2400" smtClean="0">
                <a:latin typeface="Century" pitchFamily="18" charset="0"/>
              </a:rPr>
              <a:t>	8. Spoon : Feed		17. Shield : Guard</a:t>
            </a:r>
          </a:p>
          <a:p>
            <a:pPr>
              <a:buFontTx/>
              <a:buNone/>
            </a:pPr>
            <a:r>
              <a:rPr lang="en-US" sz="2400" smtClean="0">
                <a:latin typeface="Century" pitchFamily="18" charset="0"/>
              </a:rPr>
              <a:t>	9. Microscope : Magnify18. Loudspeaker : Amplify</a:t>
            </a:r>
          </a:p>
          <a:p>
            <a:endParaRPr lang="en-US" sz="2400" smtClean="0">
              <a:latin typeface="Century" pitchFamily="18" charset="0"/>
            </a:endParaRPr>
          </a:p>
        </p:txBody>
      </p:sp>
    </p:spTree>
    <p:extLst>
      <p:ext uri="{BB962C8B-B14F-4D97-AF65-F5344CB8AC3E}">
        <p14:creationId xmlns:p14="http://schemas.microsoft.com/office/powerpoint/2010/main" val="564467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98475" y="95250"/>
            <a:ext cx="8229600" cy="1143000"/>
          </a:xfrm>
        </p:spPr>
        <p:txBody>
          <a:bodyPr/>
          <a:lstStyle/>
          <a:p>
            <a:r>
              <a:rPr lang="en-US" u="sng" smtClean="0"/>
              <a:t>Worker and Working Place</a:t>
            </a:r>
          </a:p>
        </p:txBody>
      </p:sp>
      <p:sp>
        <p:nvSpPr>
          <p:cNvPr id="68611" name="Content Placeholder 2"/>
          <p:cNvSpPr>
            <a:spLocks noGrp="1"/>
          </p:cNvSpPr>
          <p:nvPr>
            <p:ph idx="1"/>
          </p:nvPr>
        </p:nvSpPr>
        <p:spPr>
          <a:xfrm>
            <a:off x="692150" y="1031875"/>
            <a:ext cx="8229600" cy="4525963"/>
          </a:xfrm>
        </p:spPr>
        <p:txBody>
          <a:bodyPr>
            <a:normAutofit fontScale="92500" lnSpcReduction="20000"/>
          </a:bodyPr>
          <a:lstStyle/>
          <a:p>
            <a:r>
              <a:rPr lang="en-US" sz="2200" smtClean="0">
                <a:latin typeface="Century" pitchFamily="18" charset="0"/>
              </a:rPr>
              <a:t>Ex. Chef: Kitchen </a:t>
            </a:r>
          </a:p>
          <a:p>
            <a:pPr>
              <a:buFontTx/>
              <a:buNone/>
            </a:pPr>
            <a:r>
              <a:rPr lang="en-US" sz="2200" smtClean="0">
                <a:latin typeface="Century" pitchFamily="18" charset="0"/>
              </a:rPr>
              <a:t>	A chef works in a kitchen. </a:t>
            </a:r>
          </a:p>
          <a:p>
            <a:r>
              <a:rPr lang="en-US" sz="2200" smtClean="0">
                <a:latin typeface="Century" pitchFamily="18" charset="0"/>
              </a:rPr>
              <a:t>Some more examples are given below : </a:t>
            </a:r>
          </a:p>
          <a:p>
            <a:pPr>
              <a:buFontTx/>
              <a:buNone/>
            </a:pPr>
            <a:r>
              <a:rPr lang="en-US" sz="2200" smtClean="0">
                <a:latin typeface="Century" pitchFamily="18" charset="0"/>
              </a:rPr>
              <a:t>	1. Farmer : Field		12. Teacher : School</a:t>
            </a:r>
          </a:p>
          <a:p>
            <a:pPr>
              <a:buFontTx/>
              <a:buNone/>
            </a:pPr>
            <a:r>
              <a:rPr lang="en-US" sz="2200" smtClean="0">
                <a:latin typeface="Century" pitchFamily="18" charset="0"/>
              </a:rPr>
              <a:t>	2. Warrior : Battlefield	13. Doctor : Hospital</a:t>
            </a:r>
          </a:p>
          <a:p>
            <a:pPr>
              <a:buFontTx/>
              <a:buNone/>
            </a:pPr>
            <a:r>
              <a:rPr lang="en-US" sz="2200" smtClean="0">
                <a:latin typeface="Century" pitchFamily="18" charset="0"/>
              </a:rPr>
              <a:t>	3. Engineer : Site		14. Clerk : Office</a:t>
            </a:r>
          </a:p>
          <a:p>
            <a:pPr>
              <a:buFontTx/>
              <a:buNone/>
            </a:pPr>
            <a:r>
              <a:rPr lang="en-US" sz="2200" smtClean="0">
                <a:latin typeface="Century" pitchFamily="18" charset="0"/>
              </a:rPr>
              <a:t>	4. Sailor : Ship		15. Servant : House</a:t>
            </a:r>
          </a:p>
          <a:p>
            <a:pPr>
              <a:buFontTx/>
              <a:buNone/>
            </a:pPr>
            <a:r>
              <a:rPr lang="en-US" sz="2200" smtClean="0">
                <a:latin typeface="Century" pitchFamily="18" charset="0"/>
              </a:rPr>
              <a:t>	 5. Pilot : Cockpit		16. Driver : Cabin</a:t>
            </a:r>
          </a:p>
          <a:p>
            <a:pPr>
              <a:buFontTx/>
              <a:buNone/>
            </a:pPr>
            <a:r>
              <a:rPr lang="en-US" sz="2200" smtClean="0">
                <a:latin typeface="Century" pitchFamily="18" charset="0"/>
              </a:rPr>
              <a:t>	6. Beautician : Parlour	17. Grocer : Shop</a:t>
            </a:r>
          </a:p>
          <a:p>
            <a:pPr>
              <a:buFontTx/>
              <a:buNone/>
            </a:pPr>
            <a:r>
              <a:rPr lang="en-US" sz="2200" smtClean="0">
                <a:latin typeface="Century" pitchFamily="18" charset="0"/>
              </a:rPr>
              <a:t>	7. Artist : Theatre		18. Painter : Gallery</a:t>
            </a:r>
          </a:p>
          <a:p>
            <a:pPr>
              <a:buFontTx/>
              <a:buNone/>
            </a:pPr>
            <a:r>
              <a:rPr lang="en-US" sz="2200" smtClean="0">
                <a:latin typeface="Century" pitchFamily="18" charset="0"/>
              </a:rPr>
              <a:t>	8. Actor : Stage		19. Waiter : Restaurant</a:t>
            </a:r>
          </a:p>
          <a:p>
            <a:pPr>
              <a:buFontTx/>
              <a:buNone/>
            </a:pPr>
            <a:r>
              <a:rPr lang="en-US" sz="2200" smtClean="0">
                <a:latin typeface="Century" pitchFamily="18" charset="0"/>
              </a:rPr>
              <a:t>	9. Mechanic : Garage	20. Worker : Factory</a:t>
            </a:r>
          </a:p>
          <a:p>
            <a:pPr>
              <a:buFontTx/>
              <a:buNone/>
            </a:pPr>
            <a:r>
              <a:rPr lang="en-US" sz="2200" smtClean="0">
                <a:latin typeface="Century" pitchFamily="18" charset="0"/>
              </a:rPr>
              <a:t>	10. Lawyer : Court	21. Umpire : Pitch</a:t>
            </a:r>
          </a:p>
          <a:p>
            <a:pPr>
              <a:buFontTx/>
              <a:buNone/>
            </a:pPr>
            <a:r>
              <a:rPr lang="en-US" sz="2200" smtClean="0">
                <a:latin typeface="Century" pitchFamily="18" charset="0"/>
              </a:rPr>
              <a:t>	11. Scientist : Laboratory	22. Gambler : Casino</a:t>
            </a:r>
          </a:p>
          <a:p>
            <a:endParaRPr lang="en-US" sz="2200" smtClean="0">
              <a:latin typeface="Century" pitchFamily="18" charset="0"/>
            </a:endParaRPr>
          </a:p>
        </p:txBody>
      </p:sp>
    </p:spTree>
    <p:extLst>
      <p:ext uri="{BB962C8B-B14F-4D97-AF65-F5344CB8AC3E}">
        <p14:creationId xmlns:p14="http://schemas.microsoft.com/office/powerpoint/2010/main" val="21390769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u="sng" smtClean="0"/>
              <a:t>Worker and Product </a:t>
            </a:r>
          </a:p>
        </p:txBody>
      </p:sp>
      <p:sp>
        <p:nvSpPr>
          <p:cNvPr id="69635" name="Content Placeholder 2"/>
          <p:cNvSpPr>
            <a:spLocks noGrp="1"/>
          </p:cNvSpPr>
          <p:nvPr>
            <p:ph idx="1"/>
          </p:nvPr>
        </p:nvSpPr>
        <p:spPr>
          <a:xfrm>
            <a:off x="609600" y="1336675"/>
            <a:ext cx="8229600" cy="4525963"/>
          </a:xfrm>
        </p:spPr>
        <p:txBody>
          <a:bodyPr>
            <a:normAutofit fontScale="92500" lnSpcReduction="10000"/>
          </a:bodyPr>
          <a:lstStyle/>
          <a:p>
            <a:r>
              <a:rPr lang="en-US" sz="2400" smtClean="0">
                <a:latin typeface="Century" pitchFamily="18" charset="0"/>
              </a:rPr>
              <a:t>Ex. Mason : Wall </a:t>
            </a:r>
          </a:p>
          <a:p>
            <a:pPr>
              <a:buFontTx/>
              <a:buNone/>
            </a:pPr>
            <a:r>
              <a:rPr lang="en-US" sz="2400" smtClean="0">
                <a:latin typeface="Century" pitchFamily="18" charset="0"/>
              </a:rPr>
              <a:t>	A mason builds a wall. </a:t>
            </a:r>
          </a:p>
          <a:p>
            <a:r>
              <a:rPr lang="en-US" sz="2400" smtClean="0">
                <a:latin typeface="Century" pitchFamily="18" charset="0"/>
              </a:rPr>
              <a:t>Some more examples are given below </a:t>
            </a:r>
          </a:p>
          <a:p>
            <a:pPr>
              <a:buFontTx/>
              <a:buNone/>
            </a:pPr>
            <a:r>
              <a:rPr lang="en-US" sz="2400" smtClean="0">
                <a:latin typeface="Century" pitchFamily="18" charset="0"/>
              </a:rPr>
              <a:t>	1. Farmer : Crop		   10. Teacher : Education</a:t>
            </a:r>
          </a:p>
          <a:p>
            <a:pPr>
              <a:buFontTx/>
              <a:buNone/>
            </a:pPr>
            <a:r>
              <a:rPr lang="en-US" sz="2400" smtClean="0">
                <a:latin typeface="Century" pitchFamily="18" charset="0"/>
              </a:rPr>
              <a:t>	2. Hunter : Prey		   11. C h e f : Food</a:t>
            </a:r>
          </a:p>
          <a:p>
            <a:pPr>
              <a:buFontTx/>
              <a:buNone/>
            </a:pPr>
            <a:r>
              <a:rPr lang="en-US" sz="2400" smtClean="0">
                <a:latin typeface="Century" pitchFamily="18" charset="0"/>
              </a:rPr>
              <a:t>	3. Carpenter : Furniture  12. Judge : Justice</a:t>
            </a:r>
          </a:p>
          <a:p>
            <a:pPr>
              <a:buFontTx/>
              <a:buNone/>
            </a:pPr>
            <a:r>
              <a:rPr lang="en-US" sz="2400" smtClean="0">
                <a:latin typeface="Century" pitchFamily="18" charset="0"/>
              </a:rPr>
              <a:t>	4. Author : Book		    13. Choreographer : Ballet</a:t>
            </a:r>
          </a:p>
          <a:p>
            <a:pPr>
              <a:buFontTx/>
              <a:buNone/>
            </a:pPr>
            <a:r>
              <a:rPr lang="en-US" sz="2400" smtClean="0">
                <a:latin typeface="Century" pitchFamily="18" charset="0"/>
              </a:rPr>
              <a:t>	5. Goldsmith : Ornaments14. Producer : Film</a:t>
            </a:r>
          </a:p>
          <a:p>
            <a:pPr>
              <a:buFontTx/>
              <a:buNone/>
            </a:pPr>
            <a:r>
              <a:rPr lang="en-US" sz="2400" smtClean="0">
                <a:latin typeface="Century" pitchFamily="18" charset="0"/>
              </a:rPr>
              <a:t>	6. Butcher : Meat	    15. Architect : Design</a:t>
            </a:r>
          </a:p>
          <a:p>
            <a:pPr>
              <a:buFontTx/>
              <a:buNone/>
            </a:pPr>
            <a:r>
              <a:rPr lang="en-US" sz="2400" smtClean="0">
                <a:latin typeface="Century" pitchFamily="18" charset="0"/>
              </a:rPr>
              <a:t>	7. Cobbler : Shoes	    16. Tailor : Clothes</a:t>
            </a:r>
          </a:p>
          <a:p>
            <a:pPr>
              <a:buFontTx/>
              <a:buNone/>
            </a:pPr>
            <a:r>
              <a:rPr lang="en-US" sz="2400" smtClean="0">
                <a:latin typeface="Century" pitchFamily="18" charset="0"/>
              </a:rPr>
              <a:t>	8. Poet : Poem		    17. Dramatist : Play</a:t>
            </a:r>
          </a:p>
          <a:p>
            <a:pPr>
              <a:buFontTx/>
              <a:buNone/>
            </a:pPr>
            <a:r>
              <a:rPr lang="en-US" sz="2400" smtClean="0">
                <a:latin typeface="Century" pitchFamily="18" charset="0"/>
              </a:rPr>
              <a:t>	9. Editor : Newspaper </a:t>
            </a:r>
          </a:p>
          <a:p>
            <a:endParaRPr lang="en-US" sz="2400" smtClean="0">
              <a:latin typeface="Century" pitchFamily="18" charset="0"/>
            </a:endParaRPr>
          </a:p>
        </p:txBody>
      </p:sp>
    </p:spTree>
    <p:extLst>
      <p:ext uri="{BB962C8B-B14F-4D97-AF65-F5344CB8AC3E}">
        <p14:creationId xmlns:p14="http://schemas.microsoft.com/office/powerpoint/2010/main" val="3042726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u="sng" smtClean="0"/>
              <a:t>Product and Raw Material</a:t>
            </a:r>
          </a:p>
        </p:txBody>
      </p:sp>
      <p:sp>
        <p:nvSpPr>
          <p:cNvPr id="70659" name="Content Placeholder 2"/>
          <p:cNvSpPr>
            <a:spLocks noGrp="1"/>
          </p:cNvSpPr>
          <p:nvPr>
            <p:ph idx="1"/>
          </p:nvPr>
        </p:nvSpPr>
        <p:spPr>
          <a:xfrm>
            <a:off x="650875" y="1157288"/>
            <a:ext cx="8229600" cy="4525962"/>
          </a:xfrm>
        </p:spPr>
        <p:txBody>
          <a:bodyPr>
            <a:normAutofit fontScale="92500" lnSpcReduction="20000"/>
          </a:bodyPr>
          <a:lstStyle/>
          <a:p>
            <a:r>
              <a:rPr lang="en-US" sz="2400" smtClean="0">
                <a:latin typeface="Century" pitchFamily="18" charset="0"/>
              </a:rPr>
              <a:t>Ex. Prism : Glass </a:t>
            </a:r>
          </a:p>
          <a:p>
            <a:pPr>
              <a:buFontTx/>
              <a:buNone/>
            </a:pPr>
            <a:r>
              <a:rPr lang="en-US" sz="2400" smtClean="0">
                <a:latin typeface="Century" pitchFamily="18" charset="0"/>
              </a:rPr>
              <a:t>	Prism is made of glass. </a:t>
            </a:r>
          </a:p>
          <a:p>
            <a:r>
              <a:rPr lang="en-US" sz="2400" smtClean="0">
                <a:latin typeface="Century" pitchFamily="18" charset="0"/>
              </a:rPr>
              <a:t>Some more examples are given below </a:t>
            </a:r>
          </a:p>
          <a:p>
            <a:pPr>
              <a:buFontTx/>
              <a:buNone/>
            </a:pPr>
            <a:r>
              <a:rPr lang="en-US" sz="2400" smtClean="0">
                <a:latin typeface="Century" pitchFamily="18" charset="0"/>
              </a:rPr>
              <a:t>1. Butter : Milk		11. Cloth : Fibre</a:t>
            </a:r>
          </a:p>
          <a:p>
            <a:pPr>
              <a:buFontTx/>
              <a:buNone/>
            </a:pPr>
            <a:r>
              <a:rPr lang="en-US" sz="2400" smtClean="0">
                <a:latin typeface="Century" pitchFamily="18" charset="0"/>
              </a:rPr>
              <a:t>2. Wall : Brick		12. Road : Asphalt</a:t>
            </a:r>
          </a:p>
          <a:p>
            <a:pPr>
              <a:buFontTx/>
              <a:buNone/>
            </a:pPr>
            <a:r>
              <a:rPr lang="en-US" sz="2400" smtClean="0">
                <a:latin typeface="Century" pitchFamily="18" charset="0"/>
              </a:rPr>
              <a:t>3. Furniture : Wood	13. Book : Paper</a:t>
            </a:r>
          </a:p>
          <a:p>
            <a:pPr>
              <a:buFontTx/>
              <a:buNone/>
            </a:pPr>
            <a:r>
              <a:rPr lang="en-US" sz="2400" smtClean="0">
                <a:latin typeface="Century" pitchFamily="18" charset="0"/>
              </a:rPr>
              <a:t>4. Shoes : Leather		14. Sack : Jute</a:t>
            </a:r>
          </a:p>
          <a:p>
            <a:pPr>
              <a:buFontTx/>
              <a:buNone/>
            </a:pPr>
            <a:r>
              <a:rPr lang="en-US" sz="2400" smtClean="0">
                <a:latin typeface="Century" pitchFamily="18" charset="0"/>
              </a:rPr>
              <a:t>5. Pullover : Wool		15. Omelette : Egg</a:t>
            </a:r>
          </a:p>
          <a:p>
            <a:pPr>
              <a:buFontTx/>
              <a:buNone/>
            </a:pPr>
            <a:r>
              <a:rPr lang="en-US" sz="2400" smtClean="0">
                <a:latin typeface="Century" pitchFamily="18" charset="0"/>
              </a:rPr>
              <a:t>6. Metal : Ore		16. Jewellery : Gold</a:t>
            </a:r>
          </a:p>
          <a:p>
            <a:pPr>
              <a:buFontTx/>
              <a:buNone/>
            </a:pPr>
            <a:r>
              <a:rPr lang="en-US" sz="2400" smtClean="0">
                <a:latin typeface="Century" pitchFamily="18" charset="0"/>
              </a:rPr>
              <a:t>7. Rubber : Latex		17. Linen : Flax</a:t>
            </a:r>
          </a:p>
          <a:p>
            <a:pPr>
              <a:buFontTx/>
              <a:buNone/>
            </a:pPr>
            <a:r>
              <a:rPr lang="en-US" sz="2400" smtClean="0">
                <a:latin typeface="Century" pitchFamily="18" charset="0"/>
              </a:rPr>
              <a:t>8. Jaggery : Sugarcane	18. Oil : Seed</a:t>
            </a:r>
          </a:p>
          <a:p>
            <a:pPr>
              <a:buFontTx/>
              <a:buNone/>
            </a:pPr>
            <a:r>
              <a:rPr lang="en-US" sz="2400" smtClean="0">
                <a:latin typeface="Century" pitchFamily="18" charset="0"/>
              </a:rPr>
              <a:t>9. Wine : Grapes		19. Paper : Pulp</a:t>
            </a:r>
          </a:p>
          <a:p>
            <a:pPr>
              <a:buFontTx/>
              <a:buNone/>
            </a:pPr>
            <a:r>
              <a:rPr lang="en-US" sz="2400" smtClean="0">
                <a:latin typeface="Century" pitchFamily="18" charset="0"/>
              </a:rPr>
              <a:t>10. Fabric : Yarn</a:t>
            </a:r>
          </a:p>
          <a:p>
            <a:pPr>
              <a:buFontTx/>
              <a:buNone/>
            </a:pPr>
            <a:endParaRPr lang="en-US" sz="2400" smtClean="0">
              <a:latin typeface="Century" pitchFamily="18" charset="0"/>
            </a:endParaRPr>
          </a:p>
        </p:txBody>
      </p:sp>
    </p:spTree>
    <p:extLst>
      <p:ext uri="{BB962C8B-B14F-4D97-AF65-F5344CB8AC3E}">
        <p14:creationId xmlns:p14="http://schemas.microsoft.com/office/powerpoint/2010/main" val="1159103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p:txBody>
          <a:bodyPr/>
          <a:lstStyle/>
          <a:p>
            <a:r>
              <a:rPr lang="en-US" b="1" smtClean="0"/>
              <a:t>Answer:</a:t>
            </a:r>
            <a:r>
              <a:rPr lang="en-US" smtClean="0"/>
              <a:t> Option </a:t>
            </a:r>
            <a:r>
              <a:rPr lang="en-US" b="1" smtClean="0"/>
              <a:t>E</a:t>
            </a:r>
            <a:endParaRPr lang="en-US" smtClean="0"/>
          </a:p>
          <a:p>
            <a:r>
              <a:rPr lang="en-US" b="1" smtClean="0"/>
              <a:t>Explanation:</a:t>
            </a:r>
            <a:endParaRPr lang="en-US" smtClean="0"/>
          </a:p>
          <a:p>
            <a:r>
              <a:rPr lang="en-US" smtClean="0"/>
              <a:t>Newspaper is printed in Press and Cloth is manufactured in Mill. </a:t>
            </a:r>
          </a:p>
          <a:p>
            <a:endParaRPr lang="en-US" smtClean="0"/>
          </a:p>
          <a:p>
            <a:endParaRPr lang="en-US" smtClean="0"/>
          </a:p>
        </p:txBody>
      </p:sp>
    </p:spTree>
    <p:extLst>
      <p:ext uri="{BB962C8B-B14F-4D97-AF65-F5344CB8AC3E}">
        <p14:creationId xmlns:p14="http://schemas.microsoft.com/office/powerpoint/2010/main" val="41449851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  </a:t>
            </a:r>
            <a:r>
              <a:rPr lang="en-US" u="sng" smtClean="0"/>
              <a:t>Part and Whole Relationship</a:t>
            </a:r>
          </a:p>
        </p:txBody>
      </p:sp>
      <p:sp>
        <p:nvSpPr>
          <p:cNvPr id="71683" name="Content Placeholder 2"/>
          <p:cNvSpPr>
            <a:spLocks noGrp="1"/>
          </p:cNvSpPr>
          <p:nvPr>
            <p:ph idx="1"/>
          </p:nvPr>
        </p:nvSpPr>
        <p:spPr/>
        <p:txBody>
          <a:bodyPr/>
          <a:lstStyle/>
          <a:p>
            <a:r>
              <a:rPr lang="en-US" sz="2800" smtClean="0">
                <a:latin typeface="Century" pitchFamily="18" charset="0"/>
              </a:rPr>
              <a:t>Ex. Pen : Nib.</a:t>
            </a:r>
          </a:p>
          <a:p>
            <a:pPr>
              <a:buFontTx/>
              <a:buNone/>
            </a:pPr>
            <a:r>
              <a:rPr lang="en-US" sz="2800" smtClean="0">
                <a:latin typeface="Century" pitchFamily="18" charset="0"/>
              </a:rPr>
              <a:t>	Nib is a part of a pen.</a:t>
            </a:r>
          </a:p>
          <a:p>
            <a:r>
              <a:rPr lang="en-US" sz="2800" smtClean="0">
                <a:latin typeface="Century" pitchFamily="18" charset="0"/>
              </a:rPr>
              <a:t>Some more examples are given below</a:t>
            </a:r>
          </a:p>
          <a:p>
            <a:pPr>
              <a:buFontTx/>
              <a:buNone/>
            </a:pPr>
            <a:r>
              <a:rPr lang="en-US" sz="2800" smtClean="0">
                <a:latin typeface="Century" pitchFamily="18" charset="0"/>
              </a:rPr>
              <a:t>	1. Pencil : Lead	5. Room : Window</a:t>
            </a:r>
          </a:p>
          <a:p>
            <a:pPr>
              <a:buFontTx/>
              <a:buNone/>
            </a:pPr>
            <a:r>
              <a:rPr lang="en-US" sz="2800" smtClean="0">
                <a:latin typeface="Century" pitchFamily="18" charset="0"/>
              </a:rPr>
              <a:t>	2. House : Kitchen	6. Aeroplane : Cockpit</a:t>
            </a:r>
          </a:p>
          <a:p>
            <a:pPr>
              <a:buFontTx/>
              <a:buNone/>
            </a:pPr>
            <a:r>
              <a:rPr lang="en-US" sz="2800" smtClean="0">
                <a:latin typeface="Century" pitchFamily="18" charset="0"/>
              </a:rPr>
              <a:t>	3. Fan : Blade		7. Book : Chapter</a:t>
            </a:r>
          </a:p>
          <a:p>
            <a:pPr>
              <a:buFontTx/>
              <a:buNone/>
            </a:pPr>
            <a:r>
              <a:rPr lang="en-US" sz="2800" smtClean="0">
                <a:latin typeface="Century" pitchFamily="18" charset="0"/>
              </a:rPr>
              <a:t>	4. Class : Student </a:t>
            </a:r>
          </a:p>
          <a:p>
            <a:endParaRPr lang="en-US" sz="2800" smtClean="0">
              <a:latin typeface="Century" pitchFamily="18" charset="0"/>
            </a:endParaRPr>
          </a:p>
        </p:txBody>
      </p:sp>
    </p:spTree>
    <p:extLst>
      <p:ext uri="{BB962C8B-B14F-4D97-AF65-F5344CB8AC3E}">
        <p14:creationId xmlns:p14="http://schemas.microsoft.com/office/powerpoint/2010/main" val="10514358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u="sng" smtClean="0"/>
              <a:t>Word and Intensity</a:t>
            </a:r>
          </a:p>
        </p:txBody>
      </p:sp>
      <p:sp>
        <p:nvSpPr>
          <p:cNvPr id="72707" name="Content Placeholder 2"/>
          <p:cNvSpPr>
            <a:spLocks noGrp="1"/>
          </p:cNvSpPr>
          <p:nvPr>
            <p:ph idx="1"/>
          </p:nvPr>
        </p:nvSpPr>
        <p:spPr/>
        <p:txBody>
          <a:bodyPr/>
          <a:lstStyle/>
          <a:p>
            <a:r>
              <a:rPr lang="en-US" sz="2800" smtClean="0">
                <a:latin typeface="Century" pitchFamily="18" charset="0"/>
              </a:rPr>
              <a:t>Ex. Anger : Rage </a:t>
            </a:r>
          </a:p>
          <a:p>
            <a:pPr>
              <a:buFontTx/>
              <a:buNone/>
            </a:pPr>
            <a:r>
              <a:rPr lang="en-US" sz="2800" smtClean="0">
                <a:latin typeface="Century" pitchFamily="18" charset="0"/>
              </a:rPr>
              <a:t>	Rage is of higher intensity than Anger </a:t>
            </a:r>
            <a:br>
              <a:rPr lang="en-US" sz="2800" smtClean="0">
                <a:latin typeface="Century" pitchFamily="18" charset="0"/>
              </a:rPr>
            </a:br>
            <a:r>
              <a:rPr lang="en-US" sz="2800" smtClean="0">
                <a:latin typeface="Century" pitchFamily="18" charset="0"/>
              </a:rPr>
              <a:t>Some more examples are given below : </a:t>
            </a:r>
          </a:p>
          <a:p>
            <a:pPr>
              <a:buFontTx/>
              <a:buNone/>
            </a:pPr>
            <a:r>
              <a:rPr lang="en-US" sz="2800" smtClean="0">
                <a:latin typeface="Century" pitchFamily="18" charset="0"/>
              </a:rPr>
              <a:t>	1. Wish : Desire	6. Famous : Renowned</a:t>
            </a:r>
          </a:p>
          <a:p>
            <a:pPr>
              <a:buFontTx/>
              <a:buNone/>
            </a:pPr>
            <a:r>
              <a:rPr lang="en-US" sz="2800" smtClean="0">
                <a:latin typeface="Century" pitchFamily="18" charset="0"/>
              </a:rPr>
              <a:t>	2. Kindle : Burn	7. Unhappy : Sad</a:t>
            </a:r>
          </a:p>
          <a:p>
            <a:pPr>
              <a:buFontTx/>
              <a:buNone/>
            </a:pPr>
            <a:r>
              <a:rPr lang="en-US" sz="2800" smtClean="0">
                <a:latin typeface="Century" pitchFamily="18" charset="0"/>
              </a:rPr>
              <a:t>	3. Sink : Drown	8. Refuse : Deny</a:t>
            </a:r>
          </a:p>
          <a:p>
            <a:pPr>
              <a:buFontTx/>
              <a:buNone/>
            </a:pPr>
            <a:r>
              <a:rPr lang="en-US" sz="2800" smtClean="0">
                <a:latin typeface="Century" pitchFamily="18" charset="0"/>
              </a:rPr>
              <a:t>	4. Quarrel : War	9. Crime : Sin</a:t>
            </a:r>
          </a:p>
          <a:p>
            <a:pPr>
              <a:buFontTx/>
              <a:buNone/>
            </a:pPr>
            <a:r>
              <a:rPr lang="en-US" sz="2800" smtClean="0">
                <a:latin typeface="Century" pitchFamily="18" charset="0"/>
              </a:rPr>
              <a:t>	5. Error : Blunder	10. Moist : Drench</a:t>
            </a:r>
          </a:p>
          <a:p>
            <a:endParaRPr lang="en-US" sz="2800" smtClean="0">
              <a:latin typeface="Century" pitchFamily="18" charset="0"/>
            </a:endParaRPr>
          </a:p>
        </p:txBody>
      </p:sp>
    </p:spTree>
    <p:extLst>
      <p:ext uri="{BB962C8B-B14F-4D97-AF65-F5344CB8AC3E}">
        <p14:creationId xmlns:p14="http://schemas.microsoft.com/office/powerpoint/2010/main" val="28081815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u="sng" smtClean="0"/>
              <a:t>Word and Synonym</a:t>
            </a:r>
          </a:p>
        </p:txBody>
      </p:sp>
      <p:sp>
        <p:nvSpPr>
          <p:cNvPr id="73731" name="Content Placeholder 2"/>
          <p:cNvSpPr>
            <a:spLocks noGrp="1"/>
          </p:cNvSpPr>
          <p:nvPr>
            <p:ph idx="1"/>
          </p:nvPr>
        </p:nvSpPr>
        <p:spPr>
          <a:xfrm>
            <a:off x="554038" y="1239838"/>
            <a:ext cx="8229600" cy="5189537"/>
          </a:xfrm>
        </p:spPr>
        <p:txBody>
          <a:bodyPr>
            <a:normAutofit lnSpcReduction="10000"/>
          </a:bodyPr>
          <a:lstStyle/>
          <a:p>
            <a:r>
              <a:rPr lang="en-US" sz="2200" smtClean="0">
                <a:latin typeface="Century" pitchFamily="18" charset="0"/>
              </a:rPr>
              <a:t>Ex. Blend : Mix </a:t>
            </a:r>
          </a:p>
          <a:p>
            <a:pPr>
              <a:buFontTx/>
              <a:buNone/>
            </a:pPr>
            <a:r>
              <a:rPr lang="en-US" sz="2200" smtClean="0">
                <a:latin typeface="Century" pitchFamily="18" charset="0"/>
              </a:rPr>
              <a:t>	Blend means same as Mixing. Thus. Mix is the synonym of Blend. </a:t>
            </a:r>
          </a:p>
          <a:p>
            <a:r>
              <a:rPr lang="en-US" sz="2200" smtClean="0">
                <a:latin typeface="Century" pitchFamily="18" charset="0"/>
              </a:rPr>
              <a:t>Some more examples are given below :</a:t>
            </a:r>
            <a:br>
              <a:rPr lang="en-US" sz="2200" smtClean="0">
                <a:latin typeface="Century" pitchFamily="18" charset="0"/>
              </a:rPr>
            </a:br>
            <a:r>
              <a:rPr lang="en-US" sz="2200" smtClean="0">
                <a:latin typeface="Century" pitchFamily="18" charset="0"/>
              </a:rPr>
              <a:t>1. Adobe : Dwelling	2. Ban : Prohibition</a:t>
            </a:r>
          </a:p>
          <a:p>
            <a:pPr>
              <a:buFontTx/>
              <a:buNone/>
            </a:pPr>
            <a:r>
              <a:rPr lang="en-US" sz="2200" smtClean="0">
                <a:latin typeface="Century" pitchFamily="18" charset="0"/>
              </a:rPr>
              <a:t>	3. Assign : Allot		4. Vacant : Empty</a:t>
            </a:r>
          </a:p>
          <a:p>
            <a:pPr>
              <a:buFontTx/>
              <a:buNone/>
            </a:pPr>
            <a:r>
              <a:rPr lang="en-US" sz="2200" smtClean="0">
                <a:latin typeface="Century" pitchFamily="18" charset="0"/>
              </a:rPr>
              <a:t>	5. Abduct : Kidnap	6. Dearth : Scarcity</a:t>
            </a:r>
          </a:p>
          <a:p>
            <a:pPr>
              <a:buFontTx/>
              <a:buNone/>
            </a:pPr>
            <a:r>
              <a:rPr lang="en-US" sz="2200" smtClean="0">
                <a:latin typeface="Century" pitchFamily="18" charset="0"/>
              </a:rPr>
              <a:t>	7. Dissipate : Squander	8. Sedate : Calm</a:t>
            </a:r>
          </a:p>
          <a:p>
            <a:pPr>
              <a:buFontTx/>
              <a:buNone/>
            </a:pPr>
            <a:r>
              <a:rPr lang="en-US" sz="2200" smtClean="0">
                <a:latin typeface="Century" pitchFamily="18" charset="0"/>
              </a:rPr>
              <a:t>	9. Brim : Edge		10. House : Home</a:t>
            </a:r>
          </a:p>
          <a:p>
            <a:pPr>
              <a:buFontTx/>
              <a:buNone/>
            </a:pPr>
            <a:r>
              <a:rPr lang="en-US" sz="2200" smtClean="0">
                <a:latin typeface="Century" pitchFamily="18" charset="0"/>
              </a:rPr>
              <a:t>	11. Solicit : Request	12. Presage : Predict</a:t>
            </a:r>
          </a:p>
          <a:p>
            <a:pPr>
              <a:buFontTx/>
              <a:buNone/>
            </a:pPr>
            <a:r>
              <a:rPr lang="en-US" sz="2200" smtClean="0">
                <a:latin typeface="Century" pitchFamily="18" charset="0"/>
              </a:rPr>
              <a:t>	13. Haughty : Proud	14. Flaw : Defect</a:t>
            </a:r>
          </a:p>
          <a:p>
            <a:pPr>
              <a:buFontTx/>
              <a:buNone/>
            </a:pPr>
            <a:r>
              <a:rPr lang="en-US" sz="2200" smtClean="0">
                <a:latin typeface="Century" pitchFamily="18" charset="0"/>
              </a:rPr>
              <a:t>	15. Fierce : Violent	16. Fallacy : Illusion</a:t>
            </a:r>
          </a:p>
          <a:p>
            <a:pPr>
              <a:buFontTx/>
              <a:buNone/>
            </a:pPr>
            <a:r>
              <a:rPr lang="en-US" sz="2200" smtClean="0">
                <a:latin typeface="Century" pitchFamily="18" charset="0"/>
              </a:rPr>
              <a:t>	17. Substitute : Replace	18. Mend : Repair</a:t>
            </a:r>
          </a:p>
          <a:p>
            <a:pPr>
              <a:buFontTx/>
              <a:buNone/>
            </a:pPr>
            <a:r>
              <a:rPr lang="en-US" sz="2200" smtClean="0">
                <a:latin typeface="Century" pitchFamily="18" charset="0"/>
              </a:rPr>
              <a:t>	19. Alight : Descend	20. Presume : Assume</a:t>
            </a:r>
          </a:p>
        </p:txBody>
      </p:sp>
    </p:spTree>
    <p:extLst>
      <p:ext uri="{BB962C8B-B14F-4D97-AF65-F5344CB8AC3E}">
        <p14:creationId xmlns:p14="http://schemas.microsoft.com/office/powerpoint/2010/main" val="1163759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u="sng" smtClean="0"/>
              <a:t>Word and Antonym</a:t>
            </a:r>
          </a:p>
        </p:txBody>
      </p:sp>
      <p:sp>
        <p:nvSpPr>
          <p:cNvPr id="74755" name="Content Placeholder 2"/>
          <p:cNvSpPr>
            <a:spLocks noGrp="1"/>
          </p:cNvSpPr>
          <p:nvPr>
            <p:ph idx="1"/>
          </p:nvPr>
        </p:nvSpPr>
        <p:spPr>
          <a:xfrm>
            <a:off x="539750" y="1157288"/>
            <a:ext cx="8229600" cy="5272087"/>
          </a:xfrm>
        </p:spPr>
        <p:txBody>
          <a:bodyPr>
            <a:normAutofit lnSpcReduction="10000"/>
          </a:bodyPr>
          <a:lstStyle/>
          <a:p>
            <a:r>
              <a:rPr lang="en-US" sz="2200" smtClean="0">
                <a:latin typeface="Century" pitchFamily="18" charset="0"/>
              </a:rPr>
              <a:t>Ex. Attack : Defend</a:t>
            </a:r>
          </a:p>
          <a:p>
            <a:pPr>
              <a:buFontTx/>
              <a:buNone/>
            </a:pPr>
            <a:r>
              <a:rPr lang="en-US" sz="2200" smtClean="0">
                <a:latin typeface="Century" pitchFamily="18" charset="0"/>
              </a:rPr>
              <a:t>	Defend means the opposite of Attack. Thus, Defend is the antonym of Attack. </a:t>
            </a:r>
          </a:p>
          <a:p>
            <a:r>
              <a:rPr lang="en-US" sz="2200" smtClean="0">
                <a:latin typeface="Century" pitchFamily="18" charset="0"/>
              </a:rPr>
              <a:t>Some more examples are given below :</a:t>
            </a:r>
          </a:p>
          <a:p>
            <a:pPr>
              <a:buFontTx/>
              <a:buNone/>
            </a:pPr>
            <a:r>
              <a:rPr lang="en-US" sz="2200" smtClean="0">
                <a:latin typeface="Century" pitchFamily="18" charset="0"/>
              </a:rPr>
              <a:t>	1. Advance : Retreat	2. Cruel : Kind</a:t>
            </a:r>
          </a:p>
          <a:p>
            <a:pPr>
              <a:buFontTx/>
              <a:buNone/>
            </a:pPr>
            <a:r>
              <a:rPr lang="en-US" sz="2200" smtClean="0">
                <a:latin typeface="Century" pitchFamily="18" charset="0"/>
              </a:rPr>
              <a:t>	3. Best : Worst		4. Fresh : Stale</a:t>
            </a:r>
          </a:p>
          <a:p>
            <a:pPr>
              <a:buFontTx/>
              <a:buNone/>
            </a:pPr>
            <a:r>
              <a:rPr lang="en-US" sz="2200" smtClean="0">
                <a:latin typeface="Century" pitchFamily="18" charset="0"/>
              </a:rPr>
              <a:t>	5. Ignore : Notice		6. Initial : Final</a:t>
            </a:r>
          </a:p>
          <a:p>
            <a:pPr>
              <a:buFontTx/>
              <a:buNone/>
            </a:pPr>
            <a:r>
              <a:rPr lang="en-US" sz="2200" smtClean="0">
                <a:latin typeface="Century" pitchFamily="18" charset="0"/>
              </a:rPr>
              <a:t>	7. Condense : Expand	8. Chaos : Peace</a:t>
            </a:r>
          </a:p>
          <a:p>
            <a:pPr>
              <a:buFontTx/>
              <a:buNone/>
            </a:pPr>
            <a:r>
              <a:rPr lang="en-US" sz="2200" smtClean="0">
                <a:latin typeface="Century" pitchFamily="18" charset="0"/>
              </a:rPr>
              <a:t>	9. Create : Destroy	10. Gradual : Abrupt</a:t>
            </a:r>
          </a:p>
          <a:p>
            <a:pPr>
              <a:buFontTx/>
              <a:buNone/>
            </a:pPr>
            <a:r>
              <a:rPr lang="en-US" sz="2200" smtClean="0">
                <a:latin typeface="Century" pitchFamily="18" charset="0"/>
              </a:rPr>
              <a:t>	11. Sink : Float		12. Robust : Weak</a:t>
            </a:r>
          </a:p>
          <a:p>
            <a:pPr>
              <a:buFontTx/>
              <a:buNone/>
            </a:pPr>
            <a:r>
              <a:rPr lang="en-US" sz="2200" smtClean="0">
                <a:latin typeface="Century" pitchFamily="18" charset="0"/>
              </a:rPr>
              <a:t>	13. Gentle : Harsh		14. Deep : Shallow</a:t>
            </a:r>
          </a:p>
          <a:p>
            <a:pPr>
              <a:buFontTx/>
              <a:buNone/>
            </a:pPr>
            <a:r>
              <a:rPr lang="en-US" sz="2200" smtClean="0">
                <a:latin typeface="Century" pitchFamily="18" charset="0"/>
              </a:rPr>
              <a:t>	15. Cordial : Hostile 	16. Affirm : Deny</a:t>
            </a:r>
          </a:p>
          <a:p>
            <a:pPr>
              <a:buFontTx/>
              <a:buNone/>
            </a:pPr>
            <a:r>
              <a:rPr lang="en-US" sz="2200" smtClean="0">
                <a:latin typeface="Century" pitchFamily="18" charset="0"/>
              </a:rPr>
              <a:t>	17. Mourn : Rejoice	18. Lethargy : Alertness</a:t>
            </a:r>
          </a:p>
          <a:p>
            <a:pPr>
              <a:buFontTx/>
              <a:buNone/>
            </a:pPr>
            <a:r>
              <a:rPr lang="en-US" sz="2200" smtClean="0">
                <a:latin typeface="Century" pitchFamily="18" charset="0"/>
              </a:rPr>
              <a:t>	19. Kindle : Extinguish	20. Lend : Borrow </a:t>
            </a:r>
          </a:p>
        </p:txBody>
      </p:sp>
    </p:spTree>
    <p:extLst>
      <p:ext uri="{BB962C8B-B14F-4D97-AF65-F5344CB8AC3E}">
        <p14:creationId xmlns:p14="http://schemas.microsoft.com/office/powerpoint/2010/main" val="408357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000125"/>
            <a:ext cx="8229600" cy="4686300"/>
          </a:xfrm>
        </p:spPr>
        <p:txBody>
          <a:bodyPr/>
          <a:lstStyle/>
          <a:p>
            <a:pPr>
              <a:buFontTx/>
              <a:buNone/>
              <a:defRPr/>
            </a:pPr>
            <a:r>
              <a:rPr lang="en-US" dirty="0" smtClean="0">
                <a:latin typeface="Century" pitchFamily="18" charset="0"/>
              </a:rPr>
              <a:t>Ex 2:</a:t>
            </a:r>
          </a:p>
          <a:p>
            <a:pPr>
              <a:buFontTx/>
              <a:buNone/>
              <a:defRPr/>
            </a:pPr>
            <a:endParaRPr lang="en-US" dirty="0" smtClean="0">
              <a:latin typeface="Century" pitchFamily="18" charset="0"/>
            </a:endParaRPr>
          </a:p>
          <a:p>
            <a:pPr>
              <a:buFontTx/>
              <a:buNone/>
              <a:defRPr/>
            </a:pPr>
            <a:r>
              <a:rPr lang="en-US" dirty="0" smtClean="0">
                <a:latin typeface="Century" pitchFamily="18" charset="0"/>
              </a:rPr>
              <a:t>Cup is to coffee as bowl is to</a:t>
            </a:r>
          </a:p>
          <a:p>
            <a:pPr>
              <a:buFontTx/>
              <a:buNone/>
              <a:defRPr/>
            </a:pPr>
            <a:endParaRPr lang="en-US" dirty="0" smtClean="0">
              <a:latin typeface="Century" pitchFamily="18" charset="0"/>
            </a:endParaRPr>
          </a:p>
          <a:p>
            <a:pPr marL="514350" indent="-514350">
              <a:buFontTx/>
              <a:buAutoNum type="alphaUcPeriod"/>
              <a:defRPr/>
            </a:pPr>
            <a:r>
              <a:rPr lang="en-US" dirty="0" smtClean="0">
                <a:latin typeface="Century" pitchFamily="18" charset="0"/>
              </a:rPr>
              <a:t>Dish</a:t>
            </a:r>
          </a:p>
          <a:p>
            <a:pPr marL="514350" indent="-514350">
              <a:buFontTx/>
              <a:buNone/>
              <a:defRPr/>
            </a:pPr>
            <a:r>
              <a:rPr lang="en-US" dirty="0" smtClean="0">
                <a:latin typeface="Century" pitchFamily="18" charset="0"/>
              </a:rPr>
              <a:t>B. Soup</a:t>
            </a:r>
          </a:p>
          <a:p>
            <a:pPr marL="514350" indent="-514350">
              <a:buFontTx/>
              <a:buNone/>
              <a:defRPr/>
            </a:pPr>
            <a:r>
              <a:rPr lang="en-US" dirty="0" smtClean="0">
                <a:latin typeface="Century" pitchFamily="18" charset="0"/>
              </a:rPr>
              <a:t>C. Spoon</a:t>
            </a:r>
          </a:p>
          <a:p>
            <a:pPr marL="514350" indent="-514350">
              <a:buFontTx/>
              <a:buNone/>
              <a:defRPr/>
            </a:pPr>
            <a:r>
              <a:rPr lang="en-US" dirty="0" smtClean="0">
                <a:latin typeface="Century" pitchFamily="18" charset="0"/>
              </a:rPr>
              <a:t>D. food</a:t>
            </a:r>
            <a:endParaRPr lang="en-US" dirty="0">
              <a:latin typeface="Century" pitchFamily="18" charset="0"/>
            </a:endParaRPr>
          </a:p>
        </p:txBody>
      </p:sp>
    </p:spTree>
    <p:extLst>
      <p:ext uri="{BB962C8B-B14F-4D97-AF65-F5344CB8AC3E}">
        <p14:creationId xmlns:p14="http://schemas.microsoft.com/office/powerpoint/2010/main" val="1377354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r>
              <a:rPr lang="en-US" b="1" smtClean="0"/>
              <a:t>Answer:</a:t>
            </a:r>
            <a:r>
              <a:rPr lang="en-US" smtClean="0"/>
              <a:t> Option </a:t>
            </a:r>
            <a:r>
              <a:rPr lang="en-US" b="1" smtClean="0"/>
              <a:t>B</a:t>
            </a:r>
            <a:endParaRPr lang="en-US" smtClean="0"/>
          </a:p>
          <a:p>
            <a:r>
              <a:rPr lang="en-US" b="1" smtClean="0"/>
              <a:t>Explanation:</a:t>
            </a:r>
            <a:endParaRPr lang="en-US" smtClean="0"/>
          </a:p>
          <a:p>
            <a:r>
              <a:rPr lang="en-US" smtClean="0"/>
              <a:t>Coffee goes into a cup and soup goes into a bowl. Choices a and c are incorrect because they are other utensils. The answer is not choice d because the word food is too general. </a:t>
            </a:r>
          </a:p>
          <a:p>
            <a:endParaRPr lang="en-US" smtClean="0"/>
          </a:p>
        </p:txBody>
      </p:sp>
    </p:spTree>
    <p:extLst>
      <p:ext uri="{BB962C8B-B14F-4D97-AF65-F5344CB8AC3E}">
        <p14:creationId xmlns:p14="http://schemas.microsoft.com/office/powerpoint/2010/main" val="1282866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defRPr/>
            </a:pPr>
            <a:r>
              <a:rPr lang="en-US" dirty="0" smtClean="0"/>
              <a:t>Ex 3:</a:t>
            </a:r>
          </a:p>
          <a:p>
            <a:pPr>
              <a:defRPr/>
            </a:pPr>
            <a:r>
              <a:rPr lang="en-US" dirty="0" smtClean="0"/>
              <a:t>Odometer is to mileage as compass is to</a:t>
            </a:r>
          </a:p>
          <a:p>
            <a:pPr marL="514350" indent="-514350">
              <a:buFontTx/>
              <a:buAutoNum type="alphaUcPeriod"/>
              <a:defRPr/>
            </a:pPr>
            <a:endParaRPr lang="en-US" dirty="0" smtClean="0"/>
          </a:p>
          <a:p>
            <a:pPr marL="514350" indent="-514350">
              <a:buFontTx/>
              <a:buAutoNum type="alphaUcPeriod"/>
              <a:defRPr/>
            </a:pPr>
            <a:r>
              <a:rPr lang="en-US" dirty="0" smtClean="0"/>
              <a:t>Speed</a:t>
            </a:r>
          </a:p>
          <a:p>
            <a:pPr marL="514350" indent="-514350">
              <a:buFontTx/>
              <a:buAutoNum type="alphaUcPeriod"/>
              <a:defRPr/>
            </a:pPr>
            <a:r>
              <a:rPr lang="en-US" dirty="0" smtClean="0"/>
              <a:t>Hiking</a:t>
            </a:r>
          </a:p>
          <a:p>
            <a:pPr marL="514350" indent="-514350">
              <a:buFontTx/>
              <a:buAutoNum type="alphaUcPeriod"/>
              <a:defRPr/>
            </a:pPr>
            <a:r>
              <a:rPr lang="en-US" dirty="0" smtClean="0"/>
              <a:t>Needle</a:t>
            </a:r>
          </a:p>
          <a:p>
            <a:pPr marL="514350" indent="-514350">
              <a:buFontTx/>
              <a:buAutoNum type="alphaUcPeriod"/>
              <a:defRPr/>
            </a:pPr>
            <a:r>
              <a:rPr lang="en-US" dirty="0" smtClean="0"/>
              <a:t>direction</a:t>
            </a:r>
            <a:endParaRPr lang="en-US" dirty="0"/>
          </a:p>
        </p:txBody>
      </p:sp>
    </p:spTree>
    <p:extLst>
      <p:ext uri="{BB962C8B-B14F-4D97-AF65-F5344CB8AC3E}">
        <p14:creationId xmlns:p14="http://schemas.microsoft.com/office/powerpoint/2010/main" val="2644845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smtClean="0"/>
          </a:p>
        </p:txBody>
      </p:sp>
      <p:sp>
        <p:nvSpPr>
          <p:cNvPr id="30723" name="Content Placeholder 2"/>
          <p:cNvSpPr>
            <a:spLocks noGrp="1"/>
          </p:cNvSpPr>
          <p:nvPr>
            <p:ph idx="1"/>
          </p:nvPr>
        </p:nvSpPr>
        <p:spPr/>
        <p:txBody>
          <a:bodyPr/>
          <a:lstStyle/>
          <a:p>
            <a:r>
              <a:rPr lang="en-US" b="1" smtClean="0"/>
              <a:t>Answer:</a:t>
            </a:r>
            <a:r>
              <a:rPr lang="en-US" smtClean="0"/>
              <a:t> Option </a:t>
            </a:r>
            <a:r>
              <a:rPr lang="en-US" b="1" smtClean="0"/>
              <a:t>D</a:t>
            </a:r>
            <a:endParaRPr lang="en-US" smtClean="0"/>
          </a:p>
          <a:p>
            <a:r>
              <a:rPr lang="en-US" b="1" smtClean="0"/>
              <a:t>Explanation:</a:t>
            </a:r>
            <a:endParaRPr lang="en-US" smtClean="0"/>
          </a:p>
          <a:p>
            <a:r>
              <a:rPr lang="en-US" smtClean="0"/>
              <a:t>An odometer is an instrument used to measure mileage. A compass is an instrument used to determine direction. Choices a, b, and c are incorrect because none is an instrument. </a:t>
            </a:r>
          </a:p>
          <a:p>
            <a:endParaRPr lang="en-US" smtClean="0"/>
          </a:p>
        </p:txBody>
      </p:sp>
    </p:spTree>
    <p:extLst>
      <p:ext uri="{BB962C8B-B14F-4D97-AF65-F5344CB8AC3E}">
        <p14:creationId xmlns:p14="http://schemas.microsoft.com/office/powerpoint/2010/main" val="2008060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1043</Words>
  <Application>Microsoft Office PowerPoint</Application>
  <PresentationFormat>On-screen Show (4:3)</PresentationFormat>
  <Paragraphs>324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ANALOGY</vt:lpstr>
      <vt:lpstr>ANALOGY</vt:lpstr>
      <vt:lpstr>Type - 1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- 2</vt:lpstr>
      <vt:lpstr>PowerPoint Presentation</vt:lpstr>
      <vt:lpstr>PowerPoint Presentation</vt:lpstr>
      <vt:lpstr>Ex 6 :</vt:lpstr>
      <vt:lpstr>PowerPoint Presentation</vt:lpstr>
      <vt:lpstr>Type - 3</vt:lpstr>
      <vt:lpstr>     Ex. 7 :</vt:lpstr>
      <vt:lpstr>PowerPoint Presentation</vt:lpstr>
      <vt:lpstr>     Ex. 8 :</vt:lpstr>
      <vt:lpstr>PowerPoint Presentation</vt:lpstr>
      <vt:lpstr>     Ex.9:</vt:lpstr>
      <vt:lpstr>PowerPoint Presentation</vt:lpstr>
      <vt:lpstr>Type - 4</vt:lpstr>
      <vt:lpstr>     Ex.10:</vt:lpstr>
      <vt:lpstr>PowerPoint Presentation</vt:lpstr>
      <vt:lpstr>     Ex.11:</vt:lpstr>
      <vt:lpstr>PowerPoint Presentation</vt:lpstr>
      <vt:lpstr>CLASSIFICATION</vt:lpstr>
      <vt:lpstr>PowerPoint Presentation</vt:lpstr>
      <vt:lpstr>PowerPoint Presentation</vt:lpstr>
      <vt:lpstr>PowerPoint Presentation</vt:lpstr>
      <vt:lpstr>PowerPoint Presentation</vt:lpstr>
      <vt:lpstr>KINDS  OF RELATIONSHIPS</vt:lpstr>
      <vt:lpstr>    Instrument  and Measurement  </vt:lpstr>
      <vt:lpstr>Quantity and  Unit </vt:lpstr>
      <vt:lpstr>Individual  and Group </vt:lpstr>
      <vt:lpstr>Animal  and Young one</vt:lpstr>
      <vt:lpstr>Male and  Female</vt:lpstr>
      <vt:lpstr>Individual and Class</vt:lpstr>
      <vt:lpstr>  Individual  and  Dwelling Place</vt:lpstr>
      <vt:lpstr>Study  and Topic</vt:lpstr>
      <vt:lpstr>     Cont.</vt:lpstr>
      <vt:lpstr>Worker and Tool</vt:lpstr>
      <vt:lpstr>Tool and Action</vt:lpstr>
      <vt:lpstr>Tool and Action</vt:lpstr>
      <vt:lpstr>Worker and Working Place</vt:lpstr>
      <vt:lpstr>Worker and Product </vt:lpstr>
      <vt:lpstr>Product and Raw Material</vt:lpstr>
      <vt:lpstr>  Part and Whole Relationship</vt:lpstr>
      <vt:lpstr>Word and Intensity</vt:lpstr>
      <vt:lpstr>Word and Synonym</vt:lpstr>
      <vt:lpstr>Word and Antonym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ANALOGY</dc:title>
  <dc:creator>DELL</dc:creator>
  <cp:lastModifiedBy>DELL</cp:lastModifiedBy>
  <cp:revision>1</cp:revision>
  <dcterms:created xsi:type="dcterms:W3CDTF">2022-03-15T07:17:19Z</dcterms:created>
  <dcterms:modified xsi:type="dcterms:W3CDTF">2022-03-15T07:19:13Z</dcterms:modified>
</cp:coreProperties>
</file>