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 id="2147483821" r:id="rId2"/>
  </p:sldMasterIdLst>
  <p:notesMasterIdLst>
    <p:notesMasterId r:id="rId37"/>
  </p:notesMasterIdLst>
  <p:sldIdLst>
    <p:sldId id="256" r:id="rId3"/>
    <p:sldId id="257" r:id="rId4"/>
    <p:sldId id="259" r:id="rId5"/>
    <p:sldId id="285" r:id="rId6"/>
    <p:sldId id="324" r:id="rId7"/>
    <p:sldId id="303" r:id="rId8"/>
    <p:sldId id="294" r:id="rId9"/>
    <p:sldId id="291" r:id="rId10"/>
    <p:sldId id="295" r:id="rId11"/>
    <p:sldId id="296" r:id="rId12"/>
    <p:sldId id="304" r:id="rId13"/>
    <p:sldId id="297" r:id="rId14"/>
    <p:sldId id="298" r:id="rId15"/>
    <p:sldId id="301" r:id="rId16"/>
    <p:sldId id="299" r:id="rId17"/>
    <p:sldId id="305" r:id="rId18"/>
    <p:sldId id="306" r:id="rId19"/>
    <p:sldId id="307" r:id="rId20"/>
    <p:sldId id="309" r:id="rId21"/>
    <p:sldId id="310" r:id="rId22"/>
    <p:sldId id="312" r:id="rId23"/>
    <p:sldId id="311" r:id="rId24"/>
    <p:sldId id="290" r:id="rId25"/>
    <p:sldId id="319" r:id="rId26"/>
    <p:sldId id="314" r:id="rId27"/>
    <p:sldId id="315" r:id="rId28"/>
    <p:sldId id="316" r:id="rId29"/>
    <p:sldId id="323" r:id="rId30"/>
    <p:sldId id="318" r:id="rId31"/>
    <p:sldId id="320" r:id="rId32"/>
    <p:sldId id="321" r:id="rId33"/>
    <p:sldId id="322" r:id="rId34"/>
    <p:sldId id="286" r:id="rId35"/>
    <p:sldId id="2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Petrashko" initials="SP" lastIdx="3" clrIdx="0">
    <p:extLst>
      <p:ext uri="{19B8F6BF-5375-455C-9EA6-DF929625EA0E}">
        <p15:presenceInfo xmlns:p15="http://schemas.microsoft.com/office/powerpoint/2012/main" userId="S-1-5-21-3226226369-1825982749-2799240029-151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B1"/>
    <a:srgbClr val="8D8B04"/>
    <a:srgbClr val="006B76"/>
    <a:srgbClr val="827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p:scale>
          <a:sx n="77" d="100"/>
          <a:sy n="77" d="100"/>
        </p:scale>
        <p:origin x="222" y="-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188E9-C046-44DB-930D-78FC18437A88}" type="datetimeFigureOut">
              <a:rPr lang="en-US" smtClean="0"/>
              <a:t>11/07/2014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43F17-8379-4FC3-8D12-A3BB1103FB3E}" type="slidenum">
              <a:rPr lang="en-US" smtClean="0"/>
              <a:t>‹#›</a:t>
            </a:fld>
            <a:endParaRPr lang="en-US"/>
          </a:p>
        </p:txBody>
      </p:sp>
    </p:spTree>
    <p:extLst>
      <p:ext uri="{BB962C8B-B14F-4D97-AF65-F5344CB8AC3E}">
        <p14:creationId xmlns:p14="http://schemas.microsoft.com/office/powerpoint/2010/main" val="44549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43F17-8379-4FC3-8D12-A3BB1103FB3E}" type="slidenum">
              <a:rPr lang="en-US" smtClean="0"/>
              <a:t>1</a:t>
            </a:fld>
            <a:endParaRPr lang="en-US"/>
          </a:p>
        </p:txBody>
      </p:sp>
    </p:spTree>
    <p:extLst>
      <p:ext uri="{BB962C8B-B14F-4D97-AF65-F5344CB8AC3E}">
        <p14:creationId xmlns:p14="http://schemas.microsoft.com/office/powerpoint/2010/main" val="207651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43F17-8379-4FC3-8D12-A3BB1103FB3E}" type="slidenum">
              <a:rPr lang="en-US" smtClean="0"/>
              <a:t>2</a:t>
            </a:fld>
            <a:endParaRPr lang="en-US"/>
          </a:p>
        </p:txBody>
      </p:sp>
    </p:spTree>
    <p:extLst>
      <p:ext uri="{BB962C8B-B14F-4D97-AF65-F5344CB8AC3E}">
        <p14:creationId xmlns:p14="http://schemas.microsoft.com/office/powerpoint/2010/main" val="2497499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078051-C1C7-4B06-BB54-630C325BDEE3}" type="datetime1">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951357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D8545-0207-4F78-9A5B-A77BF551ADE1}"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406664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3533-ED0C-4C80-A62A-286C59253039}"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87629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F967D-06D9-4084-A5AA-E3D0372E4EAE}"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6678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A135D6-3AE3-48EA-9F1F-8B44FC63C8C4}"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321991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8A430D4-1572-4BE8-ADB2-C009D7BC76B2}" type="datetime1">
              <a:rPr lang="en-US" smtClean="0"/>
              <a:t>11/07/2014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306916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6A6D0BE-29E2-49B9-81DD-A45FEA186E28}" type="datetime1">
              <a:rPr lang="en-US" smtClean="0"/>
              <a:t>11/07/2014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3841414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571EE-3653-4A15-B47A-BE1230BA39FA}" type="datetime1">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165923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AF22F-9BEA-4121-91A7-56B0F822C653}" type="datetime1">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2502371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3E595-127F-49EA-A91C-4AB0F3145E6E}" type="datetimeFigureOut">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2010420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3E595-127F-49EA-A91C-4AB0F3145E6E}" type="datetimeFigureOut">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342644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8"/>
          <p:cNvSpPr>
            <a:spLocks noGrp="1"/>
          </p:cNvSpPr>
          <p:nvPr>
            <p:ph type="dt" sz="half" idx="15"/>
          </p:nvPr>
        </p:nvSpPr>
        <p:spPr/>
        <p:txBody>
          <a:bodyPr/>
          <a:lstStyle/>
          <a:p>
            <a:fld id="{A3CD45B8-3677-467F-9EA9-BB0A65A3AD9A}" type="datetime1">
              <a:rPr lang="en-US" smtClean="0"/>
              <a:t>11/07/2014</a:t>
            </a:fld>
            <a:endParaRPr lang="en-US"/>
          </a:p>
        </p:txBody>
      </p:sp>
      <p:sp>
        <p:nvSpPr>
          <p:cNvPr id="10" name="Footer Placeholder 9"/>
          <p:cNvSpPr>
            <a:spLocks noGrp="1"/>
          </p:cNvSpPr>
          <p:nvPr>
            <p:ph type="ftr" sz="quarter" idx="16"/>
          </p:nvPr>
        </p:nvSpPr>
        <p:spPr/>
        <p:txBody>
          <a:bodyPr/>
          <a:lstStyle/>
          <a:p>
            <a:endParaRPr lang="en-US" dirty="0"/>
          </a:p>
        </p:txBody>
      </p:sp>
      <p:sp>
        <p:nvSpPr>
          <p:cNvPr id="11" name="Slide Number Placeholder 10"/>
          <p:cNvSpPr>
            <a:spLocks noGrp="1"/>
          </p:cNvSpPr>
          <p:nvPr>
            <p:ph type="sldNum" sz="quarter" idx="17"/>
          </p:nvPr>
        </p:nvSpPr>
        <p:spPr/>
        <p:txBody>
          <a:bodyPr/>
          <a:lstStyle/>
          <a:p>
            <a:fld id="{2D2320CE-2746-449F-9093-8B602245F99A}" type="slidenum">
              <a:rPr lang="en-US" smtClean="0"/>
              <a:t>‹#›</a:t>
            </a:fld>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0784" y="6156830"/>
            <a:ext cx="2539021" cy="583802"/>
          </a:xfrm>
          <a:prstGeom prst="rect">
            <a:avLst/>
          </a:prstGeom>
        </p:spPr>
      </p:pic>
    </p:spTree>
    <p:extLst>
      <p:ext uri="{BB962C8B-B14F-4D97-AF65-F5344CB8AC3E}">
        <p14:creationId xmlns:p14="http://schemas.microsoft.com/office/powerpoint/2010/main" val="33075833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3E595-127F-49EA-A91C-4AB0F3145E6E}" type="datetimeFigureOut">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4288769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3E595-127F-49EA-A91C-4AB0F3145E6E}" type="datetimeFigureOut">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3695766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3E595-127F-49EA-A91C-4AB0F3145E6E}" type="datetimeFigureOut">
              <a:rPr lang="en-US" smtClean="0"/>
              <a:t>11/07/2014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2297635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C3E595-127F-49EA-A91C-4AB0F3145E6E}" type="datetimeFigureOut">
              <a:rPr lang="en-US" smtClean="0"/>
              <a:t>11/07/2014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3498537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3E595-127F-49EA-A91C-4AB0F3145E6E}" type="datetimeFigureOut">
              <a:rPr lang="en-US" smtClean="0"/>
              <a:t>11/07/2014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1622179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3E595-127F-49EA-A91C-4AB0F3145E6E}" type="datetimeFigureOut">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3562231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3E595-127F-49EA-A91C-4AB0F3145E6E}" type="datetimeFigureOut">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2788334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3E595-127F-49EA-A91C-4AB0F3145E6E}" type="datetimeFigureOut">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3667273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3E595-127F-49EA-A91C-4AB0F3145E6E}" type="datetimeFigureOut">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250C1-EDD6-4C36-89A1-01EBF9F93A86}" type="slidenum">
              <a:rPr lang="en-US" smtClean="0"/>
              <a:t>‹#›</a:t>
            </a:fld>
            <a:endParaRPr lang="en-US"/>
          </a:p>
        </p:txBody>
      </p:sp>
    </p:spTree>
    <p:extLst>
      <p:ext uri="{BB962C8B-B14F-4D97-AF65-F5344CB8AC3E}">
        <p14:creationId xmlns:p14="http://schemas.microsoft.com/office/powerpoint/2010/main" val="16179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6123F-DFB1-4B4F-8FDD-C6014DE192CB}" type="datetime1">
              <a:rPr lang="en-US" smtClean="0"/>
              <a:t>11/07/2014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1749335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F6B353-C156-4D30-95BC-69903D4D53BC}"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25347159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3DF9C7-E6A2-4B16-9263-536939A9AA21}" type="datetime1">
              <a:rPr lang="en-US" smtClean="0"/>
              <a:t>11/07/2014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8321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D8F34D-491E-46AA-A9DC-09FA6BDF5705}" type="datetime1">
              <a:rPr lang="en-US" smtClean="0"/>
              <a:t>11/07/2014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345328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CBE986-9459-45B1-AAC8-4219BC4F7913}" type="datetime1">
              <a:rPr lang="en-US" smtClean="0"/>
              <a:t>11/07/2014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29772198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61761-A73D-45CD-8DAB-6B2655804E3A}"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427240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F7A621-9757-4D18-AC62-F76EDDA3CEC5}" type="datetime1">
              <a:rPr lang="en-US" smtClean="0"/>
              <a:t>11/07/2014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320CE-2746-449F-9093-8B602245F99A}" type="slidenum">
              <a:rPr lang="en-US" smtClean="0"/>
              <a:t>‹#›</a:t>
            </a:fld>
            <a:endParaRPr lang="en-US"/>
          </a:p>
        </p:txBody>
      </p:sp>
    </p:spTree>
    <p:extLst>
      <p:ext uri="{BB962C8B-B14F-4D97-AF65-F5344CB8AC3E}">
        <p14:creationId xmlns:p14="http://schemas.microsoft.com/office/powerpoint/2010/main" val="74647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CD45B8-3677-467F-9EA9-BB0A65A3AD9A}" type="datetime1">
              <a:rPr lang="en-US" smtClean="0"/>
              <a:t>11/07/2014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2320CE-2746-449F-9093-8B602245F99A}" type="slidenum">
              <a:rPr lang="en-US" smtClean="0"/>
              <a:t>‹#›</a:t>
            </a:fld>
            <a:endParaRPr lang="en-US"/>
          </a:p>
        </p:txBody>
      </p:sp>
    </p:spTree>
    <p:extLst>
      <p:ext uri="{BB962C8B-B14F-4D97-AF65-F5344CB8AC3E}">
        <p14:creationId xmlns:p14="http://schemas.microsoft.com/office/powerpoint/2010/main" val="295473858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iming>
    <p:tnLst>
      <p:par>
        <p:cTn id="1" dur="indefinite" restart="never" nodeType="tmRoot"/>
      </p:par>
    </p:tnLst>
  </p:timing>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3E595-127F-49EA-A91C-4AB0F3145E6E}" type="datetimeFigureOut">
              <a:rPr lang="en-US" smtClean="0"/>
              <a:t>11/07/2014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250C1-EDD6-4C36-89A1-01EBF9F93A86}" type="slidenum">
              <a:rPr lang="en-US" smtClean="0"/>
              <a:t>‹#›</a:t>
            </a:fld>
            <a:endParaRPr lang="en-US"/>
          </a:p>
        </p:txBody>
      </p:sp>
    </p:spTree>
    <p:extLst>
      <p:ext uri="{BB962C8B-B14F-4D97-AF65-F5344CB8AC3E}">
        <p14:creationId xmlns:p14="http://schemas.microsoft.com/office/powerpoint/2010/main" val="175517281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26.xml"/><Relationship Id="rId1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15.xml"/><Relationship Id="rId12" Type="http://schemas.openxmlformats.org/officeDocument/2006/relationships/slide" Target="slide23.xml"/><Relationship Id="rId17" Type="http://schemas.openxmlformats.org/officeDocument/2006/relationships/slide" Target="slide31.xml"/><Relationship Id="rId2" Type="http://schemas.openxmlformats.org/officeDocument/2006/relationships/slide" Target="slide5.xml"/><Relationship Id="rId16"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1.xml"/><Relationship Id="rId5" Type="http://schemas.openxmlformats.org/officeDocument/2006/relationships/slide" Target="slide13.xml"/><Relationship Id="rId15" Type="http://schemas.openxmlformats.org/officeDocument/2006/relationships/slide" Target="slide29.xml"/><Relationship Id="rId10" Type="http://schemas.openxmlformats.org/officeDocument/2006/relationships/slide" Target="slide20.xml"/><Relationship Id="rId19" Type="http://schemas.openxmlformats.org/officeDocument/2006/relationships/slide" Target="slide33.xml"/><Relationship Id="rId4" Type="http://schemas.openxmlformats.org/officeDocument/2006/relationships/slide" Target="slide8.xml"/><Relationship Id="rId9" Type="http://schemas.openxmlformats.org/officeDocument/2006/relationships/slide" Target="slide18.xml"/><Relationship Id="rId14" Type="http://schemas.openxmlformats.org/officeDocument/2006/relationships/slide" Target="slide2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help@carefreeit.c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help@carefreeit.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tlook.office365.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wUqyZ3YT5G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D8B04"/>
            </a:gs>
            <a:gs pos="100000">
              <a:srgbClr val="00A2B1"/>
            </a:gs>
          </a:gsLst>
          <a:lin ang="5400000" scaled="0"/>
        </a:gra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389" y="3626960"/>
            <a:ext cx="5221261" cy="1200534"/>
          </a:xfrm>
          <a:prstGeom prst="rect">
            <a:avLst/>
          </a:prstGeom>
        </p:spPr>
      </p:pic>
      <p:sp>
        <p:nvSpPr>
          <p:cNvPr id="4" name="TextBox 3"/>
          <p:cNvSpPr txBox="1"/>
          <p:nvPr/>
        </p:nvSpPr>
        <p:spPr>
          <a:xfrm>
            <a:off x="1825037" y="1408315"/>
            <a:ext cx="8783963" cy="923330"/>
          </a:xfrm>
          <a:prstGeom prst="rect">
            <a:avLst/>
          </a:prstGeom>
          <a:noFill/>
        </p:spPr>
        <p:txBody>
          <a:bodyPr wrap="square" rtlCol="0">
            <a:spAutoFit/>
          </a:bodyPr>
          <a:lstStyle/>
          <a:p>
            <a:pPr algn="ctr"/>
            <a:r>
              <a:rPr lang="en-CA" sz="5400" dirty="0" smtClean="0"/>
              <a:t>Office 365 </a:t>
            </a:r>
            <a:r>
              <a:rPr lang="en-CA" sz="5400" dirty="0" smtClean="0"/>
              <a:t>Overview</a:t>
            </a:r>
            <a:endParaRPr lang="en-CA" sz="5400" dirty="0" smtClean="0"/>
          </a:p>
        </p:txBody>
      </p:sp>
    </p:spTree>
    <p:extLst>
      <p:ext uri="{BB962C8B-B14F-4D97-AF65-F5344CB8AC3E}">
        <p14:creationId xmlns:p14="http://schemas.microsoft.com/office/powerpoint/2010/main" val="4103113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391561"/>
            <a:ext cx="9621859" cy="814866"/>
          </a:xfrm>
        </p:spPr>
        <p:txBody>
          <a:bodyPr>
            <a:normAutofit/>
          </a:bodyPr>
          <a:lstStyle/>
          <a:p>
            <a:r>
              <a:rPr lang="en-CA" dirty="0" smtClean="0"/>
              <a:t>Create AN E-mail Rule - example</a:t>
            </a:r>
            <a:endParaRPr lang="en-US" dirty="0"/>
          </a:p>
        </p:txBody>
      </p:sp>
      <p:sp>
        <p:nvSpPr>
          <p:cNvPr id="4" name="TextBox 3"/>
          <p:cNvSpPr txBox="1"/>
          <p:nvPr/>
        </p:nvSpPr>
        <p:spPr>
          <a:xfrm>
            <a:off x="982639" y="2149177"/>
            <a:ext cx="6582743" cy="4292565"/>
          </a:xfrm>
          <a:prstGeom prst="rect">
            <a:avLst/>
          </a:prstGeom>
        </p:spPr>
        <p:txBody>
          <a:bodyPr vert="horz" lIns="91440" tIns="45720" rIns="91440" bIns="45720" rtlCol="0">
            <a:normAutofit fontScale="70000" lnSpcReduction="20000"/>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From the “</a:t>
            </a:r>
            <a:r>
              <a:rPr lang="en-CA" b="1" dirty="0" smtClean="0">
                <a:solidFill>
                  <a:schemeClr val="accent1"/>
                </a:solidFill>
              </a:rPr>
              <a:t>Inbox rules</a:t>
            </a:r>
            <a:r>
              <a:rPr lang="en-CA" dirty="0" smtClean="0"/>
              <a:t>” page, click </a:t>
            </a:r>
            <a:r>
              <a:rPr lang="en-CA" dirty="0"/>
              <a:t>on the “</a:t>
            </a:r>
            <a:r>
              <a:rPr lang="en-CA" b="1" dirty="0">
                <a:solidFill>
                  <a:schemeClr val="accent1"/>
                </a:solidFill>
              </a:rPr>
              <a:t>+</a:t>
            </a:r>
            <a:r>
              <a:rPr lang="en-CA" dirty="0"/>
              <a:t>” </a:t>
            </a:r>
            <a:r>
              <a:rPr lang="en-CA" dirty="0" smtClean="0"/>
              <a:t>sign to </a:t>
            </a:r>
            <a:r>
              <a:rPr lang="en-CA" dirty="0"/>
              <a:t>create a new rule</a:t>
            </a:r>
            <a:r>
              <a:rPr lang="en-CA" dirty="0" smtClean="0"/>
              <a:t>.</a:t>
            </a:r>
          </a:p>
          <a:p>
            <a:r>
              <a:rPr lang="en-CA" dirty="0" smtClean="0"/>
              <a:t>Name the rule “</a:t>
            </a:r>
            <a:r>
              <a:rPr lang="en-CA" b="1" dirty="0">
                <a:solidFill>
                  <a:schemeClr val="accent1"/>
                </a:solidFill>
              </a:rPr>
              <a:t>Poonam</a:t>
            </a:r>
            <a:r>
              <a:rPr lang="en-CA" dirty="0" smtClean="0"/>
              <a:t>”.</a:t>
            </a:r>
          </a:p>
          <a:p>
            <a:r>
              <a:rPr lang="en-CA" dirty="0" smtClean="0"/>
              <a:t>When the message arrives, select “</a:t>
            </a:r>
            <a:r>
              <a:rPr lang="en-CA" b="1" dirty="0">
                <a:solidFill>
                  <a:schemeClr val="accent1"/>
                </a:solidFill>
              </a:rPr>
              <a:t>It was sent or received</a:t>
            </a:r>
            <a:r>
              <a:rPr lang="en-CA" dirty="0" smtClean="0"/>
              <a:t>” &gt; “</a:t>
            </a:r>
            <a:r>
              <a:rPr lang="en-CA" b="1" dirty="0">
                <a:solidFill>
                  <a:schemeClr val="accent1"/>
                </a:solidFill>
              </a:rPr>
              <a:t>Received from</a:t>
            </a:r>
            <a:r>
              <a:rPr lang="en-CA" dirty="0" smtClean="0"/>
              <a:t>”</a:t>
            </a:r>
          </a:p>
          <a:p>
            <a:r>
              <a:rPr lang="en-CA" dirty="0" smtClean="0"/>
              <a:t>From our contact list, click on the </a:t>
            </a:r>
            <a:r>
              <a:rPr lang="en-CA" dirty="0"/>
              <a:t>“</a:t>
            </a:r>
            <a:r>
              <a:rPr lang="en-CA" b="1" dirty="0">
                <a:solidFill>
                  <a:schemeClr val="accent1"/>
                </a:solidFill>
              </a:rPr>
              <a:t>+</a:t>
            </a:r>
            <a:r>
              <a:rPr lang="en-CA" dirty="0"/>
              <a:t>”</a:t>
            </a:r>
            <a:r>
              <a:rPr lang="en-CA" dirty="0" smtClean="0"/>
              <a:t> sign beside Poonam Kaur’s name, then click “</a:t>
            </a:r>
            <a:r>
              <a:rPr lang="en-CA" b="1" dirty="0">
                <a:solidFill>
                  <a:schemeClr val="accent1"/>
                </a:solidFill>
              </a:rPr>
              <a:t>OK</a:t>
            </a:r>
            <a:r>
              <a:rPr lang="en-CA" dirty="0" smtClean="0"/>
              <a:t>” at the top.</a:t>
            </a:r>
          </a:p>
          <a:p>
            <a:r>
              <a:rPr lang="en-CA" dirty="0" smtClean="0"/>
              <a:t>Under “</a:t>
            </a:r>
            <a:r>
              <a:rPr lang="en-CA" b="1" dirty="0">
                <a:solidFill>
                  <a:schemeClr val="accent1"/>
                </a:solidFill>
              </a:rPr>
              <a:t>Do the following</a:t>
            </a:r>
            <a:r>
              <a:rPr lang="en-CA" dirty="0" smtClean="0"/>
              <a:t>”, click “</a:t>
            </a:r>
            <a:r>
              <a:rPr lang="en-CA" b="1" dirty="0">
                <a:solidFill>
                  <a:schemeClr val="accent1"/>
                </a:solidFill>
              </a:rPr>
              <a:t>Move, copy or delete</a:t>
            </a:r>
            <a:r>
              <a:rPr lang="en-CA" dirty="0"/>
              <a:t>”</a:t>
            </a:r>
            <a:r>
              <a:rPr lang="en-CA" b="1" dirty="0">
                <a:solidFill>
                  <a:schemeClr val="accent1"/>
                </a:solidFill>
              </a:rPr>
              <a:t> </a:t>
            </a:r>
            <a:r>
              <a:rPr lang="en-CA" dirty="0" smtClean="0"/>
              <a:t>&gt; “</a:t>
            </a:r>
            <a:r>
              <a:rPr lang="en-CA" b="1" dirty="0">
                <a:solidFill>
                  <a:schemeClr val="accent1"/>
                </a:solidFill>
              </a:rPr>
              <a:t>Move the message to folder</a:t>
            </a:r>
            <a:r>
              <a:rPr lang="en-CA" dirty="0" smtClean="0"/>
              <a:t>”</a:t>
            </a:r>
          </a:p>
          <a:p>
            <a:r>
              <a:rPr lang="en-CA" dirty="0" smtClean="0"/>
              <a:t>Select the “</a:t>
            </a:r>
            <a:r>
              <a:rPr lang="en-CA" b="1" dirty="0">
                <a:solidFill>
                  <a:schemeClr val="accent1"/>
                </a:solidFill>
              </a:rPr>
              <a:t>Poonam</a:t>
            </a:r>
            <a:r>
              <a:rPr lang="en-CA" dirty="0" smtClean="0"/>
              <a:t>” folder in our inbox (if necessary, expand the inbox by clicking on the arrow to the left).</a:t>
            </a:r>
          </a:p>
          <a:p>
            <a:r>
              <a:rPr lang="en-CA" dirty="0" smtClean="0"/>
              <a:t>Under “</a:t>
            </a:r>
            <a:r>
              <a:rPr lang="en-CA" b="1" dirty="0">
                <a:solidFill>
                  <a:schemeClr val="accent1"/>
                </a:solidFill>
              </a:rPr>
              <a:t>Except if</a:t>
            </a:r>
            <a:r>
              <a:rPr lang="en-CA" dirty="0" smtClean="0"/>
              <a:t>”, click “</a:t>
            </a:r>
            <a:r>
              <a:rPr lang="en-CA" b="1" dirty="0">
                <a:solidFill>
                  <a:schemeClr val="accent1"/>
                </a:solidFill>
              </a:rPr>
              <a:t>Add exception</a:t>
            </a:r>
            <a:r>
              <a:rPr lang="en-CA" dirty="0" smtClean="0"/>
              <a:t>”.</a:t>
            </a:r>
          </a:p>
          <a:p>
            <a:r>
              <a:rPr lang="en-CA" dirty="0" smtClean="0"/>
              <a:t>Select “</a:t>
            </a:r>
            <a:r>
              <a:rPr lang="en-CA" b="1" dirty="0">
                <a:solidFill>
                  <a:schemeClr val="accent1"/>
                </a:solidFill>
              </a:rPr>
              <a:t>It’s marked with</a:t>
            </a:r>
            <a:r>
              <a:rPr lang="en-CA" dirty="0" smtClean="0"/>
              <a:t>” &gt; “</a:t>
            </a:r>
            <a:r>
              <a:rPr lang="en-CA" b="1" dirty="0">
                <a:solidFill>
                  <a:schemeClr val="accent1"/>
                </a:solidFill>
              </a:rPr>
              <a:t>An importance</a:t>
            </a:r>
            <a:r>
              <a:rPr lang="en-CA" dirty="0" smtClean="0"/>
              <a:t>”.</a:t>
            </a:r>
          </a:p>
          <a:p>
            <a:r>
              <a:rPr lang="en-CA" dirty="0" smtClean="0"/>
              <a:t>Select “</a:t>
            </a:r>
            <a:r>
              <a:rPr lang="en-CA" b="1" dirty="0">
                <a:solidFill>
                  <a:schemeClr val="accent1"/>
                </a:solidFill>
              </a:rPr>
              <a:t>High importance</a:t>
            </a:r>
            <a:r>
              <a:rPr lang="en-CA" dirty="0" smtClean="0"/>
              <a:t>”.</a:t>
            </a:r>
          </a:p>
          <a:p>
            <a:r>
              <a:rPr lang="en-US" dirty="0" smtClean="0"/>
              <a:t>Ensure that the “</a:t>
            </a:r>
            <a:r>
              <a:rPr lang="en-US" b="1" dirty="0">
                <a:solidFill>
                  <a:schemeClr val="accent1"/>
                </a:solidFill>
              </a:rPr>
              <a:t>Stop processing more rules</a:t>
            </a:r>
            <a:r>
              <a:rPr lang="en-US" dirty="0" smtClean="0"/>
              <a:t>” option is selected.</a:t>
            </a:r>
          </a:p>
          <a:p>
            <a:pPr marL="742950" lvl="1" indent="-285750">
              <a:buFont typeface="Arial" panose="020B0604020202020204" pitchFamily="34" charset="0"/>
              <a:buChar char="•"/>
            </a:pPr>
            <a:r>
              <a:rPr lang="en-US" dirty="0"/>
              <a:t>W</a:t>
            </a:r>
            <a:r>
              <a:rPr lang="en-US" dirty="0" smtClean="0"/>
              <a:t>ith </a:t>
            </a:r>
            <a:r>
              <a:rPr lang="en-US" dirty="0"/>
              <a:t>this option on, when </a:t>
            </a:r>
            <a:r>
              <a:rPr lang="en-US" dirty="0" smtClean="0"/>
              <a:t>an incoming e-mail meets </a:t>
            </a:r>
            <a:r>
              <a:rPr lang="en-US" dirty="0"/>
              <a:t>the criteria for more than one rule, only the first rule will be applied. Without this setting, all rules that the message meets the criteria for are </a:t>
            </a:r>
            <a:r>
              <a:rPr lang="en-US" dirty="0" smtClean="0"/>
              <a:t>applied.</a:t>
            </a:r>
          </a:p>
          <a:p>
            <a:r>
              <a:rPr lang="en-CA" dirty="0" smtClean="0"/>
              <a:t>Click “</a:t>
            </a:r>
            <a:r>
              <a:rPr lang="en-CA" b="1" dirty="0">
                <a:solidFill>
                  <a:schemeClr val="accent1"/>
                </a:solidFill>
              </a:rPr>
              <a:t>OK</a:t>
            </a:r>
            <a:r>
              <a:rPr lang="en-CA" dirty="0" smtClean="0"/>
              <a:t>” at the top.</a:t>
            </a:r>
          </a:p>
          <a:p>
            <a:endParaRPr lang="en-CA"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382" y="1984444"/>
            <a:ext cx="4390057" cy="4099263"/>
          </a:xfrm>
          <a:prstGeom prst="rect">
            <a:avLst/>
          </a:prstGeom>
        </p:spPr>
      </p:pic>
      <p:sp>
        <p:nvSpPr>
          <p:cNvPr id="6" name="TextBox 5"/>
          <p:cNvSpPr txBox="1"/>
          <p:nvPr/>
        </p:nvSpPr>
        <p:spPr>
          <a:xfrm>
            <a:off x="982639" y="1334312"/>
            <a:ext cx="10617958" cy="923330"/>
          </a:xfrm>
          <a:prstGeom prst="rect">
            <a:avLst/>
          </a:prstGeom>
          <a:noFill/>
        </p:spPr>
        <p:txBody>
          <a:bodyPr wrap="square" rtlCol="0">
            <a:spAutoFit/>
          </a:bodyPr>
          <a:lstStyle/>
          <a:p>
            <a:r>
              <a:rPr lang="en-CA" b="1" dirty="0"/>
              <a:t>Let’s create a rule that automatically moves incoming e-mails from Poonam to the “Poonam” folder, unless they’re marked with high importance (these will be sent to </a:t>
            </a:r>
            <a:r>
              <a:rPr lang="en-CA" b="1" dirty="0" smtClean="0"/>
              <a:t>our regular </a:t>
            </a:r>
            <a:r>
              <a:rPr lang="en-CA" b="1" dirty="0"/>
              <a:t>inbox).</a:t>
            </a:r>
          </a:p>
          <a:p>
            <a:endParaRPr lang="en-US" b="1" dirty="0"/>
          </a:p>
        </p:txBody>
      </p:sp>
    </p:spTree>
    <p:extLst>
      <p:ext uri="{BB962C8B-B14F-4D97-AF65-F5344CB8AC3E}">
        <p14:creationId xmlns:p14="http://schemas.microsoft.com/office/powerpoint/2010/main" val="31131184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7140" y="2925949"/>
            <a:ext cx="9621859" cy="814866"/>
          </a:xfrm>
        </p:spPr>
        <p:txBody>
          <a:bodyPr>
            <a:noAutofit/>
          </a:bodyPr>
          <a:lstStyle/>
          <a:p>
            <a:r>
              <a:rPr lang="en-CA" sz="5400" dirty="0" smtClean="0"/>
              <a:t>Managing your calendar</a:t>
            </a:r>
            <a:endParaRPr lang="en-US" sz="5400" dirty="0"/>
          </a:p>
        </p:txBody>
      </p:sp>
      <p:sp>
        <p:nvSpPr>
          <p:cNvPr id="4" name="TextBox 3"/>
          <p:cNvSpPr txBox="1"/>
          <p:nvPr/>
        </p:nvSpPr>
        <p:spPr>
          <a:xfrm>
            <a:off x="1492624" y="1586753"/>
            <a:ext cx="9170893"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US" dirty="0">
              <a:solidFill>
                <a:prstClr val="black"/>
              </a:solidFill>
            </a:endParaRPr>
          </a:p>
        </p:txBody>
      </p:sp>
    </p:spTree>
    <p:extLst>
      <p:ext uri="{BB962C8B-B14F-4D97-AF65-F5344CB8AC3E}">
        <p14:creationId xmlns:p14="http://schemas.microsoft.com/office/powerpoint/2010/main" val="2419509377"/>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4649" y="541686"/>
            <a:ext cx="9621859" cy="814866"/>
          </a:xfrm>
        </p:spPr>
        <p:txBody>
          <a:bodyPr>
            <a:normAutofit/>
          </a:bodyPr>
          <a:lstStyle/>
          <a:p>
            <a:r>
              <a:rPr lang="en-CA" dirty="0" smtClean="0"/>
              <a:t>Manage your calendar</a:t>
            </a:r>
            <a:endParaRPr lang="en-US" dirty="0"/>
          </a:p>
        </p:txBody>
      </p:sp>
      <p:sp>
        <p:nvSpPr>
          <p:cNvPr id="7" name="TextBox 6"/>
          <p:cNvSpPr txBox="1"/>
          <p:nvPr/>
        </p:nvSpPr>
        <p:spPr>
          <a:xfrm>
            <a:off x="1729445" y="1820537"/>
            <a:ext cx="8619565" cy="3339967"/>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You can use your calendar to </a:t>
            </a:r>
            <a:r>
              <a:rPr lang="en-CA" b="1" dirty="0" smtClean="0"/>
              <a:t>create and track appointments, and create reminders</a:t>
            </a:r>
            <a:r>
              <a:rPr lang="en-CA" dirty="0" smtClean="0"/>
              <a:t>.</a:t>
            </a:r>
          </a:p>
          <a:p>
            <a:r>
              <a:rPr lang="en-CA" dirty="0" smtClean="0"/>
              <a:t>Appointments can be </a:t>
            </a:r>
            <a:r>
              <a:rPr lang="en-CA" b="1" dirty="0" smtClean="0"/>
              <a:t>single occurrences </a:t>
            </a:r>
            <a:r>
              <a:rPr lang="en-CA" dirty="0" smtClean="0"/>
              <a:t>or </a:t>
            </a:r>
            <a:r>
              <a:rPr lang="en-CA" b="1" dirty="0" smtClean="0"/>
              <a:t>repeated occurrences </a:t>
            </a:r>
            <a:r>
              <a:rPr lang="en-CA" dirty="0" smtClean="0"/>
              <a:t>(e.g., team meeting every Friday).</a:t>
            </a:r>
          </a:p>
          <a:p>
            <a:r>
              <a:rPr lang="en-US" dirty="0" smtClean="0"/>
              <a:t>You </a:t>
            </a:r>
            <a:r>
              <a:rPr lang="en-US" dirty="0"/>
              <a:t>can create multiple calendars, link to other people’s calendars, and </a:t>
            </a:r>
            <a:r>
              <a:rPr lang="en-US" dirty="0" smtClean="0"/>
              <a:t>share </a:t>
            </a:r>
            <a:r>
              <a:rPr lang="en-US" dirty="0"/>
              <a:t>your calendar with other people in your organization.</a:t>
            </a:r>
            <a:endParaRPr lang="en-CA" dirty="0" smtClean="0"/>
          </a:p>
        </p:txBody>
      </p:sp>
    </p:spTree>
    <p:extLst>
      <p:ext uri="{BB962C8B-B14F-4D97-AF65-F5344CB8AC3E}">
        <p14:creationId xmlns:p14="http://schemas.microsoft.com/office/powerpoint/2010/main" val="1697162049"/>
      </p:ext>
    </p:extLst>
  </p:cSld>
  <p:clrMapOvr>
    <a:masterClrMapping/>
  </p:clrMapOvr>
  <p:transition spd="slow">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4645" y="241186"/>
            <a:ext cx="9621859" cy="645918"/>
          </a:xfrm>
        </p:spPr>
        <p:txBody>
          <a:bodyPr>
            <a:normAutofit/>
          </a:bodyPr>
          <a:lstStyle/>
          <a:p>
            <a:r>
              <a:rPr lang="en-CA" dirty="0" smtClean="0"/>
              <a:t>VIEW your calendar</a:t>
            </a:r>
            <a:endParaRPr lang="en-US" dirty="0"/>
          </a:p>
        </p:txBody>
      </p:sp>
      <p:sp>
        <p:nvSpPr>
          <p:cNvPr id="7" name="TextBox 6"/>
          <p:cNvSpPr txBox="1"/>
          <p:nvPr/>
        </p:nvSpPr>
        <p:spPr>
          <a:xfrm>
            <a:off x="1729445" y="1820537"/>
            <a:ext cx="8619565" cy="3339967"/>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endParaRPr lang="en-CA"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1182"/>
          <a:stretch/>
        </p:blipFill>
        <p:spPr>
          <a:xfrm>
            <a:off x="1456489" y="1308078"/>
            <a:ext cx="8892521" cy="4819767"/>
          </a:xfrm>
          <a:prstGeom prst="rect">
            <a:avLst/>
          </a:prstGeom>
        </p:spPr>
      </p:pic>
      <p:sp>
        <p:nvSpPr>
          <p:cNvPr id="5" name="Rectangle 4"/>
          <p:cNvSpPr/>
          <p:nvPr/>
        </p:nvSpPr>
        <p:spPr>
          <a:xfrm>
            <a:off x="1456491" y="912925"/>
            <a:ext cx="9138169" cy="369332"/>
          </a:xfrm>
          <a:prstGeom prst="rect">
            <a:avLst/>
          </a:prstGeom>
        </p:spPr>
        <p:txBody>
          <a:bodyPr wrap="square">
            <a:spAutoFit/>
          </a:bodyPr>
          <a:lstStyle/>
          <a:p>
            <a:pPr marL="285750" indent="-285750">
              <a:buFont typeface="Arial" panose="020B0604020202020204" pitchFamily="34" charset="0"/>
              <a:buChar char="•"/>
            </a:pPr>
            <a:r>
              <a:rPr lang="en-CA" dirty="0"/>
              <a:t>From your OWA, click on the </a:t>
            </a:r>
            <a:r>
              <a:rPr lang="en-CA" dirty="0" smtClean="0"/>
              <a:t>“</a:t>
            </a:r>
            <a:r>
              <a:rPr lang="en-CA" b="1" dirty="0" smtClean="0">
                <a:solidFill>
                  <a:schemeClr val="accent1"/>
                </a:solidFill>
              </a:rPr>
              <a:t>Calendar</a:t>
            </a:r>
            <a:r>
              <a:rPr lang="en-CA" dirty="0" smtClean="0"/>
              <a:t>” heading at the top of the screen.</a:t>
            </a:r>
            <a:endParaRPr lang="en-CA" dirty="0"/>
          </a:p>
        </p:txBody>
      </p:sp>
    </p:spTree>
    <p:extLst>
      <p:ext uri="{BB962C8B-B14F-4D97-AF65-F5344CB8AC3E}">
        <p14:creationId xmlns:p14="http://schemas.microsoft.com/office/powerpoint/2010/main" val="2996502940"/>
      </p:ext>
    </p:extLst>
  </p:cSld>
  <p:clrMapOvr>
    <a:masterClrMapping/>
  </p:clrMapOvr>
  <p:transition spd="med">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623324"/>
            <a:ext cx="9621859" cy="645918"/>
          </a:xfrm>
        </p:spPr>
        <p:txBody>
          <a:bodyPr>
            <a:normAutofit/>
          </a:bodyPr>
          <a:lstStyle/>
          <a:p>
            <a:r>
              <a:rPr lang="en-CA" dirty="0" smtClean="0"/>
              <a:t>Managing multiple calendars</a:t>
            </a:r>
            <a:endParaRPr lang="en-US" dirty="0"/>
          </a:p>
        </p:txBody>
      </p:sp>
      <p:sp>
        <p:nvSpPr>
          <p:cNvPr id="7" name="TextBox 6"/>
          <p:cNvSpPr txBox="1"/>
          <p:nvPr/>
        </p:nvSpPr>
        <p:spPr>
          <a:xfrm>
            <a:off x="1729445" y="1583140"/>
            <a:ext cx="8619565" cy="4451467"/>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US" dirty="0"/>
              <a:t>You can </a:t>
            </a:r>
            <a:r>
              <a:rPr lang="en-US" b="1" dirty="0"/>
              <a:t>create other calendars</a:t>
            </a:r>
            <a:r>
              <a:rPr lang="en-US" dirty="0"/>
              <a:t>, such as one to track personal appointments</a:t>
            </a:r>
            <a:r>
              <a:rPr lang="en-US" dirty="0" smtClean="0"/>
              <a:t>.</a:t>
            </a:r>
          </a:p>
          <a:p>
            <a:pPr marL="742950" lvl="1" indent="-285750">
              <a:buFont typeface="Arial" panose="020B0604020202020204" pitchFamily="34" charset="0"/>
              <a:buChar char="•"/>
            </a:pPr>
            <a:r>
              <a:rPr lang="en-CA" dirty="0" smtClean="0"/>
              <a:t>Right-click on “</a:t>
            </a:r>
            <a:r>
              <a:rPr lang="en-CA" b="1" dirty="0" smtClean="0">
                <a:solidFill>
                  <a:schemeClr val="accent1"/>
                </a:solidFill>
              </a:rPr>
              <a:t>My calendars</a:t>
            </a:r>
            <a:r>
              <a:rPr lang="en-CA" dirty="0" smtClean="0"/>
              <a:t>” or “</a:t>
            </a:r>
            <a:r>
              <a:rPr lang="en-CA" b="1" dirty="0">
                <a:solidFill>
                  <a:schemeClr val="accent1"/>
                </a:solidFill>
              </a:rPr>
              <a:t>Other calendars</a:t>
            </a:r>
            <a:r>
              <a:rPr lang="en-CA" dirty="0" smtClean="0"/>
              <a:t>” to create a new calendar.</a:t>
            </a:r>
          </a:p>
          <a:p>
            <a:pPr marL="742950" lvl="1" indent="-285750">
              <a:buFont typeface="Arial" panose="020B0604020202020204" pitchFamily="34" charset="0"/>
              <a:buChar char="•"/>
            </a:pPr>
            <a:endParaRPr lang="en-US" dirty="0"/>
          </a:p>
          <a:p>
            <a:r>
              <a:rPr lang="en-US" dirty="0" smtClean="0"/>
              <a:t>You </a:t>
            </a:r>
            <a:r>
              <a:rPr lang="en-US" dirty="0"/>
              <a:t>can </a:t>
            </a:r>
            <a:r>
              <a:rPr lang="en-US" b="1" dirty="0"/>
              <a:t>view more than one calendar </a:t>
            </a:r>
            <a:r>
              <a:rPr lang="en-US" dirty="0"/>
              <a:t>at a </a:t>
            </a:r>
            <a:r>
              <a:rPr lang="en-US" dirty="0" smtClean="0"/>
              <a:t>time by selecting the check-boxes beside the calendar(s) you wish to view. If </a:t>
            </a:r>
            <a:r>
              <a:rPr lang="en-US" dirty="0"/>
              <a:t>you select multiple calendars to display, they’ll be merged into a single view with each calendar given a different </a:t>
            </a:r>
            <a:r>
              <a:rPr lang="en-US" dirty="0" err="1"/>
              <a:t>colour</a:t>
            </a:r>
            <a:r>
              <a:rPr lang="en-US" dirty="0" smtClean="0"/>
              <a:t>. </a:t>
            </a:r>
          </a:p>
          <a:p>
            <a:pPr marL="742950" lvl="1" indent="-285750">
              <a:buFont typeface="Arial" panose="020B0604020202020204" pitchFamily="34" charset="0"/>
              <a:buChar char="•"/>
            </a:pPr>
            <a:r>
              <a:rPr lang="en-CA" b="1" dirty="0" smtClean="0"/>
              <a:t>Change the colour of a calendar </a:t>
            </a:r>
            <a:r>
              <a:rPr lang="en-CA" dirty="0" smtClean="0"/>
              <a:t>by right-clicking on it, and select “</a:t>
            </a:r>
            <a:r>
              <a:rPr lang="en-CA" b="1" dirty="0">
                <a:solidFill>
                  <a:schemeClr val="accent1"/>
                </a:solidFill>
              </a:rPr>
              <a:t>Colour</a:t>
            </a:r>
            <a:r>
              <a:rPr lang="en-CA" dirty="0" smtClean="0"/>
              <a:t>”.</a:t>
            </a:r>
            <a:endParaRPr lang="en-CA" dirty="0"/>
          </a:p>
          <a:p>
            <a:endParaRPr lang="en-CA" dirty="0"/>
          </a:p>
          <a:p>
            <a:endParaRPr lang="en-CA" dirty="0" smtClean="0"/>
          </a:p>
          <a:p>
            <a:endParaRPr lang="en-US" dirty="0" smtClean="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87" y="4668367"/>
            <a:ext cx="3653477" cy="1980389"/>
          </a:xfrm>
          <a:prstGeom prst="rect">
            <a:avLst/>
          </a:prstGeom>
        </p:spPr>
      </p:pic>
    </p:spTree>
    <p:extLst>
      <p:ext uri="{BB962C8B-B14F-4D97-AF65-F5344CB8AC3E}">
        <p14:creationId xmlns:p14="http://schemas.microsoft.com/office/powerpoint/2010/main" val="269443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6" y="620621"/>
            <a:ext cx="9621859" cy="645918"/>
          </a:xfrm>
        </p:spPr>
        <p:txBody>
          <a:bodyPr>
            <a:normAutofit/>
          </a:bodyPr>
          <a:lstStyle/>
          <a:p>
            <a:r>
              <a:rPr lang="en-CA" dirty="0" smtClean="0"/>
              <a:t>Create a calendar event</a:t>
            </a:r>
            <a:endParaRPr lang="en-US" dirty="0"/>
          </a:p>
        </p:txBody>
      </p:sp>
      <p:sp>
        <p:nvSpPr>
          <p:cNvPr id="5" name="Rectangle 4"/>
          <p:cNvSpPr/>
          <p:nvPr/>
        </p:nvSpPr>
        <p:spPr>
          <a:xfrm>
            <a:off x="1470138" y="1662033"/>
            <a:ext cx="9138169" cy="3693319"/>
          </a:xfrm>
          <a:prstGeom prst="rect">
            <a:avLst/>
          </a:prstGeom>
        </p:spPr>
        <p:txBody>
          <a:bodyPr wrap="square">
            <a:spAutoFit/>
          </a:bodyPr>
          <a:lstStyle/>
          <a:p>
            <a:pPr marL="285750" indent="-285750">
              <a:buFont typeface="Arial" panose="020B0604020202020204" pitchFamily="34" charset="0"/>
              <a:buChar char="•"/>
            </a:pPr>
            <a:r>
              <a:rPr lang="en-CA" dirty="0" smtClean="0"/>
              <a:t>From your calendar, right-click on the date you wish to create an event and select “</a:t>
            </a:r>
            <a:r>
              <a:rPr lang="en-CA" b="1" dirty="0" smtClean="0">
                <a:solidFill>
                  <a:schemeClr val="accent1"/>
                </a:solidFill>
              </a:rPr>
              <a:t>New</a:t>
            </a:r>
            <a:r>
              <a:rPr lang="en-CA" dirty="0" smtClean="0"/>
              <a:t>”. Alternatively, click “</a:t>
            </a:r>
            <a:r>
              <a:rPr lang="en-CA" b="1" dirty="0" smtClean="0">
                <a:solidFill>
                  <a:schemeClr val="accent1"/>
                </a:solidFill>
              </a:rPr>
              <a:t>+ New Event</a:t>
            </a:r>
            <a:r>
              <a:rPr lang="en-CA" dirty="0" smtClean="0"/>
              <a:t>” in the top left corner.</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Complete the fields as indicated. </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US" dirty="0" smtClean="0"/>
              <a:t>To </a:t>
            </a:r>
            <a:r>
              <a:rPr lang="en-US" dirty="0"/>
              <a:t>turn a calendar item into an </a:t>
            </a:r>
            <a:r>
              <a:rPr lang="en-US" b="1" dirty="0" smtClean="0"/>
              <a:t>invitation</a:t>
            </a:r>
            <a:r>
              <a:rPr lang="en-US" dirty="0" smtClean="0"/>
              <a:t> (e.g., for a meeting), enter the </a:t>
            </a:r>
            <a:r>
              <a:rPr lang="en-US" dirty="0"/>
              <a:t>names of people you want to invite in the </a:t>
            </a:r>
            <a:r>
              <a:rPr lang="en-US" dirty="0" smtClean="0"/>
              <a:t>“</a:t>
            </a:r>
            <a:r>
              <a:rPr lang="en-US" b="1" dirty="0">
                <a:solidFill>
                  <a:schemeClr val="accent1"/>
                </a:solidFill>
              </a:rPr>
              <a:t>Attendees</a:t>
            </a:r>
            <a:r>
              <a:rPr lang="en-US" dirty="0" smtClean="0"/>
              <a:t>” </a:t>
            </a:r>
            <a:r>
              <a:rPr lang="en-US" dirty="0"/>
              <a:t>field</a:t>
            </a:r>
            <a:r>
              <a:rPr lang="en-US" dirty="0" smtClean="0"/>
              <a:t>. </a:t>
            </a:r>
            <a:r>
              <a:rPr lang="en-CA" dirty="0" smtClean="0"/>
              <a:t>Attendees will receive an e-mail invitation to your event.</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To create a </a:t>
            </a:r>
            <a:r>
              <a:rPr lang="en-CA" b="1" dirty="0" smtClean="0"/>
              <a:t>recurring event </a:t>
            </a:r>
            <a:r>
              <a:rPr lang="en-CA" dirty="0" smtClean="0"/>
              <a:t>(such as a team meeting), select the recurrence under the “</a:t>
            </a:r>
            <a:r>
              <a:rPr lang="en-CA" b="1" dirty="0" smtClean="0">
                <a:solidFill>
                  <a:schemeClr val="accent1"/>
                </a:solidFill>
              </a:rPr>
              <a:t>Repeat</a:t>
            </a:r>
            <a:r>
              <a:rPr lang="en-CA" dirty="0" smtClean="0"/>
              <a:t>” menu.</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b="1" dirty="0" smtClean="0"/>
              <a:t>Attach files </a:t>
            </a:r>
            <a:r>
              <a:rPr lang="en-CA" dirty="0" smtClean="0"/>
              <a:t>to your appointment by clicking on the “</a:t>
            </a:r>
            <a:r>
              <a:rPr lang="en-CA" b="1" dirty="0">
                <a:solidFill>
                  <a:schemeClr val="accent1"/>
                </a:solidFill>
              </a:rPr>
              <a:t>…</a:t>
            </a:r>
            <a:r>
              <a:rPr lang="en-CA" dirty="0" smtClean="0"/>
              <a:t>” button at the top. Select “</a:t>
            </a:r>
            <a:r>
              <a:rPr lang="en-CA" b="1" dirty="0">
                <a:solidFill>
                  <a:schemeClr val="accent1"/>
                </a:solidFill>
              </a:rPr>
              <a:t>Insert</a:t>
            </a:r>
            <a:r>
              <a:rPr lang="en-CA" dirty="0" smtClean="0"/>
              <a:t>” &gt; “</a:t>
            </a:r>
            <a:r>
              <a:rPr lang="en-CA" b="1" dirty="0">
                <a:solidFill>
                  <a:schemeClr val="accent1"/>
                </a:solidFill>
              </a:rPr>
              <a:t>Attachments or OneDrive files</a:t>
            </a:r>
            <a:r>
              <a:rPr lang="en-CA" dirty="0" smtClean="0"/>
              <a:t>”, then browse to the file you wish to attach.</a:t>
            </a:r>
            <a:endParaRPr lang="en-C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12" y="5491830"/>
            <a:ext cx="5868219" cy="1086002"/>
          </a:xfrm>
          <a:prstGeom prst="rect">
            <a:avLst/>
          </a:prstGeom>
        </p:spPr>
      </p:pic>
    </p:spTree>
    <p:extLst>
      <p:ext uri="{BB962C8B-B14F-4D97-AF65-F5344CB8AC3E}">
        <p14:creationId xmlns:p14="http://schemas.microsoft.com/office/powerpoint/2010/main" val="617526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7140" y="2224585"/>
            <a:ext cx="9621859" cy="1516230"/>
          </a:xfrm>
        </p:spPr>
        <p:txBody>
          <a:bodyPr>
            <a:noAutofit/>
          </a:bodyPr>
          <a:lstStyle/>
          <a:p>
            <a:r>
              <a:rPr lang="en-CA" sz="5400" dirty="0" smtClean="0"/>
              <a:t>Managing your contact list</a:t>
            </a:r>
            <a:endParaRPr lang="en-US" sz="5400" dirty="0"/>
          </a:p>
        </p:txBody>
      </p:sp>
      <p:sp>
        <p:nvSpPr>
          <p:cNvPr id="4" name="TextBox 3"/>
          <p:cNvSpPr txBox="1"/>
          <p:nvPr/>
        </p:nvSpPr>
        <p:spPr>
          <a:xfrm>
            <a:off x="1492624" y="1586753"/>
            <a:ext cx="9170893"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US" dirty="0">
              <a:solidFill>
                <a:prstClr val="black"/>
              </a:solidFill>
            </a:endParaRPr>
          </a:p>
        </p:txBody>
      </p:sp>
    </p:spTree>
    <p:extLst>
      <p:ext uri="{BB962C8B-B14F-4D97-AF65-F5344CB8AC3E}">
        <p14:creationId xmlns:p14="http://schemas.microsoft.com/office/powerpoint/2010/main" val="318153911"/>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5"/>
            <a:ext cx="9621859" cy="1301091"/>
          </a:xfrm>
        </p:spPr>
        <p:txBody>
          <a:bodyPr>
            <a:noAutofit/>
          </a:bodyPr>
          <a:lstStyle/>
          <a:p>
            <a:pPr marL="457200" lvl="1" algn="ctr"/>
            <a:r>
              <a:rPr lang="en-CA" sz="3600" kern="1200" cap="all" dirty="0">
                <a:solidFill>
                  <a:schemeClr val="tx1"/>
                </a:solidFill>
                <a:latin typeface="+mj-lt"/>
                <a:ea typeface="+mj-ea"/>
                <a:cs typeface="+mj-cs"/>
              </a:rPr>
              <a:t>Manage your </a:t>
            </a:r>
            <a:r>
              <a:rPr lang="en-CA" sz="3600" kern="1200" cap="all" dirty="0" smtClean="0">
                <a:solidFill>
                  <a:schemeClr val="tx1"/>
                </a:solidFill>
                <a:latin typeface="+mj-lt"/>
                <a:ea typeface="+mj-ea"/>
                <a:cs typeface="+mj-cs"/>
              </a:rPr>
              <a:t>contacts</a:t>
            </a:r>
            <a:endParaRPr lang="en-CA" sz="3600" kern="1200" cap="all" dirty="0">
              <a:solidFill>
                <a:schemeClr val="tx1"/>
              </a:solidFill>
              <a:latin typeface="+mj-lt"/>
              <a:ea typeface="+mj-ea"/>
              <a:cs typeface="+mj-cs"/>
            </a:endParaRPr>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Clr>
                <a:prstClr val="black"/>
              </a:buClr>
              <a:buFont typeface="Arial" panose="020B0604020202020204" pitchFamily="34" charset="0"/>
              <a:buNone/>
            </a:pPr>
            <a:endParaRPr lang="en-US" dirty="0">
              <a:solidFill>
                <a:prstClr val="black"/>
              </a:solidFill>
            </a:endParaRPr>
          </a:p>
        </p:txBody>
      </p:sp>
      <p:sp>
        <p:nvSpPr>
          <p:cNvPr id="4" name="TextBox 3"/>
          <p:cNvSpPr txBox="1"/>
          <p:nvPr/>
        </p:nvSpPr>
        <p:spPr>
          <a:xfrm>
            <a:off x="1729446" y="1820537"/>
            <a:ext cx="6466614"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CA" dirty="0" smtClean="0">
              <a:solidFill>
                <a:srgbClr val="C00000"/>
              </a:solidFill>
            </a:endParaRPr>
          </a:p>
        </p:txBody>
      </p:sp>
      <p:sp>
        <p:nvSpPr>
          <p:cNvPr id="6" name="TextBox 5"/>
          <p:cNvSpPr txBox="1"/>
          <p:nvPr/>
        </p:nvSpPr>
        <p:spPr>
          <a:xfrm>
            <a:off x="1351128" y="1820536"/>
            <a:ext cx="7233315" cy="4443786"/>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View and manage your contacts from the “</a:t>
            </a:r>
            <a:r>
              <a:rPr lang="en-CA" b="1" dirty="0" smtClean="0">
                <a:solidFill>
                  <a:schemeClr val="accent1"/>
                </a:solidFill>
              </a:rPr>
              <a:t>People</a:t>
            </a:r>
            <a:r>
              <a:rPr lang="en-CA" dirty="0" smtClean="0"/>
              <a:t>” tab at the top.</a:t>
            </a:r>
          </a:p>
          <a:p>
            <a:endParaRPr lang="en-CA" dirty="0" smtClean="0"/>
          </a:p>
          <a:p>
            <a:r>
              <a:rPr lang="en-CA" dirty="0" smtClean="0"/>
              <a:t>From here, you can </a:t>
            </a:r>
            <a:r>
              <a:rPr lang="en-CA" b="1" dirty="0" smtClean="0"/>
              <a:t>add contacts </a:t>
            </a:r>
            <a:r>
              <a:rPr lang="en-CA" dirty="0" smtClean="0"/>
              <a:t>by clicking “</a:t>
            </a:r>
            <a:r>
              <a:rPr lang="en-CA" b="1" dirty="0">
                <a:solidFill>
                  <a:schemeClr val="accent1"/>
                </a:solidFill>
              </a:rPr>
              <a:t>+ New</a:t>
            </a:r>
            <a:r>
              <a:rPr lang="en-CA" dirty="0" smtClean="0"/>
              <a:t>” at the top left.</a:t>
            </a:r>
          </a:p>
          <a:p>
            <a:endParaRPr lang="en-CA" dirty="0" smtClean="0"/>
          </a:p>
          <a:p>
            <a:r>
              <a:rPr lang="en-US" dirty="0"/>
              <a:t>You can </a:t>
            </a:r>
            <a:r>
              <a:rPr lang="en-US" dirty="0" smtClean="0"/>
              <a:t>also </a:t>
            </a:r>
            <a:r>
              <a:rPr lang="en-US" b="1" dirty="0" smtClean="0"/>
              <a:t>add contacts from an e-mail message</a:t>
            </a:r>
            <a:r>
              <a:rPr lang="en-US" dirty="0" smtClean="0"/>
              <a:t> to your contact list. </a:t>
            </a:r>
            <a:endParaRPr lang="en-US" dirty="0"/>
          </a:p>
          <a:p>
            <a:pPr marL="742950" lvl="1" indent="-285750">
              <a:buFont typeface="Arial" panose="020B0604020202020204" pitchFamily="34" charset="0"/>
              <a:buChar char="•"/>
            </a:pPr>
            <a:r>
              <a:rPr lang="en-US" b="1" dirty="0">
                <a:solidFill>
                  <a:schemeClr val="accent1"/>
                </a:solidFill>
              </a:rPr>
              <a:t>Select the name </a:t>
            </a:r>
            <a:r>
              <a:rPr lang="en-US" dirty="0"/>
              <a:t>to see the contact card. </a:t>
            </a:r>
          </a:p>
          <a:p>
            <a:pPr marL="742950" lvl="1" indent="-285750">
              <a:buFont typeface="Arial" panose="020B0604020202020204" pitchFamily="34" charset="0"/>
              <a:buChar char="•"/>
            </a:pPr>
            <a:r>
              <a:rPr lang="en-US" dirty="0" smtClean="0"/>
              <a:t>Click “</a:t>
            </a:r>
            <a:r>
              <a:rPr lang="en-US" b="1" dirty="0" smtClean="0">
                <a:solidFill>
                  <a:schemeClr val="accent1"/>
                </a:solidFill>
              </a:rPr>
              <a:t>Add </a:t>
            </a:r>
            <a:r>
              <a:rPr lang="en-US" b="1" dirty="0">
                <a:solidFill>
                  <a:schemeClr val="accent1"/>
                </a:solidFill>
              </a:rPr>
              <a:t>to </a:t>
            </a:r>
            <a:r>
              <a:rPr lang="en-US" b="1" dirty="0" smtClean="0">
                <a:solidFill>
                  <a:schemeClr val="accent1"/>
                </a:solidFill>
              </a:rPr>
              <a:t>Contacts</a:t>
            </a:r>
            <a:r>
              <a:rPr lang="en-US" dirty="0" smtClean="0"/>
              <a:t>”.</a:t>
            </a:r>
          </a:p>
          <a:p>
            <a:endParaRPr lang="en-CA" dirty="0" smtClean="0"/>
          </a:p>
          <a:p>
            <a:r>
              <a:rPr lang="en-CA" dirty="0" smtClean="0"/>
              <a:t>Your “Directory” will show you your list of </a:t>
            </a:r>
            <a:r>
              <a:rPr lang="en-CA" b="1" dirty="0" smtClean="0"/>
              <a:t>contacts at your organization.</a:t>
            </a:r>
            <a:endParaRPr lang="en-CA" b="1" dirty="0"/>
          </a:p>
          <a:p>
            <a:endParaRPr lang="en-CA" dirty="0" smtClean="0"/>
          </a:p>
          <a:p>
            <a:endParaRPr lang="en-CA" dirty="0" smtClean="0"/>
          </a:p>
        </p:txBody>
      </p:sp>
      <p:pic>
        <p:nvPicPr>
          <p:cNvPr id="2052" name="Picture 4" descr="Add contact from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443" y="2844616"/>
            <a:ext cx="3335554" cy="260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5"/>
            <a:ext cx="9621859" cy="1301091"/>
          </a:xfrm>
        </p:spPr>
        <p:txBody>
          <a:bodyPr>
            <a:noAutofit/>
          </a:bodyPr>
          <a:lstStyle/>
          <a:p>
            <a:pPr marL="457200" lvl="1" algn="ctr"/>
            <a:r>
              <a:rPr lang="en-CA" sz="3600" kern="1200" cap="all" dirty="0" smtClean="0">
                <a:solidFill>
                  <a:schemeClr val="tx1"/>
                </a:solidFill>
                <a:latin typeface="+mj-lt"/>
                <a:ea typeface="+mj-ea"/>
                <a:cs typeface="+mj-cs"/>
              </a:rPr>
              <a:t>Create and manage a group</a:t>
            </a:r>
            <a:endParaRPr lang="en-CA" sz="3600" kern="1200" cap="all" dirty="0">
              <a:solidFill>
                <a:schemeClr val="tx1"/>
              </a:solidFill>
              <a:latin typeface="+mj-lt"/>
              <a:ea typeface="+mj-ea"/>
              <a:cs typeface="+mj-cs"/>
            </a:endParaRPr>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Clr>
                <a:prstClr val="black"/>
              </a:buClr>
              <a:buFont typeface="Arial" panose="020B0604020202020204" pitchFamily="34" charset="0"/>
              <a:buNone/>
            </a:pPr>
            <a:endParaRPr lang="en-US" dirty="0">
              <a:solidFill>
                <a:prstClr val="black"/>
              </a:solidFill>
            </a:endParaRPr>
          </a:p>
        </p:txBody>
      </p:sp>
      <p:sp>
        <p:nvSpPr>
          <p:cNvPr id="4" name="TextBox 3"/>
          <p:cNvSpPr txBox="1"/>
          <p:nvPr/>
        </p:nvSpPr>
        <p:spPr>
          <a:xfrm>
            <a:off x="1729446" y="1820537"/>
            <a:ext cx="6466614"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CA" dirty="0" smtClean="0">
              <a:solidFill>
                <a:srgbClr val="C00000"/>
              </a:solidFill>
            </a:endParaRPr>
          </a:p>
        </p:txBody>
      </p:sp>
      <p:sp>
        <p:nvSpPr>
          <p:cNvPr id="6" name="TextBox 5"/>
          <p:cNvSpPr txBox="1"/>
          <p:nvPr/>
        </p:nvSpPr>
        <p:spPr>
          <a:xfrm>
            <a:off x="1881846" y="1972937"/>
            <a:ext cx="8736112"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US" dirty="0" smtClean="0"/>
              <a:t>You </a:t>
            </a:r>
            <a:r>
              <a:rPr lang="en-US" dirty="0"/>
              <a:t>can create two types of groups in </a:t>
            </a:r>
            <a:r>
              <a:rPr lang="en-US" dirty="0" smtClean="0"/>
              <a:t>OWA: personal groups and shared groups.</a:t>
            </a:r>
          </a:p>
          <a:p>
            <a:r>
              <a:rPr lang="en-US" b="1" dirty="0" smtClean="0"/>
              <a:t>Personal groups </a:t>
            </a:r>
            <a:r>
              <a:rPr lang="en-US" dirty="0" smtClean="0"/>
              <a:t>are stored </a:t>
            </a:r>
            <a:r>
              <a:rPr lang="en-US" dirty="0"/>
              <a:t>in your Contacts folder and can contain entries from your personal Contacts and from your organization’s address book</a:t>
            </a:r>
            <a:r>
              <a:rPr lang="en-US" dirty="0" smtClean="0"/>
              <a:t>.</a:t>
            </a:r>
          </a:p>
          <a:p>
            <a:r>
              <a:rPr lang="en-US" b="1" dirty="0" smtClean="0"/>
              <a:t>Shared groups </a:t>
            </a:r>
            <a:r>
              <a:rPr lang="en-US" dirty="0" smtClean="0"/>
              <a:t>are called “</a:t>
            </a:r>
            <a:r>
              <a:rPr lang="en-US" b="1" dirty="0" smtClean="0"/>
              <a:t>Distribution groups</a:t>
            </a:r>
            <a:r>
              <a:rPr lang="en-US" dirty="0" smtClean="0"/>
              <a:t>” and they appear </a:t>
            </a:r>
            <a:r>
              <a:rPr lang="en-US" dirty="0"/>
              <a:t>in your organization’s address book</a:t>
            </a:r>
            <a:r>
              <a:rPr lang="en-US" dirty="0" smtClean="0"/>
              <a:t>.</a:t>
            </a:r>
          </a:p>
          <a:p>
            <a:pPr marL="742950" lvl="1" indent="-285750">
              <a:buFont typeface="Arial" panose="020B0604020202020204" pitchFamily="34" charset="0"/>
              <a:buChar char="•"/>
            </a:pPr>
            <a:r>
              <a:rPr lang="en-US" dirty="0" smtClean="0"/>
              <a:t>You can create</a:t>
            </a:r>
            <a:r>
              <a:rPr lang="en-US" dirty="0"/>
              <a:t>, join, or leave distribution groups that are in your </a:t>
            </a:r>
            <a:r>
              <a:rPr lang="en-US" dirty="0" smtClean="0"/>
              <a:t>company’s address </a:t>
            </a:r>
            <a:r>
              <a:rPr lang="en-US" dirty="0"/>
              <a:t>book. </a:t>
            </a:r>
            <a:endParaRPr lang="en-US" dirty="0" smtClean="0"/>
          </a:p>
          <a:p>
            <a:pPr marL="742950" lvl="1" indent="-285750">
              <a:buFont typeface="Arial" panose="020B0604020202020204" pitchFamily="34" charset="0"/>
              <a:buChar char="•"/>
            </a:pPr>
            <a:r>
              <a:rPr lang="en-CA" dirty="0" smtClean="0"/>
              <a:t>Example: You may have a “Guest Services”  group, whereby e-mails sent to Guest Services get e-mailed to only members within the group.</a:t>
            </a:r>
          </a:p>
          <a:p>
            <a:endParaRPr lang="en-CA" dirty="0" smtClean="0"/>
          </a:p>
          <a:p>
            <a:endParaRPr lang="en-CA" dirty="0" smtClean="0"/>
          </a:p>
        </p:txBody>
      </p:sp>
    </p:spTree>
    <p:extLst>
      <p:ext uri="{BB962C8B-B14F-4D97-AF65-F5344CB8AC3E}">
        <p14:creationId xmlns:p14="http://schemas.microsoft.com/office/powerpoint/2010/main" val="1822440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7140" y="2925949"/>
            <a:ext cx="9621859" cy="814866"/>
          </a:xfrm>
        </p:spPr>
        <p:txBody>
          <a:bodyPr>
            <a:noAutofit/>
          </a:bodyPr>
          <a:lstStyle/>
          <a:p>
            <a:r>
              <a:rPr lang="en-CA" sz="5400" dirty="0" smtClean="0"/>
              <a:t>Managing your tasks</a:t>
            </a:r>
            <a:endParaRPr lang="en-US" sz="5400" dirty="0"/>
          </a:p>
        </p:txBody>
      </p:sp>
      <p:sp>
        <p:nvSpPr>
          <p:cNvPr id="4" name="TextBox 3"/>
          <p:cNvSpPr txBox="1"/>
          <p:nvPr/>
        </p:nvSpPr>
        <p:spPr>
          <a:xfrm>
            <a:off x="1492624" y="1586753"/>
            <a:ext cx="9170893"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US" dirty="0">
              <a:solidFill>
                <a:prstClr val="black"/>
              </a:solidFill>
            </a:endParaRPr>
          </a:p>
        </p:txBody>
      </p:sp>
    </p:spTree>
    <p:extLst>
      <p:ext uri="{BB962C8B-B14F-4D97-AF65-F5344CB8AC3E}">
        <p14:creationId xmlns:p14="http://schemas.microsoft.com/office/powerpoint/2010/main" val="16966976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to OFFICE 365</a:t>
            </a:r>
            <a:endParaRPr lang="en-US" dirty="0"/>
          </a:p>
        </p:txBody>
      </p:sp>
      <p:sp>
        <p:nvSpPr>
          <p:cNvPr id="3" name="Content Placeholder 2"/>
          <p:cNvSpPr>
            <a:spLocks noGrp="1"/>
          </p:cNvSpPr>
          <p:nvPr>
            <p:ph sz="quarter" idx="13"/>
          </p:nvPr>
        </p:nvSpPr>
        <p:spPr/>
        <p:txBody>
          <a:bodyPr>
            <a:normAutofit/>
          </a:bodyPr>
          <a:lstStyle/>
          <a:p>
            <a:pPr>
              <a:spcBef>
                <a:spcPts val="0"/>
              </a:spcBef>
            </a:pPr>
            <a:r>
              <a:rPr lang="en-CA" cap="none" dirty="0" smtClean="0"/>
              <a:t>Office 365 is a suite of </a:t>
            </a:r>
            <a:r>
              <a:rPr lang="en-CA" cap="none" dirty="0"/>
              <a:t>services o</a:t>
            </a:r>
            <a:r>
              <a:rPr lang="en-US" cap="none" dirty="0" err="1" smtClean="0"/>
              <a:t>ffered</a:t>
            </a:r>
            <a:r>
              <a:rPr lang="en-US" cap="none" dirty="0" smtClean="0"/>
              <a:t> </a:t>
            </a:r>
            <a:r>
              <a:rPr lang="en-US" cap="none" dirty="0"/>
              <a:t>by </a:t>
            </a:r>
            <a:r>
              <a:rPr lang="en-US" cap="none" dirty="0" smtClean="0"/>
              <a:t>Microsoft. </a:t>
            </a:r>
            <a:endParaRPr lang="en-US" cap="none" dirty="0"/>
          </a:p>
          <a:p>
            <a:pPr>
              <a:spcBef>
                <a:spcPts val="0"/>
              </a:spcBef>
            </a:pPr>
            <a:endParaRPr lang="en-US" cap="none" dirty="0" smtClean="0"/>
          </a:p>
          <a:p>
            <a:pPr>
              <a:spcBef>
                <a:spcPts val="0"/>
              </a:spcBef>
            </a:pPr>
            <a:r>
              <a:rPr lang="en-US" cap="none" dirty="0" smtClean="0"/>
              <a:t>Office 365 is the same Office you already know and use every day, but with a slightly different interface and many more features.</a:t>
            </a:r>
          </a:p>
          <a:p>
            <a:pPr marL="0" indent="0">
              <a:spcBef>
                <a:spcPts val="0"/>
              </a:spcBef>
              <a:buNone/>
            </a:pPr>
            <a:endParaRPr lang="en-US" cap="none" dirty="0" smtClean="0"/>
          </a:p>
          <a:p>
            <a:pPr>
              <a:spcBef>
                <a:spcPts val="0"/>
              </a:spcBef>
            </a:pPr>
            <a:r>
              <a:rPr lang="en-US" cap="none" dirty="0" smtClean="0"/>
              <a:t>Office 365 is powered by the cloud, so you can access your applications and files from virtually anywhere (desktops, tablets, mobile phones), and they're always up to date.</a:t>
            </a:r>
          </a:p>
        </p:txBody>
      </p:sp>
    </p:spTree>
    <p:extLst>
      <p:ext uri="{BB962C8B-B14F-4D97-AF65-F5344CB8AC3E}">
        <p14:creationId xmlns:p14="http://schemas.microsoft.com/office/powerpoint/2010/main" val="239330179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4463" y="523612"/>
            <a:ext cx="9621859" cy="936698"/>
          </a:xfrm>
        </p:spPr>
        <p:txBody>
          <a:bodyPr>
            <a:noAutofit/>
          </a:bodyPr>
          <a:lstStyle/>
          <a:p>
            <a:pPr marL="457200" lvl="1" algn="ctr"/>
            <a:r>
              <a:rPr lang="en-CA" sz="3600" kern="1200" cap="all" dirty="0" smtClean="0">
                <a:solidFill>
                  <a:schemeClr val="tx1"/>
                </a:solidFill>
                <a:latin typeface="+mj-lt"/>
                <a:ea typeface="+mj-ea"/>
                <a:cs typeface="+mj-cs"/>
              </a:rPr>
              <a:t>What are tasks?</a:t>
            </a:r>
            <a:endParaRPr lang="en-CA" sz="3600" kern="1200" cap="all" dirty="0">
              <a:solidFill>
                <a:schemeClr val="tx1"/>
              </a:solidFill>
              <a:latin typeface="+mj-lt"/>
              <a:ea typeface="+mj-ea"/>
              <a:cs typeface="+mj-cs"/>
            </a:endParaRPr>
          </a:p>
        </p:txBody>
      </p:sp>
      <p:sp>
        <p:nvSpPr>
          <p:cNvPr id="4" name="TextBox 3"/>
          <p:cNvSpPr txBox="1"/>
          <p:nvPr/>
        </p:nvSpPr>
        <p:spPr>
          <a:xfrm>
            <a:off x="1677197" y="1624084"/>
            <a:ext cx="8676393"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r>
              <a:rPr lang="en-US" sz="1800" dirty="0" smtClean="0"/>
              <a:t>You can use tasks </a:t>
            </a:r>
            <a:r>
              <a:rPr lang="en-US" sz="1800" dirty="0"/>
              <a:t>to </a:t>
            </a:r>
            <a:r>
              <a:rPr lang="en-US" sz="1800" b="1" dirty="0"/>
              <a:t>keep track of things that you need to do </a:t>
            </a:r>
            <a:r>
              <a:rPr lang="en-US" sz="1800" dirty="0"/>
              <a:t>but don’t necessarily want to put on your calendar</a:t>
            </a:r>
            <a:r>
              <a:rPr lang="en-US" sz="1800" dirty="0" smtClean="0"/>
              <a:t>.</a:t>
            </a:r>
          </a:p>
          <a:p>
            <a:pPr marL="0" indent="0">
              <a:buClr>
                <a:prstClr val="black"/>
              </a:buClr>
              <a:buNone/>
            </a:pPr>
            <a:endParaRPr lang="en-CA" sz="1700" dirty="0"/>
          </a:p>
          <a:p>
            <a:pPr>
              <a:buClr>
                <a:prstClr val="black"/>
              </a:buClr>
            </a:pPr>
            <a:r>
              <a:rPr lang="en-US" sz="1800" dirty="0" smtClean="0"/>
              <a:t>From the “</a:t>
            </a:r>
            <a:r>
              <a:rPr lang="en-US" sz="1800" b="1" dirty="0" smtClean="0">
                <a:solidFill>
                  <a:schemeClr val="accent1"/>
                </a:solidFill>
              </a:rPr>
              <a:t>Tasks</a:t>
            </a:r>
            <a:r>
              <a:rPr lang="en-US" sz="1800" dirty="0" smtClean="0"/>
              <a:t>” panel, you’ll see:</a:t>
            </a:r>
          </a:p>
          <a:p>
            <a:pPr marL="742950" lvl="1" indent="-285750">
              <a:buClr>
                <a:prstClr val="black"/>
              </a:buClr>
              <a:buFont typeface="Arial" panose="020B0604020202020204" pitchFamily="34" charset="0"/>
              <a:buChar char="•"/>
            </a:pPr>
            <a:r>
              <a:rPr lang="en-US" sz="1600" dirty="0" smtClean="0"/>
              <a:t>Tasks </a:t>
            </a:r>
            <a:r>
              <a:rPr lang="en-US" sz="1600" dirty="0"/>
              <a:t>that you </a:t>
            </a:r>
            <a:r>
              <a:rPr lang="en-US" sz="1600" dirty="0" smtClean="0"/>
              <a:t>create</a:t>
            </a:r>
          </a:p>
          <a:p>
            <a:pPr marL="742950" lvl="1" indent="-285750">
              <a:buClr>
                <a:prstClr val="black"/>
              </a:buClr>
              <a:buFont typeface="Arial" panose="020B0604020202020204" pitchFamily="34" charset="0"/>
              <a:buChar char="•"/>
            </a:pPr>
            <a:r>
              <a:rPr lang="en-US" sz="1600" dirty="0" smtClean="0"/>
              <a:t>Tasks that </a:t>
            </a:r>
            <a:r>
              <a:rPr lang="en-US" sz="1600" dirty="0"/>
              <a:t>are sent to </a:t>
            </a:r>
            <a:r>
              <a:rPr lang="en-US" sz="1600" dirty="0" smtClean="0"/>
              <a:t>you</a:t>
            </a:r>
          </a:p>
          <a:p>
            <a:pPr marL="742950" lvl="1" indent="-285750">
              <a:buClr>
                <a:prstClr val="black"/>
              </a:buClr>
              <a:buFont typeface="Arial" panose="020B0604020202020204" pitchFamily="34" charset="0"/>
              <a:buChar char="•"/>
            </a:pPr>
            <a:r>
              <a:rPr lang="en-US" sz="1600" dirty="0" smtClean="0"/>
              <a:t>Messages you’ve </a:t>
            </a:r>
            <a:r>
              <a:rPr lang="en-US" sz="1600" dirty="0"/>
              <a:t>flagged. </a:t>
            </a:r>
            <a:endParaRPr lang="en-US" sz="1600" dirty="0" smtClean="0"/>
          </a:p>
        </p:txBody>
      </p:sp>
    </p:spTree>
    <p:extLst>
      <p:ext uri="{BB962C8B-B14F-4D97-AF65-F5344CB8AC3E}">
        <p14:creationId xmlns:p14="http://schemas.microsoft.com/office/powerpoint/2010/main" val="1424672622"/>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4465" y="305248"/>
            <a:ext cx="9621859" cy="936698"/>
          </a:xfrm>
        </p:spPr>
        <p:txBody>
          <a:bodyPr>
            <a:noAutofit/>
          </a:bodyPr>
          <a:lstStyle/>
          <a:p>
            <a:pPr marL="457200" lvl="1" algn="ctr"/>
            <a:r>
              <a:rPr lang="en-CA" sz="3600" kern="1200" cap="all" dirty="0" smtClean="0">
                <a:solidFill>
                  <a:schemeClr val="tx1"/>
                </a:solidFill>
                <a:latin typeface="+mj-lt"/>
                <a:ea typeface="+mj-ea"/>
                <a:cs typeface="+mj-cs"/>
              </a:rPr>
              <a:t>Manage your tasks</a:t>
            </a:r>
            <a:endParaRPr lang="en-CA" sz="3600" kern="1200" cap="all" dirty="0">
              <a:solidFill>
                <a:schemeClr val="tx1"/>
              </a:solidFill>
              <a:latin typeface="+mj-lt"/>
              <a:ea typeface="+mj-ea"/>
              <a:cs typeface="+mj-cs"/>
            </a:endParaRPr>
          </a:p>
        </p:txBody>
      </p:sp>
      <p:sp>
        <p:nvSpPr>
          <p:cNvPr id="4" name="TextBox 3"/>
          <p:cNvSpPr txBox="1"/>
          <p:nvPr/>
        </p:nvSpPr>
        <p:spPr>
          <a:xfrm>
            <a:off x="1677199" y="1241946"/>
            <a:ext cx="8676393"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r>
              <a:rPr lang="en-CA" sz="1700" b="1" dirty="0" smtClean="0"/>
              <a:t>View and manage </a:t>
            </a:r>
            <a:r>
              <a:rPr lang="en-CA" sz="1700" dirty="0" smtClean="0"/>
              <a:t>your tasks from the “</a:t>
            </a:r>
            <a:r>
              <a:rPr lang="en-CA" sz="1700" b="1" dirty="0" smtClean="0">
                <a:solidFill>
                  <a:schemeClr val="accent1"/>
                </a:solidFill>
              </a:rPr>
              <a:t>Tasks</a:t>
            </a:r>
            <a:r>
              <a:rPr lang="en-CA" sz="1700" dirty="0" smtClean="0"/>
              <a:t>” heading in your OWA.</a:t>
            </a:r>
          </a:p>
          <a:p>
            <a:pPr>
              <a:buClr>
                <a:prstClr val="black"/>
              </a:buClr>
            </a:pPr>
            <a:r>
              <a:rPr lang="en-CA" sz="1700" b="1" dirty="0" smtClean="0"/>
              <a:t>Create a task </a:t>
            </a:r>
            <a:r>
              <a:rPr lang="en-CA" sz="1700" dirty="0" smtClean="0"/>
              <a:t>by clicking </a:t>
            </a:r>
            <a:r>
              <a:rPr lang="en-CA" sz="1700" dirty="0"/>
              <a:t>“</a:t>
            </a:r>
            <a:r>
              <a:rPr lang="en-CA" sz="1700" b="1" dirty="0">
                <a:solidFill>
                  <a:schemeClr val="accent1"/>
                </a:solidFill>
              </a:rPr>
              <a:t>+ New task</a:t>
            </a:r>
            <a:r>
              <a:rPr lang="en-CA" sz="1700" dirty="0" smtClean="0"/>
              <a:t>” in the top left corner.</a:t>
            </a:r>
          </a:p>
          <a:p>
            <a:pPr>
              <a:buClr>
                <a:prstClr val="black"/>
              </a:buClr>
            </a:pPr>
            <a:r>
              <a:rPr lang="en-CA" sz="1700" b="1" dirty="0" smtClean="0"/>
              <a:t>E-mails you flag </a:t>
            </a:r>
            <a:r>
              <a:rPr lang="en-CA" sz="1700" dirty="0" smtClean="0"/>
              <a:t>will automatically be added to your tasks list.</a:t>
            </a:r>
          </a:p>
          <a:p>
            <a:pPr>
              <a:buClr>
                <a:prstClr val="black"/>
              </a:buClr>
            </a:pPr>
            <a:r>
              <a:rPr lang="en-CA" sz="1700" dirty="0" smtClean="0"/>
              <a:t>View your </a:t>
            </a:r>
            <a:r>
              <a:rPr lang="en-CA" sz="1700" b="1" dirty="0" smtClean="0"/>
              <a:t>active, overdue and completed tasks </a:t>
            </a:r>
            <a:r>
              <a:rPr lang="en-CA" sz="1700" dirty="0" smtClean="0"/>
              <a:t>from the task pane.</a:t>
            </a:r>
          </a:p>
          <a:p>
            <a:pPr>
              <a:buClr>
                <a:prstClr val="black"/>
              </a:buClr>
            </a:pPr>
            <a:r>
              <a:rPr lang="en-CA" sz="1700" dirty="0" smtClean="0"/>
              <a:t>Right-click on the “</a:t>
            </a:r>
            <a:r>
              <a:rPr lang="en-CA" sz="1700" b="1" dirty="0">
                <a:solidFill>
                  <a:schemeClr val="accent1"/>
                </a:solidFill>
              </a:rPr>
              <a:t>flag</a:t>
            </a:r>
            <a:r>
              <a:rPr lang="en-CA" sz="1700" dirty="0" smtClean="0"/>
              <a:t>” button beside a task to </a:t>
            </a:r>
            <a:r>
              <a:rPr lang="en-CA" sz="1700" b="1" dirty="0" smtClean="0"/>
              <a:t>change the deadline or mark it complete</a:t>
            </a:r>
            <a:r>
              <a:rPr lang="en-CA" sz="1700" dirty="0" smtClean="0"/>
              <a:t>.</a:t>
            </a:r>
          </a:p>
          <a:p>
            <a:pPr>
              <a:buClr>
                <a:prstClr val="black"/>
              </a:buClr>
            </a:pPr>
            <a:r>
              <a:rPr lang="en-CA" sz="1700" b="1" dirty="0" smtClean="0"/>
              <a:t>Create reminders </a:t>
            </a:r>
            <a:r>
              <a:rPr lang="en-CA" sz="1700" dirty="0" smtClean="0"/>
              <a:t>for tasks when you create them, or by clicking on an existing one to update the task information.</a:t>
            </a:r>
          </a:p>
        </p:txBody>
      </p:sp>
      <p:pic>
        <p:nvPicPr>
          <p:cNvPr id="5" name="Picture 4"/>
          <p:cNvPicPr>
            <a:picLocks noChangeAspect="1"/>
          </p:cNvPicPr>
          <p:nvPr/>
        </p:nvPicPr>
        <p:blipFill>
          <a:blip r:embed="rId2"/>
          <a:stretch>
            <a:fillRect/>
          </a:stretch>
        </p:blipFill>
        <p:spPr>
          <a:xfrm>
            <a:off x="1935844" y="3619286"/>
            <a:ext cx="3703001" cy="29560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45" y="4182802"/>
            <a:ext cx="4648849" cy="1829055"/>
          </a:xfrm>
          <a:prstGeom prst="rect">
            <a:avLst/>
          </a:prstGeom>
        </p:spPr>
      </p:pic>
    </p:spTree>
    <p:extLst>
      <p:ext uri="{BB962C8B-B14F-4D97-AF65-F5344CB8AC3E}">
        <p14:creationId xmlns:p14="http://schemas.microsoft.com/office/powerpoint/2010/main" val="250984561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0030" y="519443"/>
            <a:ext cx="5601787" cy="831683"/>
          </a:xfrm>
        </p:spPr>
        <p:txBody>
          <a:bodyPr>
            <a:noAutofit/>
          </a:bodyPr>
          <a:lstStyle/>
          <a:p>
            <a:pPr marL="457200" lvl="1" algn="l"/>
            <a:r>
              <a:rPr lang="en-CA" sz="3600" kern="1200" cap="all" dirty="0" smtClean="0">
                <a:solidFill>
                  <a:schemeClr val="tx1"/>
                </a:solidFill>
                <a:latin typeface="+mj-lt"/>
                <a:ea typeface="+mj-ea"/>
                <a:cs typeface="+mj-cs"/>
              </a:rPr>
              <a:t>Create a task - example</a:t>
            </a:r>
            <a:endParaRPr lang="en-CA" sz="3600" kern="1200" cap="all" dirty="0">
              <a:solidFill>
                <a:schemeClr val="tx1"/>
              </a:solidFill>
              <a:latin typeface="+mj-lt"/>
              <a:ea typeface="+mj-ea"/>
              <a:cs typeface="+mj-cs"/>
            </a:endParaRPr>
          </a:p>
        </p:txBody>
      </p:sp>
      <p:pic>
        <p:nvPicPr>
          <p:cNvPr id="3" name="Picture 2"/>
          <p:cNvPicPr>
            <a:picLocks noChangeAspect="1"/>
          </p:cNvPicPr>
          <p:nvPr/>
        </p:nvPicPr>
        <p:blipFill>
          <a:blip r:embed="rId2"/>
          <a:stretch>
            <a:fillRect/>
          </a:stretch>
        </p:blipFill>
        <p:spPr>
          <a:xfrm>
            <a:off x="3911182" y="1351126"/>
            <a:ext cx="5195014" cy="5075588"/>
          </a:xfrm>
          <a:prstGeom prst="rect">
            <a:avLst/>
          </a:prstGeom>
        </p:spPr>
      </p:pic>
    </p:spTree>
    <p:extLst>
      <p:ext uri="{BB962C8B-B14F-4D97-AF65-F5344CB8AC3E}">
        <p14:creationId xmlns:p14="http://schemas.microsoft.com/office/powerpoint/2010/main" val="1403440260"/>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Miscellaneous</a:t>
            </a:r>
            <a:endParaRPr lang="en-US" dirty="0"/>
          </a:p>
        </p:txBody>
      </p:sp>
      <p:sp>
        <p:nvSpPr>
          <p:cNvPr id="4" name="TextBox 3"/>
          <p:cNvSpPr txBox="1"/>
          <p:nvPr/>
        </p:nvSpPr>
        <p:spPr>
          <a:xfrm>
            <a:off x="1729446" y="1820537"/>
            <a:ext cx="9120710"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b="1" dirty="0" smtClean="0"/>
              <a:t>Change the theme </a:t>
            </a:r>
            <a:r>
              <a:rPr lang="en-CA" dirty="0" smtClean="0"/>
              <a:t>on your OWA by clicking on the “</a:t>
            </a:r>
            <a:r>
              <a:rPr lang="en-CA" b="1" dirty="0" smtClean="0">
                <a:solidFill>
                  <a:schemeClr val="accent1"/>
                </a:solidFill>
              </a:rPr>
              <a:t>gear</a:t>
            </a:r>
            <a:r>
              <a:rPr lang="en-CA" dirty="0" smtClean="0"/>
              <a:t>” icon &gt; </a:t>
            </a:r>
            <a:r>
              <a:rPr lang="en-CA" b="1" dirty="0">
                <a:solidFill>
                  <a:schemeClr val="accent1"/>
                </a:solidFill>
              </a:rPr>
              <a:t>Change theme</a:t>
            </a:r>
            <a:r>
              <a:rPr lang="en-CA" dirty="0" smtClean="0"/>
              <a:t>. You may have to refresh the page for your new theme to apply.</a:t>
            </a:r>
          </a:p>
          <a:p>
            <a:endParaRPr lang="en-CA" dirty="0" smtClean="0"/>
          </a:p>
          <a:p>
            <a:r>
              <a:rPr lang="en-CA" b="1" dirty="0" smtClean="0"/>
              <a:t>Add a photo of yourself </a:t>
            </a:r>
            <a:r>
              <a:rPr lang="en-CA" dirty="0" smtClean="0"/>
              <a:t>to your account </a:t>
            </a:r>
            <a:r>
              <a:rPr lang="en-CA" dirty="0"/>
              <a:t>by clicking on your </a:t>
            </a:r>
            <a:r>
              <a:rPr lang="en-CA" b="1" dirty="0">
                <a:solidFill>
                  <a:schemeClr val="accent1"/>
                </a:solidFill>
              </a:rPr>
              <a:t>profile image </a:t>
            </a:r>
            <a:r>
              <a:rPr lang="en-CA" dirty="0" smtClean="0"/>
              <a:t>and select “</a:t>
            </a:r>
            <a:r>
              <a:rPr lang="en-CA" b="1" dirty="0">
                <a:solidFill>
                  <a:schemeClr val="accent1"/>
                </a:solidFill>
              </a:rPr>
              <a:t>Change</a:t>
            </a:r>
            <a:r>
              <a:rPr lang="en-CA" dirty="0" smtClean="0"/>
              <a:t>”.</a:t>
            </a:r>
          </a:p>
          <a:p>
            <a:endParaRPr lang="en-CA" dirty="0"/>
          </a:p>
          <a:p>
            <a:r>
              <a:rPr lang="en-CA" dirty="0" smtClean="0"/>
              <a:t>Update your </a:t>
            </a:r>
            <a:r>
              <a:rPr lang="en-CA" b="1" dirty="0" smtClean="0"/>
              <a:t>e-mail signature </a:t>
            </a:r>
            <a:r>
              <a:rPr lang="en-CA" dirty="0" smtClean="0"/>
              <a:t>by clicking on the “</a:t>
            </a:r>
            <a:r>
              <a:rPr lang="en-CA" b="1" dirty="0">
                <a:solidFill>
                  <a:schemeClr val="accent1"/>
                </a:solidFill>
              </a:rPr>
              <a:t>gear</a:t>
            </a:r>
            <a:r>
              <a:rPr lang="en-CA" dirty="0" smtClean="0"/>
              <a:t>” icon &gt; </a:t>
            </a:r>
            <a:r>
              <a:rPr lang="en-CA" b="1" dirty="0">
                <a:solidFill>
                  <a:schemeClr val="accent1"/>
                </a:solidFill>
              </a:rPr>
              <a:t>Options</a:t>
            </a:r>
            <a:r>
              <a:rPr lang="en-CA" dirty="0" smtClean="0"/>
              <a:t> &gt; </a:t>
            </a:r>
            <a:r>
              <a:rPr lang="en-CA" b="1" dirty="0">
                <a:solidFill>
                  <a:schemeClr val="accent1"/>
                </a:solidFill>
              </a:rPr>
              <a:t>Layout</a:t>
            </a:r>
            <a:r>
              <a:rPr lang="en-CA" dirty="0" smtClean="0"/>
              <a:t> &gt; </a:t>
            </a:r>
            <a:r>
              <a:rPr lang="en-CA" b="1" dirty="0">
                <a:solidFill>
                  <a:schemeClr val="accent1"/>
                </a:solidFill>
              </a:rPr>
              <a:t>E-mail signature</a:t>
            </a:r>
            <a:r>
              <a:rPr lang="en-CA" dirty="0" smtClean="0"/>
              <a:t>.</a:t>
            </a:r>
          </a:p>
          <a:p>
            <a:endParaRPr lang="en-CA" dirty="0" smtClean="0"/>
          </a:p>
          <a:p>
            <a:r>
              <a:rPr lang="en-CA" dirty="0" smtClean="0"/>
              <a:t>To </a:t>
            </a:r>
            <a:r>
              <a:rPr lang="en-CA" b="1" dirty="0" smtClean="0"/>
              <a:t>sign out </a:t>
            </a:r>
            <a:r>
              <a:rPr lang="en-CA" dirty="0" smtClean="0"/>
              <a:t>of your OWA, </a:t>
            </a:r>
            <a:r>
              <a:rPr lang="en-CA" dirty="0"/>
              <a:t>click on your </a:t>
            </a:r>
            <a:r>
              <a:rPr lang="en-CA" b="1" dirty="0">
                <a:solidFill>
                  <a:schemeClr val="accent1"/>
                </a:solidFill>
              </a:rPr>
              <a:t>profile image</a:t>
            </a:r>
            <a:r>
              <a:rPr lang="en-CA" dirty="0" smtClean="0"/>
              <a:t>, and select “</a:t>
            </a:r>
            <a:r>
              <a:rPr lang="en-CA" b="1" dirty="0">
                <a:solidFill>
                  <a:schemeClr val="accent1"/>
                </a:solidFill>
              </a:rPr>
              <a:t>Sign out</a:t>
            </a:r>
            <a:r>
              <a:rPr lang="en-CA" dirty="0" smtClean="0"/>
              <a:t>”.</a:t>
            </a:r>
          </a:p>
        </p:txBody>
      </p:sp>
    </p:spTree>
    <p:extLst>
      <p:ext uri="{BB962C8B-B14F-4D97-AF65-F5344CB8AC3E}">
        <p14:creationId xmlns:p14="http://schemas.microsoft.com/office/powerpoint/2010/main" val="140934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7140" y="2169994"/>
            <a:ext cx="9621859" cy="1570821"/>
          </a:xfrm>
        </p:spPr>
        <p:txBody>
          <a:bodyPr>
            <a:noAutofit/>
          </a:bodyPr>
          <a:lstStyle/>
          <a:p>
            <a:r>
              <a:rPr lang="en-CA" sz="5400" dirty="0" smtClean="0"/>
              <a:t>Microsoft outlook 2013</a:t>
            </a:r>
            <a:endParaRPr lang="en-US" sz="5400" dirty="0"/>
          </a:p>
        </p:txBody>
      </p:sp>
      <p:sp>
        <p:nvSpPr>
          <p:cNvPr id="4" name="TextBox 3"/>
          <p:cNvSpPr txBox="1"/>
          <p:nvPr/>
        </p:nvSpPr>
        <p:spPr>
          <a:xfrm>
            <a:off x="1492624" y="1586753"/>
            <a:ext cx="9170893"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a:buClr>
                <a:prstClr val="black"/>
              </a:buClr>
            </a:pPr>
            <a:endParaRPr lang="en-US" dirty="0">
              <a:solidFill>
                <a:prstClr val="black"/>
              </a:solidFill>
            </a:endParaRPr>
          </a:p>
        </p:txBody>
      </p:sp>
    </p:spTree>
    <p:extLst>
      <p:ext uri="{BB962C8B-B14F-4D97-AF65-F5344CB8AC3E}">
        <p14:creationId xmlns:p14="http://schemas.microsoft.com/office/powerpoint/2010/main" val="20238478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6" y="81192"/>
            <a:ext cx="9621859" cy="519309"/>
          </a:xfrm>
        </p:spPr>
        <p:txBody>
          <a:bodyPr>
            <a:normAutofit/>
          </a:bodyPr>
          <a:lstStyle/>
          <a:p>
            <a:r>
              <a:rPr lang="en-CA" sz="3000" dirty="0" smtClean="0"/>
              <a:t>Microsoft Outlook 2013 - Mail</a:t>
            </a:r>
            <a:endParaRPr lang="en-US" sz="3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32" y="585716"/>
            <a:ext cx="10758985" cy="5733925"/>
          </a:xfrm>
          <a:prstGeom prst="rect">
            <a:avLst/>
          </a:prstGeom>
        </p:spPr>
      </p:pic>
    </p:spTree>
    <p:extLst>
      <p:ext uri="{BB962C8B-B14F-4D97-AF65-F5344CB8AC3E}">
        <p14:creationId xmlns:p14="http://schemas.microsoft.com/office/powerpoint/2010/main" val="21348974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6" y="81192"/>
            <a:ext cx="9621859" cy="519309"/>
          </a:xfrm>
        </p:spPr>
        <p:txBody>
          <a:bodyPr>
            <a:normAutofit/>
          </a:bodyPr>
          <a:lstStyle/>
          <a:p>
            <a:r>
              <a:rPr lang="en-CA" sz="3000" dirty="0" smtClean="0"/>
              <a:t>Microsoft Outlook 2013 - mail</a:t>
            </a:r>
            <a:endParaRPr lang="en-US" sz="3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32" y="585716"/>
            <a:ext cx="10758985" cy="5733925"/>
          </a:xfrm>
          <a:prstGeom prst="rect">
            <a:avLst/>
          </a:prstGeom>
        </p:spPr>
      </p:pic>
      <p:sp>
        <p:nvSpPr>
          <p:cNvPr id="8" name="TextBox 7"/>
          <p:cNvSpPr txBox="1"/>
          <p:nvPr/>
        </p:nvSpPr>
        <p:spPr>
          <a:xfrm>
            <a:off x="8161361" y="4989661"/>
            <a:ext cx="107817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Task list</a:t>
            </a:r>
            <a:endParaRPr lang="en-US" sz="2000" b="1" dirty="0">
              <a:solidFill>
                <a:schemeClr val="bg1"/>
              </a:solidFill>
            </a:endParaRPr>
          </a:p>
        </p:txBody>
      </p:sp>
      <p:sp>
        <p:nvSpPr>
          <p:cNvPr id="9" name="Left Brace 8"/>
          <p:cNvSpPr/>
          <p:nvPr/>
        </p:nvSpPr>
        <p:spPr>
          <a:xfrm>
            <a:off x="9239536" y="4599297"/>
            <a:ext cx="286602" cy="118083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0" name="TextBox 9"/>
          <p:cNvSpPr txBox="1"/>
          <p:nvPr/>
        </p:nvSpPr>
        <p:spPr>
          <a:xfrm>
            <a:off x="7560860" y="2654532"/>
            <a:ext cx="1678674"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Calendar &amp; appointments</a:t>
            </a:r>
            <a:endParaRPr lang="en-US" sz="2000" b="1" dirty="0">
              <a:solidFill>
                <a:schemeClr val="bg1"/>
              </a:solidFill>
            </a:endParaRPr>
          </a:p>
        </p:txBody>
      </p:sp>
      <p:sp>
        <p:nvSpPr>
          <p:cNvPr id="11" name="Left Brace 10"/>
          <p:cNvSpPr/>
          <p:nvPr/>
        </p:nvSpPr>
        <p:spPr>
          <a:xfrm>
            <a:off x="9239536" y="1838026"/>
            <a:ext cx="286602" cy="234089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2" name="Left Brace 11"/>
          <p:cNvSpPr/>
          <p:nvPr/>
        </p:nvSpPr>
        <p:spPr>
          <a:xfrm flipH="1">
            <a:off x="2545371" y="2617729"/>
            <a:ext cx="332052" cy="3162405"/>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3" name="TextBox 12"/>
          <p:cNvSpPr txBox="1"/>
          <p:nvPr/>
        </p:nvSpPr>
        <p:spPr>
          <a:xfrm>
            <a:off x="2877423" y="3994707"/>
            <a:ext cx="200847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Inbox subfolders</a:t>
            </a:r>
            <a:endParaRPr lang="en-US" sz="2000" b="1" dirty="0">
              <a:solidFill>
                <a:schemeClr val="bg1"/>
              </a:solidFill>
            </a:endParaRPr>
          </a:p>
        </p:txBody>
      </p:sp>
      <p:sp>
        <p:nvSpPr>
          <p:cNvPr id="14" name="Left Brace 13"/>
          <p:cNvSpPr/>
          <p:nvPr/>
        </p:nvSpPr>
        <p:spPr>
          <a:xfrm rot="5400000" flipH="1">
            <a:off x="1991142" y="4687252"/>
            <a:ext cx="332052" cy="2994872"/>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5" name="TextBox 14"/>
          <p:cNvSpPr txBox="1"/>
          <p:nvPr/>
        </p:nvSpPr>
        <p:spPr>
          <a:xfrm>
            <a:off x="38690" y="6262960"/>
            <a:ext cx="445142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Manage mail, calendar, contacts &amp; tasks</a:t>
            </a:r>
            <a:endParaRPr lang="en-US" sz="2000" b="1" dirty="0">
              <a:solidFill>
                <a:schemeClr val="bg1"/>
              </a:solidFill>
            </a:endParaRPr>
          </a:p>
        </p:txBody>
      </p:sp>
      <p:sp>
        <p:nvSpPr>
          <p:cNvPr id="16" name="TextBox 15"/>
          <p:cNvSpPr txBox="1"/>
          <p:nvPr/>
        </p:nvSpPr>
        <p:spPr>
          <a:xfrm>
            <a:off x="5959834" y="1861247"/>
            <a:ext cx="1721851"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Manage rules</a:t>
            </a:r>
            <a:endParaRPr lang="en-US" sz="2000" b="1" dirty="0">
              <a:solidFill>
                <a:schemeClr val="bg1"/>
              </a:solidFill>
            </a:endParaRPr>
          </a:p>
        </p:txBody>
      </p:sp>
      <p:cxnSp>
        <p:nvCxnSpPr>
          <p:cNvPr id="4" name="Straight Arrow Connector 3"/>
          <p:cNvCxnSpPr/>
          <p:nvPr/>
        </p:nvCxnSpPr>
        <p:spPr>
          <a:xfrm flipV="1">
            <a:off x="6820760" y="1402020"/>
            <a:ext cx="0" cy="4640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TextBox 18"/>
          <p:cNvSpPr txBox="1"/>
          <p:nvPr/>
        </p:nvSpPr>
        <p:spPr>
          <a:xfrm>
            <a:off x="2366574" y="1394586"/>
            <a:ext cx="1871524"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a:solidFill>
                  <a:schemeClr val="bg1"/>
                </a:solidFill>
              </a:rPr>
              <a:t>Customize your Outlook view</a:t>
            </a:r>
            <a:endParaRPr lang="en-US" sz="2000" b="1" dirty="0">
              <a:solidFill>
                <a:schemeClr val="bg1"/>
              </a:solidFill>
            </a:endParaRPr>
          </a:p>
        </p:txBody>
      </p:sp>
      <p:cxnSp>
        <p:nvCxnSpPr>
          <p:cNvPr id="20" name="Straight Arrow Connector 19"/>
          <p:cNvCxnSpPr/>
          <p:nvPr/>
        </p:nvCxnSpPr>
        <p:spPr>
          <a:xfrm flipV="1">
            <a:off x="3302336" y="935212"/>
            <a:ext cx="0" cy="4640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a:off x="38690" y="45097"/>
            <a:ext cx="2622623"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smtClean="0">
                <a:solidFill>
                  <a:schemeClr val="bg1"/>
                </a:solidFill>
              </a:rPr>
              <a:t>Create appointments, tasks, contacts &amp; more</a:t>
            </a:r>
          </a:p>
        </p:txBody>
      </p:sp>
      <p:cxnSp>
        <p:nvCxnSpPr>
          <p:cNvPr id="26" name="Straight Arrow Connector 25"/>
          <p:cNvCxnSpPr/>
          <p:nvPr/>
        </p:nvCxnSpPr>
        <p:spPr>
          <a:xfrm>
            <a:off x="1228296" y="752983"/>
            <a:ext cx="0" cy="4142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9143702" y="131309"/>
            <a:ext cx="1842449"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smtClean="0">
                <a:solidFill>
                  <a:schemeClr val="bg1"/>
                </a:solidFill>
              </a:rPr>
              <a:t>Flag items &amp; add reminders</a:t>
            </a:r>
            <a:endParaRPr lang="en-US" sz="2000" b="1" dirty="0">
              <a:solidFill>
                <a:schemeClr val="bg1"/>
              </a:solidFill>
            </a:endParaRPr>
          </a:p>
        </p:txBody>
      </p:sp>
      <p:cxnSp>
        <p:nvCxnSpPr>
          <p:cNvPr id="33" name="Straight Arrow Connector 32"/>
          <p:cNvCxnSpPr/>
          <p:nvPr/>
        </p:nvCxnSpPr>
        <p:spPr>
          <a:xfrm flipH="1">
            <a:off x="8854808" y="839195"/>
            <a:ext cx="288894" cy="435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6" name="TextBox 35"/>
          <p:cNvSpPr txBox="1"/>
          <p:nvPr/>
        </p:nvSpPr>
        <p:spPr>
          <a:xfrm>
            <a:off x="10198762" y="1257902"/>
            <a:ext cx="1574778"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CA" sz="2000" b="1" dirty="0" smtClean="0">
                <a:solidFill>
                  <a:schemeClr val="bg1"/>
                </a:solidFill>
              </a:rPr>
              <a:t>Filter e-mail</a:t>
            </a:r>
            <a:endParaRPr lang="en-US" sz="2000" b="1" dirty="0">
              <a:solidFill>
                <a:schemeClr val="bg1"/>
              </a:solidFill>
            </a:endParaRPr>
          </a:p>
        </p:txBody>
      </p:sp>
      <p:cxnSp>
        <p:nvCxnSpPr>
          <p:cNvPr id="37" name="Straight Arrow Connector 36"/>
          <p:cNvCxnSpPr/>
          <p:nvPr/>
        </p:nvCxnSpPr>
        <p:spPr>
          <a:xfrm flipH="1">
            <a:off x="9755209" y="1457957"/>
            <a:ext cx="44355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47778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Microsoft Outlook 2013</a:t>
            </a:r>
            <a:endParaRPr lang="en-US" dirty="0"/>
          </a:p>
        </p:txBody>
      </p:sp>
      <p:sp>
        <p:nvSpPr>
          <p:cNvPr id="4" name="TextBox 3"/>
          <p:cNvSpPr txBox="1"/>
          <p:nvPr/>
        </p:nvSpPr>
        <p:spPr>
          <a:xfrm>
            <a:off x="1729446" y="1764632"/>
            <a:ext cx="7064930" cy="4138863"/>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To </a:t>
            </a:r>
            <a:r>
              <a:rPr lang="en-CA" b="1" dirty="0" smtClean="0"/>
              <a:t>customize the view </a:t>
            </a:r>
            <a:r>
              <a:rPr lang="en-CA" dirty="0" smtClean="0"/>
              <a:t>of your Outlook, select the “</a:t>
            </a:r>
            <a:r>
              <a:rPr lang="en-CA" b="1" dirty="0" smtClean="0">
                <a:solidFill>
                  <a:schemeClr val="accent1"/>
                </a:solidFill>
              </a:rPr>
              <a:t>View</a:t>
            </a:r>
            <a:r>
              <a:rPr lang="en-CA" dirty="0" smtClean="0"/>
              <a:t>” tab at the top.</a:t>
            </a:r>
          </a:p>
          <a:p>
            <a:pPr marL="742950" lvl="1" indent="-285750">
              <a:buFont typeface="Arial" panose="020B0604020202020204" pitchFamily="34" charset="0"/>
              <a:buChar char="•"/>
            </a:pPr>
            <a:r>
              <a:rPr lang="en-CA" dirty="0" smtClean="0"/>
              <a:t>To </a:t>
            </a:r>
            <a:r>
              <a:rPr lang="en-CA" b="1" dirty="0" smtClean="0"/>
              <a:t>display your calendar, people and/or tasks</a:t>
            </a:r>
            <a:r>
              <a:rPr lang="en-CA" dirty="0" smtClean="0"/>
              <a:t>, click on the “</a:t>
            </a:r>
            <a:r>
              <a:rPr lang="en-CA" b="1" dirty="0" smtClean="0">
                <a:solidFill>
                  <a:schemeClr val="accent1"/>
                </a:solidFill>
              </a:rPr>
              <a:t>To-Do Bar</a:t>
            </a:r>
            <a:r>
              <a:rPr lang="en-CA" dirty="0" smtClean="0"/>
              <a:t>” and select the options you wish to appear.</a:t>
            </a:r>
          </a:p>
          <a:p>
            <a:endParaRPr lang="en-CA" dirty="0" smtClean="0"/>
          </a:p>
          <a:p>
            <a:r>
              <a:rPr lang="en-CA" b="1" dirty="0" smtClean="0"/>
              <a:t>Filter e-mail </a:t>
            </a:r>
            <a:r>
              <a:rPr lang="en-CA" dirty="0" smtClean="0"/>
              <a:t>by date, importance, attachments and more using the “</a:t>
            </a:r>
            <a:r>
              <a:rPr lang="en-CA" b="1" dirty="0" smtClean="0">
                <a:solidFill>
                  <a:schemeClr val="accent1"/>
                </a:solidFill>
              </a:rPr>
              <a:t>Filter E-mail</a:t>
            </a:r>
            <a:r>
              <a:rPr lang="en-CA" dirty="0" smtClean="0"/>
              <a:t>” option on the ribbon bar (“</a:t>
            </a:r>
            <a:r>
              <a:rPr lang="en-CA" b="1" dirty="0" smtClean="0">
                <a:solidFill>
                  <a:schemeClr val="accent1"/>
                </a:solidFill>
              </a:rPr>
              <a:t>Home</a:t>
            </a:r>
            <a:r>
              <a:rPr lang="en-CA" dirty="0" smtClean="0"/>
              <a:t>” tab).</a:t>
            </a:r>
          </a:p>
          <a:p>
            <a:endParaRPr lang="en-CA"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179" y="1334312"/>
            <a:ext cx="2464028" cy="21363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363" y="3731097"/>
            <a:ext cx="1829055" cy="2353003"/>
          </a:xfrm>
          <a:prstGeom prst="rect">
            <a:avLst/>
          </a:prstGeom>
        </p:spPr>
      </p:pic>
    </p:spTree>
    <p:extLst>
      <p:ext uri="{BB962C8B-B14F-4D97-AF65-F5344CB8AC3E}">
        <p14:creationId xmlns:p14="http://schemas.microsoft.com/office/powerpoint/2010/main" val="161289273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Microsoft Outlook 2013</a:t>
            </a:r>
            <a:endParaRPr lang="en-US" dirty="0"/>
          </a:p>
        </p:txBody>
      </p:sp>
      <p:sp>
        <p:nvSpPr>
          <p:cNvPr id="4" name="TextBox 3"/>
          <p:cNvSpPr txBox="1"/>
          <p:nvPr/>
        </p:nvSpPr>
        <p:spPr>
          <a:xfrm>
            <a:off x="1729446" y="1652337"/>
            <a:ext cx="8665838" cy="3878158"/>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a:t>When you </a:t>
            </a:r>
            <a:r>
              <a:rPr lang="en-CA" b="1" dirty="0"/>
              <a:t>create reminders </a:t>
            </a:r>
            <a:r>
              <a:rPr lang="en-CA" dirty="0"/>
              <a:t>for items, the reminder will appear in the form of a pop-up on your desktop.</a:t>
            </a:r>
          </a:p>
          <a:p>
            <a:endParaRPr lang="en-CA"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28" y="2737921"/>
            <a:ext cx="4792789" cy="3474516"/>
          </a:xfrm>
          <a:prstGeom prst="rect">
            <a:avLst/>
          </a:prstGeom>
        </p:spPr>
      </p:pic>
    </p:spTree>
    <p:extLst>
      <p:ext uri="{BB962C8B-B14F-4D97-AF65-F5344CB8AC3E}">
        <p14:creationId xmlns:p14="http://schemas.microsoft.com/office/powerpoint/2010/main" val="2372169642"/>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6" y="81192"/>
            <a:ext cx="9621859" cy="519309"/>
          </a:xfrm>
        </p:spPr>
        <p:txBody>
          <a:bodyPr>
            <a:normAutofit/>
          </a:bodyPr>
          <a:lstStyle/>
          <a:p>
            <a:r>
              <a:rPr lang="en-CA" sz="3000" dirty="0" smtClean="0"/>
              <a:t>Microsoft Outlook 2013 – Calendar</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 y="600501"/>
            <a:ext cx="11232630" cy="5994573"/>
          </a:xfrm>
          <a:prstGeom prst="rect">
            <a:avLst/>
          </a:prstGeom>
        </p:spPr>
      </p:pic>
    </p:spTree>
    <p:extLst>
      <p:ext uri="{BB962C8B-B14F-4D97-AF65-F5344CB8AC3E}">
        <p14:creationId xmlns:p14="http://schemas.microsoft.com/office/powerpoint/2010/main" val="2490137506"/>
      </p:ext>
    </p:extLst>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268790"/>
            <a:ext cx="9621859" cy="658136"/>
          </a:xfrm>
        </p:spPr>
        <p:txBody>
          <a:bodyPr>
            <a:normAutofit/>
          </a:bodyPr>
          <a:lstStyle/>
          <a:p>
            <a:r>
              <a:rPr lang="en-CA" dirty="0" smtClean="0"/>
              <a:t>PRESENTATION Overview</a:t>
            </a:r>
            <a:endParaRPr lang="en-US" dirty="0"/>
          </a:p>
        </p:txBody>
      </p:sp>
      <p:sp>
        <p:nvSpPr>
          <p:cNvPr id="3" name="TextBox 2"/>
          <p:cNvSpPr txBox="1"/>
          <p:nvPr/>
        </p:nvSpPr>
        <p:spPr>
          <a:xfrm>
            <a:off x="1729443" y="926926"/>
            <a:ext cx="8619565" cy="739036"/>
          </a:xfrm>
          <a:prstGeom prst="rect">
            <a:avLst/>
          </a:prstGeom>
        </p:spPr>
        <p:txBody>
          <a:bodyPr vert="horz" lIns="91440" tIns="45720" rIns="91440" bIns="45720" rtlCol="0">
            <a:normAutofit fontScale="70000" lnSpcReduction="20000"/>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None/>
            </a:pPr>
            <a:r>
              <a:rPr lang="en-CA" dirty="0"/>
              <a:t>This presentation will </a:t>
            </a:r>
            <a:r>
              <a:rPr lang="en-CA" dirty="0" smtClean="0"/>
              <a:t>cover new features available </a:t>
            </a:r>
            <a:r>
              <a:rPr lang="en-CA" dirty="0" smtClean="0"/>
              <a:t>in the </a:t>
            </a:r>
            <a:r>
              <a:rPr lang="en-CA" b="1" dirty="0" smtClean="0"/>
              <a:t>Outlook Web App (OWA)</a:t>
            </a:r>
            <a:r>
              <a:rPr lang="en-CA" dirty="0" smtClean="0"/>
              <a:t> and </a:t>
            </a:r>
            <a:r>
              <a:rPr lang="en-CA" b="1" dirty="0" smtClean="0"/>
              <a:t>Microsof</a:t>
            </a:r>
            <a:r>
              <a:rPr lang="en-CA" b="1" dirty="0" smtClean="0"/>
              <a:t>t Outlook 2013</a:t>
            </a:r>
            <a:r>
              <a:rPr lang="en-CA" dirty="0" smtClean="0"/>
              <a:t>. Click on any of the links below to browse to the topic of your choice (note: you must be in “</a:t>
            </a:r>
            <a:r>
              <a:rPr lang="en-CA" b="1" dirty="0" smtClean="0">
                <a:solidFill>
                  <a:srgbClr val="8D8B04"/>
                </a:solidFill>
              </a:rPr>
              <a:t>Slide Show</a:t>
            </a:r>
            <a:r>
              <a:rPr lang="en-CA" dirty="0" smtClean="0"/>
              <a:t>” or “</a:t>
            </a:r>
            <a:r>
              <a:rPr lang="en-CA" b="1" dirty="0" smtClean="0">
                <a:solidFill>
                  <a:srgbClr val="8D8B04"/>
                </a:solidFill>
              </a:rPr>
              <a:t>Reading View</a:t>
            </a:r>
            <a:r>
              <a:rPr lang="en-CA" dirty="0" smtClean="0"/>
              <a:t>” mode for the links to be valid).</a:t>
            </a: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892731813"/>
              </p:ext>
            </p:extLst>
          </p:nvPr>
        </p:nvGraphicFramePr>
        <p:xfrm>
          <a:off x="1729440" y="1762760"/>
          <a:ext cx="8867578" cy="5034280"/>
        </p:xfrm>
        <a:graphic>
          <a:graphicData uri="http://schemas.openxmlformats.org/drawingml/2006/table">
            <a:tbl>
              <a:tblPr firstRow="1" bandRow="1">
                <a:tableStyleId>{284E427A-3D55-4303-BF80-6455036E1DE7}</a:tableStyleId>
              </a:tblPr>
              <a:tblGrid>
                <a:gridCol w="4433789"/>
                <a:gridCol w="4433789"/>
              </a:tblGrid>
              <a:tr h="370840">
                <a:tc>
                  <a:txBody>
                    <a:bodyPr/>
                    <a:lstStyle/>
                    <a:p>
                      <a:pPr algn="ctr"/>
                      <a:r>
                        <a:rPr lang="en-CA" sz="1700" dirty="0" smtClean="0"/>
                        <a:t>Outlook Web App (OWA)</a:t>
                      </a:r>
                      <a:endParaRPr lang="en-US" sz="1700" dirty="0"/>
                    </a:p>
                  </a:txBody>
                  <a:tcPr/>
                </a:tc>
                <a:tc>
                  <a:txBody>
                    <a:bodyPr/>
                    <a:lstStyle/>
                    <a:p>
                      <a:pPr algn="ctr"/>
                      <a:r>
                        <a:rPr lang="en-CA" sz="1700" dirty="0" smtClean="0"/>
                        <a:t>Microsoft Outlook 2013</a:t>
                      </a:r>
                      <a:endParaRPr lang="en-US" sz="1700" dirty="0"/>
                    </a:p>
                  </a:txBody>
                  <a:tcPr/>
                </a:tc>
              </a:tr>
              <a:tr h="370840">
                <a:tc>
                  <a:txBody>
                    <a:bodyPr/>
                    <a:lstStyle/>
                    <a:p>
                      <a:pPr marL="349758" indent="-285750" fontAlgn="t">
                        <a:buClrTx/>
                        <a:buSzPts val="1600"/>
                        <a:buFont typeface="Arial" panose="020B0604020202020204" pitchFamily="34" charset="0"/>
                        <a:buChar char="•"/>
                      </a:pPr>
                      <a:r>
                        <a:rPr lang="en-CA" sz="1500" dirty="0" smtClean="0">
                          <a:hlinkClick r:id="rId2" action="ppaction://hlinksldjump"/>
                        </a:rPr>
                        <a:t>Change your password</a:t>
                      </a:r>
                      <a:endParaRPr lang="en-US" sz="1500" dirty="0" smtClean="0"/>
                    </a:p>
                    <a:p>
                      <a:pPr marL="349758" indent="-285750" fontAlgn="t">
                        <a:buFont typeface="Arial" panose="020B0604020202020204" pitchFamily="34" charset="0"/>
                        <a:buChar char="•"/>
                      </a:pPr>
                      <a:r>
                        <a:rPr lang="en-CA" sz="1500" dirty="0" smtClean="0"/>
                        <a:t>Manage e-mails</a:t>
                      </a:r>
                      <a:endParaRPr lang="en-US" sz="1500" dirty="0" smtClean="0"/>
                    </a:p>
                    <a:p>
                      <a:pPr marL="806958" indent="-285750" fontAlgn="t">
                        <a:buFont typeface="Arial" panose="020B0604020202020204" pitchFamily="34" charset="0"/>
                        <a:buChar char="•"/>
                      </a:pPr>
                      <a:r>
                        <a:rPr lang="en-CA" sz="1500" dirty="0" smtClean="0">
                          <a:hlinkClick r:id="rId3" action="ppaction://hlinksldjump"/>
                        </a:rPr>
                        <a:t>Automatic replies</a:t>
                      </a:r>
                      <a:endParaRPr lang="en-US" sz="1500" dirty="0" smtClean="0"/>
                    </a:p>
                    <a:p>
                      <a:pPr marL="806958" indent="-285750" fontAlgn="t">
                        <a:buFont typeface="Arial" panose="020B0604020202020204" pitchFamily="34" charset="0"/>
                        <a:buChar char="•"/>
                      </a:pPr>
                      <a:r>
                        <a:rPr lang="en-CA" sz="1500" dirty="0" smtClean="0">
                          <a:hlinkClick r:id="rId4" action="ppaction://hlinksldjump"/>
                        </a:rPr>
                        <a:t>E-mail rules</a:t>
                      </a:r>
                      <a:endParaRPr lang="en-US" sz="1500" dirty="0" smtClean="0"/>
                    </a:p>
                    <a:p>
                      <a:pPr marL="349758" indent="-285750" fontAlgn="t">
                        <a:buFont typeface="Arial" panose="020B0604020202020204" pitchFamily="34" charset="0"/>
                        <a:buChar char="•"/>
                      </a:pPr>
                      <a:r>
                        <a:rPr lang="en-CA" sz="1500" dirty="0" smtClean="0"/>
                        <a:t>Manage your calendar</a:t>
                      </a:r>
                      <a:endParaRPr lang="en-US" sz="1500" dirty="0" smtClean="0"/>
                    </a:p>
                    <a:p>
                      <a:pPr marL="806958" indent="-285750" fontAlgn="t">
                        <a:buFont typeface="Arial" panose="020B0604020202020204" pitchFamily="34" charset="0"/>
                        <a:buChar char="•"/>
                      </a:pPr>
                      <a:r>
                        <a:rPr lang="en-CA" sz="1500" dirty="0" smtClean="0">
                          <a:hlinkClick r:id="rId5" action="ppaction://hlinksldjump"/>
                        </a:rPr>
                        <a:t>View your calendar</a:t>
                      </a:r>
                      <a:endParaRPr lang="en-US" sz="1500" dirty="0" smtClean="0"/>
                    </a:p>
                    <a:p>
                      <a:pPr marL="806958" indent="-285750" fontAlgn="t">
                        <a:buFont typeface="Arial" panose="020B0604020202020204" pitchFamily="34" charset="0"/>
                        <a:buChar char="•"/>
                      </a:pPr>
                      <a:r>
                        <a:rPr lang="en-CA" sz="1500" dirty="0" smtClean="0">
                          <a:hlinkClick r:id="rId6" action="ppaction://hlinksldjump"/>
                        </a:rPr>
                        <a:t>Manage multiple calendars</a:t>
                      </a:r>
                      <a:endParaRPr lang="en-US" sz="1500" dirty="0" smtClean="0"/>
                    </a:p>
                    <a:p>
                      <a:pPr marL="806958" indent="-285750" fontAlgn="t">
                        <a:buFont typeface="Arial" panose="020B0604020202020204" pitchFamily="34" charset="0"/>
                        <a:buChar char="•"/>
                      </a:pPr>
                      <a:r>
                        <a:rPr lang="en-CA" sz="1500" dirty="0" smtClean="0">
                          <a:hlinkClick r:id="rId7" action="ppaction://hlinksldjump"/>
                        </a:rPr>
                        <a:t>Create a calendar event</a:t>
                      </a:r>
                      <a:endParaRPr lang="en-US" sz="1500" dirty="0" smtClean="0"/>
                    </a:p>
                    <a:p>
                      <a:pPr marL="349758" indent="-285750" fontAlgn="t">
                        <a:buFont typeface="Arial" panose="020B0604020202020204" pitchFamily="34" charset="0"/>
                        <a:buChar char="•"/>
                      </a:pPr>
                      <a:r>
                        <a:rPr lang="en-CA" sz="1500" dirty="0" smtClean="0"/>
                        <a:t>Manage your contacts</a:t>
                      </a:r>
                      <a:endParaRPr lang="en-US" sz="1500" dirty="0" smtClean="0"/>
                    </a:p>
                    <a:p>
                      <a:pPr marL="806958" indent="-285750" fontAlgn="t">
                        <a:buFont typeface="Arial" panose="020B0604020202020204" pitchFamily="34" charset="0"/>
                        <a:buChar char="•"/>
                      </a:pPr>
                      <a:r>
                        <a:rPr lang="en-CA" sz="1500" dirty="0" smtClean="0">
                          <a:hlinkClick r:id="rId8" action="ppaction://hlinksldjump"/>
                        </a:rPr>
                        <a:t>Create a contact </a:t>
                      </a:r>
                      <a:endParaRPr lang="en-US" sz="1500" dirty="0" smtClean="0"/>
                    </a:p>
                    <a:p>
                      <a:pPr marL="806958" indent="-285750" fontAlgn="t">
                        <a:buFont typeface="Arial" panose="020B0604020202020204" pitchFamily="34" charset="0"/>
                        <a:buChar char="•"/>
                      </a:pPr>
                      <a:r>
                        <a:rPr lang="en-CA" sz="1500" dirty="0" smtClean="0">
                          <a:hlinkClick r:id="rId9" action="ppaction://hlinksldjump"/>
                        </a:rPr>
                        <a:t>Create a personal or shared group</a:t>
                      </a:r>
                      <a:endParaRPr lang="en-US" sz="1500" dirty="0" smtClean="0"/>
                    </a:p>
                    <a:p>
                      <a:pPr marL="349758" indent="-285750" fontAlgn="t">
                        <a:buFont typeface="Arial" panose="020B0604020202020204" pitchFamily="34" charset="0"/>
                        <a:buChar char="•"/>
                      </a:pPr>
                      <a:r>
                        <a:rPr lang="en-CA" sz="1500" dirty="0" smtClean="0"/>
                        <a:t>Manage your tasks</a:t>
                      </a:r>
                    </a:p>
                    <a:p>
                      <a:pPr marL="806958" lvl="1" indent="-285750" fontAlgn="t">
                        <a:buFont typeface="Arial" panose="020B0604020202020204" pitchFamily="34" charset="0"/>
                        <a:buChar char="•"/>
                      </a:pPr>
                      <a:r>
                        <a:rPr lang="en-CA" sz="1500" dirty="0" smtClean="0">
                          <a:hlinkClick r:id="rId10" action="ppaction://hlinksldjump"/>
                        </a:rPr>
                        <a:t>What are tasks?</a:t>
                      </a:r>
                      <a:endParaRPr lang="en-CA" sz="1500" dirty="0" smtClean="0"/>
                    </a:p>
                    <a:p>
                      <a:pPr marL="806958" lvl="1" indent="-285750" fontAlgn="t">
                        <a:buFont typeface="Arial" panose="020B0604020202020204" pitchFamily="34" charset="0"/>
                        <a:buChar char="•"/>
                      </a:pPr>
                      <a:r>
                        <a:rPr lang="en-CA" sz="1500" dirty="0" smtClean="0">
                          <a:hlinkClick r:id="rId11" action="ppaction://hlinksldjump"/>
                        </a:rPr>
                        <a:t>Create a task</a:t>
                      </a:r>
                      <a:endParaRPr lang="en-US" sz="1500" dirty="0" smtClean="0"/>
                    </a:p>
                    <a:p>
                      <a:pPr marL="349758" indent="-285750" fontAlgn="t">
                        <a:buFont typeface="Arial" panose="020B0604020202020204" pitchFamily="34" charset="0"/>
                        <a:buChar char="•"/>
                      </a:pPr>
                      <a:r>
                        <a:rPr lang="en-CA" sz="1500" dirty="0" smtClean="0">
                          <a:hlinkClick r:id="rId12" action="ppaction://hlinksldjump"/>
                        </a:rPr>
                        <a:t>Miscellaneous</a:t>
                      </a:r>
                      <a:endParaRPr lang="en-US" sz="1500" dirty="0" smtClean="0"/>
                    </a:p>
                    <a:p>
                      <a:pPr marL="806958" indent="-285750">
                        <a:buFont typeface="Arial" panose="020B0604020202020204" pitchFamily="34" charset="0"/>
                        <a:buChar char="•"/>
                      </a:pPr>
                      <a:r>
                        <a:rPr lang="en-CA" sz="1500" dirty="0" smtClean="0"/>
                        <a:t>Change the theme of your OWA</a:t>
                      </a:r>
                      <a:endParaRPr lang="en-US" sz="1500" dirty="0" smtClean="0"/>
                    </a:p>
                    <a:p>
                      <a:pPr marL="806958" indent="-285750" fontAlgn="t">
                        <a:buFont typeface="Arial" panose="020B0604020202020204" pitchFamily="34" charset="0"/>
                        <a:buChar char="•"/>
                      </a:pPr>
                      <a:r>
                        <a:rPr lang="en-CA" sz="1500" dirty="0" smtClean="0"/>
                        <a:t>Add a photo of yourself to your account</a:t>
                      </a:r>
                      <a:endParaRPr lang="en-US" sz="1500" dirty="0" smtClean="0"/>
                    </a:p>
                    <a:p>
                      <a:pPr marL="806958" indent="-285750" fontAlgn="t">
                        <a:buFont typeface="Arial" panose="020B0604020202020204" pitchFamily="34" charset="0"/>
                        <a:buChar char="•"/>
                      </a:pPr>
                      <a:r>
                        <a:rPr lang="en-CA" sz="1500" dirty="0" smtClean="0"/>
                        <a:t>Add an e-mail signature</a:t>
                      </a:r>
                      <a:endParaRPr lang="en-US" sz="1500" dirty="0" smtClean="0"/>
                    </a:p>
                    <a:p>
                      <a:pPr marL="806958" indent="-285750" fontAlgn="t">
                        <a:buFont typeface="Arial" panose="020B0604020202020204" pitchFamily="34" charset="0"/>
                        <a:buChar char="•"/>
                      </a:pPr>
                      <a:r>
                        <a:rPr lang="en-CA" sz="1500" dirty="0" smtClean="0"/>
                        <a:t>Sign out of your OWA</a:t>
                      </a:r>
                      <a:endParaRPr lang="en-US" sz="1500" dirty="0" smtClean="0"/>
                    </a:p>
                    <a:p>
                      <a:endParaRPr lang="en-US" sz="1500" dirty="0"/>
                    </a:p>
                  </a:txBody>
                  <a:tcPr/>
                </a:tc>
                <a:tc>
                  <a:txBody>
                    <a:bodyPr/>
                    <a:lstStyle/>
                    <a:p>
                      <a:pPr marL="285750" indent="-285750">
                        <a:buFont typeface="Arial" panose="020B0604020202020204" pitchFamily="34" charset="0"/>
                        <a:buChar char="•"/>
                      </a:pPr>
                      <a:r>
                        <a:rPr lang="en-CA" sz="1500" dirty="0" smtClean="0"/>
                        <a:t>Mail</a:t>
                      </a:r>
                      <a:endParaRPr lang="en-CA" sz="1500" dirty="0" smtClean="0">
                        <a:hlinkClick r:id="rId13" action="ppaction://hlinksldjump"/>
                      </a:endParaRPr>
                    </a:p>
                    <a:p>
                      <a:pPr marL="742950" lvl="1" indent="-285750">
                        <a:buFont typeface="Arial" panose="020B0604020202020204" pitchFamily="34" charset="0"/>
                        <a:buChar char="•"/>
                      </a:pPr>
                      <a:r>
                        <a:rPr lang="en-CA" sz="1500" dirty="0" smtClean="0">
                          <a:hlinkClick r:id="rId13" action="ppaction://hlinksldjump"/>
                        </a:rPr>
                        <a:t>Mail overview</a:t>
                      </a:r>
                      <a:endParaRPr lang="en-CA" sz="1500" dirty="0" smtClean="0"/>
                    </a:p>
                    <a:p>
                      <a:pPr marL="742950" lvl="1" indent="-285750">
                        <a:buFont typeface="Arial" panose="020B0604020202020204" pitchFamily="34" charset="0"/>
                        <a:buChar char="•"/>
                      </a:pPr>
                      <a:r>
                        <a:rPr lang="en-CA" sz="1500" dirty="0" smtClean="0">
                          <a:hlinkClick r:id="rId14" action="ppaction://hlinksldjump"/>
                        </a:rPr>
                        <a:t>Customize your view</a:t>
                      </a:r>
                      <a:endParaRPr lang="en-CA" sz="1500" dirty="0" smtClean="0"/>
                    </a:p>
                    <a:p>
                      <a:pPr marL="742950" lvl="1" indent="-285750">
                        <a:buFont typeface="Arial" panose="020B0604020202020204" pitchFamily="34" charset="0"/>
                        <a:buChar char="•"/>
                      </a:pPr>
                      <a:r>
                        <a:rPr lang="en-CA" sz="1500" dirty="0" smtClean="0">
                          <a:hlinkClick r:id="rId14" action="ppaction://hlinksldjump"/>
                        </a:rPr>
                        <a:t>Filter e-mail</a:t>
                      </a:r>
                      <a:endParaRPr lang="en-CA" sz="1500" dirty="0" smtClean="0"/>
                    </a:p>
                    <a:p>
                      <a:pPr marL="285750" indent="-285750">
                        <a:buFont typeface="Arial" panose="020B0604020202020204" pitchFamily="34" charset="0"/>
                        <a:buChar char="•"/>
                      </a:pPr>
                      <a:r>
                        <a:rPr lang="en-CA" sz="1500" dirty="0" smtClean="0"/>
                        <a:t>Calendar</a:t>
                      </a:r>
                      <a:endParaRPr lang="en-CA" sz="1500" dirty="0" smtClean="0">
                        <a:hlinkClick r:id="rId15" action="ppaction://hlinksldjump"/>
                      </a:endParaRPr>
                    </a:p>
                    <a:p>
                      <a:pPr marL="742950" lvl="1" indent="-285750">
                        <a:buFont typeface="Arial" panose="020B0604020202020204" pitchFamily="34" charset="0"/>
                        <a:buChar char="•"/>
                      </a:pPr>
                      <a:r>
                        <a:rPr lang="en-CA" sz="1500" dirty="0" smtClean="0">
                          <a:hlinkClick r:id="rId15" action="ppaction://hlinksldjump"/>
                        </a:rPr>
                        <a:t>Calendar overview</a:t>
                      </a:r>
                      <a:endParaRPr lang="en-CA" sz="1500" dirty="0" smtClean="0"/>
                    </a:p>
                    <a:p>
                      <a:pPr marL="742950" lvl="1" indent="-285750">
                        <a:buFont typeface="Arial" panose="020B0604020202020204" pitchFamily="34" charset="0"/>
                        <a:buChar char="•"/>
                      </a:pPr>
                      <a:r>
                        <a:rPr lang="en-CA" sz="1500" dirty="0" smtClean="0">
                          <a:hlinkClick r:id="rId16" action="ppaction://hlinksldjump"/>
                        </a:rPr>
                        <a:t>Customize your calendar</a:t>
                      </a:r>
                      <a:endParaRPr lang="en-CA" sz="1500" dirty="0" smtClean="0"/>
                    </a:p>
                    <a:p>
                      <a:pPr marL="742950" lvl="1" indent="-285750">
                        <a:buFont typeface="Arial" panose="020B0604020202020204" pitchFamily="34" charset="0"/>
                        <a:buChar char="•"/>
                      </a:pPr>
                      <a:r>
                        <a:rPr lang="en-CA" sz="1500" dirty="0" smtClean="0">
                          <a:hlinkClick r:id="rId17" action="ppaction://hlinksldjump"/>
                        </a:rPr>
                        <a:t>Add</a:t>
                      </a:r>
                      <a:r>
                        <a:rPr lang="en-CA" sz="1500" baseline="0" dirty="0" smtClean="0">
                          <a:hlinkClick r:id="rId17" action="ppaction://hlinksldjump"/>
                        </a:rPr>
                        <a:t> calendar permissions</a:t>
                      </a:r>
                      <a:endParaRPr lang="en-CA" sz="1500" baseline="0" dirty="0" smtClean="0"/>
                    </a:p>
                    <a:p>
                      <a:pPr marL="742950" lvl="1" indent="-285750">
                        <a:buFont typeface="Arial" panose="020B0604020202020204" pitchFamily="34" charset="0"/>
                        <a:buChar char="•"/>
                      </a:pPr>
                      <a:r>
                        <a:rPr lang="en-CA" sz="1500" baseline="0" dirty="0" smtClean="0">
                          <a:hlinkClick r:id="rId18" action="ppaction://hlinksldjump"/>
                        </a:rPr>
                        <a:t>Share your calendar</a:t>
                      </a:r>
                      <a:endParaRPr lang="en-CA" sz="1500" dirty="0" smtClean="0"/>
                    </a:p>
                    <a:p>
                      <a:pPr marL="285750" indent="-285750">
                        <a:buFont typeface="Arial" panose="020B0604020202020204" pitchFamily="34" charset="0"/>
                        <a:buChar char="•"/>
                      </a:pPr>
                      <a:r>
                        <a:rPr lang="en-CA" sz="1500" dirty="0" smtClean="0">
                          <a:hlinkClick r:id="rId19" action="ppaction://hlinksldjump"/>
                        </a:rPr>
                        <a:t>Access e-mail on your phone or tablet</a:t>
                      </a:r>
                      <a:endParaRPr lang="en-CA" sz="1500" dirty="0" smtClean="0"/>
                    </a:p>
                    <a:p>
                      <a:pPr marL="285750" indent="-285750">
                        <a:buFont typeface="Arial" panose="020B0604020202020204" pitchFamily="34" charset="0"/>
                        <a:buChar char="•"/>
                      </a:pPr>
                      <a:endParaRPr lang="en-CA" sz="1500" dirty="0" smtClean="0"/>
                    </a:p>
                    <a:p>
                      <a:pPr marL="285750" indent="-285750">
                        <a:buFont typeface="Arial" panose="020B0604020202020204" pitchFamily="34" charset="0"/>
                        <a:buChar char="•"/>
                      </a:pPr>
                      <a:endParaRPr lang="en-CA" sz="1500" dirty="0" smtClean="0"/>
                    </a:p>
                    <a:p>
                      <a:pPr marL="285750" indent="-285750">
                        <a:buFont typeface="Arial" panose="020B0604020202020204" pitchFamily="34" charset="0"/>
                        <a:buChar char="•"/>
                      </a:pPr>
                      <a:endParaRPr lang="en-US" sz="1500" dirty="0"/>
                    </a:p>
                  </a:txBody>
                  <a:tcPr/>
                </a:tc>
              </a:tr>
            </a:tbl>
          </a:graphicData>
        </a:graphic>
      </p:graphicFrame>
    </p:spTree>
    <p:extLst>
      <p:ext uri="{BB962C8B-B14F-4D97-AF65-F5344CB8AC3E}">
        <p14:creationId xmlns:p14="http://schemas.microsoft.com/office/powerpoint/2010/main" val="1767145413"/>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7805" y="426721"/>
            <a:ext cx="9621859" cy="519309"/>
          </a:xfrm>
        </p:spPr>
        <p:txBody>
          <a:bodyPr>
            <a:normAutofit/>
          </a:bodyPr>
          <a:lstStyle/>
          <a:p>
            <a:r>
              <a:rPr lang="en-CA" sz="3000" dirty="0" smtClean="0"/>
              <a:t>Microsoft Outlook 2013 – Calendar</a:t>
            </a:r>
            <a:endParaRPr lang="en-US" sz="3000" dirty="0"/>
          </a:p>
        </p:txBody>
      </p:sp>
      <p:sp>
        <p:nvSpPr>
          <p:cNvPr id="4" name="TextBox 3"/>
          <p:cNvSpPr txBox="1"/>
          <p:nvPr/>
        </p:nvSpPr>
        <p:spPr>
          <a:xfrm>
            <a:off x="644578" y="1230089"/>
            <a:ext cx="5534158" cy="4105448"/>
          </a:xfrm>
          <a:prstGeom prst="rect">
            <a:avLst/>
          </a:prstGeom>
        </p:spPr>
        <p:txBody>
          <a:bodyPr vert="horz" lIns="91440" tIns="45720" rIns="91440" bIns="45720" rtlCol="0">
            <a:normAutofit fontScale="92500" lnSpcReduction="20000"/>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b="1" dirty="0" smtClean="0"/>
              <a:t>View your calendar </a:t>
            </a:r>
            <a:r>
              <a:rPr lang="en-CA" dirty="0" smtClean="0"/>
              <a:t>by selecting the “</a:t>
            </a:r>
            <a:r>
              <a:rPr lang="en-CA" b="1" dirty="0" smtClean="0">
                <a:solidFill>
                  <a:schemeClr val="accent1"/>
                </a:solidFill>
              </a:rPr>
              <a:t>Calendar</a:t>
            </a:r>
            <a:r>
              <a:rPr lang="en-CA" dirty="0" smtClean="0"/>
              <a:t>” tab at the bottom of the screen.</a:t>
            </a:r>
          </a:p>
          <a:p>
            <a:endParaRPr lang="en-CA" dirty="0" smtClean="0"/>
          </a:p>
          <a:p>
            <a:r>
              <a:rPr lang="en-CA" b="1" dirty="0" smtClean="0"/>
              <a:t>Customize your calendar </a:t>
            </a:r>
            <a:r>
              <a:rPr lang="en-CA" dirty="0" smtClean="0"/>
              <a:t>by going to </a:t>
            </a:r>
            <a:r>
              <a:rPr lang="en-CA" b="1" dirty="0" smtClean="0">
                <a:solidFill>
                  <a:schemeClr val="accent1"/>
                </a:solidFill>
              </a:rPr>
              <a:t>File &gt; Options &gt; Calendar</a:t>
            </a:r>
            <a:r>
              <a:rPr lang="en-CA" dirty="0" smtClean="0">
                <a:solidFill>
                  <a:schemeClr val="accent1"/>
                </a:solidFill>
              </a:rPr>
              <a:t>.</a:t>
            </a:r>
            <a:r>
              <a:rPr lang="en-CA" dirty="0" smtClean="0"/>
              <a:t> From here, you can:</a:t>
            </a:r>
          </a:p>
          <a:p>
            <a:pPr marL="742950" lvl="1" indent="-285750">
              <a:buFont typeface="Arial" panose="020B0604020202020204" pitchFamily="34" charset="0"/>
              <a:buChar char="•"/>
            </a:pPr>
            <a:r>
              <a:rPr lang="en-CA" dirty="0" smtClean="0"/>
              <a:t>Customize the days of the week that appear on your calendar.</a:t>
            </a:r>
          </a:p>
          <a:p>
            <a:pPr marL="742950" lvl="1" indent="-285750">
              <a:buFont typeface="Arial" panose="020B0604020202020204" pitchFamily="34" charset="0"/>
              <a:buChar char="•"/>
            </a:pPr>
            <a:r>
              <a:rPr lang="en-CA" dirty="0" smtClean="0"/>
              <a:t>Create reminders for calendar events.</a:t>
            </a:r>
          </a:p>
          <a:p>
            <a:pPr marL="742950" lvl="1" indent="-285750">
              <a:buFont typeface="Arial" panose="020B0604020202020204" pitchFamily="34" charset="0"/>
              <a:buChar char="•"/>
            </a:pPr>
            <a:r>
              <a:rPr lang="en-CA" dirty="0" smtClean="0"/>
              <a:t>Add holidays to the calendar</a:t>
            </a:r>
          </a:p>
          <a:p>
            <a:pPr marL="742950" lvl="1" indent="-285750">
              <a:buFont typeface="Arial" panose="020B0604020202020204" pitchFamily="34" charset="0"/>
              <a:buChar char="•"/>
            </a:pPr>
            <a:r>
              <a:rPr lang="en-CA" dirty="0" smtClean="0"/>
              <a:t>Change the calendar colours and general display.</a:t>
            </a:r>
          </a:p>
          <a:p>
            <a:pPr marL="742950" lvl="1" indent="-285750">
              <a:buFont typeface="Arial" panose="020B0604020202020204" pitchFamily="34" charset="0"/>
              <a:buChar char="•"/>
            </a:pPr>
            <a:r>
              <a:rPr lang="en-CA" dirty="0" smtClean="0"/>
              <a:t>Add or change a time zone.</a:t>
            </a:r>
          </a:p>
          <a:p>
            <a:pPr marL="742950" lvl="1" indent="-285750">
              <a:buFont typeface="Arial" panose="020B0604020202020204" pitchFamily="34" charset="0"/>
              <a:buChar char="•"/>
            </a:pPr>
            <a:r>
              <a:rPr lang="en-CA" dirty="0" smtClean="0"/>
              <a:t>Add/remove the weather display, &amp; show temperature in Fahrenheit/Celsius.</a:t>
            </a:r>
          </a:p>
          <a:p>
            <a:pPr marL="742950" lvl="1" indent="-285750">
              <a:buFont typeface="Arial" panose="020B0604020202020204" pitchFamily="34" charset="0"/>
              <a:buChar char="•"/>
            </a:pPr>
            <a:r>
              <a:rPr lang="en-CA" dirty="0" smtClean="0"/>
              <a:t>And more.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734" y="1230088"/>
            <a:ext cx="5986073" cy="48668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805" y="5335536"/>
            <a:ext cx="3820058" cy="1305107"/>
          </a:xfrm>
          <a:prstGeom prst="rect">
            <a:avLst/>
          </a:prstGeom>
        </p:spPr>
      </p:pic>
    </p:spTree>
    <p:extLst>
      <p:ext uri="{BB962C8B-B14F-4D97-AF65-F5344CB8AC3E}">
        <p14:creationId xmlns:p14="http://schemas.microsoft.com/office/powerpoint/2010/main" val="809951589"/>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9239" y="329783"/>
            <a:ext cx="9621859" cy="645918"/>
          </a:xfrm>
        </p:spPr>
        <p:txBody>
          <a:bodyPr>
            <a:normAutofit/>
          </a:bodyPr>
          <a:lstStyle/>
          <a:p>
            <a:r>
              <a:rPr lang="en-CA" dirty="0" smtClean="0"/>
              <a:t>Add Calendar Permissions</a:t>
            </a:r>
            <a:endParaRPr lang="en-US" dirty="0"/>
          </a:p>
        </p:txBody>
      </p:sp>
      <p:sp>
        <p:nvSpPr>
          <p:cNvPr id="5" name="Rectangle 4"/>
          <p:cNvSpPr/>
          <p:nvPr/>
        </p:nvSpPr>
        <p:spPr>
          <a:xfrm>
            <a:off x="1745094" y="1996279"/>
            <a:ext cx="6223803" cy="2616101"/>
          </a:xfrm>
          <a:prstGeom prst="rect">
            <a:avLst/>
          </a:prstGeom>
        </p:spPr>
        <p:txBody>
          <a:bodyPr wrap="square">
            <a:spAutoFit/>
          </a:bodyPr>
          <a:lstStyle/>
          <a:p>
            <a:pPr marL="285750" indent="-285750">
              <a:buFont typeface="Arial" panose="020B0604020202020204" pitchFamily="34" charset="0"/>
              <a:buChar char="•"/>
            </a:pPr>
            <a:r>
              <a:rPr lang="en-CA" dirty="0" smtClean="0">
                <a:solidFill>
                  <a:prstClr val="black"/>
                </a:solidFill>
              </a:rPr>
              <a:t>From your Outlook application, select the “</a:t>
            </a:r>
            <a:r>
              <a:rPr lang="en-CA" sz="1900" b="1" dirty="0">
                <a:solidFill>
                  <a:schemeClr val="accent1"/>
                </a:solidFill>
              </a:rPr>
              <a:t>Calendar</a:t>
            </a:r>
            <a:r>
              <a:rPr lang="en-CA" dirty="0" smtClean="0">
                <a:solidFill>
                  <a:prstClr val="black"/>
                </a:solidFill>
              </a:rPr>
              <a:t>” tab.</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On the top ribbon, select “</a:t>
            </a:r>
            <a:r>
              <a:rPr lang="en-CA" sz="1900" b="1" dirty="0">
                <a:solidFill>
                  <a:schemeClr val="accent1"/>
                </a:solidFill>
              </a:rPr>
              <a:t>Calendar permissions</a:t>
            </a:r>
            <a:r>
              <a:rPr lang="en-CA" dirty="0" smtClean="0">
                <a:solidFill>
                  <a:prstClr val="black"/>
                </a:solidFill>
              </a:rPr>
              <a:t>” &gt; “</a:t>
            </a:r>
            <a:r>
              <a:rPr lang="en-CA" sz="1900" b="1" dirty="0">
                <a:solidFill>
                  <a:schemeClr val="accent1"/>
                </a:solidFill>
              </a:rPr>
              <a:t>Add</a:t>
            </a:r>
            <a:r>
              <a:rPr lang="en-CA" dirty="0" smtClean="0">
                <a:solidFill>
                  <a:prstClr val="black"/>
                </a:solidFill>
              </a:rPr>
              <a:t>”.</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Select the user you want to give permissions to.</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Choose the permission level from the drop down.</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Choose the level of access you wish to provide users.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897" y="975701"/>
            <a:ext cx="3858163" cy="5163271"/>
          </a:xfrm>
          <a:prstGeom prst="rect">
            <a:avLst/>
          </a:prstGeom>
        </p:spPr>
      </p:pic>
    </p:spTree>
    <p:extLst>
      <p:ext uri="{BB962C8B-B14F-4D97-AF65-F5344CB8AC3E}">
        <p14:creationId xmlns:p14="http://schemas.microsoft.com/office/powerpoint/2010/main" val="316109464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9239" y="398050"/>
            <a:ext cx="9621859" cy="645918"/>
          </a:xfrm>
        </p:spPr>
        <p:txBody>
          <a:bodyPr>
            <a:normAutofit/>
          </a:bodyPr>
          <a:lstStyle/>
          <a:p>
            <a:r>
              <a:rPr lang="en-CA" dirty="0" smtClean="0"/>
              <a:t>Share your Calendar</a:t>
            </a:r>
            <a:endParaRPr lang="en-US" dirty="0"/>
          </a:p>
        </p:txBody>
      </p:sp>
      <p:sp>
        <p:nvSpPr>
          <p:cNvPr id="5" name="Rectangle 4"/>
          <p:cNvSpPr/>
          <p:nvPr/>
        </p:nvSpPr>
        <p:spPr>
          <a:xfrm>
            <a:off x="1470140" y="1730176"/>
            <a:ext cx="5483391" cy="2923877"/>
          </a:xfrm>
          <a:prstGeom prst="rect">
            <a:avLst/>
          </a:prstGeom>
        </p:spPr>
        <p:txBody>
          <a:bodyPr wrap="square">
            <a:spAutoFit/>
          </a:bodyPr>
          <a:lstStyle/>
          <a:p>
            <a:pPr marL="285750" indent="-285750">
              <a:buFont typeface="Arial" panose="020B0604020202020204" pitchFamily="34" charset="0"/>
              <a:buChar char="•"/>
            </a:pPr>
            <a:r>
              <a:rPr lang="en-CA" dirty="0" smtClean="0">
                <a:solidFill>
                  <a:prstClr val="black"/>
                </a:solidFill>
              </a:rPr>
              <a:t>From Outlook, select the “</a:t>
            </a:r>
            <a:r>
              <a:rPr lang="en-CA" sz="1900" b="1" dirty="0">
                <a:solidFill>
                  <a:schemeClr val="accent1"/>
                </a:solidFill>
              </a:rPr>
              <a:t>Calendar</a:t>
            </a:r>
            <a:r>
              <a:rPr lang="en-CA" dirty="0" smtClean="0">
                <a:solidFill>
                  <a:prstClr val="black"/>
                </a:solidFill>
              </a:rPr>
              <a:t>” tab.</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Right-click on the calendar you wish to share, and select “</a:t>
            </a:r>
            <a:r>
              <a:rPr lang="en-CA" sz="1900" b="1" dirty="0">
                <a:solidFill>
                  <a:schemeClr val="accent1"/>
                </a:solidFill>
              </a:rPr>
              <a:t>Share</a:t>
            </a:r>
            <a:r>
              <a:rPr lang="en-CA" dirty="0" smtClean="0">
                <a:solidFill>
                  <a:prstClr val="black"/>
                </a:solidFill>
              </a:rPr>
              <a:t>” &gt; “</a:t>
            </a:r>
            <a:r>
              <a:rPr lang="en-CA" sz="1900" b="1" dirty="0">
                <a:solidFill>
                  <a:schemeClr val="accent1"/>
                </a:solidFill>
              </a:rPr>
              <a:t>Share Calendar</a:t>
            </a:r>
            <a:r>
              <a:rPr lang="en-CA" dirty="0" smtClean="0">
                <a:solidFill>
                  <a:prstClr val="black"/>
                </a:solidFill>
              </a:rPr>
              <a:t>”.</a:t>
            </a:r>
          </a:p>
          <a:p>
            <a:pPr marL="285750" indent="-285750">
              <a:buFont typeface="Arial" panose="020B0604020202020204" pitchFamily="34" charset="0"/>
              <a:buChar char="•"/>
            </a:pPr>
            <a:endParaRPr lang="en-CA" dirty="0" smtClean="0">
              <a:solidFill>
                <a:prstClr val="black"/>
              </a:solidFill>
            </a:endParaRPr>
          </a:p>
          <a:p>
            <a:pPr marL="285750" indent="-285750">
              <a:buFont typeface="Arial" panose="020B0604020202020204" pitchFamily="34" charset="0"/>
              <a:buChar char="•"/>
            </a:pPr>
            <a:r>
              <a:rPr lang="en-CA" dirty="0" smtClean="0">
                <a:solidFill>
                  <a:prstClr val="black"/>
                </a:solidFill>
              </a:rPr>
              <a:t>Enter the person you wish to share with, along with an optional message. Click “</a:t>
            </a:r>
            <a:r>
              <a:rPr lang="en-CA" sz="1900" b="1" dirty="0">
                <a:solidFill>
                  <a:schemeClr val="accent1"/>
                </a:solidFill>
              </a:rPr>
              <a:t>Send</a:t>
            </a:r>
            <a:r>
              <a:rPr lang="en-CA" dirty="0" smtClean="0">
                <a:solidFill>
                  <a:prstClr val="black"/>
                </a:solidFill>
              </a:rPr>
              <a:t>”.</a:t>
            </a:r>
          </a:p>
          <a:p>
            <a:pPr marL="285750" indent="-285750">
              <a:buFont typeface="Arial" panose="020B0604020202020204" pitchFamily="34" charset="0"/>
              <a:buChar char="•"/>
            </a:pPr>
            <a:endParaRPr lang="en-CA" dirty="0">
              <a:solidFill>
                <a:prstClr val="black"/>
              </a:solidFill>
            </a:endParaRPr>
          </a:p>
          <a:p>
            <a:pPr marL="285750" indent="-285750">
              <a:buFont typeface="Arial" panose="020B0604020202020204" pitchFamily="34" charset="0"/>
              <a:buChar char="•"/>
            </a:pPr>
            <a:r>
              <a:rPr lang="en-CA" dirty="0" smtClean="0">
                <a:solidFill>
                  <a:prstClr val="black"/>
                </a:solidFill>
              </a:rPr>
              <a:t>The recipient will need to click “</a:t>
            </a:r>
            <a:r>
              <a:rPr lang="en-CA" sz="1900" b="1" dirty="0">
                <a:solidFill>
                  <a:schemeClr val="accent1"/>
                </a:solidFill>
              </a:rPr>
              <a:t>Open this Calendar</a:t>
            </a:r>
            <a:r>
              <a:rPr lang="en-CA" dirty="0" smtClean="0">
                <a:solidFill>
                  <a:prstClr val="black"/>
                </a:solidFill>
              </a:rPr>
              <a:t>” for the calendar to appear in his/her calendar tab.</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531" y="1399627"/>
            <a:ext cx="5115639" cy="41534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517" y="4854015"/>
            <a:ext cx="2762636" cy="1571844"/>
          </a:xfrm>
          <a:prstGeom prst="rect">
            <a:avLst/>
          </a:prstGeom>
        </p:spPr>
      </p:pic>
    </p:spTree>
    <p:extLst>
      <p:ext uri="{BB962C8B-B14F-4D97-AF65-F5344CB8AC3E}">
        <p14:creationId xmlns:p14="http://schemas.microsoft.com/office/powerpoint/2010/main" val="135384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Access e-mail on your phone or tablet</a:t>
            </a:r>
            <a:endParaRPr lang="en-US" dirty="0"/>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None/>
            </a:pPr>
            <a:endParaRPr lang="en-US" dirty="0"/>
          </a:p>
        </p:txBody>
      </p:sp>
      <p:sp>
        <p:nvSpPr>
          <p:cNvPr id="4" name="TextBox 3"/>
          <p:cNvSpPr txBox="1"/>
          <p:nvPr/>
        </p:nvSpPr>
        <p:spPr>
          <a:xfrm>
            <a:off x="1729445" y="1820537"/>
            <a:ext cx="9625491"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If you wish to receive </a:t>
            </a:r>
            <a:r>
              <a:rPr lang="en-CA" b="1" dirty="0" smtClean="0"/>
              <a:t>e-mail on your smartphone or tablet</a:t>
            </a:r>
            <a:r>
              <a:rPr lang="en-CA" dirty="0" smtClean="0"/>
              <a:t>, please inform an on-site technician and he/she will be able to help you.</a:t>
            </a:r>
          </a:p>
          <a:p>
            <a:r>
              <a:rPr lang="en-CA" dirty="0" smtClean="0"/>
              <a:t>Otherwise, please contact our Help Desk at </a:t>
            </a:r>
            <a:r>
              <a:rPr lang="en-CA" dirty="0" smtClean="0">
                <a:hlinkClick r:id="rId2"/>
              </a:rPr>
              <a:t>help@carefreeit.ca</a:t>
            </a:r>
            <a:r>
              <a:rPr lang="en-CA" dirty="0" smtClean="0"/>
              <a:t> or 519-883-7815 ext. 2 and a technician will be happy to assist you.</a:t>
            </a:r>
            <a:endParaRPr lang="en-CA" dirty="0"/>
          </a:p>
        </p:txBody>
      </p:sp>
    </p:spTree>
    <p:extLst>
      <p:ext uri="{BB962C8B-B14F-4D97-AF65-F5344CB8AC3E}">
        <p14:creationId xmlns:p14="http://schemas.microsoft.com/office/powerpoint/2010/main" val="778357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3255" y="4095822"/>
            <a:ext cx="8793293" cy="1596177"/>
          </a:xfrm>
          <a:noFill/>
          <a:ln>
            <a:noFill/>
          </a:ln>
        </p:spPr>
        <p:style>
          <a:lnRef idx="1">
            <a:schemeClr val="accent2"/>
          </a:lnRef>
          <a:fillRef idx="3">
            <a:schemeClr val="accent2"/>
          </a:fillRef>
          <a:effectRef idx="2">
            <a:schemeClr val="accent2"/>
          </a:effectRef>
          <a:fontRef idx="minor">
            <a:schemeClr val="lt1"/>
          </a:fontRef>
        </p:style>
        <p:txBody>
          <a:bodyPr>
            <a:normAutofit/>
          </a:bodyPr>
          <a:lstStyle/>
          <a:p>
            <a:r>
              <a:rPr lang="en-CA" sz="2800" cap="none" dirty="0" smtClean="0">
                <a:solidFill>
                  <a:schemeClr val="tx1"/>
                </a:solidFill>
              </a:rPr>
              <a:t>Please contact our help desk at </a:t>
            </a:r>
            <a:r>
              <a:rPr lang="en-CA" sz="2800" cap="none" dirty="0" smtClean="0">
                <a:solidFill>
                  <a:schemeClr val="tx1"/>
                </a:solidFill>
                <a:hlinkClick r:id="rId2"/>
              </a:rPr>
              <a:t>help@carefreeit.ca</a:t>
            </a:r>
            <a:r>
              <a:rPr lang="en-CA" sz="2800" cap="none" dirty="0" smtClean="0">
                <a:solidFill>
                  <a:schemeClr val="tx1"/>
                </a:solidFill>
              </a:rPr>
              <a:t> or 519-883-7815 ext. 2.</a:t>
            </a:r>
            <a:endParaRPr lang="en-US" sz="2800" cap="none" dirty="0">
              <a:solidFill>
                <a:schemeClr val="tx1"/>
              </a:solidFill>
            </a:endParaRPr>
          </a:p>
        </p:txBody>
      </p:sp>
      <p:sp>
        <p:nvSpPr>
          <p:cNvPr id="5" name="Title 1"/>
          <p:cNvSpPr txBox="1">
            <a:spLocks/>
          </p:cNvSpPr>
          <p:nvPr/>
        </p:nvSpPr>
        <p:spPr>
          <a:xfrm>
            <a:off x="1557954" y="1733266"/>
            <a:ext cx="9003897" cy="2123409"/>
          </a:xfrm>
          <a:prstGeom prst="rect">
            <a:avLst/>
          </a:prstGeom>
          <a:effectLst>
            <a:outerShdw blurRad="63500" dist="25400" dir="5400000" algn="ctr" rotWithShape="0">
              <a:srgbClr val="000000">
                <a:alpha val="69000"/>
              </a:srgbClr>
            </a:outerShdw>
          </a:effectLst>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CA" sz="8000" dirty="0" smtClean="0"/>
              <a:t>Questions?</a:t>
            </a:r>
            <a:endParaRPr lang="en-US" sz="8000" dirty="0"/>
          </a:p>
        </p:txBody>
      </p:sp>
    </p:spTree>
    <p:extLst>
      <p:ext uri="{BB962C8B-B14F-4D97-AF65-F5344CB8AC3E}">
        <p14:creationId xmlns:p14="http://schemas.microsoft.com/office/powerpoint/2010/main" val="3946982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Outlook Web App</a:t>
            </a:r>
            <a:endParaRPr lang="en-US" dirty="0"/>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None/>
            </a:pPr>
            <a:endParaRPr lang="en-US" dirty="0"/>
          </a:p>
        </p:txBody>
      </p:sp>
      <p:sp>
        <p:nvSpPr>
          <p:cNvPr id="4" name="TextBox 3"/>
          <p:cNvSpPr txBox="1"/>
          <p:nvPr/>
        </p:nvSpPr>
        <p:spPr>
          <a:xfrm>
            <a:off x="1492624" y="1586752"/>
            <a:ext cx="9170893" cy="4854389"/>
          </a:xfrm>
          <a:prstGeom prst="rect">
            <a:avLst/>
          </a:prstGeom>
        </p:spPr>
        <p:txBody>
          <a:bodyPr vert="horz" lIns="91440" tIns="45720" rIns="91440" bIns="45720" rtlCol="0">
            <a:no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sz="1800" dirty="0" smtClean="0"/>
              <a:t>The </a:t>
            </a:r>
            <a:r>
              <a:rPr lang="en-CA" sz="1800" b="1" dirty="0" smtClean="0"/>
              <a:t>Outlook Web App (OWA)</a:t>
            </a:r>
            <a:r>
              <a:rPr lang="en-CA" sz="1800" dirty="0" smtClean="0"/>
              <a:t> allows you to check and manage your Outlook from your Web browser, whether you’re inside or outside of the office.</a:t>
            </a:r>
          </a:p>
          <a:p>
            <a:endParaRPr lang="en-CA" sz="1800" dirty="0" smtClean="0"/>
          </a:p>
          <a:p>
            <a:r>
              <a:rPr lang="en-CA" sz="1800" dirty="0" smtClean="0"/>
              <a:t>Any </a:t>
            </a:r>
            <a:r>
              <a:rPr lang="en-CA" sz="1800" dirty="0" smtClean="0"/>
              <a:t>changes you make in your OWA will be synced to your Outlook application, and vice versa.</a:t>
            </a:r>
          </a:p>
          <a:p>
            <a:endParaRPr lang="en-US" sz="1800" dirty="0" smtClean="0"/>
          </a:p>
          <a:p>
            <a:r>
              <a:rPr lang="en-US" sz="1800" dirty="0" smtClean="0"/>
              <a:t>To </a:t>
            </a:r>
            <a:r>
              <a:rPr lang="en-US" sz="1800" b="1" dirty="0" smtClean="0"/>
              <a:t>access your OWA</a:t>
            </a:r>
            <a:r>
              <a:rPr lang="en-US" sz="1800" dirty="0" smtClean="0"/>
              <a:t>, visit </a:t>
            </a:r>
            <a:r>
              <a:rPr lang="en-US" sz="1800" b="1" dirty="0">
                <a:hlinkClick r:id="rId2"/>
              </a:rPr>
              <a:t>https</a:t>
            </a:r>
            <a:r>
              <a:rPr lang="en-US" sz="1800" b="1" dirty="0">
                <a:hlinkClick r:id="rId2"/>
              </a:rPr>
              <a:t>://</a:t>
            </a:r>
            <a:r>
              <a:rPr lang="en-US" sz="1800" b="1" dirty="0">
                <a:hlinkClick r:id="rId2"/>
              </a:rPr>
              <a:t>outlook.office365.com</a:t>
            </a:r>
            <a:r>
              <a:rPr lang="en-US" sz="1800" b="1" dirty="0"/>
              <a:t> </a:t>
            </a:r>
            <a:r>
              <a:rPr lang="en-US" sz="1800" dirty="0" smtClean="0"/>
              <a:t>and log in using your credentials.</a:t>
            </a:r>
            <a:endParaRPr lang="en-US" sz="1800" dirty="0"/>
          </a:p>
        </p:txBody>
      </p:sp>
    </p:spTree>
    <p:extLst>
      <p:ext uri="{BB962C8B-B14F-4D97-AF65-F5344CB8AC3E}">
        <p14:creationId xmlns:p14="http://schemas.microsoft.com/office/powerpoint/2010/main" val="375339708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Change your password</a:t>
            </a:r>
            <a:endParaRPr lang="en-US" dirty="0"/>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None/>
            </a:pPr>
            <a:endParaRPr lang="en-US" dirty="0"/>
          </a:p>
        </p:txBody>
      </p:sp>
      <p:sp>
        <p:nvSpPr>
          <p:cNvPr id="4" name="TextBox 3"/>
          <p:cNvSpPr txBox="1"/>
          <p:nvPr/>
        </p:nvSpPr>
        <p:spPr>
          <a:xfrm>
            <a:off x="1492625" y="1586753"/>
            <a:ext cx="6669740"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sz="2100" b="1" dirty="0"/>
              <a:t>Change your password </a:t>
            </a:r>
            <a:r>
              <a:rPr lang="en-CA" sz="2100" dirty="0"/>
              <a:t>by clicking on the “</a:t>
            </a:r>
            <a:r>
              <a:rPr lang="en-CA" sz="2100" b="1" dirty="0">
                <a:solidFill>
                  <a:schemeClr val="accent1"/>
                </a:solidFill>
              </a:rPr>
              <a:t>gear</a:t>
            </a:r>
            <a:r>
              <a:rPr lang="en-CA" sz="2100" dirty="0"/>
              <a:t>” icon in your </a:t>
            </a:r>
            <a:r>
              <a:rPr lang="en-CA" sz="2100" b="1" dirty="0">
                <a:solidFill>
                  <a:schemeClr val="accent1"/>
                </a:solidFill>
              </a:rPr>
              <a:t>OWA </a:t>
            </a:r>
            <a:r>
              <a:rPr lang="en-CA" sz="2100" b="1" dirty="0"/>
              <a:t>&gt;</a:t>
            </a:r>
            <a:r>
              <a:rPr lang="en-CA" sz="2100" b="1" dirty="0">
                <a:solidFill>
                  <a:schemeClr val="accent1"/>
                </a:solidFill>
              </a:rPr>
              <a:t> Office 365 settings </a:t>
            </a:r>
            <a:r>
              <a:rPr lang="en-CA" sz="2100" b="1" dirty="0"/>
              <a:t>&gt;</a:t>
            </a:r>
            <a:r>
              <a:rPr lang="en-CA" sz="2100" b="1" dirty="0">
                <a:solidFill>
                  <a:schemeClr val="accent1"/>
                </a:solidFill>
              </a:rPr>
              <a:t> Password</a:t>
            </a:r>
            <a:r>
              <a:rPr lang="en-CA" sz="2100" dirty="0" smtClean="0"/>
              <a:t>.</a:t>
            </a:r>
          </a:p>
          <a:p>
            <a:endParaRPr lang="en-CA" sz="2100" dirty="0"/>
          </a:p>
          <a:p>
            <a:pPr marL="800100" lvl="1" indent="-342900">
              <a:buFont typeface="Arial" panose="020B0604020202020204" pitchFamily="34" charset="0"/>
              <a:buChar char="•"/>
            </a:pPr>
            <a:r>
              <a:rPr lang="en-CA" sz="1900" dirty="0"/>
              <a:t>Note: When you go to “Office 365 settings”, you are no longer in the OWA but rather in the “Office Portal”. Click on the “Outlook” tab at the top to go back to your OWA.</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364" y="1391759"/>
            <a:ext cx="3929949" cy="4586274"/>
          </a:xfrm>
          <a:prstGeom prst="rect">
            <a:avLst/>
          </a:prstGeom>
        </p:spPr>
      </p:pic>
    </p:spTree>
    <p:extLst>
      <p:ext uri="{BB962C8B-B14F-4D97-AF65-F5344CB8AC3E}">
        <p14:creationId xmlns:p14="http://schemas.microsoft.com/office/powerpoint/2010/main" val="2277170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7140" y="2925949"/>
            <a:ext cx="9621859" cy="814866"/>
          </a:xfrm>
        </p:spPr>
        <p:txBody>
          <a:bodyPr>
            <a:noAutofit/>
          </a:bodyPr>
          <a:lstStyle/>
          <a:p>
            <a:r>
              <a:rPr lang="en-CA" sz="5400" dirty="0" smtClean="0"/>
              <a:t>Managing your e-mail</a:t>
            </a:r>
            <a:endParaRPr lang="en-US" sz="5400" dirty="0"/>
          </a:p>
        </p:txBody>
      </p:sp>
      <p:sp>
        <p:nvSpPr>
          <p:cNvPr id="4" name="TextBox 3"/>
          <p:cNvSpPr txBox="1"/>
          <p:nvPr/>
        </p:nvSpPr>
        <p:spPr>
          <a:xfrm>
            <a:off x="1492624" y="1586753"/>
            <a:ext cx="9170893" cy="4308124"/>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endParaRPr lang="en-US" dirty="0"/>
          </a:p>
        </p:txBody>
      </p:sp>
    </p:spTree>
    <p:extLst>
      <p:ext uri="{BB962C8B-B14F-4D97-AF65-F5344CB8AC3E}">
        <p14:creationId xmlns:p14="http://schemas.microsoft.com/office/powerpoint/2010/main" val="3342211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Create e-mail auto-replies</a:t>
            </a:r>
            <a:endParaRPr lang="en-US" dirty="0"/>
          </a:p>
        </p:txBody>
      </p:sp>
      <p:sp>
        <p:nvSpPr>
          <p:cNvPr id="3" name="TextBox 2"/>
          <p:cNvSpPr txBox="1"/>
          <p:nvPr/>
        </p:nvSpPr>
        <p:spPr>
          <a:xfrm>
            <a:off x="1729445" y="1978122"/>
            <a:ext cx="8619565" cy="3759171"/>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pPr marL="0" indent="0">
              <a:buNone/>
            </a:pPr>
            <a:endParaRPr lang="en-US" dirty="0"/>
          </a:p>
        </p:txBody>
      </p:sp>
      <p:sp>
        <p:nvSpPr>
          <p:cNvPr id="4" name="TextBox 3"/>
          <p:cNvSpPr txBox="1"/>
          <p:nvPr/>
        </p:nvSpPr>
        <p:spPr>
          <a:xfrm>
            <a:off x="1729445" y="1820537"/>
            <a:ext cx="8619565" cy="4074340"/>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From your OWA, click on the “</a:t>
            </a:r>
            <a:r>
              <a:rPr lang="en-CA" b="1" dirty="0" smtClean="0">
                <a:solidFill>
                  <a:schemeClr val="accent1"/>
                </a:solidFill>
              </a:rPr>
              <a:t>gear</a:t>
            </a:r>
            <a:r>
              <a:rPr lang="en-CA" dirty="0" smtClean="0"/>
              <a:t>” icon in the top right corner, and select “</a:t>
            </a:r>
            <a:r>
              <a:rPr lang="en-CA" b="1" dirty="0">
                <a:solidFill>
                  <a:schemeClr val="accent1"/>
                </a:solidFill>
              </a:rPr>
              <a:t>Options</a:t>
            </a:r>
            <a:r>
              <a:rPr lang="en-CA" dirty="0" smtClean="0"/>
              <a:t>”.</a:t>
            </a:r>
          </a:p>
          <a:p>
            <a:pPr marL="0" indent="0">
              <a:buNone/>
            </a:pPr>
            <a:endParaRPr lang="en-CA" dirty="0" smtClean="0"/>
          </a:p>
          <a:p>
            <a:r>
              <a:rPr lang="en-CA" dirty="0" smtClean="0"/>
              <a:t>Under the “</a:t>
            </a:r>
            <a:r>
              <a:rPr lang="en-CA" b="1" dirty="0">
                <a:solidFill>
                  <a:schemeClr val="accent1"/>
                </a:solidFill>
              </a:rPr>
              <a:t>Mail</a:t>
            </a:r>
            <a:r>
              <a:rPr lang="en-CA" dirty="0" smtClean="0"/>
              <a:t>” &gt; “</a:t>
            </a:r>
            <a:r>
              <a:rPr lang="en-CA" b="1" dirty="0">
                <a:solidFill>
                  <a:schemeClr val="accent1"/>
                </a:solidFill>
              </a:rPr>
              <a:t>Automatic processing</a:t>
            </a:r>
            <a:r>
              <a:rPr lang="en-CA" dirty="0" smtClean="0"/>
              <a:t>” headings, select “</a:t>
            </a:r>
            <a:r>
              <a:rPr lang="en-CA" b="1" dirty="0">
                <a:solidFill>
                  <a:schemeClr val="accent1"/>
                </a:solidFill>
              </a:rPr>
              <a:t>Automatic replies</a:t>
            </a:r>
            <a:r>
              <a:rPr lang="en-CA" dirty="0" smtClean="0"/>
              <a:t>”.</a:t>
            </a:r>
          </a:p>
          <a:p>
            <a:pPr marL="0" indent="0">
              <a:buNone/>
            </a:pPr>
            <a:endParaRPr lang="en-CA" dirty="0" smtClean="0"/>
          </a:p>
          <a:p>
            <a:r>
              <a:rPr lang="en-CA" dirty="0" smtClean="0"/>
              <a:t>You can </a:t>
            </a:r>
            <a:r>
              <a:rPr lang="en-CA" b="1" dirty="0" smtClean="0"/>
              <a:t>customize your auto-reply </a:t>
            </a:r>
            <a:r>
              <a:rPr lang="en-CA" dirty="0" smtClean="0"/>
              <a:t>so that it sends to users only in your contact list, within your organization, outside of your organization, or to everyone.</a:t>
            </a:r>
          </a:p>
        </p:txBody>
      </p:sp>
    </p:spTree>
    <p:extLst>
      <p:ext uri="{BB962C8B-B14F-4D97-AF65-F5344CB8AC3E}">
        <p14:creationId xmlns:p14="http://schemas.microsoft.com/office/powerpoint/2010/main" val="14358347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What are </a:t>
            </a:r>
            <a:r>
              <a:rPr lang="en-CA" dirty="0" smtClean="0"/>
              <a:t>e-mail rules?</a:t>
            </a:r>
            <a:endParaRPr lang="en-US" dirty="0"/>
          </a:p>
        </p:txBody>
      </p:sp>
      <p:sp>
        <p:nvSpPr>
          <p:cNvPr id="4" name="TextBox 3"/>
          <p:cNvSpPr txBox="1"/>
          <p:nvPr/>
        </p:nvSpPr>
        <p:spPr>
          <a:xfrm>
            <a:off x="1729445" y="1820537"/>
            <a:ext cx="8619565" cy="4074340"/>
          </a:xfrm>
          <a:prstGeom prst="rect">
            <a:avLst/>
          </a:prstGeom>
        </p:spPr>
        <p:txBody>
          <a:bodyPr vert="horz" lIns="91440" tIns="45720" rIns="91440" bIns="45720" rtlCol="0">
            <a:normAutofit fontScale="92500" lnSpcReduction="20000"/>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smtClean="0"/>
              <a:t>Rules allow you to </a:t>
            </a:r>
            <a:r>
              <a:rPr lang="en-CA" b="1" dirty="0" smtClean="0"/>
              <a:t>automatically sort your incoming and outgoing e-mails into folders</a:t>
            </a:r>
            <a:r>
              <a:rPr lang="en-US" dirty="0" smtClean="0"/>
              <a:t>. You can use rules to:</a:t>
            </a:r>
          </a:p>
          <a:p>
            <a:pPr marL="742950" lvl="1" indent="-285750">
              <a:buFont typeface="Arial" panose="020B0604020202020204" pitchFamily="34" charset="0"/>
              <a:buChar char="•"/>
            </a:pPr>
            <a:r>
              <a:rPr lang="en-US" dirty="0" smtClean="0"/>
              <a:t>Sort </a:t>
            </a:r>
            <a:r>
              <a:rPr lang="en-US" dirty="0"/>
              <a:t>incoming messages based on sender and </a:t>
            </a:r>
            <a:r>
              <a:rPr lang="en-US" dirty="0" smtClean="0"/>
              <a:t>subject</a:t>
            </a:r>
          </a:p>
          <a:p>
            <a:pPr marL="742950" lvl="1" indent="-285750">
              <a:buFont typeface="Arial" panose="020B0604020202020204" pitchFamily="34" charset="0"/>
              <a:buChar char="•"/>
            </a:pPr>
            <a:r>
              <a:rPr lang="en-US" dirty="0" smtClean="0"/>
              <a:t>Sort </a:t>
            </a:r>
            <a:r>
              <a:rPr lang="en-US" dirty="0"/>
              <a:t>sent messages into folders</a:t>
            </a:r>
          </a:p>
          <a:p>
            <a:pPr marL="742950" lvl="1" indent="-285750">
              <a:buFont typeface="Arial" panose="020B0604020202020204" pitchFamily="34" charset="0"/>
              <a:buChar char="•"/>
            </a:pPr>
            <a:r>
              <a:rPr lang="en-US" dirty="0" smtClean="0"/>
              <a:t>Create </a:t>
            </a:r>
            <a:r>
              <a:rPr lang="en-US" dirty="0"/>
              <a:t>desktop alerts</a:t>
            </a:r>
          </a:p>
          <a:p>
            <a:pPr marL="742950" lvl="1" indent="-285750">
              <a:buFont typeface="Arial" panose="020B0604020202020204" pitchFamily="34" charset="0"/>
              <a:buChar char="•"/>
            </a:pPr>
            <a:r>
              <a:rPr lang="en-US" dirty="0" smtClean="0"/>
              <a:t>Create </a:t>
            </a:r>
            <a:r>
              <a:rPr lang="en-US" dirty="0"/>
              <a:t>and filter messages with high </a:t>
            </a:r>
            <a:r>
              <a:rPr lang="en-US" dirty="0" smtClean="0"/>
              <a:t>importance</a:t>
            </a:r>
          </a:p>
          <a:p>
            <a:pPr marL="742950" lvl="1" indent="-285750">
              <a:buFont typeface="Arial" panose="020B0604020202020204" pitchFamily="34" charset="0"/>
              <a:buChar char="•"/>
            </a:pPr>
            <a:r>
              <a:rPr lang="en-US" dirty="0" smtClean="0"/>
              <a:t>Add </a:t>
            </a:r>
            <a:r>
              <a:rPr lang="en-US" dirty="0"/>
              <a:t>exceptions to rules</a:t>
            </a:r>
          </a:p>
          <a:p>
            <a:pPr marL="742950" lvl="1" indent="-285750">
              <a:buFont typeface="Arial" panose="020B0604020202020204" pitchFamily="34" charset="0"/>
              <a:buChar char="•"/>
            </a:pPr>
            <a:r>
              <a:rPr lang="en-US" dirty="0" smtClean="0"/>
              <a:t>Flag </a:t>
            </a:r>
            <a:r>
              <a:rPr lang="en-US" dirty="0"/>
              <a:t>messages for follow-up</a:t>
            </a:r>
          </a:p>
          <a:p>
            <a:pPr marL="742950" lvl="1" indent="-285750">
              <a:buFont typeface="Arial" panose="020B0604020202020204" pitchFamily="34" charset="0"/>
              <a:buChar char="•"/>
            </a:pPr>
            <a:r>
              <a:rPr lang="en-US" dirty="0" smtClean="0"/>
              <a:t>Filter </a:t>
            </a:r>
            <a:r>
              <a:rPr lang="en-US" dirty="0"/>
              <a:t>flagged </a:t>
            </a:r>
            <a:r>
              <a:rPr lang="en-US" dirty="0" smtClean="0"/>
              <a:t>messages</a:t>
            </a:r>
          </a:p>
          <a:p>
            <a:pPr marL="742950" lvl="1" indent="-285750">
              <a:buFont typeface="Arial" panose="020B0604020202020204" pitchFamily="34" charset="0"/>
              <a:buChar char="•"/>
            </a:pPr>
            <a:r>
              <a:rPr lang="en-US" dirty="0" smtClean="0"/>
              <a:t>Add sounds</a:t>
            </a:r>
            <a:endParaRPr lang="en-US" dirty="0"/>
          </a:p>
          <a:p>
            <a:pPr marL="742950" lvl="1" indent="-285750">
              <a:buFont typeface="Arial" panose="020B0604020202020204" pitchFamily="34" charset="0"/>
              <a:buChar char="•"/>
            </a:pPr>
            <a:r>
              <a:rPr lang="en-US" dirty="0"/>
              <a:t>And </a:t>
            </a:r>
            <a:r>
              <a:rPr lang="en-US" dirty="0" smtClean="0"/>
              <a:t>more</a:t>
            </a:r>
            <a:endParaRPr lang="en-CA" dirty="0" smtClean="0"/>
          </a:p>
          <a:p>
            <a:endParaRPr lang="en-CA" dirty="0" smtClean="0"/>
          </a:p>
          <a:p>
            <a:r>
              <a:rPr lang="en-CA" sz="2100" dirty="0"/>
              <a:t>From your OWA, you can </a:t>
            </a:r>
            <a:r>
              <a:rPr lang="en-US" sz="2100" dirty="0"/>
              <a:t>review what a rule does, turn rules on or off, create new rules, edit existing rules, or delete rules</a:t>
            </a:r>
            <a:r>
              <a:rPr lang="en-US" sz="2100" dirty="0" smtClean="0"/>
              <a:t>.</a:t>
            </a:r>
          </a:p>
        </p:txBody>
      </p:sp>
    </p:spTree>
    <p:extLst>
      <p:ext uri="{BB962C8B-B14F-4D97-AF65-F5344CB8AC3E}">
        <p14:creationId xmlns:p14="http://schemas.microsoft.com/office/powerpoint/2010/main" val="2588405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827D00">
                <a:alpha val="72000"/>
              </a:srgbClr>
            </a:gs>
            <a:gs pos="0">
              <a:srgbClr val="8D8B04"/>
            </a:gs>
            <a:gs pos="0">
              <a:schemeClr val="bg2">
                <a:tint val="84000"/>
                <a:shade val="100000"/>
                <a:hueMod val="92000"/>
                <a:satMod val="180000"/>
                <a:lumMod val="114000"/>
              </a:schemeClr>
            </a:gs>
            <a:gs pos="100000">
              <a:srgbClr val="00A2B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8297" y="519446"/>
            <a:ext cx="9621859" cy="814866"/>
          </a:xfrm>
        </p:spPr>
        <p:txBody>
          <a:bodyPr>
            <a:normAutofit/>
          </a:bodyPr>
          <a:lstStyle/>
          <a:p>
            <a:r>
              <a:rPr lang="en-CA" dirty="0" smtClean="0"/>
              <a:t>Create AN E-mail Rule</a:t>
            </a:r>
            <a:endParaRPr lang="en-US" dirty="0"/>
          </a:p>
        </p:txBody>
      </p:sp>
      <p:sp>
        <p:nvSpPr>
          <p:cNvPr id="4" name="TextBox 3"/>
          <p:cNvSpPr txBox="1"/>
          <p:nvPr/>
        </p:nvSpPr>
        <p:spPr>
          <a:xfrm>
            <a:off x="1729445" y="1820537"/>
            <a:ext cx="8619565" cy="3339967"/>
          </a:xfrm>
          <a:prstGeom prst="rect">
            <a:avLst/>
          </a:prstGeom>
        </p:spPr>
        <p:txBody>
          <a:bodyPr vert="horz" lIns="91440" tIns="45720" rIns="91440" bIns="45720" rtlCol="0">
            <a:normAutofit/>
          </a:bodyPr>
          <a:lstStyle>
            <a:lvl1pPr marL="228600" indent="-228600">
              <a:lnSpc>
                <a:spcPct val="120000"/>
              </a:lnSpc>
              <a:spcBef>
                <a:spcPts val="0"/>
              </a:spcBef>
              <a:buClr>
                <a:schemeClr val="tx1"/>
              </a:buClr>
              <a:buFont typeface="Arial" panose="020B0604020202020204" pitchFamily="34" charset="0"/>
              <a:buChar char="•"/>
              <a:defRPr sz="2000" cap="none" baseline="0">
                <a:effectLst/>
              </a:defRPr>
            </a:lvl1pPr>
            <a:lvl2pPr lvl="1" indent="0">
              <a:lnSpc>
                <a:spcPct val="120000"/>
              </a:lnSpc>
              <a:spcBef>
                <a:spcPts val="0"/>
              </a:spcBef>
              <a:buClr>
                <a:schemeClr val="tx1"/>
              </a:buClr>
              <a:buFont typeface="Arial" panose="020B0604020202020204" pitchFamily="34" charset="0"/>
              <a:buNone/>
              <a:defRPr cap="none" baseline="0">
                <a:effectLst/>
              </a:defRPr>
            </a:lvl2pPr>
            <a:lvl3pPr marL="1143000" indent="-228600">
              <a:lnSpc>
                <a:spcPct val="120000"/>
              </a:lnSpc>
              <a:spcBef>
                <a:spcPts val="500"/>
              </a:spcBef>
              <a:buClr>
                <a:schemeClr val="tx1"/>
              </a:buClr>
              <a:buFont typeface="Arial" panose="020B0604020202020204" pitchFamily="34" charset="0"/>
              <a:buChar char="•"/>
              <a:defRPr sz="1600" cap="all" baseline="0">
                <a:effectLst/>
              </a:defRPr>
            </a:lvl3pPr>
            <a:lvl4pPr marL="1600200" indent="-228600">
              <a:lnSpc>
                <a:spcPct val="120000"/>
              </a:lnSpc>
              <a:spcBef>
                <a:spcPts val="500"/>
              </a:spcBef>
              <a:buClr>
                <a:schemeClr val="tx1"/>
              </a:buClr>
              <a:buFont typeface="Arial" panose="020B0604020202020204" pitchFamily="34" charset="0"/>
              <a:buChar char="•"/>
              <a:defRPr sz="1400" cap="all" baseline="0">
                <a:effectLst/>
              </a:defRPr>
            </a:lvl4pPr>
            <a:lvl5pPr marL="2057400" indent="-228600">
              <a:lnSpc>
                <a:spcPct val="120000"/>
              </a:lnSpc>
              <a:spcBef>
                <a:spcPts val="500"/>
              </a:spcBef>
              <a:buClr>
                <a:schemeClr val="tx1"/>
              </a:buClr>
              <a:buFont typeface="Arial" panose="020B0604020202020204" pitchFamily="34" charset="0"/>
              <a:buChar char="•"/>
              <a:defRPr sz="1400" cap="all" baseline="0">
                <a:effectLst/>
              </a:defRPr>
            </a:lvl5pPr>
            <a:lvl6pPr marL="2514600" indent="-228600">
              <a:lnSpc>
                <a:spcPct val="120000"/>
              </a:lnSpc>
              <a:spcBef>
                <a:spcPts val="500"/>
              </a:spcBef>
              <a:buClr>
                <a:schemeClr val="tx1"/>
              </a:buClr>
              <a:buFont typeface="Arial" panose="020B0604020202020204" pitchFamily="34" charset="0"/>
              <a:buChar char="•"/>
              <a:defRPr sz="1400" cap="all" baseline="0">
                <a:effectLst/>
              </a:defRPr>
            </a:lvl6pPr>
            <a:lvl7pPr marL="2971800" indent="-228600">
              <a:lnSpc>
                <a:spcPct val="120000"/>
              </a:lnSpc>
              <a:spcBef>
                <a:spcPts val="500"/>
              </a:spcBef>
              <a:buClr>
                <a:schemeClr val="tx1"/>
              </a:buClr>
              <a:buFont typeface="Arial" panose="020B0604020202020204" pitchFamily="34" charset="0"/>
              <a:buChar char="•"/>
              <a:defRPr sz="1400" cap="all" baseline="0">
                <a:effectLst/>
              </a:defRPr>
            </a:lvl7pPr>
            <a:lvl8pPr marL="3429000" indent="-228600">
              <a:lnSpc>
                <a:spcPct val="120000"/>
              </a:lnSpc>
              <a:spcBef>
                <a:spcPts val="500"/>
              </a:spcBef>
              <a:buClr>
                <a:schemeClr val="tx1"/>
              </a:buClr>
              <a:buFont typeface="Arial" panose="020B0604020202020204" pitchFamily="34" charset="0"/>
              <a:buChar char="•"/>
              <a:defRPr sz="1400" cap="all" baseline="0">
                <a:effectLst/>
              </a:defRPr>
            </a:lvl8pPr>
            <a:lvl9pPr marL="3886200" indent="-228600">
              <a:lnSpc>
                <a:spcPct val="120000"/>
              </a:lnSpc>
              <a:spcBef>
                <a:spcPts val="500"/>
              </a:spcBef>
              <a:buClr>
                <a:schemeClr val="tx1"/>
              </a:buClr>
              <a:buFont typeface="Arial" panose="020B0604020202020204" pitchFamily="34" charset="0"/>
              <a:buChar char="•"/>
              <a:defRPr sz="1400" cap="all" baseline="0">
                <a:effectLst/>
              </a:defRPr>
            </a:lvl9pPr>
          </a:lstStyle>
          <a:p>
            <a:r>
              <a:rPr lang="en-CA" dirty="0"/>
              <a:t>From your OWA, click on the “</a:t>
            </a:r>
            <a:r>
              <a:rPr lang="en-CA" b="1" dirty="0">
                <a:solidFill>
                  <a:schemeClr val="accent1"/>
                </a:solidFill>
              </a:rPr>
              <a:t>gear</a:t>
            </a:r>
            <a:r>
              <a:rPr lang="en-CA" dirty="0"/>
              <a:t>” icon in the top right corner, and select </a:t>
            </a:r>
            <a:r>
              <a:rPr lang="en-CA" dirty="0" smtClean="0"/>
              <a:t>“</a:t>
            </a:r>
            <a:r>
              <a:rPr lang="en-CA" b="1" dirty="0" smtClean="0">
                <a:solidFill>
                  <a:schemeClr val="accent1"/>
                </a:solidFill>
              </a:rPr>
              <a:t>Options</a:t>
            </a:r>
            <a:r>
              <a:rPr lang="en-CA" dirty="0" smtClean="0"/>
              <a:t>”.</a:t>
            </a:r>
          </a:p>
          <a:p>
            <a:r>
              <a:rPr lang="en-CA" dirty="0" smtClean="0"/>
              <a:t>Under </a:t>
            </a:r>
            <a:r>
              <a:rPr lang="en-CA" b="1" dirty="0">
                <a:solidFill>
                  <a:schemeClr val="accent1"/>
                </a:solidFill>
              </a:rPr>
              <a:t>Mail</a:t>
            </a:r>
            <a:r>
              <a:rPr lang="en-CA" dirty="0" smtClean="0"/>
              <a:t> &gt; </a:t>
            </a:r>
            <a:r>
              <a:rPr lang="en-CA" b="1" dirty="0">
                <a:solidFill>
                  <a:schemeClr val="accent1"/>
                </a:solidFill>
              </a:rPr>
              <a:t>Automatic Processing</a:t>
            </a:r>
            <a:r>
              <a:rPr lang="en-CA" dirty="0" smtClean="0"/>
              <a:t>, select “</a:t>
            </a:r>
            <a:r>
              <a:rPr lang="en-CA" b="1" dirty="0">
                <a:solidFill>
                  <a:schemeClr val="accent1"/>
                </a:solidFill>
              </a:rPr>
              <a:t>Inbox rules</a:t>
            </a:r>
            <a:r>
              <a:rPr lang="en-CA" dirty="0" smtClean="0"/>
              <a:t>”.</a:t>
            </a:r>
            <a:endParaRPr lang="en-CA" dirty="0"/>
          </a:p>
          <a:p>
            <a:r>
              <a:rPr lang="en-CA" dirty="0"/>
              <a:t>Click on the “</a:t>
            </a:r>
            <a:r>
              <a:rPr lang="en-CA" b="1" dirty="0">
                <a:solidFill>
                  <a:schemeClr val="accent1"/>
                </a:solidFill>
              </a:rPr>
              <a:t>+</a:t>
            </a:r>
            <a:r>
              <a:rPr lang="en-CA" dirty="0"/>
              <a:t>” sign to create a new rule</a:t>
            </a:r>
            <a:r>
              <a:rPr lang="en-CA" dirty="0" smtClean="0"/>
              <a:t>.</a:t>
            </a:r>
          </a:p>
          <a:p>
            <a:r>
              <a:rPr lang="en-CA" dirty="0" smtClean="0"/>
              <a:t>Give your rule a relevant name, and follow the prompts to set up your rule according to the conditions you specify.</a:t>
            </a:r>
            <a:endParaRPr lang="en-CA" dirty="0"/>
          </a:p>
          <a:p>
            <a:r>
              <a:rPr lang="en-CA" dirty="0" smtClean="0"/>
              <a:t>For </a:t>
            </a:r>
            <a:r>
              <a:rPr lang="en-CA" dirty="0"/>
              <a:t>additional help in creating rules in Outlook, please refer to our video tutorial: </a:t>
            </a:r>
            <a:r>
              <a:rPr lang="en-CA" dirty="0">
                <a:hlinkClick r:id="rId2"/>
              </a:rPr>
              <a:t>https://www.youtube.com/watch?v=wUqyZ3YT5Gc</a:t>
            </a:r>
            <a:endParaRPr lang="en-CA" dirty="0"/>
          </a:p>
          <a:p>
            <a:endParaRPr lang="en-CA" dirty="0" smtClean="0"/>
          </a:p>
          <a:p>
            <a:endParaRPr lang="en-CA"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783" y="5037674"/>
            <a:ext cx="6938885" cy="1468746"/>
          </a:xfrm>
          <a:prstGeom prst="rect">
            <a:avLst/>
          </a:prstGeom>
        </p:spPr>
      </p:pic>
    </p:spTree>
    <p:extLst>
      <p:ext uri="{BB962C8B-B14F-4D97-AF65-F5344CB8AC3E}">
        <p14:creationId xmlns:p14="http://schemas.microsoft.com/office/powerpoint/2010/main" val="2797147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TC104033925[[fn=Droplet]]</Template>
  <TotalTime>7931</TotalTime>
  <Words>2082</Words>
  <Application>Microsoft Office PowerPoint</Application>
  <PresentationFormat>Widescreen</PresentationFormat>
  <Paragraphs>216</Paragraphs>
  <Slides>34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Calibri Light</vt:lpstr>
      <vt:lpstr>Tw Cen MT</vt:lpstr>
      <vt:lpstr>Droplet</vt:lpstr>
      <vt:lpstr>Custom Design</vt:lpstr>
      <vt:lpstr>PowerPoint Presentation</vt:lpstr>
      <vt:lpstr>Introduction to OFFICE 365</vt:lpstr>
      <vt:lpstr>PRESENTATION Overview</vt:lpstr>
      <vt:lpstr>Outlook Web App</vt:lpstr>
      <vt:lpstr>Change your password</vt:lpstr>
      <vt:lpstr>Managing your e-mail</vt:lpstr>
      <vt:lpstr>Create e-mail auto-replies</vt:lpstr>
      <vt:lpstr>What are e-mail rules?</vt:lpstr>
      <vt:lpstr>Create AN E-mail Rule</vt:lpstr>
      <vt:lpstr>Create AN E-mail Rule - example</vt:lpstr>
      <vt:lpstr>Managing your calendar</vt:lpstr>
      <vt:lpstr>Manage your calendar</vt:lpstr>
      <vt:lpstr>VIEW your calendar</vt:lpstr>
      <vt:lpstr>Managing multiple calendars</vt:lpstr>
      <vt:lpstr>Create a calendar event</vt:lpstr>
      <vt:lpstr>Managing your contact list</vt:lpstr>
      <vt:lpstr>Manage your contacts</vt:lpstr>
      <vt:lpstr>Create and manage a group</vt:lpstr>
      <vt:lpstr>Managing your tasks</vt:lpstr>
      <vt:lpstr>What are tasks?</vt:lpstr>
      <vt:lpstr>Manage your tasks</vt:lpstr>
      <vt:lpstr>Create a task - example</vt:lpstr>
      <vt:lpstr>Miscellaneous</vt:lpstr>
      <vt:lpstr>Microsoft outlook 2013</vt:lpstr>
      <vt:lpstr>Microsoft Outlook 2013 - Mail</vt:lpstr>
      <vt:lpstr>Microsoft Outlook 2013 - mail</vt:lpstr>
      <vt:lpstr>Microsoft Outlook 2013</vt:lpstr>
      <vt:lpstr>Microsoft Outlook 2013</vt:lpstr>
      <vt:lpstr>Microsoft Outlook 2013 – Calendar</vt:lpstr>
      <vt:lpstr>Microsoft Outlook 2013 – Calendar</vt:lpstr>
      <vt:lpstr>Add Calendar Permissions</vt:lpstr>
      <vt:lpstr>Share your Calendar</vt:lpstr>
      <vt:lpstr>Access e-mail on your phone or tablet</vt:lpstr>
      <vt:lpstr>Please contact our help desk at help@carefreeit.ca or 519-883-7815 ext.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Petrashko</dc:creator>
  <cp:lastModifiedBy>Stephanie Petrashko</cp:lastModifiedBy>
  <cp:revision>840</cp:revision>
  <dcterms:created xsi:type="dcterms:W3CDTF">2014-10-20T17:45:35Z</dcterms:created>
  <dcterms:modified xsi:type="dcterms:W3CDTF">2014-11-07T17:19:55Z</dcterms:modified>
</cp:coreProperties>
</file>