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8" r:id="rId4"/>
    <p:sldId id="285" r:id="rId5"/>
    <p:sldId id="258" r:id="rId6"/>
    <p:sldId id="309" r:id="rId7"/>
    <p:sldId id="259" r:id="rId8"/>
    <p:sldId id="260" r:id="rId9"/>
    <p:sldId id="286" r:id="rId10"/>
    <p:sldId id="261" r:id="rId11"/>
    <p:sldId id="262" r:id="rId12"/>
    <p:sldId id="263" r:id="rId13"/>
    <p:sldId id="264" r:id="rId14"/>
    <p:sldId id="295" r:id="rId15"/>
    <p:sldId id="265" r:id="rId16"/>
    <p:sldId id="280" r:id="rId17"/>
    <p:sldId id="313" r:id="rId18"/>
    <p:sldId id="314" r:id="rId19"/>
    <p:sldId id="266" r:id="rId20"/>
    <p:sldId id="282" r:id="rId21"/>
    <p:sldId id="311" r:id="rId22"/>
    <p:sldId id="312" r:id="rId23"/>
    <p:sldId id="283" r:id="rId24"/>
    <p:sldId id="281" r:id="rId25"/>
    <p:sldId id="284" r:id="rId26"/>
    <p:sldId id="305" r:id="rId27"/>
    <p:sldId id="267" r:id="rId28"/>
    <p:sldId id="268" r:id="rId29"/>
    <p:sldId id="269" r:id="rId30"/>
    <p:sldId id="306" r:id="rId31"/>
    <p:sldId id="270" r:id="rId32"/>
    <p:sldId id="271" r:id="rId33"/>
    <p:sldId id="307" r:id="rId34"/>
    <p:sldId id="272" r:id="rId35"/>
    <p:sldId id="310" r:id="rId36"/>
    <p:sldId id="287" r:id="rId37"/>
    <p:sldId id="288" r:id="rId38"/>
    <p:sldId id="289" r:id="rId39"/>
    <p:sldId id="297" r:id="rId40"/>
    <p:sldId id="298" r:id="rId41"/>
    <p:sldId id="293" r:id="rId42"/>
    <p:sldId id="291" r:id="rId43"/>
    <p:sldId id="290" r:id="rId44"/>
    <p:sldId id="296" r:id="rId45"/>
    <p:sldId id="299" r:id="rId46"/>
    <p:sldId id="301" r:id="rId47"/>
    <p:sldId id="302" r:id="rId48"/>
    <p:sldId id="303" r:id="rId49"/>
    <p:sldId id="273" r:id="rId50"/>
    <p:sldId id="274" r:id="rId51"/>
    <p:sldId id="275" r:id="rId52"/>
    <p:sldId id="276" r:id="rId53"/>
    <p:sldId id="277" r:id="rId54"/>
    <p:sldId id="278" r:id="rId5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56"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8069" y="720090"/>
            <a:ext cx="7007860" cy="295147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51304" y="5021579"/>
            <a:ext cx="6041390" cy="939800"/>
          </a:xfrm>
          <a:prstGeom prst="rect">
            <a:avLst/>
          </a:prstGeom>
        </p:spPr>
        <p:txBody>
          <a:bodyPr wrap="square" lIns="0" tIns="0" rIns="0" bIns="0">
            <a:spAutoFit/>
          </a:bodyPr>
          <a:lstStyle>
            <a:lvl1pPr>
              <a:defRPr sz="6000" b="1" i="0">
                <a:solidFill>
                  <a:srgbClr val="548DD4"/>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10/15/2018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548DD4"/>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10/15/2018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548DD4"/>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10/15/2018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548DD4"/>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10/15/2018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10/15/2018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20570" y="491490"/>
            <a:ext cx="5102859" cy="574040"/>
          </a:xfrm>
          <a:prstGeom prst="rect">
            <a:avLst/>
          </a:prstGeom>
        </p:spPr>
        <p:txBody>
          <a:bodyPr wrap="square" lIns="0" tIns="0" rIns="0" bIns="0">
            <a:spAutoFit/>
          </a:bodyPr>
          <a:lstStyle>
            <a:lvl1pPr>
              <a:defRPr sz="3600" b="1" i="0">
                <a:solidFill>
                  <a:srgbClr val="548DD4"/>
                </a:solidFill>
                <a:latin typeface="Times New Roman"/>
                <a:cs typeface="Times New Roman"/>
              </a:defRPr>
            </a:lvl1pPr>
          </a:lstStyle>
          <a:p>
            <a:endParaRPr/>
          </a:p>
        </p:txBody>
      </p:sp>
      <p:sp>
        <p:nvSpPr>
          <p:cNvPr id="3" name="Holder 3"/>
          <p:cNvSpPr>
            <a:spLocks noGrp="1"/>
          </p:cNvSpPr>
          <p:nvPr>
            <p:ph type="body" idx="1"/>
          </p:nvPr>
        </p:nvSpPr>
        <p:spPr>
          <a:xfrm>
            <a:off x="801369" y="1676400"/>
            <a:ext cx="7541260" cy="2235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10/15/2018</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50.png"/><Relationship Id="rId5" Type="http://schemas.openxmlformats.org/officeDocument/2006/relationships/image" Target="../media/image45.png"/><Relationship Id="rId10" Type="http://schemas.openxmlformats.org/officeDocument/2006/relationships/image" Target="../media/image49.png"/><Relationship Id="rId4" Type="http://schemas.openxmlformats.org/officeDocument/2006/relationships/image" Target="../media/image44.png"/><Relationship Id="rId9"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3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43.png"/><Relationship Id="rId16"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50.png"/><Relationship Id="rId5" Type="http://schemas.openxmlformats.org/officeDocument/2006/relationships/image" Target="../media/image45.png"/><Relationship Id="rId15" Type="http://schemas.openxmlformats.org/officeDocument/2006/relationships/image" Target="../media/image8.png"/><Relationship Id="rId10" Type="http://schemas.openxmlformats.org/officeDocument/2006/relationships/image" Target="../media/image49.png"/><Relationship Id="rId4" Type="http://schemas.openxmlformats.org/officeDocument/2006/relationships/image" Target="../media/image44.png"/><Relationship Id="rId9" Type="http://schemas.openxmlformats.org/officeDocument/2006/relationships/image" Target="../media/image48.png"/><Relationship Id="rId14"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jpeg"/><Relationship Id="rId2" Type="http://schemas.openxmlformats.org/officeDocument/2006/relationships/image" Target="../media/image55.png"/><Relationship Id="rId1" Type="http://schemas.openxmlformats.org/officeDocument/2006/relationships/slideLayout" Target="../slideLayouts/slideLayout4.xml"/><Relationship Id="rId6" Type="http://schemas.openxmlformats.org/officeDocument/2006/relationships/image" Target="../media/image59.jpeg"/><Relationship Id="rId5" Type="http://schemas.openxmlformats.org/officeDocument/2006/relationships/image" Target="../media/image58.jpeg"/><Relationship Id="rId4" Type="http://schemas.openxmlformats.org/officeDocument/2006/relationships/image" Target="../media/image5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4.xml"/><Relationship Id="rId6" Type="http://schemas.openxmlformats.org/officeDocument/2006/relationships/image" Target="../media/image65.jpeg"/><Relationship Id="rId5" Type="http://schemas.openxmlformats.org/officeDocument/2006/relationships/image" Target="../media/image64.jpeg"/><Relationship Id="rId4" Type="http://schemas.openxmlformats.org/officeDocument/2006/relationships/image" Target="../media/image6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7.jpeg"/><Relationship Id="rId7" Type="http://schemas.openxmlformats.org/officeDocument/2006/relationships/image" Target="../media/image71.jpeg"/><Relationship Id="rId2" Type="http://schemas.openxmlformats.org/officeDocument/2006/relationships/image" Target="../media/image66.jpeg"/><Relationship Id="rId1" Type="http://schemas.openxmlformats.org/officeDocument/2006/relationships/slideLayout" Target="../slideLayouts/slideLayout4.xml"/><Relationship Id="rId6" Type="http://schemas.openxmlformats.org/officeDocument/2006/relationships/image" Target="../media/image70.jpeg"/><Relationship Id="rId5" Type="http://schemas.openxmlformats.org/officeDocument/2006/relationships/image" Target="../media/image69.jpeg"/><Relationship Id="rId4" Type="http://schemas.openxmlformats.org/officeDocument/2006/relationships/image" Target="../media/image68.jpeg"/></Relationships>
</file>

<file path=ppt/slides/_rels/slide35.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0.png"/><Relationship Id="rId3" Type="http://schemas.openxmlformats.org/officeDocument/2006/relationships/image" Target="../media/image73.png"/><Relationship Id="rId7" Type="http://schemas.openxmlformats.org/officeDocument/2006/relationships/image" Target="../media/image6.png"/><Relationship Id="rId12" Type="http://schemas.openxmlformats.org/officeDocument/2006/relationships/image" Target="../media/image79.png"/><Relationship Id="rId2" Type="http://schemas.openxmlformats.org/officeDocument/2006/relationships/image" Target="../media/image72.png"/><Relationship Id="rId16"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78.png"/><Relationship Id="rId5" Type="http://schemas.openxmlformats.org/officeDocument/2006/relationships/image" Target="../media/image75.png"/><Relationship Id="rId15" Type="http://schemas.openxmlformats.org/officeDocument/2006/relationships/image" Target="../media/image81.png"/><Relationship Id="rId10" Type="http://schemas.openxmlformats.org/officeDocument/2006/relationships/image" Target="../media/image77.png"/><Relationship Id="rId4" Type="http://schemas.openxmlformats.org/officeDocument/2006/relationships/image" Target="../media/image74.png"/><Relationship Id="rId9" Type="http://schemas.openxmlformats.org/officeDocument/2006/relationships/image" Target="../media/image32.png"/><Relationship Id="rId1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hyperlink" Target="https://azure.microsoft.com/en-in/services/load-balancer/" TargetMode="Externa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48.xml.rels><?xml version="1.0" encoding="UTF-8" standalone="yes"?>
<Relationships xmlns="http://schemas.openxmlformats.org/package/2006/relationships"><Relationship Id="rId2" Type="http://schemas.openxmlformats.org/officeDocument/2006/relationships/hyperlink" Target="http://www.adaptivecomputing.com/products/hpc-products/elastic-computin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93.jpeg"/><Relationship Id="rId13" Type="http://schemas.openxmlformats.org/officeDocument/2006/relationships/image" Target="../media/image98.jpeg"/><Relationship Id="rId18" Type="http://schemas.openxmlformats.org/officeDocument/2006/relationships/image" Target="../media/image103.jpeg"/><Relationship Id="rId26" Type="http://schemas.openxmlformats.org/officeDocument/2006/relationships/image" Target="../media/image111.jpeg"/><Relationship Id="rId3" Type="http://schemas.openxmlformats.org/officeDocument/2006/relationships/image" Target="../media/image88.jpeg"/><Relationship Id="rId21" Type="http://schemas.openxmlformats.org/officeDocument/2006/relationships/image" Target="../media/image106.png"/><Relationship Id="rId34" Type="http://schemas.openxmlformats.org/officeDocument/2006/relationships/image" Target="../media/image119.jpeg"/><Relationship Id="rId7" Type="http://schemas.openxmlformats.org/officeDocument/2006/relationships/image" Target="../media/image92.jpeg"/><Relationship Id="rId12" Type="http://schemas.openxmlformats.org/officeDocument/2006/relationships/image" Target="../media/image97.jpeg"/><Relationship Id="rId17" Type="http://schemas.openxmlformats.org/officeDocument/2006/relationships/image" Target="../media/image102.jpeg"/><Relationship Id="rId25" Type="http://schemas.openxmlformats.org/officeDocument/2006/relationships/image" Target="../media/image110.jpeg"/><Relationship Id="rId33" Type="http://schemas.openxmlformats.org/officeDocument/2006/relationships/image" Target="../media/image118.jpeg"/><Relationship Id="rId2" Type="http://schemas.openxmlformats.org/officeDocument/2006/relationships/image" Target="../media/image87.jpeg"/><Relationship Id="rId16" Type="http://schemas.openxmlformats.org/officeDocument/2006/relationships/image" Target="../media/image101.jpeg"/><Relationship Id="rId20" Type="http://schemas.openxmlformats.org/officeDocument/2006/relationships/image" Target="../media/image105.jpeg"/><Relationship Id="rId29" Type="http://schemas.openxmlformats.org/officeDocument/2006/relationships/image" Target="../media/image114.jpeg"/><Relationship Id="rId1" Type="http://schemas.openxmlformats.org/officeDocument/2006/relationships/slideLayout" Target="../slideLayouts/slideLayout4.xml"/><Relationship Id="rId6" Type="http://schemas.openxmlformats.org/officeDocument/2006/relationships/image" Target="../media/image91.jpeg"/><Relationship Id="rId11" Type="http://schemas.openxmlformats.org/officeDocument/2006/relationships/image" Target="../media/image96.jpeg"/><Relationship Id="rId24" Type="http://schemas.openxmlformats.org/officeDocument/2006/relationships/image" Target="../media/image109.jpeg"/><Relationship Id="rId32" Type="http://schemas.openxmlformats.org/officeDocument/2006/relationships/image" Target="../media/image117.jpeg"/><Relationship Id="rId5" Type="http://schemas.openxmlformats.org/officeDocument/2006/relationships/image" Target="../media/image90.jpeg"/><Relationship Id="rId15" Type="http://schemas.openxmlformats.org/officeDocument/2006/relationships/image" Target="../media/image100.jpeg"/><Relationship Id="rId23" Type="http://schemas.openxmlformats.org/officeDocument/2006/relationships/image" Target="../media/image108.jpeg"/><Relationship Id="rId28" Type="http://schemas.openxmlformats.org/officeDocument/2006/relationships/image" Target="../media/image113.jpeg"/><Relationship Id="rId10" Type="http://schemas.openxmlformats.org/officeDocument/2006/relationships/image" Target="../media/image95.jpeg"/><Relationship Id="rId19" Type="http://schemas.openxmlformats.org/officeDocument/2006/relationships/image" Target="../media/image104.jpeg"/><Relationship Id="rId31" Type="http://schemas.openxmlformats.org/officeDocument/2006/relationships/image" Target="../media/image116.jpeg"/><Relationship Id="rId4" Type="http://schemas.openxmlformats.org/officeDocument/2006/relationships/image" Target="../media/image89.jpeg"/><Relationship Id="rId9" Type="http://schemas.openxmlformats.org/officeDocument/2006/relationships/image" Target="../media/image94.jpeg"/><Relationship Id="rId14" Type="http://schemas.openxmlformats.org/officeDocument/2006/relationships/image" Target="../media/image99.jpeg"/><Relationship Id="rId22" Type="http://schemas.openxmlformats.org/officeDocument/2006/relationships/image" Target="../media/image107.jpeg"/><Relationship Id="rId27" Type="http://schemas.openxmlformats.org/officeDocument/2006/relationships/image" Target="../media/image112.jpeg"/><Relationship Id="rId30" Type="http://schemas.openxmlformats.org/officeDocument/2006/relationships/image" Target="../media/image115.jpeg"/><Relationship Id="rId35" Type="http://schemas.openxmlformats.org/officeDocument/2006/relationships/image" Target="../media/image12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image" Target="../media/image92.jpeg"/><Relationship Id="rId1" Type="http://schemas.openxmlformats.org/officeDocument/2006/relationships/slideLayout" Target="../slideLayouts/slideLayout2.xml"/><Relationship Id="rId5" Type="http://schemas.openxmlformats.org/officeDocument/2006/relationships/image" Target="../media/image94.jpeg"/><Relationship Id="rId4" Type="http://schemas.openxmlformats.org/officeDocument/2006/relationships/image" Target="../media/image121.jpeg"/></Relationships>
</file>

<file path=ppt/slides/_rels/slide53.xml.rels><?xml version="1.0" encoding="UTF-8" standalone="yes"?>
<Relationships xmlns="http://schemas.openxmlformats.org/package/2006/relationships"><Relationship Id="rId2" Type="http://schemas.openxmlformats.org/officeDocument/2006/relationships/image" Target="../media/image12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3000" y="1371600"/>
            <a:ext cx="6781800" cy="2228815"/>
          </a:xfrm>
          <a:prstGeom prst="rect">
            <a:avLst/>
          </a:prstGeom>
        </p:spPr>
        <p:txBody>
          <a:bodyPr vert="horz" wrap="square" lIns="0" tIns="12700" rIns="0" bIns="0" rtlCol="0">
            <a:spAutoFit/>
          </a:bodyPr>
          <a:lstStyle/>
          <a:p>
            <a:pPr marL="321310" algn="ctr">
              <a:lnSpc>
                <a:spcPct val="100000"/>
              </a:lnSpc>
            </a:pPr>
            <a:r>
              <a:rPr lang="en-US" sz="3600" b="1" spc="-5" dirty="0" smtClean="0">
                <a:effectLst>
                  <a:outerShdw blurRad="38100" dist="38100" dir="2700000" algn="tl">
                    <a:srgbClr val="000000">
                      <a:alpha val="43137"/>
                    </a:srgbClr>
                  </a:outerShdw>
                </a:effectLst>
                <a:latin typeface="Times New Roman"/>
                <a:cs typeface="Times New Roman"/>
              </a:rPr>
              <a:t>Week 2: </a:t>
            </a:r>
          </a:p>
          <a:p>
            <a:pPr marL="321310" algn="ctr">
              <a:lnSpc>
                <a:spcPct val="100000"/>
              </a:lnSpc>
            </a:pPr>
            <a:r>
              <a:rPr sz="3600" b="1" spc="-5" dirty="0" smtClean="0">
                <a:effectLst>
                  <a:outerShdw blurRad="38100" dist="38100" dir="2700000" algn="tl">
                    <a:srgbClr val="000000">
                      <a:alpha val="43137"/>
                    </a:srgbClr>
                  </a:outerShdw>
                </a:effectLst>
                <a:latin typeface="Times New Roman"/>
                <a:cs typeface="Times New Roman"/>
              </a:rPr>
              <a:t>On</a:t>
            </a:r>
            <a:endParaRPr sz="3600" dirty="0">
              <a:effectLst>
                <a:outerShdw blurRad="38100" dist="38100" dir="2700000" algn="tl">
                  <a:srgbClr val="000000">
                    <a:alpha val="43137"/>
                  </a:srgbClr>
                </a:outerShdw>
              </a:effectLst>
              <a:latin typeface="Times New Roman"/>
              <a:cs typeface="Times New Roman"/>
            </a:endParaRPr>
          </a:p>
          <a:p>
            <a:pPr marL="12700" algn="ctr">
              <a:lnSpc>
                <a:spcPct val="100000"/>
              </a:lnSpc>
            </a:pPr>
            <a:r>
              <a:rPr sz="3600" b="1" spc="-5" dirty="0" smtClean="0">
                <a:effectLst>
                  <a:outerShdw blurRad="38100" dist="38100" dir="2700000" algn="tl">
                    <a:srgbClr val="000000">
                      <a:alpha val="43137"/>
                    </a:srgbClr>
                  </a:outerShdw>
                </a:effectLst>
                <a:latin typeface="Times New Roman"/>
                <a:cs typeface="Times New Roman"/>
              </a:rPr>
              <a:t>Cloud</a:t>
            </a:r>
            <a:r>
              <a:rPr lang="en-US" sz="3600" b="1" spc="-5" dirty="0" smtClean="0">
                <a:effectLst>
                  <a:outerShdw blurRad="38100" dist="38100" dir="2700000" algn="tl">
                    <a:srgbClr val="000000">
                      <a:alpha val="43137"/>
                    </a:srgbClr>
                  </a:outerShdw>
                </a:effectLst>
                <a:latin typeface="Times New Roman"/>
                <a:cs typeface="Times New Roman"/>
              </a:rPr>
              <a:t> Services and Deployment Models</a:t>
            </a:r>
            <a:endParaRPr sz="3600" dirty="0">
              <a:effectLst>
                <a:outerShdw blurRad="38100" dist="38100" dir="2700000" algn="tl">
                  <a:srgbClr val="000000">
                    <a:alpha val="43137"/>
                  </a:srgbClr>
                </a:outerShdw>
              </a:effectLst>
              <a:latin typeface="Times New Roman"/>
              <a:cs typeface="Times New Roman"/>
            </a:endParaRPr>
          </a:p>
        </p:txBody>
      </p:sp>
      <p:sp>
        <p:nvSpPr>
          <p:cNvPr id="3" name="TextBox 2"/>
          <p:cNvSpPr txBox="1"/>
          <p:nvPr/>
        </p:nvSpPr>
        <p:spPr>
          <a:xfrm>
            <a:off x="4419600" y="5602069"/>
            <a:ext cx="4267200" cy="646331"/>
          </a:xfrm>
          <a:prstGeom prst="rect">
            <a:avLst/>
          </a:prstGeom>
          <a:noFill/>
        </p:spPr>
        <p:txBody>
          <a:bodyPr wrap="square" rtlCol="0">
            <a:sp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Dr. </a:t>
            </a:r>
            <a:r>
              <a:rPr lang="en-US" sz="3600" dirty="0" err="1" smtClean="0">
                <a:effectLst>
                  <a:outerShdw blurRad="38100" dist="38100" dir="2700000" algn="tl">
                    <a:srgbClr val="000000">
                      <a:alpha val="43137"/>
                    </a:srgbClr>
                  </a:outerShdw>
                </a:effectLst>
                <a:latin typeface="Times New Roman" pitchFamily="18" charset="0"/>
                <a:cs typeface="Times New Roman" pitchFamily="18" charset="0"/>
              </a:rPr>
              <a:t>ManjuLata</a:t>
            </a:r>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3600" dirty="0" err="1" smtClean="0">
                <a:effectLst>
                  <a:outerShdw blurRad="38100" dist="38100" dir="2700000" algn="tl">
                    <a:srgbClr val="000000">
                      <a:alpha val="43137"/>
                    </a:srgbClr>
                  </a:outerShdw>
                </a:effectLst>
                <a:latin typeface="Times New Roman" pitchFamily="18" charset="0"/>
                <a:cs typeface="Times New Roman" pitchFamily="18" charset="0"/>
              </a:rPr>
              <a:t>Rathi</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270" y="796290"/>
            <a:ext cx="2661920"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tx1"/>
                </a:solidFill>
              </a:rPr>
              <a:t>Basic</a:t>
            </a:r>
            <a:r>
              <a:rPr sz="3200" spc="-50" dirty="0">
                <a:solidFill>
                  <a:schemeClr val="tx1"/>
                </a:solidFill>
              </a:rPr>
              <a:t> </a:t>
            </a:r>
            <a:r>
              <a:rPr sz="3200" dirty="0">
                <a:solidFill>
                  <a:schemeClr val="tx1"/>
                </a:solidFill>
              </a:rPr>
              <a:t>Concepts</a:t>
            </a:r>
          </a:p>
        </p:txBody>
      </p:sp>
      <p:sp>
        <p:nvSpPr>
          <p:cNvPr id="3" name="object 3"/>
          <p:cNvSpPr txBox="1"/>
          <p:nvPr/>
        </p:nvSpPr>
        <p:spPr>
          <a:xfrm>
            <a:off x="382270" y="1939290"/>
            <a:ext cx="7559675" cy="3452227"/>
          </a:xfrm>
          <a:prstGeom prst="rect">
            <a:avLst/>
          </a:prstGeom>
        </p:spPr>
        <p:txBody>
          <a:bodyPr vert="horz" wrap="square" lIns="0" tIns="12700" rIns="0" bIns="0" rtlCol="0">
            <a:spAutoFit/>
          </a:bodyPr>
          <a:lstStyle/>
          <a:p>
            <a:pPr marL="12700" marR="5080" algn="just">
              <a:lnSpc>
                <a:spcPct val="100000"/>
              </a:lnSpc>
              <a:spcBef>
                <a:spcPts val="100"/>
              </a:spcBef>
            </a:pPr>
            <a:r>
              <a:rPr sz="2400" spc="-5" dirty="0">
                <a:latin typeface="Times New Roman"/>
                <a:cs typeface="Times New Roman"/>
              </a:rPr>
              <a:t>There </a:t>
            </a:r>
            <a:r>
              <a:rPr sz="2400" dirty="0">
                <a:latin typeface="Times New Roman"/>
                <a:cs typeface="Times New Roman"/>
              </a:rPr>
              <a:t>are certain </a:t>
            </a:r>
            <a:r>
              <a:rPr sz="2400" spc="-5" dirty="0">
                <a:latin typeface="Times New Roman"/>
                <a:cs typeface="Times New Roman"/>
              </a:rPr>
              <a:t>services and </a:t>
            </a:r>
            <a:r>
              <a:rPr sz="2400" dirty="0">
                <a:latin typeface="Times New Roman"/>
                <a:cs typeface="Times New Roman"/>
              </a:rPr>
              <a:t>models </a:t>
            </a:r>
            <a:r>
              <a:rPr sz="2400" spc="-5" dirty="0">
                <a:latin typeface="Times New Roman"/>
                <a:cs typeface="Times New Roman"/>
              </a:rPr>
              <a:t>working behind the  scene making the cloud computing feasible and accessible  </a:t>
            </a:r>
            <a:r>
              <a:rPr sz="2400" dirty="0">
                <a:latin typeface="Times New Roman"/>
                <a:cs typeface="Times New Roman"/>
              </a:rPr>
              <a:t>to </a:t>
            </a:r>
            <a:r>
              <a:rPr sz="2400" spc="-5" dirty="0">
                <a:latin typeface="Times New Roman"/>
                <a:cs typeface="Times New Roman"/>
              </a:rPr>
              <a:t>end users. Following </a:t>
            </a:r>
            <a:r>
              <a:rPr sz="2400" dirty="0">
                <a:latin typeface="Times New Roman"/>
                <a:cs typeface="Times New Roman"/>
              </a:rPr>
              <a:t>are the </a:t>
            </a:r>
            <a:r>
              <a:rPr sz="2400" spc="-5" dirty="0">
                <a:latin typeface="Times New Roman"/>
                <a:cs typeface="Times New Roman"/>
              </a:rPr>
              <a:t>working models </a:t>
            </a:r>
            <a:r>
              <a:rPr sz="2400" dirty="0">
                <a:latin typeface="Times New Roman"/>
                <a:cs typeface="Times New Roman"/>
              </a:rPr>
              <a:t>for </a:t>
            </a:r>
            <a:r>
              <a:rPr sz="2400" spc="-5" dirty="0">
                <a:latin typeface="Times New Roman"/>
                <a:cs typeface="Times New Roman"/>
              </a:rPr>
              <a:t>cloud  computing:</a:t>
            </a:r>
            <a:endParaRPr sz="2400" dirty="0">
              <a:latin typeface="Times New Roman"/>
              <a:cs typeface="Times New Roman"/>
            </a:endParaRPr>
          </a:p>
          <a:p>
            <a:pPr>
              <a:lnSpc>
                <a:spcPct val="100000"/>
              </a:lnSpc>
            </a:pPr>
            <a:endParaRPr sz="2600" dirty="0">
              <a:latin typeface="Times New Roman"/>
              <a:cs typeface="Times New Roman"/>
            </a:endParaRPr>
          </a:p>
          <a:p>
            <a:pPr marL="420370" indent="-407670">
              <a:lnSpc>
                <a:spcPct val="100000"/>
              </a:lnSpc>
              <a:spcBef>
                <a:spcPts val="2100"/>
              </a:spcBef>
              <a:buClr>
                <a:srgbClr val="000000"/>
              </a:buClr>
              <a:buAutoNum type="arabicPeriod"/>
              <a:tabLst>
                <a:tab pos="421005" algn="l"/>
              </a:tabLst>
            </a:pPr>
            <a:r>
              <a:rPr sz="2800" b="1" dirty="0">
                <a:latin typeface="Times New Roman"/>
                <a:cs typeface="Times New Roman"/>
              </a:rPr>
              <a:t>Deployment</a:t>
            </a:r>
            <a:r>
              <a:rPr sz="2800" b="1" spc="-5" dirty="0">
                <a:latin typeface="Times New Roman"/>
                <a:cs typeface="Times New Roman"/>
              </a:rPr>
              <a:t> Models</a:t>
            </a:r>
            <a:endParaRPr sz="2800" dirty="0">
              <a:latin typeface="Times New Roman"/>
              <a:cs typeface="Times New Roman"/>
            </a:endParaRPr>
          </a:p>
          <a:p>
            <a:pPr>
              <a:lnSpc>
                <a:spcPct val="100000"/>
              </a:lnSpc>
              <a:spcBef>
                <a:spcPts val="45"/>
              </a:spcBef>
              <a:buAutoNum type="arabicPeriod"/>
            </a:pPr>
            <a:endParaRPr sz="2800" dirty="0">
              <a:latin typeface="Times New Roman"/>
              <a:cs typeface="Times New Roman"/>
            </a:endParaRPr>
          </a:p>
          <a:p>
            <a:pPr marL="420370" indent="-407670">
              <a:lnSpc>
                <a:spcPct val="100000"/>
              </a:lnSpc>
              <a:buClr>
                <a:srgbClr val="000000"/>
              </a:buClr>
              <a:buAutoNum type="arabicPeriod"/>
              <a:tabLst>
                <a:tab pos="421005" algn="l"/>
              </a:tabLst>
            </a:pPr>
            <a:r>
              <a:rPr sz="2800" b="1" dirty="0">
                <a:latin typeface="Times New Roman"/>
                <a:cs typeface="Times New Roman"/>
              </a:rPr>
              <a:t>Service</a:t>
            </a:r>
            <a:r>
              <a:rPr sz="2800" b="1" spc="5" dirty="0">
                <a:latin typeface="Times New Roman"/>
                <a:cs typeface="Times New Roman"/>
              </a:rPr>
              <a:t> </a:t>
            </a:r>
            <a:r>
              <a:rPr sz="2800" b="1" spc="-5" dirty="0">
                <a:latin typeface="Times New Roman"/>
                <a:cs typeface="Times New Roman"/>
              </a:rPr>
              <a:t>Models</a:t>
            </a:r>
            <a:endParaRPr sz="28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9170" y="491490"/>
            <a:ext cx="3921760" cy="574040"/>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Deployment</a:t>
            </a:r>
            <a:r>
              <a:rPr spc="-60" dirty="0">
                <a:solidFill>
                  <a:schemeClr val="tx1"/>
                </a:solidFill>
              </a:rPr>
              <a:t> </a:t>
            </a:r>
            <a:r>
              <a:rPr spc="-10" dirty="0">
                <a:solidFill>
                  <a:schemeClr val="tx1"/>
                </a:solidFill>
              </a:rPr>
              <a:t>Models</a:t>
            </a:r>
          </a:p>
        </p:txBody>
      </p:sp>
      <p:sp>
        <p:nvSpPr>
          <p:cNvPr id="3" name="object 3"/>
          <p:cNvSpPr txBox="1"/>
          <p:nvPr/>
        </p:nvSpPr>
        <p:spPr>
          <a:xfrm>
            <a:off x="554990" y="2056129"/>
            <a:ext cx="6970395" cy="1488440"/>
          </a:xfrm>
          <a:prstGeom prst="rect">
            <a:avLst/>
          </a:prstGeom>
        </p:spPr>
        <p:txBody>
          <a:bodyPr vert="horz" wrap="square" lIns="0" tIns="12700" rIns="0" bIns="0" rtlCol="0">
            <a:spAutoFit/>
          </a:bodyPr>
          <a:lstStyle/>
          <a:p>
            <a:pPr marL="12700" marR="5080" algn="just">
              <a:lnSpc>
                <a:spcPct val="100000"/>
              </a:lnSpc>
              <a:spcBef>
                <a:spcPts val="100"/>
              </a:spcBef>
            </a:pPr>
            <a:r>
              <a:rPr sz="2400" spc="-5" dirty="0">
                <a:latin typeface="Times New Roman"/>
                <a:cs typeface="Times New Roman"/>
              </a:rPr>
              <a:t>Deployment models define </a:t>
            </a:r>
            <a:r>
              <a:rPr sz="2400" dirty="0">
                <a:latin typeface="Times New Roman"/>
                <a:cs typeface="Times New Roman"/>
              </a:rPr>
              <a:t>the </a:t>
            </a:r>
            <a:r>
              <a:rPr sz="2400" spc="5" dirty="0">
                <a:latin typeface="Times New Roman"/>
                <a:cs typeface="Times New Roman"/>
              </a:rPr>
              <a:t>type </a:t>
            </a:r>
            <a:r>
              <a:rPr sz="2400" dirty="0">
                <a:latin typeface="Times New Roman"/>
                <a:cs typeface="Times New Roman"/>
              </a:rPr>
              <a:t>of </a:t>
            </a:r>
            <a:r>
              <a:rPr sz="2400" spc="-5" dirty="0">
                <a:latin typeface="Times New Roman"/>
                <a:cs typeface="Times New Roman"/>
              </a:rPr>
              <a:t>access </a:t>
            </a:r>
            <a:r>
              <a:rPr sz="2400" dirty="0">
                <a:latin typeface="Times New Roman"/>
                <a:cs typeface="Times New Roman"/>
              </a:rPr>
              <a:t>to the  cloud, i.e., how the cloud is located? </a:t>
            </a:r>
            <a:r>
              <a:rPr sz="2400" spc="-5" dirty="0">
                <a:latin typeface="Times New Roman"/>
                <a:cs typeface="Times New Roman"/>
              </a:rPr>
              <a:t>Cloud </a:t>
            </a:r>
            <a:r>
              <a:rPr sz="2400" dirty="0">
                <a:latin typeface="Times New Roman"/>
                <a:cs typeface="Times New Roman"/>
              </a:rPr>
              <a:t>can </a:t>
            </a:r>
            <a:r>
              <a:rPr sz="2400" spc="-5" dirty="0">
                <a:latin typeface="Times New Roman"/>
                <a:cs typeface="Times New Roman"/>
              </a:rPr>
              <a:t>have</a:t>
            </a:r>
            <a:r>
              <a:rPr sz="2400" spc="-80" dirty="0">
                <a:latin typeface="Times New Roman"/>
                <a:cs typeface="Times New Roman"/>
              </a:rPr>
              <a:t> </a:t>
            </a:r>
            <a:r>
              <a:rPr sz="2400" dirty="0">
                <a:latin typeface="Times New Roman"/>
                <a:cs typeface="Times New Roman"/>
              </a:rPr>
              <a:t>any  of the </a:t>
            </a:r>
            <a:r>
              <a:rPr sz="2400" spc="-5" dirty="0">
                <a:latin typeface="Times New Roman"/>
                <a:cs typeface="Times New Roman"/>
              </a:rPr>
              <a:t>four </a:t>
            </a:r>
            <a:r>
              <a:rPr sz="2400" dirty="0">
                <a:latin typeface="Times New Roman"/>
                <a:cs typeface="Times New Roman"/>
              </a:rPr>
              <a:t>types of </a:t>
            </a:r>
            <a:r>
              <a:rPr sz="2400" spc="-5" dirty="0">
                <a:latin typeface="Times New Roman"/>
                <a:cs typeface="Times New Roman"/>
              </a:rPr>
              <a:t>access: Public, Private, </a:t>
            </a:r>
            <a:r>
              <a:rPr sz="2400" dirty="0">
                <a:latin typeface="Times New Roman"/>
                <a:cs typeface="Times New Roman"/>
              </a:rPr>
              <a:t>Hybrid and  </a:t>
            </a:r>
            <a:r>
              <a:rPr sz="2400" spc="-5" dirty="0">
                <a:latin typeface="Times New Roman"/>
                <a:cs typeface="Times New Roman"/>
              </a:rPr>
              <a:t>Community.</a:t>
            </a:r>
            <a:endParaRPr sz="24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9200" y="1144269"/>
            <a:ext cx="6357101" cy="46029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43890"/>
            <a:ext cx="8094980" cy="1000760"/>
          </a:xfrm>
          <a:prstGeom prst="rect">
            <a:avLst/>
          </a:prstGeom>
        </p:spPr>
        <p:txBody>
          <a:bodyPr vert="horz" wrap="square" lIns="0" tIns="12700" rIns="0" bIns="0" rtlCol="0">
            <a:spAutoFit/>
          </a:bodyPr>
          <a:lstStyle/>
          <a:p>
            <a:pPr marL="12700" marR="5080" algn="just">
              <a:lnSpc>
                <a:spcPct val="100000"/>
              </a:lnSpc>
              <a:spcBef>
                <a:spcPts val="100"/>
              </a:spcBef>
            </a:pPr>
            <a:r>
              <a:rPr sz="2400" spc="-10" dirty="0">
                <a:solidFill>
                  <a:schemeClr val="tx1"/>
                </a:solidFill>
              </a:rPr>
              <a:t>PUBLIC </a:t>
            </a:r>
            <a:r>
              <a:rPr sz="2400" spc="-5" dirty="0">
                <a:solidFill>
                  <a:schemeClr val="tx1"/>
                </a:solidFill>
              </a:rPr>
              <a:t>CLOUD </a:t>
            </a:r>
            <a:r>
              <a:rPr sz="1800" dirty="0">
                <a:solidFill>
                  <a:schemeClr val="tx1"/>
                </a:solidFill>
              </a:rPr>
              <a:t>: </a:t>
            </a:r>
            <a:r>
              <a:rPr sz="2000" b="0" dirty="0">
                <a:solidFill>
                  <a:schemeClr val="tx1"/>
                </a:solidFill>
                <a:latin typeface="Times New Roman"/>
                <a:cs typeface="Times New Roman"/>
              </a:rPr>
              <a:t>The </a:t>
            </a:r>
            <a:r>
              <a:rPr sz="2000" spc="-5" dirty="0">
                <a:solidFill>
                  <a:schemeClr val="tx1"/>
                </a:solidFill>
              </a:rPr>
              <a:t>Public </a:t>
            </a:r>
            <a:r>
              <a:rPr sz="2000" dirty="0">
                <a:solidFill>
                  <a:schemeClr val="tx1"/>
                </a:solidFill>
              </a:rPr>
              <a:t>Cloud </a:t>
            </a:r>
            <a:r>
              <a:rPr sz="2000" b="0" spc="-5" dirty="0">
                <a:solidFill>
                  <a:schemeClr val="tx1"/>
                </a:solidFill>
                <a:latin typeface="Times New Roman"/>
                <a:cs typeface="Times New Roman"/>
              </a:rPr>
              <a:t>allows systems </a:t>
            </a:r>
            <a:r>
              <a:rPr sz="2000" b="0" dirty="0">
                <a:solidFill>
                  <a:schemeClr val="tx1"/>
                </a:solidFill>
                <a:latin typeface="Times New Roman"/>
                <a:cs typeface="Times New Roman"/>
              </a:rPr>
              <a:t>and </a:t>
            </a:r>
            <a:r>
              <a:rPr sz="2000" b="0" spc="-5" dirty="0">
                <a:solidFill>
                  <a:schemeClr val="tx1"/>
                </a:solidFill>
                <a:latin typeface="Times New Roman"/>
                <a:cs typeface="Times New Roman"/>
              </a:rPr>
              <a:t>services to </a:t>
            </a:r>
            <a:r>
              <a:rPr sz="2000" b="0" dirty="0">
                <a:solidFill>
                  <a:schemeClr val="tx1"/>
                </a:solidFill>
                <a:latin typeface="Times New Roman"/>
                <a:cs typeface="Times New Roman"/>
              </a:rPr>
              <a:t>be  </a:t>
            </a:r>
            <a:r>
              <a:rPr sz="2000" b="0" spc="-5" dirty="0">
                <a:solidFill>
                  <a:schemeClr val="tx1"/>
                </a:solidFill>
                <a:latin typeface="Times New Roman"/>
                <a:cs typeface="Times New Roman"/>
              </a:rPr>
              <a:t>easily accessible to </a:t>
            </a:r>
            <a:r>
              <a:rPr sz="2000" b="0" dirty="0">
                <a:solidFill>
                  <a:schemeClr val="tx1"/>
                </a:solidFill>
                <a:latin typeface="Times New Roman"/>
                <a:cs typeface="Times New Roman"/>
              </a:rPr>
              <a:t>the general </a:t>
            </a:r>
            <a:r>
              <a:rPr sz="2000" b="0" spc="-5" dirty="0">
                <a:solidFill>
                  <a:schemeClr val="tx1"/>
                </a:solidFill>
                <a:latin typeface="Times New Roman"/>
                <a:cs typeface="Times New Roman"/>
              </a:rPr>
              <a:t>public. </a:t>
            </a:r>
            <a:r>
              <a:rPr sz="2000" b="0" dirty="0">
                <a:solidFill>
                  <a:schemeClr val="tx1"/>
                </a:solidFill>
                <a:latin typeface="Times New Roman"/>
                <a:cs typeface="Times New Roman"/>
              </a:rPr>
              <a:t>Public </a:t>
            </a:r>
            <a:r>
              <a:rPr sz="2000" b="0" spc="-5" dirty="0">
                <a:solidFill>
                  <a:schemeClr val="tx1"/>
                </a:solidFill>
                <a:latin typeface="Times New Roman"/>
                <a:cs typeface="Times New Roman"/>
              </a:rPr>
              <a:t>cloud </a:t>
            </a:r>
            <a:r>
              <a:rPr sz="2000" b="0" spc="-10" dirty="0">
                <a:solidFill>
                  <a:schemeClr val="tx1"/>
                </a:solidFill>
                <a:latin typeface="Times New Roman"/>
                <a:cs typeface="Times New Roman"/>
              </a:rPr>
              <a:t>may </a:t>
            </a:r>
            <a:r>
              <a:rPr sz="2000" b="0" dirty="0">
                <a:solidFill>
                  <a:schemeClr val="tx1"/>
                </a:solidFill>
                <a:latin typeface="Times New Roman"/>
                <a:cs typeface="Times New Roman"/>
              </a:rPr>
              <a:t>be </a:t>
            </a:r>
            <a:r>
              <a:rPr sz="2000" b="0" spc="-5" dirty="0">
                <a:solidFill>
                  <a:schemeClr val="tx1"/>
                </a:solidFill>
                <a:latin typeface="Times New Roman"/>
                <a:cs typeface="Times New Roman"/>
              </a:rPr>
              <a:t>less </a:t>
            </a:r>
            <a:r>
              <a:rPr sz="2000" b="0" dirty="0">
                <a:solidFill>
                  <a:schemeClr val="tx1"/>
                </a:solidFill>
                <a:latin typeface="Times New Roman"/>
                <a:cs typeface="Times New Roman"/>
              </a:rPr>
              <a:t>secure </a:t>
            </a:r>
            <a:r>
              <a:rPr sz="2000" b="0" spc="-5" dirty="0">
                <a:solidFill>
                  <a:schemeClr val="tx1"/>
                </a:solidFill>
                <a:latin typeface="Times New Roman"/>
                <a:cs typeface="Times New Roman"/>
              </a:rPr>
              <a:t>because  </a:t>
            </a:r>
            <a:r>
              <a:rPr sz="2000" b="0" dirty="0">
                <a:solidFill>
                  <a:schemeClr val="tx1"/>
                </a:solidFill>
                <a:latin typeface="Times New Roman"/>
                <a:cs typeface="Times New Roman"/>
              </a:rPr>
              <a:t>of </a:t>
            </a:r>
            <a:r>
              <a:rPr sz="2000" b="0" spc="-10" dirty="0">
                <a:solidFill>
                  <a:schemeClr val="tx1"/>
                </a:solidFill>
                <a:latin typeface="Times New Roman"/>
                <a:cs typeface="Times New Roman"/>
              </a:rPr>
              <a:t>its </a:t>
            </a:r>
            <a:r>
              <a:rPr sz="2000" b="0" dirty="0">
                <a:solidFill>
                  <a:schemeClr val="tx1"/>
                </a:solidFill>
                <a:latin typeface="Times New Roman"/>
                <a:cs typeface="Times New Roman"/>
              </a:rPr>
              <a:t>openness, e.g.,</a:t>
            </a:r>
            <a:r>
              <a:rPr sz="2000" b="0" spc="30" dirty="0">
                <a:solidFill>
                  <a:schemeClr val="tx1"/>
                </a:solidFill>
                <a:latin typeface="Times New Roman"/>
                <a:cs typeface="Times New Roman"/>
              </a:rPr>
              <a:t> </a:t>
            </a:r>
            <a:r>
              <a:rPr sz="2000" b="0" spc="-10" dirty="0">
                <a:solidFill>
                  <a:schemeClr val="tx1"/>
                </a:solidFill>
                <a:latin typeface="Times New Roman"/>
                <a:cs typeface="Times New Roman"/>
              </a:rPr>
              <a:t>e-mail.</a:t>
            </a:r>
            <a:endParaRPr sz="2000" dirty="0">
              <a:solidFill>
                <a:schemeClr val="tx1"/>
              </a:solidFill>
              <a:latin typeface="Times New Roman"/>
              <a:cs typeface="Times New Roman"/>
            </a:endParaRPr>
          </a:p>
        </p:txBody>
      </p:sp>
      <p:sp>
        <p:nvSpPr>
          <p:cNvPr id="3" name="object 3"/>
          <p:cNvSpPr txBox="1"/>
          <p:nvPr/>
        </p:nvSpPr>
        <p:spPr>
          <a:xfrm>
            <a:off x="228600" y="2167890"/>
            <a:ext cx="8234045" cy="4244752"/>
          </a:xfrm>
          <a:prstGeom prst="rect">
            <a:avLst/>
          </a:prstGeom>
        </p:spPr>
        <p:txBody>
          <a:bodyPr vert="horz" wrap="square" lIns="0" tIns="12700" rIns="0" bIns="0" rtlCol="0">
            <a:spAutoFit/>
          </a:bodyPr>
          <a:lstStyle/>
          <a:p>
            <a:pPr marL="12700" marR="5080" algn="just">
              <a:lnSpc>
                <a:spcPct val="100000"/>
              </a:lnSpc>
              <a:spcBef>
                <a:spcPts val="100"/>
              </a:spcBef>
            </a:pPr>
            <a:r>
              <a:rPr sz="2400" b="1" spc="-10" dirty="0">
                <a:latin typeface="Times New Roman"/>
                <a:cs typeface="Times New Roman"/>
              </a:rPr>
              <a:t>PRIVATE </a:t>
            </a:r>
            <a:r>
              <a:rPr sz="2400" b="1" spc="-5" dirty="0">
                <a:latin typeface="Times New Roman"/>
                <a:cs typeface="Times New Roman"/>
              </a:rPr>
              <a:t>CLOUD </a:t>
            </a:r>
            <a:r>
              <a:rPr sz="1800" b="1" dirty="0">
                <a:latin typeface="Times New Roman"/>
                <a:cs typeface="Times New Roman"/>
              </a:rPr>
              <a:t>: </a:t>
            </a:r>
            <a:r>
              <a:rPr sz="2000" dirty="0">
                <a:latin typeface="Times New Roman"/>
                <a:cs typeface="Times New Roman"/>
              </a:rPr>
              <a:t>The </a:t>
            </a:r>
            <a:r>
              <a:rPr sz="2000" b="1" dirty="0">
                <a:latin typeface="Times New Roman"/>
                <a:cs typeface="Times New Roman"/>
              </a:rPr>
              <a:t>Private Cloud </a:t>
            </a:r>
            <a:r>
              <a:rPr sz="2000" dirty="0">
                <a:latin typeface="Times New Roman"/>
                <a:cs typeface="Times New Roman"/>
              </a:rPr>
              <a:t>allows </a:t>
            </a:r>
            <a:r>
              <a:rPr sz="2000" spc="-10" dirty="0">
                <a:latin typeface="Times New Roman"/>
                <a:cs typeface="Times New Roman"/>
              </a:rPr>
              <a:t>systems </a:t>
            </a:r>
            <a:r>
              <a:rPr sz="2000" spc="-5" dirty="0">
                <a:latin typeface="Times New Roman"/>
                <a:cs typeface="Times New Roman"/>
              </a:rPr>
              <a:t>and services to </a:t>
            </a:r>
            <a:r>
              <a:rPr sz="2000" dirty="0">
                <a:latin typeface="Times New Roman"/>
                <a:cs typeface="Times New Roman"/>
              </a:rPr>
              <a:t>be  </a:t>
            </a:r>
            <a:r>
              <a:rPr sz="2000" spc="-5" dirty="0">
                <a:latin typeface="Times New Roman"/>
                <a:cs typeface="Times New Roman"/>
              </a:rPr>
              <a:t>accessible within </a:t>
            </a:r>
            <a:r>
              <a:rPr sz="2000" dirty="0">
                <a:latin typeface="Times New Roman"/>
                <a:cs typeface="Times New Roman"/>
              </a:rPr>
              <a:t>an </a:t>
            </a:r>
            <a:r>
              <a:rPr sz="2000" spc="-5" dirty="0">
                <a:latin typeface="Times New Roman"/>
                <a:cs typeface="Times New Roman"/>
              </a:rPr>
              <a:t>organization. </a:t>
            </a:r>
            <a:r>
              <a:rPr sz="2000" dirty="0">
                <a:latin typeface="Times New Roman"/>
                <a:cs typeface="Times New Roman"/>
              </a:rPr>
              <a:t>It offers </a:t>
            </a:r>
            <a:r>
              <a:rPr sz="2000" spc="-5" dirty="0">
                <a:latin typeface="Times New Roman"/>
                <a:cs typeface="Times New Roman"/>
              </a:rPr>
              <a:t>increased security because </a:t>
            </a:r>
            <a:r>
              <a:rPr sz="2000" dirty="0">
                <a:latin typeface="Times New Roman"/>
                <a:cs typeface="Times New Roman"/>
              </a:rPr>
              <a:t>of </a:t>
            </a:r>
            <a:r>
              <a:rPr sz="2000" spc="-10" dirty="0">
                <a:latin typeface="Times New Roman"/>
                <a:cs typeface="Times New Roman"/>
              </a:rPr>
              <a:t>its  </a:t>
            </a:r>
            <a:r>
              <a:rPr sz="2000" spc="-5" dirty="0">
                <a:latin typeface="Times New Roman"/>
                <a:cs typeface="Times New Roman"/>
              </a:rPr>
              <a:t>private</a:t>
            </a:r>
            <a:r>
              <a:rPr sz="2000" dirty="0">
                <a:latin typeface="Times New Roman"/>
                <a:cs typeface="Times New Roman"/>
              </a:rPr>
              <a:t> </a:t>
            </a:r>
            <a:r>
              <a:rPr sz="2000" spc="-5" dirty="0">
                <a:latin typeface="Times New Roman"/>
                <a:cs typeface="Times New Roman"/>
              </a:rPr>
              <a:t>nature.</a:t>
            </a:r>
            <a:endParaRPr sz="2000">
              <a:latin typeface="Times New Roman"/>
              <a:cs typeface="Times New Roman"/>
            </a:endParaRPr>
          </a:p>
          <a:p>
            <a:pPr algn="just">
              <a:lnSpc>
                <a:spcPct val="100000"/>
              </a:lnSpc>
            </a:pPr>
            <a:endParaRPr sz="2200">
              <a:latin typeface="Times New Roman"/>
              <a:cs typeface="Times New Roman"/>
            </a:endParaRPr>
          </a:p>
          <a:p>
            <a:pPr algn="just">
              <a:lnSpc>
                <a:spcPct val="100000"/>
              </a:lnSpc>
              <a:spcBef>
                <a:spcPts val="25"/>
              </a:spcBef>
            </a:pPr>
            <a:endParaRPr sz="1950">
              <a:latin typeface="Times New Roman"/>
              <a:cs typeface="Times New Roman"/>
            </a:endParaRPr>
          </a:p>
          <a:p>
            <a:pPr marL="12700" marR="290830" algn="just">
              <a:lnSpc>
                <a:spcPct val="100000"/>
              </a:lnSpc>
            </a:pPr>
            <a:r>
              <a:rPr sz="2400" b="1" spc="-5" dirty="0">
                <a:latin typeface="Times New Roman"/>
                <a:cs typeface="Times New Roman"/>
              </a:rPr>
              <a:t>COMMUNITY CLOUD </a:t>
            </a:r>
            <a:r>
              <a:rPr sz="1800" b="1">
                <a:latin typeface="Times New Roman"/>
                <a:cs typeface="Times New Roman"/>
              </a:rPr>
              <a:t>: </a:t>
            </a:r>
            <a:r>
              <a:rPr sz="2000" smtClean="0">
                <a:latin typeface="Times New Roman" pitchFamily="18" charset="0"/>
                <a:cs typeface="Times New Roman" pitchFamily="18" charset="0"/>
              </a:rPr>
              <a:t>The </a:t>
            </a:r>
            <a:r>
              <a:rPr sz="2000" b="1" smtClean="0">
                <a:latin typeface="Times New Roman" pitchFamily="18" charset="0"/>
                <a:cs typeface="Times New Roman" pitchFamily="18" charset="0"/>
              </a:rPr>
              <a:t>Community </a:t>
            </a:r>
            <a:r>
              <a:rPr sz="2000" b="1" dirty="0">
                <a:latin typeface="Times New Roman" pitchFamily="18" charset="0"/>
                <a:cs typeface="Times New Roman" pitchFamily="18" charset="0"/>
              </a:rPr>
              <a:t>Cloud </a:t>
            </a:r>
            <a:r>
              <a:rPr sz="2000" spc="-5" dirty="0">
                <a:latin typeface="Times New Roman" pitchFamily="18" charset="0"/>
                <a:cs typeface="Times New Roman" pitchFamily="18" charset="0"/>
              </a:rPr>
              <a:t>allows </a:t>
            </a:r>
            <a:r>
              <a:rPr sz="2000" spc="-10" dirty="0">
                <a:latin typeface="Times New Roman" pitchFamily="18" charset="0"/>
                <a:cs typeface="Times New Roman" pitchFamily="18" charset="0"/>
              </a:rPr>
              <a:t>systems </a:t>
            </a:r>
            <a:r>
              <a:rPr sz="2000" dirty="0">
                <a:latin typeface="Times New Roman" pitchFamily="18" charset="0"/>
                <a:cs typeface="Times New Roman" pitchFamily="18" charset="0"/>
              </a:rPr>
              <a:t>and  </a:t>
            </a:r>
            <a:r>
              <a:rPr sz="2000" spc="-5" dirty="0">
                <a:latin typeface="Times New Roman" pitchFamily="18" charset="0"/>
                <a:cs typeface="Times New Roman" pitchFamily="18" charset="0"/>
              </a:rPr>
              <a:t>services </a:t>
            </a:r>
            <a:r>
              <a:rPr sz="2000" dirty="0">
                <a:latin typeface="Times New Roman" pitchFamily="18" charset="0"/>
                <a:cs typeface="Times New Roman" pitchFamily="18" charset="0"/>
              </a:rPr>
              <a:t>to be </a:t>
            </a:r>
            <a:r>
              <a:rPr sz="2000" spc="-5" dirty="0">
                <a:latin typeface="Times New Roman" pitchFamily="18" charset="0"/>
                <a:cs typeface="Times New Roman" pitchFamily="18" charset="0"/>
              </a:rPr>
              <a:t>accessible </a:t>
            </a:r>
            <a:r>
              <a:rPr sz="2000" dirty="0">
                <a:latin typeface="Times New Roman" pitchFamily="18" charset="0"/>
                <a:cs typeface="Times New Roman" pitchFamily="18" charset="0"/>
              </a:rPr>
              <a:t>by group </a:t>
            </a:r>
            <a:r>
              <a:rPr sz="2000">
                <a:latin typeface="Times New Roman" pitchFamily="18" charset="0"/>
                <a:cs typeface="Times New Roman" pitchFamily="18" charset="0"/>
              </a:rPr>
              <a:t>of</a:t>
            </a:r>
            <a:r>
              <a:rPr sz="2000" spc="25">
                <a:latin typeface="Times New Roman" pitchFamily="18" charset="0"/>
                <a:cs typeface="Times New Roman" pitchFamily="18" charset="0"/>
              </a:rPr>
              <a:t> </a:t>
            </a:r>
            <a:r>
              <a:rPr sz="2000" spc="-5" smtClean="0">
                <a:latin typeface="Times New Roman" pitchFamily="18" charset="0"/>
                <a:cs typeface="Times New Roman" pitchFamily="18" charset="0"/>
              </a:rPr>
              <a:t>organizations</a:t>
            </a:r>
            <a:r>
              <a:rPr lang="en-US" sz="2000" spc="-5"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(e.g., mission, security requirements, policy, or compliance considerations)</a:t>
            </a:r>
            <a:r>
              <a:rPr sz="2000" spc="-5" smtClean="0">
                <a:latin typeface="Times New Roman" pitchFamily="18" charset="0"/>
                <a:cs typeface="Times New Roman" pitchFamily="18" charset="0"/>
              </a:rPr>
              <a:t>.</a:t>
            </a:r>
            <a:endParaRPr sz="2000">
              <a:latin typeface="Times New Roman" pitchFamily="18" charset="0"/>
              <a:cs typeface="Times New Roman" pitchFamily="18" charset="0"/>
            </a:endParaRPr>
          </a:p>
          <a:p>
            <a:pPr algn="just">
              <a:lnSpc>
                <a:spcPct val="100000"/>
              </a:lnSpc>
            </a:pPr>
            <a:endParaRPr sz="2200">
              <a:latin typeface="Times New Roman"/>
              <a:cs typeface="Times New Roman"/>
            </a:endParaRPr>
          </a:p>
          <a:p>
            <a:pPr algn="just">
              <a:lnSpc>
                <a:spcPct val="100000"/>
              </a:lnSpc>
              <a:spcBef>
                <a:spcPts val="40"/>
              </a:spcBef>
            </a:pPr>
            <a:endParaRPr sz="1950">
              <a:latin typeface="Times New Roman"/>
              <a:cs typeface="Times New Roman"/>
            </a:endParaRPr>
          </a:p>
          <a:p>
            <a:pPr marL="12700" marR="258445" algn="just">
              <a:lnSpc>
                <a:spcPct val="100000"/>
              </a:lnSpc>
            </a:pPr>
            <a:r>
              <a:rPr sz="2400" b="1" spc="-5" dirty="0">
                <a:latin typeface="Times New Roman"/>
                <a:cs typeface="Times New Roman"/>
              </a:rPr>
              <a:t>HYBRID CLOUD </a:t>
            </a:r>
            <a:r>
              <a:rPr sz="1800" b="1" dirty="0">
                <a:latin typeface="Times New Roman"/>
                <a:cs typeface="Times New Roman"/>
              </a:rPr>
              <a:t>: </a:t>
            </a:r>
            <a:r>
              <a:rPr sz="2000" dirty="0">
                <a:latin typeface="Times New Roman"/>
                <a:cs typeface="Times New Roman"/>
              </a:rPr>
              <a:t>The </a:t>
            </a:r>
            <a:r>
              <a:rPr sz="2000" b="1" dirty="0">
                <a:latin typeface="Times New Roman"/>
                <a:cs typeface="Times New Roman"/>
              </a:rPr>
              <a:t>Hybrid Cloud </a:t>
            </a:r>
            <a:r>
              <a:rPr sz="2000" spc="-5" dirty="0">
                <a:latin typeface="Times New Roman"/>
                <a:cs typeface="Times New Roman"/>
              </a:rPr>
              <a:t>is </a:t>
            </a:r>
            <a:r>
              <a:rPr sz="2000" spc="-10" dirty="0">
                <a:latin typeface="Times New Roman"/>
                <a:cs typeface="Times New Roman"/>
              </a:rPr>
              <a:t>mixture </a:t>
            </a:r>
            <a:r>
              <a:rPr sz="2000" dirty="0">
                <a:latin typeface="Times New Roman"/>
                <a:cs typeface="Times New Roman"/>
              </a:rPr>
              <a:t>of public and </a:t>
            </a:r>
            <a:r>
              <a:rPr sz="2000" spc="-5" dirty="0">
                <a:latin typeface="Times New Roman"/>
                <a:cs typeface="Times New Roman"/>
              </a:rPr>
              <a:t>private  </a:t>
            </a:r>
            <a:r>
              <a:rPr sz="2000" dirty="0">
                <a:latin typeface="Times New Roman"/>
                <a:cs typeface="Times New Roman"/>
              </a:rPr>
              <a:t>cloud. However, </a:t>
            </a:r>
            <a:r>
              <a:rPr sz="2000" spc="-5" dirty="0">
                <a:latin typeface="Times New Roman"/>
                <a:cs typeface="Times New Roman"/>
              </a:rPr>
              <a:t>the critical activities </a:t>
            </a:r>
            <a:r>
              <a:rPr sz="2000" dirty="0">
                <a:latin typeface="Times New Roman"/>
                <a:cs typeface="Times New Roman"/>
              </a:rPr>
              <a:t>are </a:t>
            </a:r>
            <a:r>
              <a:rPr sz="2000" spc="-5" dirty="0">
                <a:latin typeface="Times New Roman"/>
                <a:cs typeface="Times New Roman"/>
              </a:rPr>
              <a:t>performed using private </a:t>
            </a:r>
            <a:r>
              <a:rPr sz="2000" dirty="0">
                <a:latin typeface="Times New Roman"/>
                <a:cs typeface="Times New Roman"/>
              </a:rPr>
              <a:t>cloud </a:t>
            </a:r>
            <a:r>
              <a:rPr sz="2000" spc="-5" dirty="0">
                <a:latin typeface="Times New Roman"/>
                <a:cs typeface="Times New Roman"/>
              </a:rPr>
              <a:t>while  </a:t>
            </a:r>
            <a:r>
              <a:rPr sz="2000" dirty="0">
                <a:latin typeface="Times New Roman"/>
                <a:cs typeface="Times New Roman"/>
              </a:rPr>
              <a:t>the </a:t>
            </a:r>
            <a:r>
              <a:rPr sz="2000" spc="-5" dirty="0">
                <a:latin typeface="Times New Roman"/>
                <a:cs typeface="Times New Roman"/>
              </a:rPr>
              <a:t>non-critical activities </a:t>
            </a:r>
            <a:r>
              <a:rPr sz="2000" dirty="0">
                <a:latin typeface="Times New Roman"/>
                <a:cs typeface="Times New Roman"/>
              </a:rPr>
              <a:t>are </a:t>
            </a:r>
            <a:r>
              <a:rPr sz="2000" spc="-5" dirty="0">
                <a:latin typeface="Times New Roman"/>
                <a:cs typeface="Times New Roman"/>
              </a:rPr>
              <a:t>performed </a:t>
            </a:r>
            <a:r>
              <a:rPr sz="2000" dirty="0">
                <a:latin typeface="Times New Roman"/>
                <a:cs typeface="Times New Roman"/>
              </a:rPr>
              <a:t>using </a:t>
            </a:r>
            <a:r>
              <a:rPr sz="2000" spc="-5" dirty="0">
                <a:latin typeface="Times New Roman"/>
                <a:cs typeface="Times New Roman"/>
              </a:rPr>
              <a:t>public</a:t>
            </a:r>
            <a:r>
              <a:rPr sz="2000" spc="50" dirty="0">
                <a:latin typeface="Times New Roman"/>
                <a:cs typeface="Times New Roman"/>
              </a:rPr>
              <a:t> </a:t>
            </a:r>
            <a:r>
              <a:rPr sz="2000" dirty="0">
                <a:latin typeface="Times New Roman"/>
                <a:cs typeface="Times New Roman"/>
              </a:rPr>
              <a:t>cloud.</a:t>
            </a:r>
            <a:endParaRPr sz="20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p:cNvGrpSpPr>
            <a:grpSpLocks/>
          </p:cNvGrpSpPr>
          <p:nvPr/>
        </p:nvGrpSpPr>
        <p:grpSpPr bwMode="auto">
          <a:xfrm>
            <a:off x="3124200" y="304800"/>
            <a:ext cx="2971800" cy="6375401"/>
            <a:chOff x="1968" y="987"/>
            <a:chExt cx="1872" cy="3221"/>
          </a:xfrm>
        </p:grpSpPr>
        <p:grpSp>
          <p:nvGrpSpPr>
            <p:cNvPr id="3" name="Group 5"/>
            <p:cNvGrpSpPr>
              <a:grpSpLocks/>
            </p:cNvGrpSpPr>
            <p:nvPr/>
          </p:nvGrpSpPr>
          <p:grpSpPr bwMode="auto">
            <a:xfrm>
              <a:off x="2016" y="987"/>
              <a:ext cx="1824" cy="816"/>
              <a:chOff x="4554" y="2181"/>
              <a:chExt cx="958" cy="873"/>
            </a:xfrm>
          </p:grpSpPr>
          <p:sp>
            <p:nvSpPr>
              <p:cNvPr id="23598" name="Freeform 6"/>
              <p:cNvSpPr>
                <a:spLocks/>
              </p:cNvSpPr>
              <p:nvPr/>
            </p:nvSpPr>
            <p:spPr bwMode="auto">
              <a:xfrm>
                <a:off x="4602" y="2229"/>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1 h 3433"/>
                  <a:gd name="T18" fmla="*/ 0 w 3800"/>
                  <a:gd name="T19" fmla="*/ 0 h 3433"/>
                  <a:gd name="T20" fmla="*/ 0 w 3800"/>
                  <a:gd name="T21" fmla="*/ 0 h 3433"/>
                  <a:gd name="T22" fmla="*/ 0 w 3800"/>
                  <a:gd name="T23" fmla="*/ 1 h 3433"/>
                  <a:gd name="T24" fmla="*/ 0 w 3800"/>
                  <a:gd name="T25" fmla="*/ 0 h 3433"/>
                  <a:gd name="T26" fmla="*/ 0 w 3800"/>
                  <a:gd name="T27" fmla="*/ 0 h 3433"/>
                  <a:gd name="T28" fmla="*/ 0 w 3800"/>
                  <a:gd name="T29" fmla="*/ 0 h 3433"/>
                  <a:gd name="T30" fmla="*/ 1 w 3800"/>
                  <a:gd name="T31" fmla="*/ 0 h 3433"/>
                  <a:gd name="T32" fmla="*/ 1 w 3800"/>
                  <a:gd name="T33" fmla="*/ 0 h 3433"/>
                  <a:gd name="T34" fmla="*/ 1 w 3800"/>
                  <a:gd name="T35" fmla="*/ 0 h 3433"/>
                  <a:gd name="T36" fmla="*/ 1 w 3800"/>
                  <a:gd name="T37" fmla="*/ 0 h 3433"/>
                  <a:gd name="T38" fmla="*/ 1 w 3800"/>
                  <a:gd name="T39" fmla="*/ 0 h 3433"/>
                  <a:gd name="T40" fmla="*/ 1 w 3800"/>
                  <a:gd name="T41" fmla="*/ 0 h 3433"/>
                  <a:gd name="T42" fmla="*/ 1 w 3800"/>
                  <a:gd name="T43" fmla="*/ 0 h 3433"/>
                  <a:gd name="T44" fmla="*/ 1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C0C0C0"/>
              </a:solidFill>
              <a:ln w="0">
                <a:solidFill>
                  <a:srgbClr val="000000"/>
                </a:solidFill>
                <a:prstDash val="solid"/>
                <a:round/>
                <a:headEnd/>
                <a:tailEnd/>
              </a:ln>
            </p:spPr>
            <p:txBody>
              <a:bodyPr/>
              <a:lstStyle/>
              <a:p>
                <a:endParaRPr lang="en-US"/>
              </a:p>
            </p:txBody>
          </p:sp>
          <p:sp>
            <p:nvSpPr>
              <p:cNvPr id="23599" name="Freeform 7"/>
              <p:cNvSpPr>
                <a:spLocks/>
              </p:cNvSpPr>
              <p:nvPr/>
            </p:nvSpPr>
            <p:spPr bwMode="auto">
              <a:xfrm>
                <a:off x="4554" y="2181"/>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1 h 3433"/>
                  <a:gd name="T18" fmla="*/ 0 w 3800"/>
                  <a:gd name="T19" fmla="*/ 0 h 3433"/>
                  <a:gd name="T20" fmla="*/ 0 w 3800"/>
                  <a:gd name="T21" fmla="*/ 0 h 3433"/>
                  <a:gd name="T22" fmla="*/ 0 w 3800"/>
                  <a:gd name="T23" fmla="*/ 1 h 3433"/>
                  <a:gd name="T24" fmla="*/ 0 w 3800"/>
                  <a:gd name="T25" fmla="*/ 0 h 3433"/>
                  <a:gd name="T26" fmla="*/ 0 w 3800"/>
                  <a:gd name="T27" fmla="*/ 0 h 3433"/>
                  <a:gd name="T28" fmla="*/ 0 w 3800"/>
                  <a:gd name="T29" fmla="*/ 0 h 3433"/>
                  <a:gd name="T30" fmla="*/ 1 w 3800"/>
                  <a:gd name="T31" fmla="*/ 0 h 3433"/>
                  <a:gd name="T32" fmla="*/ 1 w 3800"/>
                  <a:gd name="T33" fmla="*/ 0 h 3433"/>
                  <a:gd name="T34" fmla="*/ 1 w 3800"/>
                  <a:gd name="T35" fmla="*/ 0 h 3433"/>
                  <a:gd name="T36" fmla="*/ 1 w 3800"/>
                  <a:gd name="T37" fmla="*/ 0 h 3433"/>
                  <a:gd name="T38" fmla="*/ 1 w 3800"/>
                  <a:gd name="T39" fmla="*/ 0 h 3433"/>
                  <a:gd name="T40" fmla="*/ 1 w 3800"/>
                  <a:gd name="T41" fmla="*/ 0 h 3433"/>
                  <a:gd name="T42" fmla="*/ 1 w 3800"/>
                  <a:gd name="T43" fmla="*/ 0 h 3433"/>
                  <a:gd name="T44" fmla="*/ 1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C0C0C0"/>
              </a:solidFill>
              <a:ln w="0">
                <a:solidFill>
                  <a:srgbClr val="000000"/>
                </a:solidFill>
                <a:prstDash val="solid"/>
                <a:round/>
                <a:headEnd/>
                <a:tailEnd/>
              </a:ln>
            </p:spPr>
            <p:txBody>
              <a:bodyPr/>
              <a:lstStyle/>
              <a:p>
                <a:endParaRPr lang="en-US"/>
              </a:p>
            </p:txBody>
          </p:sp>
          <p:sp>
            <p:nvSpPr>
              <p:cNvPr id="23600" name="Freeform 8"/>
              <p:cNvSpPr>
                <a:spLocks/>
              </p:cNvSpPr>
              <p:nvPr/>
            </p:nvSpPr>
            <p:spPr bwMode="auto">
              <a:xfrm>
                <a:off x="4554" y="2181"/>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1 h 3433"/>
                  <a:gd name="T18" fmla="*/ 0 w 3800"/>
                  <a:gd name="T19" fmla="*/ 0 h 3433"/>
                  <a:gd name="T20" fmla="*/ 0 w 3800"/>
                  <a:gd name="T21" fmla="*/ 0 h 3433"/>
                  <a:gd name="T22" fmla="*/ 0 w 3800"/>
                  <a:gd name="T23" fmla="*/ 1 h 3433"/>
                  <a:gd name="T24" fmla="*/ 0 w 3800"/>
                  <a:gd name="T25" fmla="*/ 0 h 3433"/>
                  <a:gd name="T26" fmla="*/ 0 w 3800"/>
                  <a:gd name="T27" fmla="*/ 0 h 3433"/>
                  <a:gd name="T28" fmla="*/ 0 w 3800"/>
                  <a:gd name="T29" fmla="*/ 0 h 3433"/>
                  <a:gd name="T30" fmla="*/ 1 w 3800"/>
                  <a:gd name="T31" fmla="*/ 0 h 3433"/>
                  <a:gd name="T32" fmla="*/ 1 w 3800"/>
                  <a:gd name="T33" fmla="*/ 0 h 3433"/>
                  <a:gd name="T34" fmla="*/ 1 w 3800"/>
                  <a:gd name="T35" fmla="*/ 0 h 3433"/>
                  <a:gd name="T36" fmla="*/ 1 w 3800"/>
                  <a:gd name="T37" fmla="*/ 0 h 3433"/>
                  <a:gd name="T38" fmla="*/ 1 w 3800"/>
                  <a:gd name="T39" fmla="*/ 0 h 3433"/>
                  <a:gd name="T40" fmla="*/ 1 w 3800"/>
                  <a:gd name="T41" fmla="*/ 0 h 3433"/>
                  <a:gd name="T42" fmla="*/ 1 w 3800"/>
                  <a:gd name="T43" fmla="*/ 0 h 3433"/>
                  <a:gd name="T44" fmla="*/ 1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FFFFFF"/>
              </a:solidFill>
              <a:ln w="9525" cap="rnd">
                <a:solidFill>
                  <a:srgbClr val="000000"/>
                </a:solidFill>
                <a:prstDash val="solid"/>
                <a:round/>
                <a:headEnd/>
                <a:tailEnd/>
              </a:ln>
            </p:spPr>
            <p:txBody>
              <a:bodyPr/>
              <a:lstStyle/>
              <a:p>
                <a:endParaRPr lang="en-US"/>
              </a:p>
            </p:txBody>
          </p:sp>
          <p:sp>
            <p:nvSpPr>
              <p:cNvPr id="23601" name="Freeform 9"/>
              <p:cNvSpPr>
                <a:spLocks/>
              </p:cNvSpPr>
              <p:nvPr/>
            </p:nvSpPr>
            <p:spPr bwMode="auto">
              <a:xfrm>
                <a:off x="4599" y="2667"/>
                <a:ext cx="54" cy="15"/>
              </a:xfrm>
              <a:custGeom>
                <a:avLst/>
                <a:gdLst>
                  <a:gd name="T0" fmla="*/ 0 w 54"/>
                  <a:gd name="T1" fmla="*/ 0 h 15"/>
                  <a:gd name="T2" fmla="*/ 47 w 54"/>
                  <a:gd name="T3" fmla="*/ 15 h 15"/>
                  <a:gd name="T4" fmla="*/ 54 w 54"/>
                  <a:gd name="T5" fmla="*/ 15 h 15"/>
                  <a:gd name="T6" fmla="*/ 0 60000 65536"/>
                  <a:gd name="T7" fmla="*/ 0 60000 65536"/>
                  <a:gd name="T8" fmla="*/ 0 60000 65536"/>
                  <a:gd name="T9" fmla="*/ 0 w 54"/>
                  <a:gd name="T10" fmla="*/ 0 h 15"/>
                  <a:gd name="T11" fmla="*/ 54 w 54"/>
                  <a:gd name="T12" fmla="*/ 15 h 15"/>
                </a:gdLst>
                <a:ahLst/>
                <a:cxnLst>
                  <a:cxn ang="T6">
                    <a:pos x="T0" y="T1"/>
                  </a:cxn>
                  <a:cxn ang="T7">
                    <a:pos x="T2" y="T3"/>
                  </a:cxn>
                  <a:cxn ang="T8">
                    <a:pos x="T4" y="T5"/>
                  </a:cxn>
                </a:cxnLst>
                <a:rect l="T9" t="T10" r="T11" b="T12"/>
                <a:pathLst>
                  <a:path w="54" h="15">
                    <a:moveTo>
                      <a:pt x="0" y="0"/>
                    </a:moveTo>
                    <a:cubicBezTo>
                      <a:pt x="14" y="10"/>
                      <a:pt x="30" y="15"/>
                      <a:pt x="47" y="15"/>
                    </a:cubicBezTo>
                    <a:cubicBezTo>
                      <a:pt x="49" y="15"/>
                      <a:pt x="51" y="15"/>
                      <a:pt x="54" y="15"/>
                    </a:cubicBezTo>
                  </a:path>
                </a:pathLst>
              </a:custGeom>
              <a:solidFill>
                <a:srgbClr val="C0C0C0"/>
              </a:solidFill>
              <a:ln w="9525" cap="rnd">
                <a:solidFill>
                  <a:srgbClr val="000000"/>
                </a:solidFill>
                <a:prstDash val="solid"/>
                <a:round/>
                <a:headEnd/>
                <a:tailEnd/>
              </a:ln>
            </p:spPr>
            <p:txBody>
              <a:bodyPr/>
              <a:lstStyle/>
              <a:p>
                <a:endParaRPr lang="en-US"/>
              </a:p>
            </p:txBody>
          </p:sp>
          <p:sp>
            <p:nvSpPr>
              <p:cNvPr id="23602" name="Freeform 10"/>
              <p:cNvSpPr>
                <a:spLocks/>
              </p:cNvSpPr>
              <p:nvPr/>
            </p:nvSpPr>
            <p:spPr bwMode="auto">
              <a:xfrm>
                <a:off x="4676" y="2847"/>
                <a:ext cx="24" cy="8"/>
              </a:xfrm>
              <a:custGeom>
                <a:avLst/>
                <a:gdLst>
                  <a:gd name="T0" fmla="*/ 0 w 24"/>
                  <a:gd name="T1" fmla="*/ 8 h 8"/>
                  <a:gd name="T2" fmla="*/ 24 w 24"/>
                  <a:gd name="T3" fmla="*/ 0 h 8"/>
                  <a:gd name="T4" fmla="*/ 0 60000 65536"/>
                  <a:gd name="T5" fmla="*/ 0 60000 65536"/>
                  <a:gd name="T6" fmla="*/ 0 w 24"/>
                  <a:gd name="T7" fmla="*/ 0 h 8"/>
                  <a:gd name="T8" fmla="*/ 24 w 24"/>
                  <a:gd name="T9" fmla="*/ 8 h 8"/>
                </a:gdLst>
                <a:ahLst/>
                <a:cxnLst>
                  <a:cxn ang="T4">
                    <a:pos x="T0" y="T1"/>
                  </a:cxn>
                  <a:cxn ang="T5">
                    <a:pos x="T2" y="T3"/>
                  </a:cxn>
                </a:cxnLst>
                <a:rect l="T6" t="T7" r="T8" b="T9"/>
                <a:pathLst>
                  <a:path w="24" h="8">
                    <a:moveTo>
                      <a:pt x="0" y="8"/>
                    </a:moveTo>
                    <a:cubicBezTo>
                      <a:pt x="9" y="6"/>
                      <a:pt x="16" y="4"/>
                      <a:pt x="24"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603" name="Freeform 11"/>
              <p:cNvSpPr>
                <a:spLocks/>
              </p:cNvSpPr>
              <p:nvPr/>
            </p:nvSpPr>
            <p:spPr bwMode="auto">
              <a:xfrm>
                <a:off x="4887" y="2895"/>
                <a:ext cx="14" cy="33"/>
              </a:xfrm>
              <a:custGeom>
                <a:avLst/>
                <a:gdLst>
                  <a:gd name="T0" fmla="*/ 0 w 14"/>
                  <a:gd name="T1" fmla="*/ 0 h 33"/>
                  <a:gd name="T2" fmla="*/ 14 w 14"/>
                  <a:gd name="T3" fmla="*/ 33 h 33"/>
                  <a:gd name="T4" fmla="*/ 0 60000 65536"/>
                  <a:gd name="T5" fmla="*/ 0 60000 65536"/>
                  <a:gd name="T6" fmla="*/ 0 w 14"/>
                  <a:gd name="T7" fmla="*/ 0 h 33"/>
                  <a:gd name="T8" fmla="*/ 14 w 14"/>
                  <a:gd name="T9" fmla="*/ 33 h 33"/>
                </a:gdLst>
                <a:ahLst/>
                <a:cxnLst>
                  <a:cxn ang="T4">
                    <a:pos x="T0" y="T1"/>
                  </a:cxn>
                  <a:cxn ang="T5">
                    <a:pos x="T2" y="T3"/>
                  </a:cxn>
                </a:cxnLst>
                <a:rect l="T6" t="T7" r="T8" b="T9"/>
                <a:pathLst>
                  <a:path w="14" h="33">
                    <a:moveTo>
                      <a:pt x="0" y="0"/>
                    </a:moveTo>
                    <a:cubicBezTo>
                      <a:pt x="3" y="11"/>
                      <a:pt x="8" y="23"/>
                      <a:pt x="14" y="33"/>
                    </a:cubicBezTo>
                  </a:path>
                </a:pathLst>
              </a:custGeom>
              <a:solidFill>
                <a:srgbClr val="C0C0C0"/>
              </a:solidFill>
              <a:ln w="9525" cap="rnd">
                <a:solidFill>
                  <a:srgbClr val="000000"/>
                </a:solidFill>
                <a:prstDash val="solid"/>
                <a:round/>
                <a:headEnd/>
                <a:tailEnd/>
              </a:ln>
            </p:spPr>
            <p:txBody>
              <a:bodyPr/>
              <a:lstStyle/>
              <a:p>
                <a:endParaRPr lang="en-US"/>
              </a:p>
            </p:txBody>
          </p:sp>
          <p:sp>
            <p:nvSpPr>
              <p:cNvPr id="23604" name="Freeform 12"/>
              <p:cNvSpPr>
                <a:spLocks/>
              </p:cNvSpPr>
              <p:nvPr/>
            </p:nvSpPr>
            <p:spPr bwMode="auto">
              <a:xfrm>
                <a:off x="5155" y="2845"/>
                <a:ext cx="6" cy="36"/>
              </a:xfrm>
              <a:custGeom>
                <a:avLst/>
                <a:gdLst>
                  <a:gd name="T0" fmla="*/ 0 w 6"/>
                  <a:gd name="T1" fmla="*/ 36 h 36"/>
                  <a:gd name="T2" fmla="*/ 6 w 6"/>
                  <a:gd name="T3" fmla="*/ 0 h 36"/>
                  <a:gd name="T4" fmla="*/ 0 60000 65536"/>
                  <a:gd name="T5" fmla="*/ 0 60000 65536"/>
                  <a:gd name="T6" fmla="*/ 0 w 6"/>
                  <a:gd name="T7" fmla="*/ 0 h 36"/>
                  <a:gd name="T8" fmla="*/ 6 w 6"/>
                  <a:gd name="T9" fmla="*/ 36 h 36"/>
                </a:gdLst>
                <a:ahLst/>
                <a:cxnLst>
                  <a:cxn ang="T4">
                    <a:pos x="T0" y="T1"/>
                  </a:cxn>
                  <a:cxn ang="T5">
                    <a:pos x="T2" y="T3"/>
                  </a:cxn>
                </a:cxnLst>
                <a:rect l="T6" t="T7" r="T8" b="T9"/>
                <a:pathLst>
                  <a:path w="6" h="36">
                    <a:moveTo>
                      <a:pt x="0" y="36"/>
                    </a:moveTo>
                    <a:cubicBezTo>
                      <a:pt x="3" y="24"/>
                      <a:pt x="5" y="12"/>
                      <a:pt x="6"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605" name="Freeform 13"/>
              <p:cNvSpPr>
                <a:spLocks/>
              </p:cNvSpPr>
              <p:nvPr/>
            </p:nvSpPr>
            <p:spPr bwMode="auto">
              <a:xfrm>
                <a:off x="5273" y="2620"/>
                <a:ext cx="69" cy="136"/>
              </a:xfrm>
              <a:custGeom>
                <a:avLst/>
                <a:gdLst>
                  <a:gd name="T0" fmla="*/ 69 w 69"/>
                  <a:gd name="T1" fmla="*/ 136 h 136"/>
                  <a:gd name="T2" fmla="*/ 69 w 69"/>
                  <a:gd name="T3" fmla="*/ 135 h 136"/>
                  <a:gd name="T4" fmla="*/ 0 w 69"/>
                  <a:gd name="T5" fmla="*/ 0 h 136"/>
                  <a:gd name="T6" fmla="*/ 0 60000 65536"/>
                  <a:gd name="T7" fmla="*/ 0 60000 65536"/>
                  <a:gd name="T8" fmla="*/ 0 60000 65536"/>
                  <a:gd name="T9" fmla="*/ 0 w 69"/>
                  <a:gd name="T10" fmla="*/ 0 h 136"/>
                  <a:gd name="T11" fmla="*/ 69 w 69"/>
                  <a:gd name="T12" fmla="*/ 136 h 136"/>
                </a:gdLst>
                <a:ahLst/>
                <a:cxnLst>
                  <a:cxn ang="T6">
                    <a:pos x="T0" y="T1"/>
                  </a:cxn>
                  <a:cxn ang="T7">
                    <a:pos x="T2" y="T3"/>
                  </a:cxn>
                  <a:cxn ang="T8">
                    <a:pos x="T4" y="T5"/>
                  </a:cxn>
                </a:cxnLst>
                <a:rect l="T9" t="T10" r="T11" b="T12"/>
                <a:pathLst>
                  <a:path w="69" h="136">
                    <a:moveTo>
                      <a:pt x="69" y="136"/>
                    </a:moveTo>
                    <a:cubicBezTo>
                      <a:pt x="69" y="135"/>
                      <a:pt x="69" y="135"/>
                      <a:pt x="69" y="135"/>
                    </a:cubicBezTo>
                    <a:cubicBezTo>
                      <a:pt x="69" y="77"/>
                      <a:pt x="42" y="25"/>
                      <a:pt x="0"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606" name="Freeform 14"/>
              <p:cNvSpPr>
                <a:spLocks/>
              </p:cNvSpPr>
              <p:nvPr/>
            </p:nvSpPr>
            <p:spPr bwMode="auto">
              <a:xfrm>
                <a:off x="5404" y="2474"/>
                <a:ext cx="30" cy="51"/>
              </a:xfrm>
              <a:custGeom>
                <a:avLst/>
                <a:gdLst>
                  <a:gd name="T0" fmla="*/ 0 w 30"/>
                  <a:gd name="T1" fmla="*/ 51 h 51"/>
                  <a:gd name="T2" fmla="*/ 30 w 30"/>
                  <a:gd name="T3" fmla="*/ 0 h 51"/>
                  <a:gd name="T4" fmla="*/ 0 60000 65536"/>
                  <a:gd name="T5" fmla="*/ 0 60000 65536"/>
                  <a:gd name="T6" fmla="*/ 0 w 30"/>
                  <a:gd name="T7" fmla="*/ 0 h 51"/>
                  <a:gd name="T8" fmla="*/ 30 w 30"/>
                  <a:gd name="T9" fmla="*/ 51 h 51"/>
                </a:gdLst>
                <a:ahLst/>
                <a:cxnLst>
                  <a:cxn ang="T4">
                    <a:pos x="T0" y="T1"/>
                  </a:cxn>
                  <a:cxn ang="T5">
                    <a:pos x="T2" y="T3"/>
                  </a:cxn>
                </a:cxnLst>
                <a:rect l="T6" t="T7" r="T8" b="T9"/>
                <a:pathLst>
                  <a:path w="30" h="51">
                    <a:moveTo>
                      <a:pt x="0" y="51"/>
                    </a:moveTo>
                    <a:cubicBezTo>
                      <a:pt x="13" y="37"/>
                      <a:pt x="23" y="20"/>
                      <a:pt x="30"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607" name="Freeform 15"/>
              <p:cNvSpPr>
                <a:spLocks/>
              </p:cNvSpPr>
              <p:nvPr/>
            </p:nvSpPr>
            <p:spPr bwMode="auto">
              <a:xfrm>
                <a:off x="5361" y="2285"/>
                <a:ext cx="2" cy="24"/>
              </a:xfrm>
              <a:custGeom>
                <a:avLst/>
                <a:gdLst>
                  <a:gd name="T0" fmla="*/ 2 w 2"/>
                  <a:gd name="T1" fmla="*/ 24 h 24"/>
                  <a:gd name="T2" fmla="*/ 2 w 2"/>
                  <a:gd name="T3" fmla="*/ 23 h 24"/>
                  <a:gd name="T4" fmla="*/ 0 w 2"/>
                  <a:gd name="T5" fmla="*/ 0 h 24"/>
                  <a:gd name="T6" fmla="*/ 0 60000 65536"/>
                  <a:gd name="T7" fmla="*/ 0 60000 65536"/>
                  <a:gd name="T8" fmla="*/ 0 60000 65536"/>
                  <a:gd name="T9" fmla="*/ 0 w 2"/>
                  <a:gd name="T10" fmla="*/ 0 h 24"/>
                  <a:gd name="T11" fmla="*/ 2 w 2"/>
                  <a:gd name="T12" fmla="*/ 24 h 24"/>
                </a:gdLst>
                <a:ahLst/>
                <a:cxnLst>
                  <a:cxn ang="T6">
                    <a:pos x="T0" y="T1"/>
                  </a:cxn>
                  <a:cxn ang="T7">
                    <a:pos x="T2" y="T3"/>
                  </a:cxn>
                  <a:cxn ang="T8">
                    <a:pos x="T4" y="T5"/>
                  </a:cxn>
                </a:cxnLst>
                <a:rect l="T9" t="T10" r="T11" b="T12"/>
                <a:pathLst>
                  <a:path w="2" h="24">
                    <a:moveTo>
                      <a:pt x="2" y="24"/>
                    </a:moveTo>
                    <a:cubicBezTo>
                      <a:pt x="2" y="24"/>
                      <a:pt x="2" y="23"/>
                      <a:pt x="2" y="23"/>
                    </a:cubicBezTo>
                    <a:cubicBezTo>
                      <a:pt x="2" y="15"/>
                      <a:pt x="1" y="7"/>
                      <a:pt x="0"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608" name="Freeform 16"/>
              <p:cNvSpPr>
                <a:spLocks/>
              </p:cNvSpPr>
              <p:nvPr/>
            </p:nvSpPr>
            <p:spPr bwMode="auto">
              <a:xfrm>
                <a:off x="5167" y="2226"/>
                <a:ext cx="15" cy="31"/>
              </a:xfrm>
              <a:custGeom>
                <a:avLst/>
                <a:gdLst>
                  <a:gd name="T0" fmla="*/ 15 w 15"/>
                  <a:gd name="T1" fmla="*/ 0 h 31"/>
                  <a:gd name="T2" fmla="*/ 0 w 15"/>
                  <a:gd name="T3" fmla="*/ 31 h 31"/>
                  <a:gd name="T4" fmla="*/ 0 60000 65536"/>
                  <a:gd name="T5" fmla="*/ 0 60000 65536"/>
                  <a:gd name="T6" fmla="*/ 0 w 15"/>
                  <a:gd name="T7" fmla="*/ 0 h 31"/>
                  <a:gd name="T8" fmla="*/ 15 w 15"/>
                  <a:gd name="T9" fmla="*/ 31 h 31"/>
                </a:gdLst>
                <a:ahLst/>
                <a:cxnLst>
                  <a:cxn ang="T4">
                    <a:pos x="T0" y="T1"/>
                  </a:cxn>
                  <a:cxn ang="T5">
                    <a:pos x="T2" y="T3"/>
                  </a:cxn>
                </a:cxnLst>
                <a:rect l="T6" t="T7" r="T8" b="T9"/>
                <a:pathLst>
                  <a:path w="15" h="31">
                    <a:moveTo>
                      <a:pt x="15" y="0"/>
                    </a:moveTo>
                    <a:cubicBezTo>
                      <a:pt x="9" y="9"/>
                      <a:pt x="3" y="20"/>
                      <a:pt x="0" y="31"/>
                    </a:cubicBezTo>
                  </a:path>
                </a:pathLst>
              </a:custGeom>
              <a:solidFill>
                <a:srgbClr val="C0C0C0"/>
              </a:solidFill>
              <a:ln w="9525" cap="rnd">
                <a:solidFill>
                  <a:srgbClr val="000000"/>
                </a:solidFill>
                <a:prstDash val="solid"/>
                <a:round/>
                <a:headEnd/>
                <a:tailEnd/>
              </a:ln>
            </p:spPr>
            <p:txBody>
              <a:bodyPr/>
              <a:lstStyle/>
              <a:p>
                <a:endParaRPr lang="en-US"/>
              </a:p>
            </p:txBody>
          </p:sp>
          <p:sp>
            <p:nvSpPr>
              <p:cNvPr id="23609" name="Freeform 17"/>
              <p:cNvSpPr>
                <a:spLocks/>
              </p:cNvSpPr>
              <p:nvPr/>
            </p:nvSpPr>
            <p:spPr bwMode="auto">
              <a:xfrm>
                <a:off x="5019" y="2244"/>
                <a:ext cx="8" cy="27"/>
              </a:xfrm>
              <a:custGeom>
                <a:avLst/>
                <a:gdLst>
                  <a:gd name="T0" fmla="*/ 8 w 8"/>
                  <a:gd name="T1" fmla="*/ 0 h 27"/>
                  <a:gd name="T2" fmla="*/ 0 w 8"/>
                  <a:gd name="T3" fmla="*/ 27 h 27"/>
                  <a:gd name="T4" fmla="*/ 0 60000 65536"/>
                  <a:gd name="T5" fmla="*/ 0 60000 65536"/>
                  <a:gd name="T6" fmla="*/ 0 w 8"/>
                  <a:gd name="T7" fmla="*/ 0 h 27"/>
                  <a:gd name="T8" fmla="*/ 8 w 8"/>
                  <a:gd name="T9" fmla="*/ 27 h 27"/>
                </a:gdLst>
                <a:ahLst/>
                <a:cxnLst>
                  <a:cxn ang="T4">
                    <a:pos x="T0" y="T1"/>
                  </a:cxn>
                  <a:cxn ang="T5">
                    <a:pos x="T2" y="T3"/>
                  </a:cxn>
                </a:cxnLst>
                <a:rect l="T6" t="T7" r="T8" b="T9"/>
                <a:pathLst>
                  <a:path w="8" h="27">
                    <a:moveTo>
                      <a:pt x="8" y="0"/>
                    </a:moveTo>
                    <a:cubicBezTo>
                      <a:pt x="4" y="9"/>
                      <a:pt x="2" y="18"/>
                      <a:pt x="0" y="27"/>
                    </a:cubicBezTo>
                  </a:path>
                </a:pathLst>
              </a:custGeom>
              <a:solidFill>
                <a:srgbClr val="C0C0C0"/>
              </a:solidFill>
              <a:ln w="9525" cap="rnd">
                <a:solidFill>
                  <a:srgbClr val="000000"/>
                </a:solidFill>
                <a:prstDash val="solid"/>
                <a:round/>
                <a:headEnd/>
                <a:tailEnd/>
              </a:ln>
            </p:spPr>
            <p:txBody>
              <a:bodyPr/>
              <a:lstStyle/>
              <a:p>
                <a:endParaRPr lang="en-US"/>
              </a:p>
            </p:txBody>
          </p:sp>
          <p:sp>
            <p:nvSpPr>
              <p:cNvPr id="23610" name="Freeform 18"/>
              <p:cNvSpPr>
                <a:spLocks/>
              </p:cNvSpPr>
              <p:nvPr/>
            </p:nvSpPr>
            <p:spPr bwMode="auto">
              <a:xfrm>
                <a:off x="4849" y="2281"/>
                <a:ext cx="27" cy="26"/>
              </a:xfrm>
              <a:custGeom>
                <a:avLst/>
                <a:gdLst>
                  <a:gd name="T0" fmla="*/ 27 w 27"/>
                  <a:gd name="T1" fmla="*/ 26 h 26"/>
                  <a:gd name="T2" fmla="*/ 0 w 27"/>
                  <a:gd name="T3" fmla="*/ 0 h 26"/>
                  <a:gd name="T4" fmla="*/ 0 60000 65536"/>
                  <a:gd name="T5" fmla="*/ 0 60000 65536"/>
                  <a:gd name="T6" fmla="*/ 0 w 27"/>
                  <a:gd name="T7" fmla="*/ 0 h 26"/>
                  <a:gd name="T8" fmla="*/ 27 w 27"/>
                  <a:gd name="T9" fmla="*/ 26 h 26"/>
                </a:gdLst>
                <a:ahLst/>
                <a:cxnLst>
                  <a:cxn ang="T4">
                    <a:pos x="T0" y="T1"/>
                  </a:cxn>
                  <a:cxn ang="T5">
                    <a:pos x="T2" y="T3"/>
                  </a:cxn>
                </a:cxnLst>
                <a:rect l="T6" t="T7" r="T8" b="T9"/>
                <a:pathLst>
                  <a:path w="27" h="26">
                    <a:moveTo>
                      <a:pt x="27" y="26"/>
                    </a:moveTo>
                    <a:cubicBezTo>
                      <a:pt x="19" y="16"/>
                      <a:pt x="10" y="7"/>
                      <a:pt x="0"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611" name="Freeform 19"/>
              <p:cNvSpPr>
                <a:spLocks/>
              </p:cNvSpPr>
              <p:nvPr/>
            </p:nvSpPr>
            <p:spPr bwMode="auto">
              <a:xfrm>
                <a:off x="4636" y="2456"/>
                <a:ext cx="5" cy="27"/>
              </a:xfrm>
              <a:custGeom>
                <a:avLst/>
                <a:gdLst>
                  <a:gd name="T0" fmla="*/ 0 w 5"/>
                  <a:gd name="T1" fmla="*/ 0 h 27"/>
                  <a:gd name="T2" fmla="*/ 5 w 5"/>
                  <a:gd name="T3" fmla="*/ 27 h 27"/>
                  <a:gd name="T4" fmla="*/ 0 60000 65536"/>
                  <a:gd name="T5" fmla="*/ 0 60000 65536"/>
                  <a:gd name="T6" fmla="*/ 0 w 5"/>
                  <a:gd name="T7" fmla="*/ 0 h 27"/>
                  <a:gd name="T8" fmla="*/ 5 w 5"/>
                  <a:gd name="T9" fmla="*/ 27 h 27"/>
                </a:gdLst>
                <a:ahLst/>
                <a:cxnLst>
                  <a:cxn ang="T4">
                    <a:pos x="T0" y="T1"/>
                  </a:cxn>
                  <a:cxn ang="T5">
                    <a:pos x="T2" y="T3"/>
                  </a:cxn>
                </a:cxnLst>
                <a:rect l="T6" t="T7" r="T8" b="T9"/>
                <a:pathLst>
                  <a:path w="5" h="27">
                    <a:moveTo>
                      <a:pt x="0" y="0"/>
                    </a:moveTo>
                    <a:cubicBezTo>
                      <a:pt x="1" y="9"/>
                      <a:pt x="2" y="18"/>
                      <a:pt x="5" y="27"/>
                    </a:cubicBezTo>
                  </a:path>
                </a:pathLst>
              </a:custGeom>
              <a:solidFill>
                <a:srgbClr val="C0C0C0"/>
              </a:solidFill>
              <a:ln w="9525" cap="rnd">
                <a:solidFill>
                  <a:srgbClr val="000000"/>
                </a:solidFill>
                <a:prstDash val="solid"/>
                <a:round/>
                <a:headEnd/>
                <a:tailEnd/>
              </a:ln>
            </p:spPr>
            <p:txBody>
              <a:bodyPr/>
              <a:lstStyle/>
              <a:p>
                <a:endParaRPr lang="en-US"/>
              </a:p>
            </p:txBody>
          </p:sp>
        </p:grpSp>
        <p:sp>
          <p:nvSpPr>
            <p:cNvPr id="23595" name="Text Box 37"/>
            <p:cNvSpPr txBox="1">
              <a:spLocks noChangeArrowheads="1"/>
            </p:cNvSpPr>
            <p:nvPr/>
          </p:nvSpPr>
          <p:spPr bwMode="auto">
            <a:xfrm>
              <a:off x="1968" y="1200"/>
              <a:ext cx="1719" cy="327"/>
            </a:xfrm>
            <a:prstGeom prst="rect">
              <a:avLst/>
            </a:prstGeom>
            <a:solidFill>
              <a:srgbClr val="00FF00"/>
            </a:solidFill>
            <a:ln w="9525" algn="ctr">
              <a:solidFill>
                <a:schemeClr val="tx1"/>
              </a:solidFill>
              <a:miter lim="800000"/>
              <a:headEnd/>
              <a:tailEnd/>
            </a:ln>
          </p:spPr>
          <p:txBody>
            <a:bodyPr wrap="square" lIns="91380" tIns="45692" rIns="91380" bIns="45692">
              <a:spAutoFit/>
            </a:bodyPr>
            <a:lstStyle/>
            <a:p>
              <a:r>
                <a:rPr lang="en-AU" b="1" dirty="0">
                  <a:solidFill>
                    <a:srgbClr val="0000FF"/>
                  </a:solidFill>
                  <a:latin typeface="Verdana" pitchFamily="34" charset="0"/>
                  <a:ea typeface="SimSun" pitchFamily="2" charset="-122"/>
                </a:rPr>
                <a:t>Private/Enterprise Clouds</a:t>
              </a:r>
              <a:endParaRPr lang="en-US" b="1" dirty="0">
                <a:solidFill>
                  <a:srgbClr val="0000FF"/>
                </a:solidFill>
                <a:latin typeface="Verdana" pitchFamily="34" charset="0"/>
                <a:ea typeface="SimSun" pitchFamily="2" charset="-122"/>
              </a:endParaRPr>
            </a:p>
          </p:txBody>
        </p:sp>
        <p:pic>
          <p:nvPicPr>
            <p:cNvPr id="23596" name="Picture 63"/>
            <p:cNvPicPr>
              <a:picLocks noChangeAspect="1" noChangeArrowheads="1"/>
            </p:cNvPicPr>
            <p:nvPr/>
          </p:nvPicPr>
          <p:blipFill>
            <a:blip r:embed="rId2"/>
            <a:srcRect/>
            <a:stretch>
              <a:fillRect/>
            </a:stretch>
          </p:blipFill>
          <p:spPr bwMode="auto">
            <a:xfrm>
              <a:off x="2256" y="3291"/>
              <a:ext cx="1392" cy="917"/>
            </a:xfrm>
            <a:prstGeom prst="rect">
              <a:avLst/>
            </a:prstGeom>
            <a:noFill/>
            <a:ln w="9525" algn="ctr">
              <a:noFill/>
              <a:miter lim="800000"/>
              <a:headEnd/>
              <a:tailEnd/>
            </a:ln>
          </p:spPr>
        </p:pic>
        <p:sp>
          <p:nvSpPr>
            <p:cNvPr id="23597" name="AutoShape 64"/>
            <p:cNvSpPr>
              <a:spLocks noChangeArrowheads="1"/>
            </p:cNvSpPr>
            <p:nvPr/>
          </p:nvSpPr>
          <p:spPr bwMode="auto">
            <a:xfrm>
              <a:off x="2208" y="1920"/>
              <a:ext cx="1536" cy="1248"/>
            </a:xfrm>
            <a:prstGeom prst="roundRect">
              <a:avLst>
                <a:gd name="adj" fmla="val 16667"/>
              </a:avLst>
            </a:prstGeom>
            <a:solidFill>
              <a:srgbClr val="00FF00"/>
            </a:solidFill>
            <a:ln w="9525" algn="ctr">
              <a:solidFill>
                <a:schemeClr val="tx1"/>
              </a:solidFill>
              <a:round/>
              <a:headEnd/>
              <a:tailEnd/>
            </a:ln>
          </p:spPr>
          <p:txBody>
            <a:bodyPr wrap="none" lIns="91380" tIns="45692" rIns="91380" bIns="45692" anchor="ctr"/>
            <a:lstStyle/>
            <a:p>
              <a:r>
                <a:rPr lang="en-AU" b="1">
                  <a:solidFill>
                    <a:srgbClr val="0000FF"/>
                  </a:solidFill>
                </a:rPr>
                <a:t>Cloud computing</a:t>
              </a:r>
              <a:br>
                <a:rPr lang="en-AU" b="1">
                  <a:solidFill>
                    <a:srgbClr val="0000FF"/>
                  </a:solidFill>
                </a:rPr>
              </a:br>
              <a:r>
                <a:rPr lang="en-AU" b="1">
                  <a:solidFill>
                    <a:srgbClr val="0000FF"/>
                  </a:solidFill>
                </a:rPr>
                <a:t>model run </a:t>
              </a:r>
              <a:br>
                <a:rPr lang="en-AU" b="1">
                  <a:solidFill>
                    <a:srgbClr val="0000FF"/>
                  </a:solidFill>
                </a:rPr>
              </a:br>
              <a:r>
                <a:rPr lang="en-AU" b="1">
                  <a:solidFill>
                    <a:srgbClr val="0000FF"/>
                  </a:solidFill>
                </a:rPr>
                <a:t>within a company’s </a:t>
              </a:r>
              <a:br>
                <a:rPr lang="en-AU" b="1">
                  <a:solidFill>
                    <a:srgbClr val="0000FF"/>
                  </a:solidFill>
                </a:rPr>
              </a:br>
              <a:r>
                <a:rPr lang="en-AU" b="1">
                  <a:solidFill>
                    <a:srgbClr val="0000FF"/>
                  </a:solidFill>
                </a:rPr>
                <a:t>own Data Center / </a:t>
              </a:r>
              <a:br>
                <a:rPr lang="en-AU" b="1">
                  <a:solidFill>
                    <a:srgbClr val="0000FF"/>
                  </a:solidFill>
                </a:rPr>
              </a:br>
              <a:r>
                <a:rPr lang="en-AU" b="1">
                  <a:solidFill>
                    <a:srgbClr val="0000FF"/>
                  </a:solidFill>
                </a:rPr>
                <a:t>infrastructure for</a:t>
              </a:r>
              <a:br>
                <a:rPr lang="en-AU" b="1">
                  <a:solidFill>
                    <a:srgbClr val="0000FF"/>
                  </a:solidFill>
                </a:rPr>
              </a:br>
              <a:r>
                <a:rPr lang="en-AU" b="1">
                  <a:solidFill>
                    <a:srgbClr val="0000FF"/>
                  </a:solidFill>
                </a:rPr>
                <a:t>internal and/or</a:t>
              </a:r>
              <a:br>
                <a:rPr lang="en-AU" b="1">
                  <a:solidFill>
                    <a:srgbClr val="0000FF"/>
                  </a:solidFill>
                </a:rPr>
              </a:br>
              <a:r>
                <a:rPr lang="en-AU" b="1">
                  <a:solidFill>
                    <a:srgbClr val="0000FF"/>
                  </a:solidFill>
                </a:rPr>
                <a:t> partners use.</a:t>
              </a:r>
            </a:p>
          </p:txBody>
        </p:sp>
      </p:grpSp>
      <p:grpSp>
        <p:nvGrpSpPr>
          <p:cNvPr id="4" name="Group 70"/>
          <p:cNvGrpSpPr>
            <a:grpSpLocks/>
          </p:cNvGrpSpPr>
          <p:nvPr/>
        </p:nvGrpSpPr>
        <p:grpSpPr bwMode="auto">
          <a:xfrm>
            <a:off x="152400" y="243913"/>
            <a:ext cx="2819400" cy="6466451"/>
            <a:chOff x="96" y="960"/>
            <a:chExt cx="1776" cy="3267"/>
          </a:xfrm>
        </p:grpSpPr>
        <p:grpSp>
          <p:nvGrpSpPr>
            <p:cNvPr id="5" name="Group 20"/>
            <p:cNvGrpSpPr>
              <a:grpSpLocks/>
            </p:cNvGrpSpPr>
            <p:nvPr/>
          </p:nvGrpSpPr>
          <p:grpSpPr bwMode="auto">
            <a:xfrm>
              <a:off x="96" y="960"/>
              <a:ext cx="1776" cy="864"/>
              <a:chOff x="4554" y="2181"/>
              <a:chExt cx="958" cy="873"/>
            </a:xfrm>
          </p:grpSpPr>
          <p:sp>
            <p:nvSpPr>
              <p:cNvPr id="23580" name="Freeform 21"/>
              <p:cNvSpPr>
                <a:spLocks/>
              </p:cNvSpPr>
              <p:nvPr/>
            </p:nvSpPr>
            <p:spPr bwMode="auto">
              <a:xfrm>
                <a:off x="4602" y="2229"/>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1 h 3433"/>
                  <a:gd name="T18" fmla="*/ 0 w 3800"/>
                  <a:gd name="T19" fmla="*/ 0 h 3433"/>
                  <a:gd name="T20" fmla="*/ 0 w 3800"/>
                  <a:gd name="T21" fmla="*/ 0 h 3433"/>
                  <a:gd name="T22" fmla="*/ 0 w 3800"/>
                  <a:gd name="T23" fmla="*/ 1 h 3433"/>
                  <a:gd name="T24" fmla="*/ 0 w 3800"/>
                  <a:gd name="T25" fmla="*/ 0 h 3433"/>
                  <a:gd name="T26" fmla="*/ 0 w 3800"/>
                  <a:gd name="T27" fmla="*/ 0 h 3433"/>
                  <a:gd name="T28" fmla="*/ 0 w 3800"/>
                  <a:gd name="T29" fmla="*/ 0 h 3433"/>
                  <a:gd name="T30" fmla="*/ 1 w 3800"/>
                  <a:gd name="T31" fmla="*/ 0 h 3433"/>
                  <a:gd name="T32" fmla="*/ 1 w 3800"/>
                  <a:gd name="T33" fmla="*/ 0 h 3433"/>
                  <a:gd name="T34" fmla="*/ 1 w 3800"/>
                  <a:gd name="T35" fmla="*/ 0 h 3433"/>
                  <a:gd name="T36" fmla="*/ 1 w 3800"/>
                  <a:gd name="T37" fmla="*/ 0 h 3433"/>
                  <a:gd name="T38" fmla="*/ 1 w 3800"/>
                  <a:gd name="T39" fmla="*/ 0 h 3433"/>
                  <a:gd name="T40" fmla="*/ 1 w 3800"/>
                  <a:gd name="T41" fmla="*/ 0 h 3433"/>
                  <a:gd name="T42" fmla="*/ 1 w 3800"/>
                  <a:gd name="T43" fmla="*/ 0 h 3433"/>
                  <a:gd name="T44" fmla="*/ 1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C0C0C0"/>
              </a:solidFill>
              <a:ln w="0">
                <a:solidFill>
                  <a:srgbClr val="000000"/>
                </a:solidFill>
                <a:prstDash val="solid"/>
                <a:round/>
                <a:headEnd/>
                <a:tailEnd/>
              </a:ln>
            </p:spPr>
            <p:txBody>
              <a:bodyPr/>
              <a:lstStyle/>
              <a:p>
                <a:endParaRPr lang="en-US"/>
              </a:p>
            </p:txBody>
          </p:sp>
          <p:sp>
            <p:nvSpPr>
              <p:cNvPr id="23581" name="Freeform 22"/>
              <p:cNvSpPr>
                <a:spLocks/>
              </p:cNvSpPr>
              <p:nvPr/>
            </p:nvSpPr>
            <p:spPr bwMode="auto">
              <a:xfrm>
                <a:off x="4554" y="2181"/>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1 h 3433"/>
                  <a:gd name="T18" fmla="*/ 0 w 3800"/>
                  <a:gd name="T19" fmla="*/ 0 h 3433"/>
                  <a:gd name="T20" fmla="*/ 0 w 3800"/>
                  <a:gd name="T21" fmla="*/ 0 h 3433"/>
                  <a:gd name="T22" fmla="*/ 0 w 3800"/>
                  <a:gd name="T23" fmla="*/ 1 h 3433"/>
                  <a:gd name="T24" fmla="*/ 0 w 3800"/>
                  <a:gd name="T25" fmla="*/ 0 h 3433"/>
                  <a:gd name="T26" fmla="*/ 0 w 3800"/>
                  <a:gd name="T27" fmla="*/ 0 h 3433"/>
                  <a:gd name="T28" fmla="*/ 0 w 3800"/>
                  <a:gd name="T29" fmla="*/ 0 h 3433"/>
                  <a:gd name="T30" fmla="*/ 1 w 3800"/>
                  <a:gd name="T31" fmla="*/ 0 h 3433"/>
                  <a:gd name="T32" fmla="*/ 1 w 3800"/>
                  <a:gd name="T33" fmla="*/ 0 h 3433"/>
                  <a:gd name="T34" fmla="*/ 1 w 3800"/>
                  <a:gd name="T35" fmla="*/ 0 h 3433"/>
                  <a:gd name="T36" fmla="*/ 1 w 3800"/>
                  <a:gd name="T37" fmla="*/ 0 h 3433"/>
                  <a:gd name="T38" fmla="*/ 1 w 3800"/>
                  <a:gd name="T39" fmla="*/ 0 h 3433"/>
                  <a:gd name="T40" fmla="*/ 1 w 3800"/>
                  <a:gd name="T41" fmla="*/ 0 h 3433"/>
                  <a:gd name="T42" fmla="*/ 1 w 3800"/>
                  <a:gd name="T43" fmla="*/ 0 h 3433"/>
                  <a:gd name="T44" fmla="*/ 1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C0C0C0"/>
              </a:solidFill>
              <a:ln w="0">
                <a:solidFill>
                  <a:srgbClr val="000000"/>
                </a:solidFill>
                <a:prstDash val="solid"/>
                <a:round/>
                <a:headEnd/>
                <a:tailEnd/>
              </a:ln>
            </p:spPr>
            <p:txBody>
              <a:bodyPr/>
              <a:lstStyle/>
              <a:p>
                <a:endParaRPr lang="en-US"/>
              </a:p>
            </p:txBody>
          </p:sp>
          <p:sp>
            <p:nvSpPr>
              <p:cNvPr id="23582" name="Freeform 23"/>
              <p:cNvSpPr>
                <a:spLocks/>
              </p:cNvSpPr>
              <p:nvPr/>
            </p:nvSpPr>
            <p:spPr bwMode="auto">
              <a:xfrm>
                <a:off x="4554" y="2181"/>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1 h 3433"/>
                  <a:gd name="T18" fmla="*/ 0 w 3800"/>
                  <a:gd name="T19" fmla="*/ 0 h 3433"/>
                  <a:gd name="T20" fmla="*/ 0 w 3800"/>
                  <a:gd name="T21" fmla="*/ 0 h 3433"/>
                  <a:gd name="T22" fmla="*/ 0 w 3800"/>
                  <a:gd name="T23" fmla="*/ 1 h 3433"/>
                  <a:gd name="T24" fmla="*/ 0 w 3800"/>
                  <a:gd name="T25" fmla="*/ 0 h 3433"/>
                  <a:gd name="T26" fmla="*/ 0 w 3800"/>
                  <a:gd name="T27" fmla="*/ 0 h 3433"/>
                  <a:gd name="T28" fmla="*/ 0 w 3800"/>
                  <a:gd name="T29" fmla="*/ 0 h 3433"/>
                  <a:gd name="T30" fmla="*/ 1 w 3800"/>
                  <a:gd name="T31" fmla="*/ 0 h 3433"/>
                  <a:gd name="T32" fmla="*/ 1 w 3800"/>
                  <a:gd name="T33" fmla="*/ 0 h 3433"/>
                  <a:gd name="T34" fmla="*/ 1 w 3800"/>
                  <a:gd name="T35" fmla="*/ 0 h 3433"/>
                  <a:gd name="T36" fmla="*/ 1 w 3800"/>
                  <a:gd name="T37" fmla="*/ 0 h 3433"/>
                  <a:gd name="T38" fmla="*/ 1 w 3800"/>
                  <a:gd name="T39" fmla="*/ 0 h 3433"/>
                  <a:gd name="T40" fmla="*/ 1 w 3800"/>
                  <a:gd name="T41" fmla="*/ 0 h 3433"/>
                  <a:gd name="T42" fmla="*/ 1 w 3800"/>
                  <a:gd name="T43" fmla="*/ 0 h 3433"/>
                  <a:gd name="T44" fmla="*/ 1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FFFFFF"/>
              </a:solidFill>
              <a:ln w="9525" cap="rnd">
                <a:solidFill>
                  <a:srgbClr val="000000"/>
                </a:solidFill>
                <a:prstDash val="solid"/>
                <a:round/>
                <a:headEnd/>
                <a:tailEnd/>
              </a:ln>
            </p:spPr>
            <p:txBody>
              <a:bodyPr/>
              <a:lstStyle/>
              <a:p>
                <a:endParaRPr lang="en-US"/>
              </a:p>
            </p:txBody>
          </p:sp>
          <p:sp>
            <p:nvSpPr>
              <p:cNvPr id="23583" name="Freeform 24"/>
              <p:cNvSpPr>
                <a:spLocks/>
              </p:cNvSpPr>
              <p:nvPr/>
            </p:nvSpPr>
            <p:spPr bwMode="auto">
              <a:xfrm>
                <a:off x="4599" y="2667"/>
                <a:ext cx="54" cy="15"/>
              </a:xfrm>
              <a:custGeom>
                <a:avLst/>
                <a:gdLst>
                  <a:gd name="T0" fmla="*/ 0 w 54"/>
                  <a:gd name="T1" fmla="*/ 0 h 15"/>
                  <a:gd name="T2" fmla="*/ 47 w 54"/>
                  <a:gd name="T3" fmla="*/ 15 h 15"/>
                  <a:gd name="T4" fmla="*/ 54 w 54"/>
                  <a:gd name="T5" fmla="*/ 15 h 15"/>
                  <a:gd name="T6" fmla="*/ 0 60000 65536"/>
                  <a:gd name="T7" fmla="*/ 0 60000 65536"/>
                  <a:gd name="T8" fmla="*/ 0 60000 65536"/>
                  <a:gd name="T9" fmla="*/ 0 w 54"/>
                  <a:gd name="T10" fmla="*/ 0 h 15"/>
                  <a:gd name="T11" fmla="*/ 54 w 54"/>
                  <a:gd name="T12" fmla="*/ 15 h 15"/>
                </a:gdLst>
                <a:ahLst/>
                <a:cxnLst>
                  <a:cxn ang="T6">
                    <a:pos x="T0" y="T1"/>
                  </a:cxn>
                  <a:cxn ang="T7">
                    <a:pos x="T2" y="T3"/>
                  </a:cxn>
                  <a:cxn ang="T8">
                    <a:pos x="T4" y="T5"/>
                  </a:cxn>
                </a:cxnLst>
                <a:rect l="T9" t="T10" r="T11" b="T12"/>
                <a:pathLst>
                  <a:path w="54" h="15">
                    <a:moveTo>
                      <a:pt x="0" y="0"/>
                    </a:moveTo>
                    <a:cubicBezTo>
                      <a:pt x="14" y="10"/>
                      <a:pt x="30" y="15"/>
                      <a:pt x="47" y="15"/>
                    </a:cubicBezTo>
                    <a:cubicBezTo>
                      <a:pt x="49" y="15"/>
                      <a:pt x="51" y="15"/>
                      <a:pt x="54" y="15"/>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84" name="Freeform 25"/>
              <p:cNvSpPr>
                <a:spLocks/>
              </p:cNvSpPr>
              <p:nvPr/>
            </p:nvSpPr>
            <p:spPr bwMode="auto">
              <a:xfrm>
                <a:off x="4676" y="2847"/>
                <a:ext cx="24" cy="8"/>
              </a:xfrm>
              <a:custGeom>
                <a:avLst/>
                <a:gdLst>
                  <a:gd name="T0" fmla="*/ 0 w 24"/>
                  <a:gd name="T1" fmla="*/ 8 h 8"/>
                  <a:gd name="T2" fmla="*/ 24 w 24"/>
                  <a:gd name="T3" fmla="*/ 0 h 8"/>
                  <a:gd name="T4" fmla="*/ 0 60000 65536"/>
                  <a:gd name="T5" fmla="*/ 0 60000 65536"/>
                  <a:gd name="T6" fmla="*/ 0 w 24"/>
                  <a:gd name="T7" fmla="*/ 0 h 8"/>
                  <a:gd name="T8" fmla="*/ 24 w 24"/>
                  <a:gd name="T9" fmla="*/ 8 h 8"/>
                </a:gdLst>
                <a:ahLst/>
                <a:cxnLst>
                  <a:cxn ang="T4">
                    <a:pos x="T0" y="T1"/>
                  </a:cxn>
                  <a:cxn ang="T5">
                    <a:pos x="T2" y="T3"/>
                  </a:cxn>
                </a:cxnLst>
                <a:rect l="T6" t="T7" r="T8" b="T9"/>
                <a:pathLst>
                  <a:path w="24" h="8">
                    <a:moveTo>
                      <a:pt x="0" y="8"/>
                    </a:moveTo>
                    <a:cubicBezTo>
                      <a:pt x="9" y="6"/>
                      <a:pt x="16" y="4"/>
                      <a:pt x="24"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85" name="Freeform 26"/>
              <p:cNvSpPr>
                <a:spLocks/>
              </p:cNvSpPr>
              <p:nvPr/>
            </p:nvSpPr>
            <p:spPr bwMode="auto">
              <a:xfrm>
                <a:off x="4887" y="2895"/>
                <a:ext cx="14" cy="33"/>
              </a:xfrm>
              <a:custGeom>
                <a:avLst/>
                <a:gdLst>
                  <a:gd name="T0" fmla="*/ 0 w 14"/>
                  <a:gd name="T1" fmla="*/ 0 h 33"/>
                  <a:gd name="T2" fmla="*/ 14 w 14"/>
                  <a:gd name="T3" fmla="*/ 33 h 33"/>
                  <a:gd name="T4" fmla="*/ 0 60000 65536"/>
                  <a:gd name="T5" fmla="*/ 0 60000 65536"/>
                  <a:gd name="T6" fmla="*/ 0 w 14"/>
                  <a:gd name="T7" fmla="*/ 0 h 33"/>
                  <a:gd name="T8" fmla="*/ 14 w 14"/>
                  <a:gd name="T9" fmla="*/ 33 h 33"/>
                </a:gdLst>
                <a:ahLst/>
                <a:cxnLst>
                  <a:cxn ang="T4">
                    <a:pos x="T0" y="T1"/>
                  </a:cxn>
                  <a:cxn ang="T5">
                    <a:pos x="T2" y="T3"/>
                  </a:cxn>
                </a:cxnLst>
                <a:rect l="T6" t="T7" r="T8" b="T9"/>
                <a:pathLst>
                  <a:path w="14" h="33">
                    <a:moveTo>
                      <a:pt x="0" y="0"/>
                    </a:moveTo>
                    <a:cubicBezTo>
                      <a:pt x="3" y="11"/>
                      <a:pt x="8" y="23"/>
                      <a:pt x="14" y="33"/>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86" name="Freeform 27"/>
              <p:cNvSpPr>
                <a:spLocks/>
              </p:cNvSpPr>
              <p:nvPr/>
            </p:nvSpPr>
            <p:spPr bwMode="auto">
              <a:xfrm>
                <a:off x="5155" y="2845"/>
                <a:ext cx="6" cy="36"/>
              </a:xfrm>
              <a:custGeom>
                <a:avLst/>
                <a:gdLst>
                  <a:gd name="T0" fmla="*/ 0 w 6"/>
                  <a:gd name="T1" fmla="*/ 36 h 36"/>
                  <a:gd name="T2" fmla="*/ 6 w 6"/>
                  <a:gd name="T3" fmla="*/ 0 h 36"/>
                  <a:gd name="T4" fmla="*/ 0 60000 65536"/>
                  <a:gd name="T5" fmla="*/ 0 60000 65536"/>
                  <a:gd name="T6" fmla="*/ 0 w 6"/>
                  <a:gd name="T7" fmla="*/ 0 h 36"/>
                  <a:gd name="T8" fmla="*/ 6 w 6"/>
                  <a:gd name="T9" fmla="*/ 36 h 36"/>
                </a:gdLst>
                <a:ahLst/>
                <a:cxnLst>
                  <a:cxn ang="T4">
                    <a:pos x="T0" y="T1"/>
                  </a:cxn>
                  <a:cxn ang="T5">
                    <a:pos x="T2" y="T3"/>
                  </a:cxn>
                </a:cxnLst>
                <a:rect l="T6" t="T7" r="T8" b="T9"/>
                <a:pathLst>
                  <a:path w="6" h="36">
                    <a:moveTo>
                      <a:pt x="0" y="36"/>
                    </a:moveTo>
                    <a:cubicBezTo>
                      <a:pt x="3" y="24"/>
                      <a:pt x="5" y="12"/>
                      <a:pt x="6"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87" name="Freeform 28"/>
              <p:cNvSpPr>
                <a:spLocks/>
              </p:cNvSpPr>
              <p:nvPr/>
            </p:nvSpPr>
            <p:spPr bwMode="auto">
              <a:xfrm>
                <a:off x="5273" y="2620"/>
                <a:ext cx="69" cy="136"/>
              </a:xfrm>
              <a:custGeom>
                <a:avLst/>
                <a:gdLst>
                  <a:gd name="T0" fmla="*/ 69 w 69"/>
                  <a:gd name="T1" fmla="*/ 136 h 136"/>
                  <a:gd name="T2" fmla="*/ 69 w 69"/>
                  <a:gd name="T3" fmla="*/ 135 h 136"/>
                  <a:gd name="T4" fmla="*/ 0 w 69"/>
                  <a:gd name="T5" fmla="*/ 0 h 136"/>
                  <a:gd name="T6" fmla="*/ 0 60000 65536"/>
                  <a:gd name="T7" fmla="*/ 0 60000 65536"/>
                  <a:gd name="T8" fmla="*/ 0 60000 65536"/>
                  <a:gd name="T9" fmla="*/ 0 w 69"/>
                  <a:gd name="T10" fmla="*/ 0 h 136"/>
                  <a:gd name="T11" fmla="*/ 69 w 69"/>
                  <a:gd name="T12" fmla="*/ 136 h 136"/>
                </a:gdLst>
                <a:ahLst/>
                <a:cxnLst>
                  <a:cxn ang="T6">
                    <a:pos x="T0" y="T1"/>
                  </a:cxn>
                  <a:cxn ang="T7">
                    <a:pos x="T2" y="T3"/>
                  </a:cxn>
                  <a:cxn ang="T8">
                    <a:pos x="T4" y="T5"/>
                  </a:cxn>
                </a:cxnLst>
                <a:rect l="T9" t="T10" r="T11" b="T12"/>
                <a:pathLst>
                  <a:path w="69" h="136">
                    <a:moveTo>
                      <a:pt x="69" y="136"/>
                    </a:moveTo>
                    <a:cubicBezTo>
                      <a:pt x="69" y="135"/>
                      <a:pt x="69" y="135"/>
                      <a:pt x="69" y="135"/>
                    </a:cubicBezTo>
                    <a:cubicBezTo>
                      <a:pt x="69" y="77"/>
                      <a:pt x="42" y="25"/>
                      <a:pt x="0"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88" name="Freeform 29"/>
              <p:cNvSpPr>
                <a:spLocks/>
              </p:cNvSpPr>
              <p:nvPr/>
            </p:nvSpPr>
            <p:spPr bwMode="auto">
              <a:xfrm>
                <a:off x="5404" y="2474"/>
                <a:ext cx="30" cy="51"/>
              </a:xfrm>
              <a:custGeom>
                <a:avLst/>
                <a:gdLst>
                  <a:gd name="T0" fmla="*/ 0 w 30"/>
                  <a:gd name="T1" fmla="*/ 51 h 51"/>
                  <a:gd name="T2" fmla="*/ 30 w 30"/>
                  <a:gd name="T3" fmla="*/ 0 h 51"/>
                  <a:gd name="T4" fmla="*/ 0 60000 65536"/>
                  <a:gd name="T5" fmla="*/ 0 60000 65536"/>
                  <a:gd name="T6" fmla="*/ 0 w 30"/>
                  <a:gd name="T7" fmla="*/ 0 h 51"/>
                  <a:gd name="T8" fmla="*/ 30 w 30"/>
                  <a:gd name="T9" fmla="*/ 51 h 51"/>
                </a:gdLst>
                <a:ahLst/>
                <a:cxnLst>
                  <a:cxn ang="T4">
                    <a:pos x="T0" y="T1"/>
                  </a:cxn>
                  <a:cxn ang="T5">
                    <a:pos x="T2" y="T3"/>
                  </a:cxn>
                </a:cxnLst>
                <a:rect l="T6" t="T7" r="T8" b="T9"/>
                <a:pathLst>
                  <a:path w="30" h="51">
                    <a:moveTo>
                      <a:pt x="0" y="51"/>
                    </a:moveTo>
                    <a:cubicBezTo>
                      <a:pt x="13" y="37"/>
                      <a:pt x="23" y="20"/>
                      <a:pt x="30"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89" name="Freeform 30"/>
              <p:cNvSpPr>
                <a:spLocks/>
              </p:cNvSpPr>
              <p:nvPr/>
            </p:nvSpPr>
            <p:spPr bwMode="auto">
              <a:xfrm>
                <a:off x="5361" y="2285"/>
                <a:ext cx="2" cy="24"/>
              </a:xfrm>
              <a:custGeom>
                <a:avLst/>
                <a:gdLst>
                  <a:gd name="T0" fmla="*/ 2 w 2"/>
                  <a:gd name="T1" fmla="*/ 24 h 24"/>
                  <a:gd name="T2" fmla="*/ 2 w 2"/>
                  <a:gd name="T3" fmla="*/ 23 h 24"/>
                  <a:gd name="T4" fmla="*/ 0 w 2"/>
                  <a:gd name="T5" fmla="*/ 0 h 24"/>
                  <a:gd name="T6" fmla="*/ 0 60000 65536"/>
                  <a:gd name="T7" fmla="*/ 0 60000 65536"/>
                  <a:gd name="T8" fmla="*/ 0 60000 65536"/>
                  <a:gd name="T9" fmla="*/ 0 w 2"/>
                  <a:gd name="T10" fmla="*/ 0 h 24"/>
                  <a:gd name="T11" fmla="*/ 2 w 2"/>
                  <a:gd name="T12" fmla="*/ 24 h 24"/>
                </a:gdLst>
                <a:ahLst/>
                <a:cxnLst>
                  <a:cxn ang="T6">
                    <a:pos x="T0" y="T1"/>
                  </a:cxn>
                  <a:cxn ang="T7">
                    <a:pos x="T2" y="T3"/>
                  </a:cxn>
                  <a:cxn ang="T8">
                    <a:pos x="T4" y="T5"/>
                  </a:cxn>
                </a:cxnLst>
                <a:rect l="T9" t="T10" r="T11" b="T12"/>
                <a:pathLst>
                  <a:path w="2" h="24">
                    <a:moveTo>
                      <a:pt x="2" y="24"/>
                    </a:moveTo>
                    <a:cubicBezTo>
                      <a:pt x="2" y="24"/>
                      <a:pt x="2" y="23"/>
                      <a:pt x="2" y="23"/>
                    </a:cubicBezTo>
                    <a:cubicBezTo>
                      <a:pt x="2" y="15"/>
                      <a:pt x="1" y="7"/>
                      <a:pt x="0"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90" name="Freeform 31"/>
              <p:cNvSpPr>
                <a:spLocks/>
              </p:cNvSpPr>
              <p:nvPr/>
            </p:nvSpPr>
            <p:spPr bwMode="auto">
              <a:xfrm>
                <a:off x="5167" y="2226"/>
                <a:ext cx="15" cy="31"/>
              </a:xfrm>
              <a:custGeom>
                <a:avLst/>
                <a:gdLst>
                  <a:gd name="T0" fmla="*/ 15 w 15"/>
                  <a:gd name="T1" fmla="*/ 0 h 31"/>
                  <a:gd name="T2" fmla="*/ 0 w 15"/>
                  <a:gd name="T3" fmla="*/ 31 h 31"/>
                  <a:gd name="T4" fmla="*/ 0 60000 65536"/>
                  <a:gd name="T5" fmla="*/ 0 60000 65536"/>
                  <a:gd name="T6" fmla="*/ 0 w 15"/>
                  <a:gd name="T7" fmla="*/ 0 h 31"/>
                  <a:gd name="T8" fmla="*/ 15 w 15"/>
                  <a:gd name="T9" fmla="*/ 31 h 31"/>
                </a:gdLst>
                <a:ahLst/>
                <a:cxnLst>
                  <a:cxn ang="T4">
                    <a:pos x="T0" y="T1"/>
                  </a:cxn>
                  <a:cxn ang="T5">
                    <a:pos x="T2" y="T3"/>
                  </a:cxn>
                </a:cxnLst>
                <a:rect l="T6" t="T7" r="T8" b="T9"/>
                <a:pathLst>
                  <a:path w="15" h="31">
                    <a:moveTo>
                      <a:pt x="15" y="0"/>
                    </a:moveTo>
                    <a:cubicBezTo>
                      <a:pt x="9" y="9"/>
                      <a:pt x="3" y="20"/>
                      <a:pt x="0" y="31"/>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91" name="Freeform 32"/>
              <p:cNvSpPr>
                <a:spLocks/>
              </p:cNvSpPr>
              <p:nvPr/>
            </p:nvSpPr>
            <p:spPr bwMode="auto">
              <a:xfrm>
                <a:off x="5019" y="2244"/>
                <a:ext cx="8" cy="27"/>
              </a:xfrm>
              <a:custGeom>
                <a:avLst/>
                <a:gdLst>
                  <a:gd name="T0" fmla="*/ 8 w 8"/>
                  <a:gd name="T1" fmla="*/ 0 h 27"/>
                  <a:gd name="T2" fmla="*/ 0 w 8"/>
                  <a:gd name="T3" fmla="*/ 27 h 27"/>
                  <a:gd name="T4" fmla="*/ 0 60000 65536"/>
                  <a:gd name="T5" fmla="*/ 0 60000 65536"/>
                  <a:gd name="T6" fmla="*/ 0 w 8"/>
                  <a:gd name="T7" fmla="*/ 0 h 27"/>
                  <a:gd name="T8" fmla="*/ 8 w 8"/>
                  <a:gd name="T9" fmla="*/ 27 h 27"/>
                </a:gdLst>
                <a:ahLst/>
                <a:cxnLst>
                  <a:cxn ang="T4">
                    <a:pos x="T0" y="T1"/>
                  </a:cxn>
                  <a:cxn ang="T5">
                    <a:pos x="T2" y="T3"/>
                  </a:cxn>
                </a:cxnLst>
                <a:rect l="T6" t="T7" r="T8" b="T9"/>
                <a:pathLst>
                  <a:path w="8" h="27">
                    <a:moveTo>
                      <a:pt x="8" y="0"/>
                    </a:moveTo>
                    <a:cubicBezTo>
                      <a:pt x="4" y="9"/>
                      <a:pt x="2" y="18"/>
                      <a:pt x="0" y="27"/>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92" name="Freeform 33"/>
              <p:cNvSpPr>
                <a:spLocks/>
              </p:cNvSpPr>
              <p:nvPr/>
            </p:nvSpPr>
            <p:spPr bwMode="auto">
              <a:xfrm>
                <a:off x="4849" y="2281"/>
                <a:ext cx="27" cy="26"/>
              </a:xfrm>
              <a:custGeom>
                <a:avLst/>
                <a:gdLst>
                  <a:gd name="T0" fmla="*/ 27 w 27"/>
                  <a:gd name="T1" fmla="*/ 26 h 26"/>
                  <a:gd name="T2" fmla="*/ 0 w 27"/>
                  <a:gd name="T3" fmla="*/ 0 h 26"/>
                  <a:gd name="T4" fmla="*/ 0 60000 65536"/>
                  <a:gd name="T5" fmla="*/ 0 60000 65536"/>
                  <a:gd name="T6" fmla="*/ 0 w 27"/>
                  <a:gd name="T7" fmla="*/ 0 h 26"/>
                  <a:gd name="T8" fmla="*/ 27 w 27"/>
                  <a:gd name="T9" fmla="*/ 26 h 26"/>
                </a:gdLst>
                <a:ahLst/>
                <a:cxnLst>
                  <a:cxn ang="T4">
                    <a:pos x="T0" y="T1"/>
                  </a:cxn>
                  <a:cxn ang="T5">
                    <a:pos x="T2" y="T3"/>
                  </a:cxn>
                </a:cxnLst>
                <a:rect l="T6" t="T7" r="T8" b="T9"/>
                <a:pathLst>
                  <a:path w="27" h="26">
                    <a:moveTo>
                      <a:pt x="27" y="26"/>
                    </a:moveTo>
                    <a:cubicBezTo>
                      <a:pt x="19" y="16"/>
                      <a:pt x="10" y="7"/>
                      <a:pt x="0"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93" name="Freeform 34"/>
              <p:cNvSpPr>
                <a:spLocks/>
              </p:cNvSpPr>
              <p:nvPr/>
            </p:nvSpPr>
            <p:spPr bwMode="auto">
              <a:xfrm>
                <a:off x="4636" y="2456"/>
                <a:ext cx="5" cy="27"/>
              </a:xfrm>
              <a:custGeom>
                <a:avLst/>
                <a:gdLst>
                  <a:gd name="T0" fmla="*/ 0 w 5"/>
                  <a:gd name="T1" fmla="*/ 0 h 27"/>
                  <a:gd name="T2" fmla="*/ 5 w 5"/>
                  <a:gd name="T3" fmla="*/ 27 h 27"/>
                  <a:gd name="T4" fmla="*/ 0 60000 65536"/>
                  <a:gd name="T5" fmla="*/ 0 60000 65536"/>
                  <a:gd name="T6" fmla="*/ 0 w 5"/>
                  <a:gd name="T7" fmla="*/ 0 h 27"/>
                  <a:gd name="T8" fmla="*/ 5 w 5"/>
                  <a:gd name="T9" fmla="*/ 27 h 27"/>
                </a:gdLst>
                <a:ahLst/>
                <a:cxnLst>
                  <a:cxn ang="T4">
                    <a:pos x="T0" y="T1"/>
                  </a:cxn>
                  <a:cxn ang="T5">
                    <a:pos x="T2" y="T3"/>
                  </a:cxn>
                </a:cxnLst>
                <a:rect l="T6" t="T7" r="T8" b="T9"/>
                <a:pathLst>
                  <a:path w="5" h="27">
                    <a:moveTo>
                      <a:pt x="0" y="0"/>
                    </a:moveTo>
                    <a:cubicBezTo>
                      <a:pt x="1" y="9"/>
                      <a:pt x="2" y="18"/>
                      <a:pt x="5" y="27"/>
                    </a:cubicBezTo>
                  </a:path>
                </a:pathLst>
              </a:custGeom>
              <a:solidFill>
                <a:srgbClr val="C0C0C0"/>
              </a:solidFill>
              <a:ln w="9525" cap="rnd">
                <a:solidFill>
                  <a:srgbClr val="000000"/>
                </a:solidFill>
                <a:prstDash val="solid"/>
                <a:round/>
                <a:headEnd/>
                <a:tailEnd/>
              </a:ln>
            </p:spPr>
            <p:txBody>
              <a:bodyPr/>
              <a:lstStyle/>
              <a:p>
                <a:endParaRPr lang="en-US"/>
              </a:p>
            </p:txBody>
          </p:sp>
        </p:grpSp>
        <p:sp>
          <p:nvSpPr>
            <p:cNvPr id="23577" name="Text Box 36"/>
            <p:cNvSpPr txBox="1">
              <a:spLocks noChangeArrowheads="1"/>
            </p:cNvSpPr>
            <p:nvPr/>
          </p:nvSpPr>
          <p:spPr bwMode="auto">
            <a:xfrm>
              <a:off x="144" y="1218"/>
              <a:ext cx="1584" cy="174"/>
            </a:xfrm>
            <a:prstGeom prst="rect">
              <a:avLst/>
            </a:prstGeom>
            <a:solidFill>
              <a:srgbClr val="FF0000"/>
            </a:solidFill>
            <a:ln w="9525" algn="ctr">
              <a:solidFill>
                <a:schemeClr val="tx1"/>
              </a:solidFill>
              <a:miter lim="800000"/>
              <a:headEnd/>
              <a:tailEnd/>
            </a:ln>
          </p:spPr>
          <p:txBody>
            <a:bodyPr lIns="91380" tIns="45692" rIns="91380" bIns="45692">
              <a:spAutoFit/>
            </a:bodyPr>
            <a:lstStyle/>
            <a:p>
              <a:r>
                <a:rPr lang="en-AU" b="1">
                  <a:solidFill>
                    <a:schemeClr val="bg1"/>
                  </a:solidFill>
                  <a:ea typeface="SimSun" pitchFamily="2" charset="-122"/>
                </a:rPr>
                <a:t> </a:t>
              </a:r>
              <a:r>
                <a:rPr lang="en-AU" b="1">
                  <a:solidFill>
                    <a:schemeClr val="bg1"/>
                  </a:solidFill>
                  <a:latin typeface="Verdana" pitchFamily="34" charset="0"/>
                  <a:ea typeface="SimSun" pitchFamily="2" charset="-122"/>
                </a:rPr>
                <a:t>Public/Internet Clouds</a:t>
              </a:r>
              <a:endParaRPr lang="en-US" b="1">
                <a:solidFill>
                  <a:schemeClr val="bg1"/>
                </a:solidFill>
                <a:latin typeface="Verdana" pitchFamily="34" charset="0"/>
                <a:ea typeface="SimSun" pitchFamily="2" charset="-122"/>
              </a:endParaRPr>
            </a:p>
          </p:txBody>
        </p:sp>
        <p:sp>
          <p:nvSpPr>
            <p:cNvPr id="23578" name="AutoShape 59"/>
            <p:cNvSpPr>
              <a:spLocks noChangeArrowheads="1"/>
            </p:cNvSpPr>
            <p:nvPr/>
          </p:nvSpPr>
          <p:spPr bwMode="auto">
            <a:xfrm>
              <a:off x="288" y="1920"/>
              <a:ext cx="1440" cy="1248"/>
            </a:xfrm>
            <a:prstGeom prst="roundRect">
              <a:avLst>
                <a:gd name="adj" fmla="val 16667"/>
              </a:avLst>
            </a:prstGeom>
            <a:solidFill>
              <a:srgbClr val="FF0000"/>
            </a:solidFill>
            <a:ln w="9525" algn="ctr">
              <a:solidFill>
                <a:schemeClr val="tx1"/>
              </a:solidFill>
              <a:round/>
              <a:headEnd/>
              <a:tailEnd/>
            </a:ln>
          </p:spPr>
          <p:txBody>
            <a:bodyPr wrap="none" lIns="91380" tIns="45692" rIns="91380" bIns="45692" anchor="ctr"/>
            <a:lstStyle/>
            <a:p>
              <a:r>
                <a:rPr lang="en-AU" b="1" dirty="0">
                  <a:solidFill>
                    <a:schemeClr val="bg1"/>
                  </a:solidFill>
                </a:rPr>
                <a:t>3rd party, </a:t>
              </a:r>
              <a:br>
                <a:rPr lang="en-AU" b="1" dirty="0">
                  <a:solidFill>
                    <a:schemeClr val="bg1"/>
                  </a:solidFill>
                </a:rPr>
              </a:br>
              <a:r>
                <a:rPr lang="en-AU" b="1" dirty="0">
                  <a:solidFill>
                    <a:schemeClr val="bg1"/>
                  </a:solidFill>
                </a:rPr>
                <a:t>multi-tenant Cloud</a:t>
              </a:r>
            </a:p>
            <a:p>
              <a:r>
                <a:rPr lang="en-AU" b="1" dirty="0">
                  <a:solidFill>
                    <a:schemeClr val="bg1"/>
                  </a:solidFill>
                </a:rPr>
                <a:t>infrastructure </a:t>
              </a:r>
              <a:br>
                <a:rPr lang="en-AU" b="1" dirty="0">
                  <a:solidFill>
                    <a:schemeClr val="bg1"/>
                  </a:solidFill>
                </a:rPr>
              </a:br>
              <a:r>
                <a:rPr lang="en-AU" b="1" dirty="0">
                  <a:solidFill>
                    <a:schemeClr val="bg1"/>
                  </a:solidFill>
                </a:rPr>
                <a:t>&amp; services:</a:t>
              </a:r>
            </a:p>
            <a:p>
              <a:endParaRPr lang="en-AU" b="1" dirty="0">
                <a:solidFill>
                  <a:schemeClr val="bg1"/>
                </a:solidFill>
              </a:endParaRPr>
            </a:p>
            <a:p>
              <a:r>
                <a:rPr lang="en-AU" b="1" dirty="0">
                  <a:solidFill>
                    <a:schemeClr val="bg1"/>
                  </a:solidFill>
                </a:rPr>
                <a:t> * available on </a:t>
              </a:r>
              <a:br>
                <a:rPr lang="en-AU" b="1" dirty="0">
                  <a:solidFill>
                    <a:schemeClr val="bg1"/>
                  </a:solidFill>
                </a:rPr>
              </a:br>
              <a:r>
                <a:rPr lang="en-AU" b="1" dirty="0">
                  <a:solidFill>
                    <a:schemeClr val="bg1"/>
                  </a:solidFill>
                </a:rPr>
                <a:t>subscription basis </a:t>
              </a:r>
              <a:br>
                <a:rPr lang="en-AU" b="1" dirty="0">
                  <a:solidFill>
                    <a:schemeClr val="bg1"/>
                  </a:solidFill>
                </a:rPr>
              </a:br>
              <a:r>
                <a:rPr lang="en-AU" b="1" dirty="0">
                  <a:solidFill>
                    <a:schemeClr val="bg1"/>
                  </a:solidFill>
                </a:rPr>
                <a:t>(pay as you go)</a:t>
              </a:r>
            </a:p>
          </p:txBody>
        </p:sp>
        <p:pic>
          <p:nvPicPr>
            <p:cNvPr id="23579" name="Picture 67"/>
            <p:cNvPicPr>
              <a:picLocks noChangeAspect="1" noChangeArrowheads="1"/>
            </p:cNvPicPr>
            <p:nvPr/>
          </p:nvPicPr>
          <p:blipFill>
            <a:blip r:embed="rId3"/>
            <a:srcRect/>
            <a:stretch>
              <a:fillRect/>
            </a:stretch>
          </p:blipFill>
          <p:spPr bwMode="auto">
            <a:xfrm>
              <a:off x="336" y="3291"/>
              <a:ext cx="1248" cy="936"/>
            </a:xfrm>
            <a:prstGeom prst="rect">
              <a:avLst/>
            </a:prstGeom>
            <a:noFill/>
            <a:ln w="9525" algn="ctr">
              <a:noFill/>
              <a:miter lim="800000"/>
              <a:headEnd/>
              <a:tailEnd/>
            </a:ln>
          </p:spPr>
        </p:pic>
      </p:grpSp>
      <p:grpSp>
        <p:nvGrpSpPr>
          <p:cNvPr id="6" name="Group 72"/>
          <p:cNvGrpSpPr>
            <a:grpSpLocks/>
          </p:cNvGrpSpPr>
          <p:nvPr/>
        </p:nvGrpSpPr>
        <p:grpSpPr bwMode="auto">
          <a:xfrm>
            <a:off x="6172200" y="245088"/>
            <a:ext cx="2895600" cy="6460512"/>
            <a:chOff x="3888" y="960"/>
            <a:chExt cx="1824" cy="3264"/>
          </a:xfrm>
        </p:grpSpPr>
        <p:grpSp>
          <p:nvGrpSpPr>
            <p:cNvPr id="7" name="Group 41"/>
            <p:cNvGrpSpPr>
              <a:grpSpLocks/>
            </p:cNvGrpSpPr>
            <p:nvPr/>
          </p:nvGrpSpPr>
          <p:grpSpPr bwMode="auto">
            <a:xfrm>
              <a:off x="3888" y="960"/>
              <a:ext cx="1824" cy="816"/>
              <a:chOff x="4554" y="2181"/>
              <a:chExt cx="958" cy="873"/>
            </a:xfrm>
          </p:grpSpPr>
          <p:sp>
            <p:nvSpPr>
              <p:cNvPr id="23562" name="Freeform 42"/>
              <p:cNvSpPr>
                <a:spLocks/>
              </p:cNvSpPr>
              <p:nvPr/>
            </p:nvSpPr>
            <p:spPr bwMode="auto">
              <a:xfrm>
                <a:off x="4602" y="2229"/>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1 h 3433"/>
                  <a:gd name="T18" fmla="*/ 0 w 3800"/>
                  <a:gd name="T19" fmla="*/ 0 h 3433"/>
                  <a:gd name="T20" fmla="*/ 0 w 3800"/>
                  <a:gd name="T21" fmla="*/ 0 h 3433"/>
                  <a:gd name="T22" fmla="*/ 0 w 3800"/>
                  <a:gd name="T23" fmla="*/ 1 h 3433"/>
                  <a:gd name="T24" fmla="*/ 0 w 3800"/>
                  <a:gd name="T25" fmla="*/ 0 h 3433"/>
                  <a:gd name="T26" fmla="*/ 0 w 3800"/>
                  <a:gd name="T27" fmla="*/ 0 h 3433"/>
                  <a:gd name="T28" fmla="*/ 0 w 3800"/>
                  <a:gd name="T29" fmla="*/ 0 h 3433"/>
                  <a:gd name="T30" fmla="*/ 1 w 3800"/>
                  <a:gd name="T31" fmla="*/ 0 h 3433"/>
                  <a:gd name="T32" fmla="*/ 1 w 3800"/>
                  <a:gd name="T33" fmla="*/ 0 h 3433"/>
                  <a:gd name="T34" fmla="*/ 1 w 3800"/>
                  <a:gd name="T35" fmla="*/ 0 h 3433"/>
                  <a:gd name="T36" fmla="*/ 1 w 3800"/>
                  <a:gd name="T37" fmla="*/ 0 h 3433"/>
                  <a:gd name="T38" fmla="*/ 1 w 3800"/>
                  <a:gd name="T39" fmla="*/ 0 h 3433"/>
                  <a:gd name="T40" fmla="*/ 1 w 3800"/>
                  <a:gd name="T41" fmla="*/ 0 h 3433"/>
                  <a:gd name="T42" fmla="*/ 1 w 3800"/>
                  <a:gd name="T43" fmla="*/ 0 h 3433"/>
                  <a:gd name="T44" fmla="*/ 1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C0C0C0"/>
              </a:solidFill>
              <a:ln w="0">
                <a:solidFill>
                  <a:srgbClr val="000000"/>
                </a:solidFill>
                <a:prstDash val="solid"/>
                <a:round/>
                <a:headEnd/>
                <a:tailEnd/>
              </a:ln>
            </p:spPr>
            <p:txBody>
              <a:bodyPr/>
              <a:lstStyle/>
              <a:p>
                <a:endParaRPr lang="en-US"/>
              </a:p>
            </p:txBody>
          </p:sp>
          <p:sp>
            <p:nvSpPr>
              <p:cNvPr id="23563" name="Freeform 43"/>
              <p:cNvSpPr>
                <a:spLocks/>
              </p:cNvSpPr>
              <p:nvPr/>
            </p:nvSpPr>
            <p:spPr bwMode="auto">
              <a:xfrm>
                <a:off x="4554" y="2181"/>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1 h 3433"/>
                  <a:gd name="T18" fmla="*/ 0 w 3800"/>
                  <a:gd name="T19" fmla="*/ 0 h 3433"/>
                  <a:gd name="T20" fmla="*/ 0 w 3800"/>
                  <a:gd name="T21" fmla="*/ 0 h 3433"/>
                  <a:gd name="T22" fmla="*/ 0 w 3800"/>
                  <a:gd name="T23" fmla="*/ 1 h 3433"/>
                  <a:gd name="T24" fmla="*/ 0 w 3800"/>
                  <a:gd name="T25" fmla="*/ 0 h 3433"/>
                  <a:gd name="T26" fmla="*/ 0 w 3800"/>
                  <a:gd name="T27" fmla="*/ 0 h 3433"/>
                  <a:gd name="T28" fmla="*/ 0 w 3800"/>
                  <a:gd name="T29" fmla="*/ 0 h 3433"/>
                  <a:gd name="T30" fmla="*/ 1 w 3800"/>
                  <a:gd name="T31" fmla="*/ 0 h 3433"/>
                  <a:gd name="T32" fmla="*/ 1 w 3800"/>
                  <a:gd name="T33" fmla="*/ 0 h 3433"/>
                  <a:gd name="T34" fmla="*/ 1 w 3800"/>
                  <a:gd name="T35" fmla="*/ 0 h 3433"/>
                  <a:gd name="T36" fmla="*/ 1 w 3800"/>
                  <a:gd name="T37" fmla="*/ 0 h 3433"/>
                  <a:gd name="T38" fmla="*/ 1 w 3800"/>
                  <a:gd name="T39" fmla="*/ 0 h 3433"/>
                  <a:gd name="T40" fmla="*/ 1 w 3800"/>
                  <a:gd name="T41" fmla="*/ 0 h 3433"/>
                  <a:gd name="T42" fmla="*/ 1 w 3800"/>
                  <a:gd name="T43" fmla="*/ 0 h 3433"/>
                  <a:gd name="T44" fmla="*/ 1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C0C0C0"/>
              </a:solidFill>
              <a:ln w="0">
                <a:solidFill>
                  <a:srgbClr val="000000"/>
                </a:solidFill>
                <a:prstDash val="solid"/>
                <a:round/>
                <a:headEnd/>
                <a:tailEnd/>
              </a:ln>
            </p:spPr>
            <p:txBody>
              <a:bodyPr/>
              <a:lstStyle/>
              <a:p>
                <a:endParaRPr lang="en-US"/>
              </a:p>
            </p:txBody>
          </p:sp>
          <p:sp>
            <p:nvSpPr>
              <p:cNvPr id="23564" name="Freeform 44"/>
              <p:cNvSpPr>
                <a:spLocks/>
              </p:cNvSpPr>
              <p:nvPr/>
            </p:nvSpPr>
            <p:spPr bwMode="auto">
              <a:xfrm>
                <a:off x="4554" y="2181"/>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1 h 3433"/>
                  <a:gd name="T18" fmla="*/ 0 w 3800"/>
                  <a:gd name="T19" fmla="*/ 0 h 3433"/>
                  <a:gd name="T20" fmla="*/ 0 w 3800"/>
                  <a:gd name="T21" fmla="*/ 0 h 3433"/>
                  <a:gd name="T22" fmla="*/ 0 w 3800"/>
                  <a:gd name="T23" fmla="*/ 1 h 3433"/>
                  <a:gd name="T24" fmla="*/ 0 w 3800"/>
                  <a:gd name="T25" fmla="*/ 0 h 3433"/>
                  <a:gd name="T26" fmla="*/ 0 w 3800"/>
                  <a:gd name="T27" fmla="*/ 0 h 3433"/>
                  <a:gd name="T28" fmla="*/ 0 w 3800"/>
                  <a:gd name="T29" fmla="*/ 0 h 3433"/>
                  <a:gd name="T30" fmla="*/ 1 w 3800"/>
                  <a:gd name="T31" fmla="*/ 0 h 3433"/>
                  <a:gd name="T32" fmla="*/ 1 w 3800"/>
                  <a:gd name="T33" fmla="*/ 0 h 3433"/>
                  <a:gd name="T34" fmla="*/ 1 w 3800"/>
                  <a:gd name="T35" fmla="*/ 0 h 3433"/>
                  <a:gd name="T36" fmla="*/ 1 w 3800"/>
                  <a:gd name="T37" fmla="*/ 0 h 3433"/>
                  <a:gd name="T38" fmla="*/ 1 w 3800"/>
                  <a:gd name="T39" fmla="*/ 0 h 3433"/>
                  <a:gd name="T40" fmla="*/ 1 w 3800"/>
                  <a:gd name="T41" fmla="*/ 0 h 3433"/>
                  <a:gd name="T42" fmla="*/ 1 w 3800"/>
                  <a:gd name="T43" fmla="*/ 0 h 3433"/>
                  <a:gd name="T44" fmla="*/ 1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FFFFFF"/>
              </a:solidFill>
              <a:ln w="9525" cap="rnd">
                <a:solidFill>
                  <a:srgbClr val="000000"/>
                </a:solidFill>
                <a:prstDash val="solid"/>
                <a:round/>
                <a:headEnd/>
                <a:tailEnd/>
              </a:ln>
            </p:spPr>
            <p:txBody>
              <a:bodyPr/>
              <a:lstStyle/>
              <a:p>
                <a:endParaRPr lang="en-US"/>
              </a:p>
            </p:txBody>
          </p:sp>
          <p:sp>
            <p:nvSpPr>
              <p:cNvPr id="23565" name="Freeform 45"/>
              <p:cNvSpPr>
                <a:spLocks/>
              </p:cNvSpPr>
              <p:nvPr/>
            </p:nvSpPr>
            <p:spPr bwMode="auto">
              <a:xfrm>
                <a:off x="4599" y="2667"/>
                <a:ext cx="54" cy="15"/>
              </a:xfrm>
              <a:custGeom>
                <a:avLst/>
                <a:gdLst>
                  <a:gd name="T0" fmla="*/ 0 w 54"/>
                  <a:gd name="T1" fmla="*/ 0 h 15"/>
                  <a:gd name="T2" fmla="*/ 47 w 54"/>
                  <a:gd name="T3" fmla="*/ 15 h 15"/>
                  <a:gd name="T4" fmla="*/ 54 w 54"/>
                  <a:gd name="T5" fmla="*/ 15 h 15"/>
                  <a:gd name="T6" fmla="*/ 0 60000 65536"/>
                  <a:gd name="T7" fmla="*/ 0 60000 65536"/>
                  <a:gd name="T8" fmla="*/ 0 60000 65536"/>
                  <a:gd name="T9" fmla="*/ 0 w 54"/>
                  <a:gd name="T10" fmla="*/ 0 h 15"/>
                  <a:gd name="T11" fmla="*/ 54 w 54"/>
                  <a:gd name="T12" fmla="*/ 15 h 15"/>
                </a:gdLst>
                <a:ahLst/>
                <a:cxnLst>
                  <a:cxn ang="T6">
                    <a:pos x="T0" y="T1"/>
                  </a:cxn>
                  <a:cxn ang="T7">
                    <a:pos x="T2" y="T3"/>
                  </a:cxn>
                  <a:cxn ang="T8">
                    <a:pos x="T4" y="T5"/>
                  </a:cxn>
                </a:cxnLst>
                <a:rect l="T9" t="T10" r="T11" b="T12"/>
                <a:pathLst>
                  <a:path w="54" h="15">
                    <a:moveTo>
                      <a:pt x="0" y="0"/>
                    </a:moveTo>
                    <a:cubicBezTo>
                      <a:pt x="14" y="10"/>
                      <a:pt x="30" y="15"/>
                      <a:pt x="47" y="15"/>
                    </a:cubicBezTo>
                    <a:cubicBezTo>
                      <a:pt x="49" y="15"/>
                      <a:pt x="51" y="15"/>
                      <a:pt x="54" y="15"/>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66" name="Freeform 46"/>
              <p:cNvSpPr>
                <a:spLocks/>
              </p:cNvSpPr>
              <p:nvPr/>
            </p:nvSpPr>
            <p:spPr bwMode="auto">
              <a:xfrm>
                <a:off x="4676" y="2847"/>
                <a:ext cx="24" cy="8"/>
              </a:xfrm>
              <a:custGeom>
                <a:avLst/>
                <a:gdLst>
                  <a:gd name="T0" fmla="*/ 0 w 24"/>
                  <a:gd name="T1" fmla="*/ 8 h 8"/>
                  <a:gd name="T2" fmla="*/ 24 w 24"/>
                  <a:gd name="T3" fmla="*/ 0 h 8"/>
                  <a:gd name="T4" fmla="*/ 0 60000 65536"/>
                  <a:gd name="T5" fmla="*/ 0 60000 65536"/>
                  <a:gd name="T6" fmla="*/ 0 w 24"/>
                  <a:gd name="T7" fmla="*/ 0 h 8"/>
                  <a:gd name="T8" fmla="*/ 24 w 24"/>
                  <a:gd name="T9" fmla="*/ 8 h 8"/>
                </a:gdLst>
                <a:ahLst/>
                <a:cxnLst>
                  <a:cxn ang="T4">
                    <a:pos x="T0" y="T1"/>
                  </a:cxn>
                  <a:cxn ang="T5">
                    <a:pos x="T2" y="T3"/>
                  </a:cxn>
                </a:cxnLst>
                <a:rect l="T6" t="T7" r="T8" b="T9"/>
                <a:pathLst>
                  <a:path w="24" h="8">
                    <a:moveTo>
                      <a:pt x="0" y="8"/>
                    </a:moveTo>
                    <a:cubicBezTo>
                      <a:pt x="9" y="6"/>
                      <a:pt x="16" y="4"/>
                      <a:pt x="24"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67" name="Freeform 47"/>
              <p:cNvSpPr>
                <a:spLocks/>
              </p:cNvSpPr>
              <p:nvPr/>
            </p:nvSpPr>
            <p:spPr bwMode="auto">
              <a:xfrm>
                <a:off x="4887" y="2895"/>
                <a:ext cx="14" cy="33"/>
              </a:xfrm>
              <a:custGeom>
                <a:avLst/>
                <a:gdLst>
                  <a:gd name="T0" fmla="*/ 0 w 14"/>
                  <a:gd name="T1" fmla="*/ 0 h 33"/>
                  <a:gd name="T2" fmla="*/ 14 w 14"/>
                  <a:gd name="T3" fmla="*/ 33 h 33"/>
                  <a:gd name="T4" fmla="*/ 0 60000 65536"/>
                  <a:gd name="T5" fmla="*/ 0 60000 65536"/>
                  <a:gd name="T6" fmla="*/ 0 w 14"/>
                  <a:gd name="T7" fmla="*/ 0 h 33"/>
                  <a:gd name="T8" fmla="*/ 14 w 14"/>
                  <a:gd name="T9" fmla="*/ 33 h 33"/>
                </a:gdLst>
                <a:ahLst/>
                <a:cxnLst>
                  <a:cxn ang="T4">
                    <a:pos x="T0" y="T1"/>
                  </a:cxn>
                  <a:cxn ang="T5">
                    <a:pos x="T2" y="T3"/>
                  </a:cxn>
                </a:cxnLst>
                <a:rect l="T6" t="T7" r="T8" b="T9"/>
                <a:pathLst>
                  <a:path w="14" h="33">
                    <a:moveTo>
                      <a:pt x="0" y="0"/>
                    </a:moveTo>
                    <a:cubicBezTo>
                      <a:pt x="3" y="11"/>
                      <a:pt x="8" y="23"/>
                      <a:pt x="14" y="33"/>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68" name="Freeform 48"/>
              <p:cNvSpPr>
                <a:spLocks/>
              </p:cNvSpPr>
              <p:nvPr/>
            </p:nvSpPr>
            <p:spPr bwMode="auto">
              <a:xfrm>
                <a:off x="5155" y="2845"/>
                <a:ext cx="6" cy="36"/>
              </a:xfrm>
              <a:custGeom>
                <a:avLst/>
                <a:gdLst>
                  <a:gd name="T0" fmla="*/ 0 w 6"/>
                  <a:gd name="T1" fmla="*/ 36 h 36"/>
                  <a:gd name="T2" fmla="*/ 6 w 6"/>
                  <a:gd name="T3" fmla="*/ 0 h 36"/>
                  <a:gd name="T4" fmla="*/ 0 60000 65536"/>
                  <a:gd name="T5" fmla="*/ 0 60000 65536"/>
                  <a:gd name="T6" fmla="*/ 0 w 6"/>
                  <a:gd name="T7" fmla="*/ 0 h 36"/>
                  <a:gd name="T8" fmla="*/ 6 w 6"/>
                  <a:gd name="T9" fmla="*/ 36 h 36"/>
                </a:gdLst>
                <a:ahLst/>
                <a:cxnLst>
                  <a:cxn ang="T4">
                    <a:pos x="T0" y="T1"/>
                  </a:cxn>
                  <a:cxn ang="T5">
                    <a:pos x="T2" y="T3"/>
                  </a:cxn>
                </a:cxnLst>
                <a:rect l="T6" t="T7" r="T8" b="T9"/>
                <a:pathLst>
                  <a:path w="6" h="36">
                    <a:moveTo>
                      <a:pt x="0" y="36"/>
                    </a:moveTo>
                    <a:cubicBezTo>
                      <a:pt x="3" y="24"/>
                      <a:pt x="5" y="12"/>
                      <a:pt x="6"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69" name="Freeform 49"/>
              <p:cNvSpPr>
                <a:spLocks/>
              </p:cNvSpPr>
              <p:nvPr/>
            </p:nvSpPr>
            <p:spPr bwMode="auto">
              <a:xfrm>
                <a:off x="5273" y="2620"/>
                <a:ext cx="69" cy="136"/>
              </a:xfrm>
              <a:custGeom>
                <a:avLst/>
                <a:gdLst>
                  <a:gd name="T0" fmla="*/ 69 w 69"/>
                  <a:gd name="T1" fmla="*/ 136 h 136"/>
                  <a:gd name="T2" fmla="*/ 69 w 69"/>
                  <a:gd name="T3" fmla="*/ 135 h 136"/>
                  <a:gd name="T4" fmla="*/ 0 w 69"/>
                  <a:gd name="T5" fmla="*/ 0 h 136"/>
                  <a:gd name="T6" fmla="*/ 0 60000 65536"/>
                  <a:gd name="T7" fmla="*/ 0 60000 65536"/>
                  <a:gd name="T8" fmla="*/ 0 60000 65536"/>
                  <a:gd name="T9" fmla="*/ 0 w 69"/>
                  <a:gd name="T10" fmla="*/ 0 h 136"/>
                  <a:gd name="T11" fmla="*/ 69 w 69"/>
                  <a:gd name="T12" fmla="*/ 136 h 136"/>
                </a:gdLst>
                <a:ahLst/>
                <a:cxnLst>
                  <a:cxn ang="T6">
                    <a:pos x="T0" y="T1"/>
                  </a:cxn>
                  <a:cxn ang="T7">
                    <a:pos x="T2" y="T3"/>
                  </a:cxn>
                  <a:cxn ang="T8">
                    <a:pos x="T4" y="T5"/>
                  </a:cxn>
                </a:cxnLst>
                <a:rect l="T9" t="T10" r="T11" b="T12"/>
                <a:pathLst>
                  <a:path w="69" h="136">
                    <a:moveTo>
                      <a:pt x="69" y="136"/>
                    </a:moveTo>
                    <a:cubicBezTo>
                      <a:pt x="69" y="135"/>
                      <a:pt x="69" y="135"/>
                      <a:pt x="69" y="135"/>
                    </a:cubicBezTo>
                    <a:cubicBezTo>
                      <a:pt x="69" y="77"/>
                      <a:pt x="42" y="25"/>
                      <a:pt x="0"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70" name="Freeform 50"/>
              <p:cNvSpPr>
                <a:spLocks/>
              </p:cNvSpPr>
              <p:nvPr/>
            </p:nvSpPr>
            <p:spPr bwMode="auto">
              <a:xfrm>
                <a:off x="5404" y="2474"/>
                <a:ext cx="30" cy="51"/>
              </a:xfrm>
              <a:custGeom>
                <a:avLst/>
                <a:gdLst>
                  <a:gd name="T0" fmla="*/ 0 w 30"/>
                  <a:gd name="T1" fmla="*/ 51 h 51"/>
                  <a:gd name="T2" fmla="*/ 30 w 30"/>
                  <a:gd name="T3" fmla="*/ 0 h 51"/>
                  <a:gd name="T4" fmla="*/ 0 60000 65536"/>
                  <a:gd name="T5" fmla="*/ 0 60000 65536"/>
                  <a:gd name="T6" fmla="*/ 0 w 30"/>
                  <a:gd name="T7" fmla="*/ 0 h 51"/>
                  <a:gd name="T8" fmla="*/ 30 w 30"/>
                  <a:gd name="T9" fmla="*/ 51 h 51"/>
                </a:gdLst>
                <a:ahLst/>
                <a:cxnLst>
                  <a:cxn ang="T4">
                    <a:pos x="T0" y="T1"/>
                  </a:cxn>
                  <a:cxn ang="T5">
                    <a:pos x="T2" y="T3"/>
                  </a:cxn>
                </a:cxnLst>
                <a:rect l="T6" t="T7" r="T8" b="T9"/>
                <a:pathLst>
                  <a:path w="30" h="51">
                    <a:moveTo>
                      <a:pt x="0" y="51"/>
                    </a:moveTo>
                    <a:cubicBezTo>
                      <a:pt x="13" y="37"/>
                      <a:pt x="23" y="20"/>
                      <a:pt x="30"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71" name="Freeform 51"/>
              <p:cNvSpPr>
                <a:spLocks/>
              </p:cNvSpPr>
              <p:nvPr/>
            </p:nvSpPr>
            <p:spPr bwMode="auto">
              <a:xfrm>
                <a:off x="5361" y="2285"/>
                <a:ext cx="2" cy="24"/>
              </a:xfrm>
              <a:custGeom>
                <a:avLst/>
                <a:gdLst>
                  <a:gd name="T0" fmla="*/ 2 w 2"/>
                  <a:gd name="T1" fmla="*/ 24 h 24"/>
                  <a:gd name="T2" fmla="*/ 2 w 2"/>
                  <a:gd name="T3" fmla="*/ 23 h 24"/>
                  <a:gd name="T4" fmla="*/ 0 w 2"/>
                  <a:gd name="T5" fmla="*/ 0 h 24"/>
                  <a:gd name="T6" fmla="*/ 0 60000 65536"/>
                  <a:gd name="T7" fmla="*/ 0 60000 65536"/>
                  <a:gd name="T8" fmla="*/ 0 60000 65536"/>
                  <a:gd name="T9" fmla="*/ 0 w 2"/>
                  <a:gd name="T10" fmla="*/ 0 h 24"/>
                  <a:gd name="T11" fmla="*/ 2 w 2"/>
                  <a:gd name="T12" fmla="*/ 24 h 24"/>
                </a:gdLst>
                <a:ahLst/>
                <a:cxnLst>
                  <a:cxn ang="T6">
                    <a:pos x="T0" y="T1"/>
                  </a:cxn>
                  <a:cxn ang="T7">
                    <a:pos x="T2" y="T3"/>
                  </a:cxn>
                  <a:cxn ang="T8">
                    <a:pos x="T4" y="T5"/>
                  </a:cxn>
                </a:cxnLst>
                <a:rect l="T9" t="T10" r="T11" b="T12"/>
                <a:pathLst>
                  <a:path w="2" h="24">
                    <a:moveTo>
                      <a:pt x="2" y="24"/>
                    </a:moveTo>
                    <a:cubicBezTo>
                      <a:pt x="2" y="24"/>
                      <a:pt x="2" y="23"/>
                      <a:pt x="2" y="23"/>
                    </a:cubicBezTo>
                    <a:cubicBezTo>
                      <a:pt x="2" y="15"/>
                      <a:pt x="1" y="7"/>
                      <a:pt x="0"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72" name="Freeform 52"/>
              <p:cNvSpPr>
                <a:spLocks/>
              </p:cNvSpPr>
              <p:nvPr/>
            </p:nvSpPr>
            <p:spPr bwMode="auto">
              <a:xfrm>
                <a:off x="5167" y="2226"/>
                <a:ext cx="15" cy="31"/>
              </a:xfrm>
              <a:custGeom>
                <a:avLst/>
                <a:gdLst>
                  <a:gd name="T0" fmla="*/ 15 w 15"/>
                  <a:gd name="T1" fmla="*/ 0 h 31"/>
                  <a:gd name="T2" fmla="*/ 0 w 15"/>
                  <a:gd name="T3" fmla="*/ 31 h 31"/>
                  <a:gd name="T4" fmla="*/ 0 60000 65536"/>
                  <a:gd name="T5" fmla="*/ 0 60000 65536"/>
                  <a:gd name="T6" fmla="*/ 0 w 15"/>
                  <a:gd name="T7" fmla="*/ 0 h 31"/>
                  <a:gd name="T8" fmla="*/ 15 w 15"/>
                  <a:gd name="T9" fmla="*/ 31 h 31"/>
                </a:gdLst>
                <a:ahLst/>
                <a:cxnLst>
                  <a:cxn ang="T4">
                    <a:pos x="T0" y="T1"/>
                  </a:cxn>
                  <a:cxn ang="T5">
                    <a:pos x="T2" y="T3"/>
                  </a:cxn>
                </a:cxnLst>
                <a:rect l="T6" t="T7" r="T8" b="T9"/>
                <a:pathLst>
                  <a:path w="15" h="31">
                    <a:moveTo>
                      <a:pt x="15" y="0"/>
                    </a:moveTo>
                    <a:cubicBezTo>
                      <a:pt x="9" y="9"/>
                      <a:pt x="3" y="20"/>
                      <a:pt x="0" y="31"/>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73" name="Freeform 53"/>
              <p:cNvSpPr>
                <a:spLocks/>
              </p:cNvSpPr>
              <p:nvPr/>
            </p:nvSpPr>
            <p:spPr bwMode="auto">
              <a:xfrm>
                <a:off x="5019" y="2244"/>
                <a:ext cx="8" cy="27"/>
              </a:xfrm>
              <a:custGeom>
                <a:avLst/>
                <a:gdLst>
                  <a:gd name="T0" fmla="*/ 8 w 8"/>
                  <a:gd name="T1" fmla="*/ 0 h 27"/>
                  <a:gd name="T2" fmla="*/ 0 w 8"/>
                  <a:gd name="T3" fmla="*/ 27 h 27"/>
                  <a:gd name="T4" fmla="*/ 0 60000 65536"/>
                  <a:gd name="T5" fmla="*/ 0 60000 65536"/>
                  <a:gd name="T6" fmla="*/ 0 w 8"/>
                  <a:gd name="T7" fmla="*/ 0 h 27"/>
                  <a:gd name="T8" fmla="*/ 8 w 8"/>
                  <a:gd name="T9" fmla="*/ 27 h 27"/>
                </a:gdLst>
                <a:ahLst/>
                <a:cxnLst>
                  <a:cxn ang="T4">
                    <a:pos x="T0" y="T1"/>
                  </a:cxn>
                  <a:cxn ang="T5">
                    <a:pos x="T2" y="T3"/>
                  </a:cxn>
                </a:cxnLst>
                <a:rect l="T6" t="T7" r="T8" b="T9"/>
                <a:pathLst>
                  <a:path w="8" h="27">
                    <a:moveTo>
                      <a:pt x="8" y="0"/>
                    </a:moveTo>
                    <a:cubicBezTo>
                      <a:pt x="4" y="9"/>
                      <a:pt x="2" y="18"/>
                      <a:pt x="0" y="27"/>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74" name="Freeform 54"/>
              <p:cNvSpPr>
                <a:spLocks/>
              </p:cNvSpPr>
              <p:nvPr/>
            </p:nvSpPr>
            <p:spPr bwMode="auto">
              <a:xfrm>
                <a:off x="4849" y="2281"/>
                <a:ext cx="27" cy="26"/>
              </a:xfrm>
              <a:custGeom>
                <a:avLst/>
                <a:gdLst>
                  <a:gd name="T0" fmla="*/ 27 w 27"/>
                  <a:gd name="T1" fmla="*/ 26 h 26"/>
                  <a:gd name="T2" fmla="*/ 0 w 27"/>
                  <a:gd name="T3" fmla="*/ 0 h 26"/>
                  <a:gd name="T4" fmla="*/ 0 60000 65536"/>
                  <a:gd name="T5" fmla="*/ 0 60000 65536"/>
                  <a:gd name="T6" fmla="*/ 0 w 27"/>
                  <a:gd name="T7" fmla="*/ 0 h 26"/>
                  <a:gd name="T8" fmla="*/ 27 w 27"/>
                  <a:gd name="T9" fmla="*/ 26 h 26"/>
                </a:gdLst>
                <a:ahLst/>
                <a:cxnLst>
                  <a:cxn ang="T4">
                    <a:pos x="T0" y="T1"/>
                  </a:cxn>
                  <a:cxn ang="T5">
                    <a:pos x="T2" y="T3"/>
                  </a:cxn>
                </a:cxnLst>
                <a:rect l="T6" t="T7" r="T8" b="T9"/>
                <a:pathLst>
                  <a:path w="27" h="26">
                    <a:moveTo>
                      <a:pt x="27" y="26"/>
                    </a:moveTo>
                    <a:cubicBezTo>
                      <a:pt x="19" y="16"/>
                      <a:pt x="10" y="7"/>
                      <a:pt x="0" y="0"/>
                    </a:cubicBezTo>
                  </a:path>
                </a:pathLst>
              </a:custGeom>
              <a:solidFill>
                <a:srgbClr val="C0C0C0"/>
              </a:solidFill>
              <a:ln w="9525" cap="rnd">
                <a:solidFill>
                  <a:srgbClr val="000000"/>
                </a:solidFill>
                <a:prstDash val="solid"/>
                <a:round/>
                <a:headEnd/>
                <a:tailEnd/>
              </a:ln>
            </p:spPr>
            <p:txBody>
              <a:bodyPr/>
              <a:lstStyle/>
              <a:p>
                <a:endParaRPr lang="en-US"/>
              </a:p>
            </p:txBody>
          </p:sp>
          <p:sp>
            <p:nvSpPr>
              <p:cNvPr id="23575" name="Freeform 55"/>
              <p:cNvSpPr>
                <a:spLocks/>
              </p:cNvSpPr>
              <p:nvPr/>
            </p:nvSpPr>
            <p:spPr bwMode="auto">
              <a:xfrm>
                <a:off x="4636" y="2456"/>
                <a:ext cx="5" cy="27"/>
              </a:xfrm>
              <a:custGeom>
                <a:avLst/>
                <a:gdLst>
                  <a:gd name="T0" fmla="*/ 0 w 5"/>
                  <a:gd name="T1" fmla="*/ 0 h 27"/>
                  <a:gd name="T2" fmla="*/ 5 w 5"/>
                  <a:gd name="T3" fmla="*/ 27 h 27"/>
                  <a:gd name="T4" fmla="*/ 0 60000 65536"/>
                  <a:gd name="T5" fmla="*/ 0 60000 65536"/>
                  <a:gd name="T6" fmla="*/ 0 w 5"/>
                  <a:gd name="T7" fmla="*/ 0 h 27"/>
                  <a:gd name="T8" fmla="*/ 5 w 5"/>
                  <a:gd name="T9" fmla="*/ 27 h 27"/>
                </a:gdLst>
                <a:ahLst/>
                <a:cxnLst>
                  <a:cxn ang="T4">
                    <a:pos x="T0" y="T1"/>
                  </a:cxn>
                  <a:cxn ang="T5">
                    <a:pos x="T2" y="T3"/>
                  </a:cxn>
                </a:cxnLst>
                <a:rect l="T6" t="T7" r="T8" b="T9"/>
                <a:pathLst>
                  <a:path w="5" h="27">
                    <a:moveTo>
                      <a:pt x="0" y="0"/>
                    </a:moveTo>
                    <a:cubicBezTo>
                      <a:pt x="1" y="9"/>
                      <a:pt x="2" y="18"/>
                      <a:pt x="5" y="27"/>
                    </a:cubicBezTo>
                  </a:path>
                </a:pathLst>
              </a:custGeom>
              <a:solidFill>
                <a:srgbClr val="C0C0C0"/>
              </a:solidFill>
              <a:ln w="9525" cap="rnd">
                <a:solidFill>
                  <a:srgbClr val="000000"/>
                </a:solidFill>
                <a:prstDash val="solid"/>
                <a:round/>
                <a:headEnd/>
                <a:tailEnd/>
              </a:ln>
            </p:spPr>
            <p:txBody>
              <a:bodyPr/>
              <a:lstStyle/>
              <a:p>
                <a:endParaRPr lang="en-US"/>
              </a:p>
            </p:txBody>
          </p:sp>
        </p:grpSp>
        <p:sp>
          <p:nvSpPr>
            <p:cNvPr id="23559" name="Text Box 56"/>
            <p:cNvSpPr txBox="1">
              <a:spLocks noChangeArrowheads="1"/>
            </p:cNvSpPr>
            <p:nvPr/>
          </p:nvSpPr>
          <p:spPr bwMode="auto">
            <a:xfrm>
              <a:off x="3984" y="1200"/>
              <a:ext cx="1584" cy="174"/>
            </a:xfrm>
            <a:prstGeom prst="rect">
              <a:avLst/>
            </a:prstGeom>
            <a:solidFill>
              <a:srgbClr val="0000FF"/>
            </a:solidFill>
            <a:ln w="9525" algn="ctr">
              <a:solidFill>
                <a:schemeClr val="tx1"/>
              </a:solidFill>
              <a:miter lim="800000"/>
              <a:headEnd/>
              <a:tailEnd/>
            </a:ln>
          </p:spPr>
          <p:txBody>
            <a:bodyPr lIns="91380" tIns="45692" rIns="91380" bIns="45692">
              <a:spAutoFit/>
            </a:bodyPr>
            <a:lstStyle/>
            <a:p>
              <a:r>
                <a:rPr lang="en-AU" b="1">
                  <a:solidFill>
                    <a:schemeClr val="bg1"/>
                  </a:solidFill>
                  <a:ea typeface="SimSun" pitchFamily="2" charset="-122"/>
                </a:rPr>
                <a:t>Hybrid/Mixed Clouds</a:t>
              </a:r>
              <a:endParaRPr lang="en-US" b="1">
                <a:solidFill>
                  <a:schemeClr val="bg1"/>
                </a:solidFill>
                <a:ea typeface="SimSun" pitchFamily="2" charset="-122"/>
              </a:endParaRPr>
            </a:p>
          </p:txBody>
        </p:sp>
        <p:sp>
          <p:nvSpPr>
            <p:cNvPr id="23560" name="AutoShape 65"/>
            <p:cNvSpPr>
              <a:spLocks noChangeArrowheads="1"/>
            </p:cNvSpPr>
            <p:nvPr/>
          </p:nvSpPr>
          <p:spPr bwMode="auto">
            <a:xfrm>
              <a:off x="4080" y="1920"/>
              <a:ext cx="1536" cy="1248"/>
            </a:xfrm>
            <a:prstGeom prst="roundRect">
              <a:avLst>
                <a:gd name="adj" fmla="val 16667"/>
              </a:avLst>
            </a:prstGeom>
            <a:solidFill>
              <a:srgbClr val="0000FF"/>
            </a:solidFill>
            <a:ln w="9525" algn="ctr">
              <a:solidFill>
                <a:schemeClr val="tx1"/>
              </a:solidFill>
              <a:round/>
              <a:headEnd/>
              <a:tailEnd/>
            </a:ln>
          </p:spPr>
          <p:txBody>
            <a:bodyPr wrap="none" lIns="91380" tIns="45692" rIns="91380" bIns="45692" anchor="ctr"/>
            <a:lstStyle/>
            <a:p>
              <a:r>
                <a:rPr lang="en-AU" b="1" dirty="0">
                  <a:solidFill>
                    <a:schemeClr val="bg1"/>
                  </a:solidFill>
                </a:rPr>
                <a:t>Mixed usage of </a:t>
              </a:r>
              <a:br>
                <a:rPr lang="en-AU" b="1" dirty="0">
                  <a:solidFill>
                    <a:schemeClr val="bg1"/>
                  </a:solidFill>
                </a:rPr>
              </a:br>
              <a:r>
                <a:rPr lang="en-AU" b="1" dirty="0">
                  <a:solidFill>
                    <a:schemeClr val="bg1"/>
                  </a:solidFill>
                </a:rPr>
                <a:t>private and public </a:t>
              </a:r>
              <a:br>
                <a:rPr lang="en-AU" b="1" dirty="0">
                  <a:solidFill>
                    <a:schemeClr val="bg1"/>
                  </a:solidFill>
                </a:rPr>
              </a:br>
              <a:r>
                <a:rPr lang="en-AU" b="1" dirty="0">
                  <a:solidFill>
                    <a:schemeClr val="bg1"/>
                  </a:solidFill>
                </a:rPr>
                <a:t>Clouds:</a:t>
              </a:r>
            </a:p>
            <a:p>
              <a:r>
                <a:rPr lang="en-AU" b="1" dirty="0" smtClean="0">
                  <a:solidFill>
                    <a:schemeClr val="bg1"/>
                  </a:solidFill>
                </a:rPr>
                <a:t>Leasing </a:t>
              </a:r>
              <a:r>
                <a:rPr lang="en-AU" b="1" dirty="0">
                  <a:solidFill>
                    <a:schemeClr val="bg1"/>
                  </a:solidFill>
                </a:rPr>
                <a:t>public</a:t>
              </a:r>
              <a:br>
                <a:rPr lang="en-AU" b="1" dirty="0">
                  <a:solidFill>
                    <a:schemeClr val="bg1"/>
                  </a:solidFill>
                </a:rPr>
              </a:br>
              <a:r>
                <a:rPr lang="en-AU" b="1" dirty="0">
                  <a:solidFill>
                    <a:schemeClr val="bg1"/>
                  </a:solidFill>
                </a:rPr>
                <a:t>cloud services</a:t>
              </a:r>
              <a:br>
                <a:rPr lang="en-AU" b="1" dirty="0">
                  <a:solidFill>
                    <a:schemeClr val="bg1"/>
                  </a:solidFill>
                </a:rPr>
              </a:br>
              <a:r>
                <a:rPr lang="en-AU" b="1" dirty="0">
                  <a:solidFill>
                    <a:schemeClr val="bg1"/>
                  </a:solidFill>
                </a:rPr>
                <a:t>when private </a:t>
              </a:r>
              <a:r>
                <a:rPr lang="en-AU" b="1" dirty="0" smtClean="0">
                  <a:solidFill>
                    <a:schemeClr val="bg1"/>
                  </a:solidFill>
                </a:rPr>
                <a:t>cloud </a:t>
              </a:r>
              <a:r>
                <a:rPr lang="en-AU" b="1" dirty="0">
                  <a:solidFill>
                    <a:schemeClr val="bg1"/>
                  </a:solidFill>
                </a:rPr>
                <a:t/>
              </a:r>
              <a:br>
                <a:rPr lang="en-AU" b="1" dirty="0">
                  <a:solidFill>
                    <a:schemeClr val="bg1"/>
                  </a:solidFill>
                </a:rPr>
              </a:br>
              <a:r>
                <a:rPr lang="en-AU" b="1" dirty="0">
                  <a:solidFill>
                    <a:schemeClr val="bg1"/>
                  </a:solidFill>
                </a:rPr>
                <a:t>capacity is </a:t>
              </a:r>
              <a:br>
                <a:rPr lang="en-AU" b="1" dirty="0">
                  <a:solidFill>
                    <a:schemeClr val="bg1"/>
                  </a:solidFill>
                </a:rPr>
              </a:br>
              <a:r>
                <a:rPr lang="en-AU" b="1" dirty="0">
                  <a:solidFill>
                    <a:schemeClr val="bg1"/>
                  </a:solidFill>
                </a:rPr>
                <a:t>insufficient</a:t>
              </a:r>
            </a:p>
          </p:txBody>
        </p:sp>
        <p:pic>
          <p:nvPicPr>
            <p:cNvPr id="23561" name="Picture 68"/>
            <p:cNvPicPr>
              <a:picLocks noChangeAspect="1" noChangeArrowheads="1"/>
            </p:cNvPicPr>
            <p:nvPr/>
          </p:nvPicPr>
          <p:blipFill>
            <a:blip r:embed="rId4"/>
            <a:srcRect/>
            <a:stretch>
              <a:fillRect/>
            </a:stretch>
          </p:blipFill>
          <p:spPr bwMode="auto">
            <a:xfrm>
              <a:off x="4272" y="3288"/>
              <a:ext cx="1248" cy="936"/>
            </a:xfrm>
            <a:prstGeom prst="rect">
              <a:avLst/>
            </a:prstGeom>
            <a:noFill/>
            <a:ln w="9525" algn="ctr">
              <a:noFill/>
              <a:miter lim="800000"/>
              <a:headEnd/>
              <a:tailEnd/>
            </a:ln>
          </p:spPr>
        </p:pic>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06370" y="567690"/>
            <a:ext cx="2976880"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imes New Roman"/>
                <a:cs typeface="Times New Roman"/>
              </a:rPr>
              <a:t>Service</a:t>
            </a:r>
            <a:r>
              <a:rPr sz="3600" b="1" spc="-95" dirty="0">
                <a:latin typeface="Times New Roman"/>
                <a:cs typeface="Times New Roman"/>
              </a:rPr>
              <a:t> </a:t>
            </a:r>
            <a:r>
              <a:rPr sz="3600" b="1" spc="-10" dirty="0">
                <a:latin typeface="Times New Roman"/>
                <a:cs typeface="Times New Roman"/>
              </a:rPr>
              <a:t>Models</a:t>
            </a:r>
            <a:endParaRPr sz="3600" dirty="0">
              <a:latin typeface="Times New Roman"/>
              <a:cs typeface="Times New Roman"/>
            </a:endParaRPr>
          </a:p>
        </p:txBody>
      </p:sp>
      <p:sp>
        <p:nvSpPr>
          <p:cNvPr id="3" name="object 3"/>
          <p:cNvSpPr txBox="1"/>
          <p:nvPr/>
        </p:nvSpPr>
        <p:spPr>
          <a:xfrm>
            <a:off x="853439" y="2167890"/>
            <a:ext cx="6716395" cy="1122680"/>
          </a:xfrm>
          <a:prstGeom prst="rect">
            <a:avLst/>
          </a:prstGeom>
        </p:spPr>
        <p:txBody>
          <a:bodyPr vert="horz" wrap="square" lIns="0" tIns="12700" rIns="0" bIns="0" rtlCol="0">
            <a:spAutoFit/>
          </a:bodyPr>
          <a:lstStyle/>
          <a:p>
            <a:pPr marL="12700" marR="5080" algn="just">
              <a:lnSpc>
                <a:spcPct val="100000"/>
              </a:lnSpc>
              <a:spcBef>
                <a:spcPts val="100"/>
              </a:spcBef>
            </a:pPr>
            <a:r>
              <a:rPr sz="2400" b="1" spc="-5" dirty="0">
                <a:latin typeface="Times New Roman"/>
                <a:cs typeface="Times New Roman"/>
              </a:rPr>
              <a:t>Service </a:t>
            </a:r>
            <a:r>
              <a:rPr sz="2400" b="1" dirty="0">
                <a:latin typeface="Times New Roman"/>
                <a:cs typeface="Times New Roman"/>
              </a:rPr>
              <a:t>Models </a:t>
            </a:r>
            <a:r>
              <a:rPr sz="2400" dirty="0">
                <a:latin typeface="Times New Roman"/>
                <a:cs typeface="Times New Roman"/>
              </a:rPr>
              <a:t>are the </a:t>
            </a:r>
            <a:r>
              <a:rPr sz="2400" spc="-5" dirty="0">
                <a:latin typeface="Times New Roman"/>
                <a:cs typeface="Times New Roman"/>
              </a:rPr>
              <a:t>reference models </a:t>
            </a:r>
            <a:r>
              <a:rPr sz="2400" dirty="0">
                <a:latin typeface="Times New Roman"/>
                <a:cs typeface="Times New Roman"/>
              </a:rPr>
              <a:t>on </a:t>
            </a:r>
            <a:r>
              <a:rPr sz="2400" spc="-5" dirty="0">
                <a:latin typeface="Times New Roman"/>
                <a:cs typeface="Times New Roman"/>
              </a:rPr>
              <a:t>which </a:t>
            </a:r>
            <a:r>
              <a:rPr sz="2400" dirty="0">
                <a:latin typeface="Times New Roman"/>
                <a:cs typeface="Times New Roman"/>
              </a:rPr>
              <a:t>the  </a:t>
            </a:r>
            <a:r>
              <a:rPr sz="2400" spc="-5" dirty="0">
                <a:latin typeface="Times New Roman"/>
                <a:cs typeface="Times New Roman"/>
              </a:rPr>
              <a:t>Cloud Computing </a:t>
            </a:r>
            <a:r>
              <a:rPr sz="2400" dirty="0">
                <a:latin typeface="Times New Roman"/>
                <a:cs typeface="Times New Roman"/>
              </a:rPr>
              <a:t>is based. These can be categorized  into three </a:t>
            </a:r>
            <a:r>
              <a:rPr sz="2400" spc="-5" dirty="0">
                <a:latin typeface="Times New Roman"/>
                <a:cs typeface="Times New Roman"/>
              </a:rPr>
              <a:t>basic </a:t>
            </a:r>
            <a:r>
              <a:rPr sz="2400">
                <a:latin typeface="Times New Roman"/>
                <a:cs typeface="Times New Roman"/>
              </a:rPr>
              <a:t>service </a:t>
            </a:r>
            <a:r>
              <a:rPr sz="2400" spc="-5" smtClean="0">
                <a:latin typeface="Times New Roman"/>
                <a:cs typeface="Times New Roman"/>
              </a:rPr>
              <a:t>models</a:t>
            </a:r>
            <a:r>
              <a:rPr lang="en-US" sz="2400" spc="-5" dirty="0" smtClean="0">
                <a:latin typeface="Times New Roman"/>
                <a:cs typeface="Times New Roman"/>
              </a:rPr>
              <a:t>.</a:t>
            </a:r>
            <a:endParaRPr sz="20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24000" y="567690"/>
            <a:ext cx="5181600" cy="443711"/>
          </a:xfrm>
          <a:prstGeom prst="rect">
            <a:avLst/>
          </a:prstGeom>
        </p:spPr>
        <p:txBody>
          <a:bodyPr vert="horz" wrap="square" lIns="0" tIns="12700" rIns="0" bIns="0" rtlCol="0">
            <a:spAutoFit/>
          </a:bodyPr>
          <a:lstStyle/>
          <a:p>
            <a:pPr marL="12700">
              <a:lnSpc>
                <a:spcPct val="100000"/>
              </a:lnSpc>
              <a:spcBef>
                <a:spcPts val="100"/>
              </a:spcBef>
            </a:pPr>
            <a:r>
              <a:rPr lang="en-US" sz="2800" b="1" spc="-15" dirty="0" smtClean="0">
                <a:latin typeface="Times New Roman" pitchFamily="18" charset="0"/>
                <a:cs typeface="Times New Roman" pitchFamily="18" charset="0"/>
              </a:rPr>
              <a:t>What are </a:t>
            </a:r>
            <a:r>
              <a:rPr lang="en-US" sz="2800" b="1" spc="-5" dirty="0" smtClean="0">
                <a:latin typeface="Times New Roman" pitchFamily="18" charset="0"/>
                <a:cs typeface="Times New Roman" pitchFamily="18" charset="0"/>
              </a:rPr>
              <a:t>Cloud</a:t>
            </a:r>
            <a:r>
              <a:rPr lang="en-US" sz="2800" b="1" spc="-25" dirty="0" smtClean="0">
                <a:latin typeface="Times New Roman" pitchFamily="18" charset="0"/>
                <a:cs typeface="Times New Roman" pitchFamily="18" charset="0"/>
              </a:rPr>
              <a:t> </a:t>
            </a:r>
            <a:r>
              <a:rPr lang="en-US" sz="2800" b="1" spc="-10" dirty="0" smtClean="0">
                <a:latin typeface="Times New Roman" pitchFamily="18" charset="0"/>
                <a:cs typeface="Times New Roman" pitchFamily="18" charset="0"/>
              </a:rPr>
              <a:t>Stacks?</a:t>
            </a:r>
            <a:endParaRPr sz="2800" b="1" dirty="0">
              <a:latin typeface="Times New Roman" pitchFamily="18" charset="0"/>
              <a:cs typeface="Times New Roman" pitchFamily="18" charset="0"/>
            </a:endParaRPr>
          </a:p>
        </p:txBody>
      </p:sp>
      <p:sp>
        <p:nvSpPr>
          <p:cNvPr id="3" name="object 3"/>
          <p:cNvSpPr txBox="1"/>
          <p:nvPr/>
        </p:nvSpPr>
        <p:spPr>
          <a:xfrm>
            <a:off x="304800" y="1600200"/>
            <a:ext cx="5394961" cy="2803332"/>
          </a:xfrm>
          <a:prstGeom prst="rect">
            <a:avLst/>
          </a:prstGeom>
        </p:spPr>
        <p:txBody>
          <a:bodyPr vert="horz" wrap="square" lIns="0" tIns="12700" rIns="0" bIns="0" rtlCol="0">
            <a:spAutoFit/>
          </a:bodyPr>
          <a:lstStyle/>
          <a:p>
            <a:pPr marL="12700">
              <a:lnSpc>
                <a:spcPct val="100000"/>
              </a:lnSpc>
              <a:spcBef>
                <a:spcPts val="100"/>
              </a:spcBef>
            </a:pPr>
            <a:r>
              <a:rPr lang="en-US" sz="2800" b="1" spc="-5" dirty="0">
                <a:latin typeface="Times New Roman" pitchFamily="18" charset="0"/>
                <a:cs typeface="Times New Roman" pitchFamily="18" charset="0"/>
              </a:rPr>
              <a:t>Cloud </a:t>
            </a:r>
            <a:r>
              <a:rPr lang="en-US" sz="2800" b="1" dirty="0">
                <a:latin typeface="Times New Roman" pitchFamily="18" charset="0"/>
                <a:cs typeface="Times New Roman" pitchFamily="18" charset="0"/>
              </a:rPr>
              <a:t>Services </a:t>
            </a:r>
            <a:r>
              <a:rPr lang="en-US" sz="2800" b="1" spc="-5" dirty="0">
                <a:latin typeface="Times New Roman" pitchFamily="18" charset="0"/>
                <a:cs typeface="Times New Roman" pitchFamily="18" charset="0"/>
              </a:rPr>
              <a:t>can be </a:t>
            </a:r>
            <a:r>
              <a:rPr lang="en-US" sz="2800" b="1" spc="-10" dirty="0">
                <a:latin typeface="Times New Roman" pitchFamily="18" charset="0"/>
                <a:cs typeface="Times New Roman" pitchFamily="18" charset="0"/>
              </a:rPr>
              <a:t>dived </a:t>
            </a:r>
            <a:r>
              <a:rPr lang="en-US" sz="2800" b="1" spc="-20" dirty="0">
                <a:latin typeface="Times New Roman" pitchFamily="18" charset="0"/>
                <a:cs typeface="Times New Roman" pitchFamily="18" charset="0"/>
              </a:rPr>
              <a:t>into </a:t>
            </a:r>
            <a:endParaRPr lang="en-US" sz="2800" b="1" spc="-20" dirty="0" smtClean="0">
              <a:latin typeface="Times New Roman" pitchFamily="18" charset="0"/>
              <a:cs typeface="Times New Roman" pitchFamily="18" charset="0"/>
            </a:endParaRPr>
          </a:p>
          <a:p>
            <a:pPr marL="12700">
              <a:lnSpc>
                <a:spcPct val="100000"/>
              </a:lnSpc>
              <a:spcBef>
                <a:spcPts val="100"/>
              </a:spcBef>
            </a:pPr>
            <a:r>
              <a:rPr lang="en-US" sz="2800" b="1" dirty="0" smtClean="0">
                <a:latin typeface="Times New Roman" pitchFamily="18" charset="0"/>
                <a:cs typeface="Times New Roman" pitchFamily="18" charset="0"/>
              </a:rPr>
              <a:t>3</a:t>
            </a:r>
            <a:r>
              <a:rPr lang="en-US" sz="2800" b="1" spc="-40" dirty="0" smtClean="0">
                <a:latin typeface="Times New Roman" pitchFamily="18" charset="0"/>
                <a:cs typeface="Times New Roman" pitchFamily="18" charset="0"/>
              </a:rPr>
              <a:t> </a:t>
            </a:r>
            <a:r>
              <a:rPr lang="en-US" sz="2800" b="1" spc="-15" dirty="0">
                <a:latin typeface="Times New Roman" pitchFamily="18" charset="0"/>
                <a:cs typeface="Times New Roman" pitchFamily="18" charset="0"/>
              </a:rPr>
              <a:t>stacks:</a:t>
            </a:r>
            <a:endParaRPr lang="en-US" sz="2800" dirty="0">
              <a:latin typeface="Times New Roman" pitchFamily="18" charset="0"/>
              <a:cs typeface="Times New Roman" pitchFamily="18" charset="0"/>
            </a:endParaRPr>
          </a:p>
          <a:p>
            <a:pPr>
              <a:lnSpc>
                <a:spcPct val="100000"/>
              </a:lnSpc>
              <a:spcBef>
                <a:spcPts val="40"/>
              </a:spcBef>
            </a:pPr>
            <a:endParaRPr lang="en-US" sz="2800" dirty="0" smtClean="0">
              <a:latin typeface="Times New Roman" pitchFamily="18" charset="0"/>
              <a:cs typeface="Times New Roman" pitchFamily="18" charset="0"/>
            </a:endParaRPr>
          </a:p>
          <a:p>
            <a:pPr marL="362585" indent="-349885">
              <a:lnSpc>
                <a:spcPct val="100000"/>
              </a:lnSpc>
              <a:buAutoNum type="arabicPeriod"/>
              <a:tabLst>
                <a:tab pos="363220" algn="l"/>
              </a:tabLst>
            </a:pPr>
            <a:r>
              <a:rPr lang="en-US" sz="2800" spc="-15" dirty="0">
                <a:latin typeface="Times New Roman" pitchFamily="18" charset="0"/>
                <a:cs typeface="Times New Roman" pitchFamily="18" charset="0"/>
              </a:rPr>
              <a:t>Infrastructure </a:t>
            </a:r>
            <a:r>
              <a:rPr lang="en-US" sz="2800" spc="-5" dirty="0">
                <a:latin typeface="Times New Roman" pitchFamily="18" charset="0"/>
                <a:cs typeface="Times New Roman" pitchFamily="18" charset="0"/>
              </a:rPr>
              <a:t>as a Service:</a:t>
            </a:r>
            <a:r>
              <a:rPr lang="en-US" sz="2800" spc="50" dirty="0">
                <a:latin typeface="Times New Roman" pitchFamily="18" charset="0"/>
                <a:cs typeface="Times New Roman" pitchFamily="18" charset="0"/>
              </a:rPr>
              <a:t> </a:t>
            </a:r>
            <a:r>
              <a:rPr lang="en-US" sz="2800" b="1" dirty="0" err="1">
                <a:latin typeface="Times New Roman" pitchFamily="18" charset="0"/>
                <a:cs typeface="Times New Roman" pitchFamily="18" charset="0"/>
              </a:rPr>
              <a:t>IaaS</a:t>
            </a:r>
            <a:endParaRPr lang="en-US" sz="2800" dirty="0">
              <a:latin typeface="Times New Roman" pitchFamily="18" charset="0"/>
              <a:cs typeface="Times New Roman" pitchFamily="18" charset="0"/>
            </a:endParaRPr>
          </a:p>
          <a:p>
            <a:pPr marL="362585" indent="-349885">
              <a:lnSpc>
                <a:spcPct val="100000"/>
              </a:lnSpc>
              <a:spcBef>
                <a:spcPts val="770"/>
              </a:spcBef>
              <a:buAutoNum type="arabicPeriod"/>
              <a:tabLst>
                <a:tab pos="363220" algn="l"/>
              </a:tabLst>
            </a:pPr>
            <a:r>
              <a:rPr lang="en-US" sz="2800" spc="-15" dirty="0">
                <a:latin typeface="Times New Roman" pitchFamily="18" charset="0"/>
                <a:cs typeface="Times New Roman" pitchFamily="18" charset="0"/>
              </a:rPr>
              <a:t>Platform </a:t>
            </a:r>
            <a:r>
              <a:rPr lang="en-US" sz="2800" spc="-5" dirty="0">
                <a:latin typeface="Times New Roman" pitchFamily="18" charset="0"/>
                <a:cs typeface="Times New Roman" pitchFamily="18" charset="0"/>
              </a:rPr>
              <a:t>as a Service:</a:t>
            </a:r>
            <a:r>
              <a:rPr lang="en-US" sz="2800" spc="55" dirty="0">
                <a:latin typeface="Times New Roman" pitchFamily="18" charset="0"/>
                <a:cs typeface="Times New Roman" pitchFamily="18" charset="0"/>
              </a:rPr>
              <a:t> </a:t>
            </a:r>
            <a:r>
              <a:rPr lang="en-US" sz="2800" b="1" spc="-15" dirty="0" err="1">
                <a:latin typeface="Times New Roman" pitchFamily="18" charset="0"/>
                <a:cs typeface="Times New Roman" pitchFamily="18" charset="0"/>
              </a:rPr>
              <a:t>PaaS</a:t>
            </a:r>
            <a:endParaRPr lang="en-US" sz="2800" dirty="0">
              <a:latin typeface="Times New Roman" pitchFamily="18" charset="0"/>
              <a:cs typeface="Times New Roman" pitchFamily="18" charset="0"/>
            </a:endParaRPr>
          </a:p>
          <a:p>
            <a:pPr marL="362585" indent="-349885">
              <a:lnSpc>
                <a:spcPct val="100000"/>
              </a:lnSpc>
              <a:spcBef>
                <a:spcPts val="770"/>
              </a:spcBef>
              <a:buAutoNum type="arabicPeriod"/>
              <a:tabLst>
                <a:tab pos="363220" algn="l"/>
              </a:tabLst>
            </a:pPr>
            <a:r>
              <a:rPr lang="en-US" sz="2800" spc="-15" dirty="0">
                <a:latin typeface="Times New Roman" pitchFamily="18" charset="0"/>
                <a:cs typeface="Times New Roman" pitchFamily="18" charset="0"/>
              </a:rPr>
              <a:t>Software </a:t>
            </a:r>
            <a:r>
              <a:rPr lang="en-US" sz="2800" dirty="0">
                <a:latin typeface="Times New Roman" pitchFamily="18" charset="0"/>
                <a:cs typeface="Times New Roman" pitchFamily="18" charset="0"/>
              </a:rPr>
              <a:t>as </a:t>
            </a:r>
            <a:r>
              <a:rPr lang="en-US" sz="2800" spc="-5" dirty="0">
                <a:latin typeface="Times New Roman" pitchFamily="18" charset="0"/>
                <a:cs typeface="Times New Roman" pitchFamily="18" charset="0"/>
              </a:rPr>
              <a:t>a Service:</a:t>
            </a:r>
            <a:r>
              <a:rPr lang="en-US" sz="2800" spc="45" dirty="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SaaS</a:t>
            </a:r>
            <a:endParaRPr lang="en-US" sz="2800" dirty="0">
              <a:latin typeface="Times New Roman" pitchFamily="18" charset="0"/>
              <a:cs typeface="Times New Roman" pitchFamily="18" charset="0"/>
            </a:endParaRPr>
          </a:p>
        </p:txBody>
      </p:sp>
      <p:sp>
        <p:nvSpPr>
          <p:cNvPr id="4" name="object 9"/>
          <p:cNvSpPr/>
          <p:nvPr/>
        </p:nvSpPr>
        <p:spPr>
          <a:xfrm>
            <a:off x="5562600" y="1545770"/>
            <a:ext cx="3314319" cy="493122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93783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p:cNvGrpSpPr/>
          <p:nvPr/>
        </p:nvGrpSpPr>
        <p:grpSpPr>
          <a:xfrm>
            <a:off x="1212112" y="457200"/>
            <a:ext cx="7246087" cy="5943600"/>
            <a:chOff x="1212113" y="829343"/>
            <a:chExt cx="6647650" cy="5115194"/>
          </a:xfrm>
        </p:grpSpPr>
        <p:sp>
          <p:nvSpPr>
            <p:cNvPr id="100" name="Rectangle 99"/>
            <p:cNvSpPr/>
            <p:nvPr/>
          </p:nvSpPr>
          <p:spPr>
            <a:xfrm>
              <a:off x="1212113" y="829343"/>
              <a:ext cx="6647650" cy="511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1332140" y="2690931"/>
              <a:ext cx="6401072" cy="1485393"/>
              <a:chOff x="1332140" y="2795439"/>
              <a:chExt cx="6401072" cy="1485393"/>
            </a:xfrm>
          </p:grpSpPr>
          <p:sp>
            <p:nvSpPr>
              <p:cNvPr id="4" name="Text Box 5"/>
              <p:cNvSpPr txBox="1">
                <a:spLocks noChangeArrowheads="1"/>
              </p:cNvSpPr>
              <p:nvPr/>
            </p:nvSpPr>
            <p:spPr bwMode="auto">
              <a:xfrm>
                <a:off x="1332140" y="3394527"/>
                <a:ext cx="6401072" cy="681083"/>
              </a:xfrm>
              <a:prstGeom prst="roundRect">
                <a:avLst>
                  <a:gd name="adj" fmla="val 11553"/>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bIns="91440" anchor="b"/>
              <a:lstStyle/>
              <a:p>
                <a:pPr indent="-285750">
                  <a:spcBef>
                    <a:spcPct val="20000"/>
                  </a:spcBef>
                  <a:buClr>
                    <a:schemeClr val="accent2"/>
                  </a:buClr>
                  <a:buSzPct val="60000"/>
                  <a:buFont typeface="Wingdings" pitchFamily="2" charset="2"/>
                  <a:buNone/>
                  <a:defRPr/>
                </a:pPr>
                <a:r>
                  <a:rPr lang="en-US" sz="1400" dirty="0" smtClean="0">
                    <a:solidFill>
                      <a:srgbClr val="000000"/>
                    </a:solidFill>
                  </a:rPr>
                  <a:t>Virtualization Layer</a:t>
                </a:r>
                <a:endParaRPr lang="en-US" sz="1200" dirty="0">
                  <a:solidFill>
                    <a:srgbClr val="000000"/>
                  </a:solidFill>
                </a:endParaRPr>
              </a:p>
            </p:txBody>
          </p:sp>
          <p:grpSp>
            <p:nvGrpSpPr>
              <p:cNvPr id="10" name="Group 9"/>
              <p:cNvGrpSpPr/>
              <p:nvPr/>
            </p:nvGrpSpPr>
            <p:grpSpPr>
              <a:xfrm>
                <a:off x="3152504" y="2795439"/>
                <a:ext cx="1149532" cy="986292"/>
                <a:chOff x="3152504" y="2795439"/>
                <a:chExt cx="1149532" cy="986292"/>
              </a:xfrm>
            </p:grpSpPr>
            <p:sp>
              <p:nvSpPr>
                <p:cNvPr id="8" name="Rounded Rectangle 7"/>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100" b="1" dirty="0" smtClean="0">
                      <a:solidFill>
                        <a:srgbClr val="000000"/>
                      </a:solidFill>
                      <a:latin typeface="Times New Roman" pitchFamily="18" charset="0"/>
                      <a:cs typeface="Times New Roman" pitchFamily="18" charset="0"/>
                    </a:rPr>
                    <a:t>Virtual Hardware</a:t>
                  </a:r>
                  <a:endParaRPr lang="en-US" sz="1100" b="1" dirty="0">
                    <a:solidFill>
                      <a:srgbClr val="000000"/>
                    </a:solidFill>
                    <a:latin typeface="Times New Roman" pitchFamily="18" charset="0"/>
                    <a:cs typeface="Times New Roman" pitchFamily="18" charset="0"/>
                  </a:endParaRPr>
                </a:p>
              </p:txBody>
            </p:sp>
            <p:grpSp>
              <p:nvGrpSpPr>
                <p:cNvPr id="7" name="Group 6"/>
                <p:cNvGrpSpPr/>
                <p:nvPr/>
              </p:nvGrpSpPr>
              <p:grpSpPr>
                <a:xfrm>
                  <a:off x="3317537" y="2795439"/>
                  <a:ext cx="779129" cy="784324"/>
                  <a:chOff x="3134648" y="3048000"/>
                  <a:chExt cx="779129" cy="784324"/>
                </a:xfrm>
              </p:grpSpPr>
              <p:pic>
                <p:nvPicPr>
                  <p:cNvPr id="6" name="Picture 2" descr="C:\Documents and Settings\csve\Local Settings\Temporary Internet Files\Content.IE5\4PQ7052J\MC900431576[1].png"/>
                  <p:cNvPicPr>
                    <a:picLocks noChangeAspect="1" noChangeArrowheads="1"/>
                  </p:cNvPicPr>
                  <p:nvPr/>
                </p:nvPicPr>
                <p:blipFill>
                  <a:blip r:embed="rId2" cstate="print"/>
                  <a:srcRect/>
                  <a:stretch>
                    <a:fillRect/>
                  </a:stretch>
                </p:blipFill>
                <p:spPr bwMode="auto">
                  <a:xfrm>
                    <a:off x="3134648" y="3048000"/>
                    <a:ext cx="779129" cy="784324"/>
                  </a:xfrm>
                  <a:prstGeom prst="rect">
                    <a:avLst/>
                  </a:prstGeom>
                  <a:noFill/>
                </p:spPr>
              </p:pic>
              <p:pic>
                <p:nvPicPr>
                  <p:cNvPr id="5" name="Picture 2" descr="C:\Documents and Settings\Administrator\Local Settings\Temporary Internet Files\Content.IE5\0NG589SB\MC900441337[2].png"/>
                  <p:cNvPicPr>
                    <a:picLocks noChangeAspect="1" noChangeArrowheads="1"/>
                  </p:cNvPicPr>
                  <p:nvPr/>
                </p:nvPicPr>
                <p:blipFill>
                  <a:blip r:embed="rId3" cstate="print"/>
                  <a:srcRect/>
                  <a:stretch>
                    <a:fillRect/>
                  </a:stretch>
                </p:blipFill>
                <p:spPr bwMode="auto">
                  <a:xfrm>
                    <a:off x="3441788" y="3360335"/>
                    <a:ext cx="471989" cy="471989"/>
                  </a:xfrm>
                  <a:prstGeom prst="rect">
                    <a:avLst/>
                  </a:prstGeom>
                  <a:noFill/>
                </p:spPr>
              </p:pic>
            </p:grpSp>
          </p:grpSp>
          <p:grpSp>
            <p:nvGrpSpPr>
              <p:cNvPr id="20" name="Group 19"/>
              <p:cNvGrpSpPr/>
              <p:nvPr/>
            </p:nvGrpSpPr>
            <p:grpSpPr>
              <a:xfrm>
                <a:off x="6257058" y="2801934"/>
                <a:ext cx="1293366" cy="979798"/>
                <a:chOff x="4367205" y="2801934"/>
                <a:chExt cx="1293366" cy="979798"/>
              </a:xfrm>
            </p:grpSpPr>
            <p:grpSp>
              <p:nvGrpSpPr>
                <p:cNvPr id="11" name="Group 10"/>
                <p:cNvGrpSpPr/>
                <p:nvPr/>
              </p:nvGrpSpPr>
              <p:grpSpPr>
                <a:xfrm>
                  <a:off x="4367205" y="2801934"/>
                  <a:ext cx="1293366" cy="979798"/>
                  <a:chOff x="3152504" y="2795439"/>
                  <a:chExt cx="1149532" cy="979798"/>
                </a:xfrm>
              </p:grpSpPr>
              <p:sp>
                <p:nvSpPr>
                  <p:cNvPr id="12" name="Rounded Rectangle 11"/>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3" name="Text Box 5"/>
                  <p:cNvSpPr txBox="1">
                    <a:spLocks noChangeArrowheads="1"/>
                  </p:cNvSpPr>
                  <p:nvPr/>
                </p:nvSpPr>
                <p:spPr bwMode="auto">
                  <a:xfrm>
                    <a:off x="3152504" y="3531643"/>
                    <a:ext cx="1149532" cy="243594"/>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100" b="1" dirty="0" smtClean="0">
                        <a:solidFill>
                          <a:srgbClr val="000000"/>
                        </a:solidFill>
                        <a:latin typeface="Times New Roman" pitchFamily="18" charset="0"/>
                        <a:cs typeface="Times New Roman" pitchFamily="18" charset="0"/>
                      </a:rPr>
                      <a:t>Virtual Networking</a:t>
                    </a:r>
                    <a:endParaRPr lang="en-US" sz="1100" b="1" dirty="0">
                      <a:solidFill>
                        <a:srgbClr val="000000"/>
                      </a:solidFill>
                      <a:latin typeface="Times New Roman" pitchFamily="18" charset="0"/>
                      <a:cs typeface="Times New Roman" pitchFamily="18" charset="0"/>
                    </a:endParaRPr>
                  </a:p>
                </p:txBody>
              </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641565">
                  <a:off x="4475658" y="3022346"/>
                  <a:ext cx="947412" cy="681757"/>
                </a:xfrm>
                <a:prstGeom prst="rect">
                  <a:avLst/>
                </a:prstGeom>
              </p:spPr>
            </p:pic>
            <p:pic>
              <p:nvPicPr>
                <p:cNvPr id="18" name="Picture 29" descr="C:\Documents and Settings\Administrator\Local Settings\Temporary Internet Files\Content.IE5\S5CT05S7\MCj04325540000[1].png"/>
                <p:cNvPicPr>
                  <a:picLocks noChangeAspect="1" noChangeArrowheads="1"/>
                </p:cNvPicPr>
                <p:nvPr/>
              </p:nvPicPr>
              <p:blipFill>
                <a:blip r:embed="rId5" cstate="print"/>
                <a:srcRect/>
                <a:stretch>
                  <a:fillRect/>
                </a:stretch>
              </p:blipFill>
              <p:spPr bwMode="auto">
                <a:xfrm>
                  <a:off x="4945036" y="3020928"/>
                  <a:ext cx="481262" cy="480846"/>
                </a:xfrm>
                <a:prstGeom prst="rect">
                  <a:avLst/>
                </a:prstGeom>
                <a:noFill/>
                <a:ln w="9525">
                  <a:noFill/>
                  <a:miter lim="800000"/>
                  <a:headEnd/>
                  <a:tailEnd/>
                </a:ln>
              </p:spPr>
            </p:pic>
            <p:pic>
              <p:nvPicPr>
                <p:cNvPr id="19" name="Picture 29" descr="C:\Documents and Settings\Administrator\Local Settings\Temporary Internet Files\Content.IE5\S5CT05S7\MCj04325540000[1].png"/>
                <p:cNvPicPr>
                  <a:picLocks noChangeAspect="1" noChangeArrowheads="1"/>
                </p:cNvPicPr>
                <p:nvPr/>
              </p:nvPicPr>
              <p:blipFill>
                <a:blip r:embed="rId5" cstate="print"/>
                <a:srcRect/>
                <a:stretch>
                  <a:fillRect/>
                </a:stretch>
              </p:blipFill>
              <p:spPr bwMode="auto">
                <a:xfrm>
                  <a:off x="4708733" y="2882753"/>
                  <a:ext cx="481262" cy="480846"/>
                </a:xfrm>
                <a:prstGeom prst="rect">
                  <a:avLst/>
                </a:prstGeom>
                <a:noFill/>
                <a:ln w="9525">
                  <a:noFill/>
                  <a:miter lim="800000"/>
                  <a:headEnd/>
                  <a:tailEnd/>
                </a:ln>
              </p:spPr>
            </p:pic>
          </p:grpSp>
          <p:grpSp>
            <p:nvGrpSpPr>
              <p:cNvPr id="29" name="Group 28"/>
              <p:cNvGrpSpPr/>
              <p:nvPr/>
            </p:nvGrpSpPr>
            <p:grpSpPr>
              <a:xfrm>
                <a:off x="4376084" y="2795439"/>
                <a:ext cx="1149532" cy="986292"/>
                <a:chOff x="4376084" y="2795439"/>
                <a:chExt cx="1149532" cy="986292"/>
              </a:xfrm>
            </p:grpSpPr>
            <p:grpSp>
              <p:nvGrpSpPr>
                <p:cNvPr id="21" name="Group 20"/>
                <p:cNvGrpSpPr/>
                <p:nvPr/>
              </p:nvGrpSpPr>
              <p:grpSpPr>
                <a:xfrm>
                  <a:off x="4376084" y="2795439"/>
                  <a:ext cx="1149532" cy="986292"/>
                  <a:chOff x="3152504" y="2795439"/>
                  <a:chExt cx="1149532" cy="986292"/>
                </a:xfrm>
              </p:grpSpPr>
              <p:sp>
                <p:nvSpPr>
                  <p:cNvPr id="22" name="Rounded Rectangle 21"/>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3"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100" b="1" dirty="0" smtClean="0">
                        <a:solidFill>
                          <a:srgbClr val="000000"/>
                        </a:solidFill>
                        <a:latin typeface="Times New Roman" pitchFamily="18" charset="0"/>
                        <a:cs typeface="Times New Roman" pitchFamily="18" charset="0"/>
                      </a:rPr>
                      <a:t>Virtual Storage</a:t>
                    </a:r>
                    <a:endParaRPr lang="en-US" sz="1100" b="1" dirty="0">
                      <a:solidFill>
                        <a:srgbClr val="000000"/>
                      </a:solidFill>
                      <a:latin typeface="Times New Roman" pitchFamily="18" charset="0"/>
                      <a:cs typeface="Times New Roman" pitchFamily="18" charset="0"/>
                    </a:endParaRPr>
                  </a:p>
                </p:txBody>
              </p:sp>
            </p:grpSp>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4739" y="2940372"/>
                  <a:ext cx="639391" cy="639391"/>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11418" y="3079833"/>
                  <a:ext cx="512950" cy="512950"/>
                </a:xfrm>
                <a:prstGeom prst="rect">
                  <a:avLst/>
                </a:prstGeom>
              </p:spPr>
            </p:pic>
          </p:grpSp>
          <p:cxnSp>
            <p:nvCxnSpPr>
              <p:cNvPr id="31" name="Straight Connector 30"/>
              <p:cNvCxnSpPr/>
              <p:nvPr/>
            </p:nvCxnSpPr>
            <p:spPr>
              <a:xfrm>
                <a:off x="5634446" y="3656686"/>
                <a:ext cx="557348" cy="0"/>
              </a:xfrm>
              <a:prstGeom prst="line">
                <a:avLst/>
              </a:prstGeom>
              <a:ln>
                <a:solidFill>
                  <a:srgbClr val="000000"/>
                </a:solidFill>
                <a:prstDash val="sysDash"/>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152504" y="3870387"/>
                <a:ext cx="4397920" cy="410445"/>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Software Emulation</a:t>
                </a:r>
              </a:p>
            </p:txBody>
          </p:sp>
        </p:grpSp>
        <p:grpSp>
          <p:nvGrpSpPr>
            <p:cNvPr id="73" name="Group 72"/>
            <p:cNvGrpSpPr/>
            <p:nvPr/>
          </p:nvGrpSpPr>
          <p:grpSpPr>
            <a:xfrm>
              <a:off x="1332140" y="4723335"/>
              <a:ext cx="6401072" cy="1090213"/>
              <a:chOff x="1332140" y="4758171"/>
              <a:chExt cx="6401072" cy="1090213"/>
            </a:xfrm>
          </p:grpSpPr>
          <p:sp>
            <p:nvSpPr>
              <p:cNvPr id="33" name="Text Box 5"/>
              <p:cNvSpPr txBox="1">
                <a:spLocks noChangeArrowheads="1"/>
              </p:cNvSpPr>
              <p:nvPr/>
            </p:nvSpPr>
            <p:spPr bwMode="auto">
              <a:xfrm>
                <a:off x="1332140" y="5167300"/>
                <a:ext cx="6401072" cy="681083"/>
              </a:xfrm>
              <a:prstGeom prst="roundRect">
                <a:avLst>
                  <a:gd name="adj" fmla="val 11553"/>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bIns="91440" anchor="b"/>
              <a:lstStyle/>
              <a:p>
                <a:pPr indent="-285750">
                  <a:spcBef>
                    <a:spcPct val="20000"/>
                  </a:spcBef>
                  <a:buClr>
                    <a:schemeClr val="accent2"/>
                  </a:buClr>
                  <a:buSzPct val="60000"/>
                  <a:buFont typeface="Wingdings" pitchFamily="2" charset="2"/>
                  <a:buNone/>
                  <a:defRPr/>
                </a:pPr>
                <a:r>
                  <a:rPr lang="en-US" sz="1400" dirty="0" smtClean="0">
                    <a:solidFill>
                      <a:srgbClr val="000000"/>
                    </a:solidFill>
                  </a:rPr>
                  <a:t>Host</a:t>
                </a:r>
                <a:endParaRPr lang="en-US" sz="1200" dirty="0">
                  <a:solidFill>
                    <a:srgbClr val="000000"/>
                  </a:solidFill>
                </a:endParaRPr>
              </a:p>
            </p:txBody>
          </p:sp>
          <p:grpSp>
            <p:nvGrpSpPr>
              <p:cNvPr id="42" name="Group 41"/>
              <p:cNvGrpSpPr/>
              <p:nvPr/>
            </p:nvGrpSpPr>
            <p:grpSpPr>
              <a:xfrm>
                <a:off x="3148309" y="4761244"/>
                <a:ext cx="1158081" cy="1087139"/>
                <a:chOff x="3148309" y="4761244"/>
                <a:chExt cx="1158081" cy="1087139"/>
              </a:xfrm>
            </p:grpSpPr>
            <p:grpSp>
              <p:nvGrpSpPr>
                <p:cNvPr id="34" name="Group 33"/>
                <p:cNvGrpSpPr/>
                <p:nvPr/>
              </p:nvGrpSpPr>
              <p:grpSpPr>
                <a:xfrm>
                  <a:off x="3148309" y="4761244"/>
                  <a:ext cx="1158081" cy="1087139"/>
                  <a:chOff x="3143956" y="2795439"/>
                  <a:chExt cx="1158081" cy="1087139"/>
                </a:xfrm>
              </p:grpSpPr>
              <p:sp>
                <p:nvSpPr>
                  <p:cNvPr id="35" name="Rounded Rectangle 34"/>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6" name="Text Box 5"/>
                  <p:cNvSpPr txBox="1">
                    <a:spLocks noChangeArrowheads="1"/>
                  </p:cNvSpPr>
                  <p:nvPr/>
                </p:nvSpPr>
                <p:spPr bwMode="auto">
                  <a:xfrm>
                    <a:off x="3143956" y="3531642"/>
                    <a:ext cx="1158081" cy="350936"/>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100" b="1" dirty="0" smtClean="0">
                        <a:solidFill>
                          <a:srgbClr val="000000"/>
                        </a:solidFill>
                        <a:latin typeface="Times New Roman" pitchFamily="18" charset="0"/>
                        <a:cs typeface="Times New Roman" pitchFamily="18" charset="0"/>
                      </a:rPr>
                      <a:t>Physical Hardware</a:t>
                    </a:r>
                    <a:endParaRPr lang="en-US" sz="1100" b="1" dirty="0">
                      <a:solidFill>
                        <a:srgbClr val="000000"/>
                      </a:solidFill>
                      <a:latin typeface="Times New Roman" pitchFamily="18" charset="0"/>
                      <a:cs typeface="Times New Roman" pitchFamily="18" charset="0"/>
                    </a:endParaRPr>
                  </a:p>
                </p:txBody>
              </p:sp>
            </p:grpSp>
            <p:pic>
              <p:nvPicPr>
                <p:cNvPr id="40" name="Picture 698" descr="MCj04352420000[1]"/>
                <p:cNvPicPr>
                  <a:picLocks noChangeAspect="1" noChangeArrowheads="1"/>
                </p:cNvPicPr>
                <p:nvPr/>
              </p:nvPicPr>
              <p:blipFill>
                <a:blip r:embed="rId8" cstate="print"/>
                <a:srcRect/>
                <a:stretch>
                  <a:fillRect/>
                </a:stretch>
              </p:blipFill>
              <p:spPr bwMode="auto">
                <a:xfrm>
                  <a:off x="3683722" y="4885406"/>
                  <a:ext cx="441183" cy="873175"/>
                </a:xfrm>
                <a:prstGeom prst="rect">
                  <a:avLst/>
                </a:prstGeom>
                <a:noFill/>
                <a:ln w="9525">
                  <a:noFill/>
                  <a:miter lim="800000"/>
                  <a:headEnd/>
                  <a:tailEnd/>
                </a:ln>
              </p:spPr>
            </p:pic>
            <p:pic>
              <p:nvPicPr>
                <p:cNvPr id="41" name="Picture 698" descr="MCj04352420000[1]"/>
                <p:cNvPicPr>
                  <a:picLocks noChangeAspect="1" noChangeArrowheads="1"/>
                </p:cNvPicPr>
                <p:nvPr/>
              </p:nvPicPr>
              <p:blipFill>
                <a:blip r:embed="rId8" cstate="print"/>
                <a:srcRect/>
                <a:stretch>
                  <a:fillRect/>
                </a:stretch>
              </p:blipFill>
              <p:spPr bwMode="auto">
                <a:xfrm>
                  <a:off x="3374564" y="4888479"/>
                  <a:ext cx="441183" cy="873175"/>
                </a:xfrm>
                <a:prstGeom prst="rect">
                  <a:avLst/>
                </a:prstGeom>
                <a:noFill/>
                <a:ln w="9525">
                  <a:noFill/>
                  <a:miter lim="800000"/>
                  <a:headEnd/>
                  <a:tailEnd/>
                </a:ln>
              </p:spPr>
            </p:pic>
          </p:grpSp>
          <p:grpSp>
            <p:nvGrpSpPr>
              <p:cNvPr id="54" name="Group 53"/>
              <p:cNvGrpSpPr/>
              <p:nvPr/>
            </p:nvGrpSpPr>
            <p:grpSpPr>
              <a:xfrm>
                <a:off x="4380437" y="4758171"/>
                <a:ext cx="1149532" cy="1014755"/>
                <a:chOff x="4380437" y="4758171"/>
                <a:chExt cx="1149532" cy="1014755"/>
              </a:xfrm>
            </p:grpSpPr>
            <p:grpSp>
              <p:nvGrpSpPr>
                <p:cNvPr id="44" name="Group 43"/>
                <p:cNvGrpSpPr/>
                <p:nvPr/>
              </p:nvGrpSpPr>
              <p:grpSpPr>
                <a:xfrm>
                  <a:off x="4380437" y="4758171"/>
                  <a:ext cx="1149532" cy="986292"/>
                  <a:chOff x="3152504" y="2795439"/>
                  <a:chExt cx="1149532" cy="986292"/>
                </a:xfrm>
              </p:grpSpPr>
              <p:sp>
                <p:nvSpPr>
                  <p:cNvPr id="47" name="Rounded Rectangle 46"/>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8"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100" b="1" dirty="0" smtClean="0">
                        <a:solidFill>
                          <a:srgbClr val="000000"/>
                        </a:solidFill>
                        <a:latin typeface="Times New Roman" pitchFamily="18" charset="0"/>
                        <a:cs typeface="Times New Roman" pitchFamily="18" charset="0"/>
                      </a:rPr>
                      <a:t>Physical Storage</a:t>
                    </a:r>
                    <a:endParaRPr lang="en-US" sz="1100" b="1" dirty="0">
                      <a:solidFill>
                        <a:srgbClr val="000000"/>
                      </a:solidFill>
                      <a:latin typeface="Times New Roman" pitchFamily="18" charset="0"/>
                      <a:cs typeface="Times New Roman" pitchFamily="18" charset="0"/>
                    </a:endParaRPr>
                  </a:p>
                </p:txBody>
              </p:sp>
            </p:grpSp>
            <p:pic>
              <p:nvPicPr>
                <p:cNvPr id="45" name="Picture 698" descr="MCj04352420000[1]"/>
                <p:cNvPicPr>
                  <a:picLocks noChangeAspect="1" noChangeArrowheads="1"/>
                </p:cNvPicPr>
                <p:nvPr/>
              </p:nvPicPr>
              <p:blipFill>
                <a:blip r:embed="rId8" cstate="print"/>
                <a:srcRect/>
                <a:stretch>
                  <a:fillRect/>
                </a:stretch>
              </p:blipFill>
              <p:spPr bwMode="auto">
                <a:xfrm>
                  <a:off x="4942138" y="4899751"/>
                  <a:ext cx="441183" cy="873175"/>
                </a:xfrm>
                <a:prstGeom prst="rect">
                  <a:avLst/>
                </a:prstGeom>
                <a:noFill/>
                <a:ln w="9525">
                  <a:noFill/>
                  <a:miter lim="800000"/>
                  <a:headEnd/>
                  <a:tailEnd/>
                </a:ln>
              </p:spPr>
            </p:pic>
            <p:pic>
              <p:nvPicPr>
                <p:cNvPr id="49" name="Picture 4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61818" y="5139944"/>
                  <a:ext cx="431349" cy="431349"/>
                </a:xfrm>
                <a:prstGeom prst="rect">
                  <a:avLst/>
                </a:prstGeom>
              </p:spPr>
            </p:pic>
            <p:pic>
              <p:nvPicPr>
                <p:cNvPr id="52" name="Picture 5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63816" y="4921580"/>
                  <a:ext cx="305454" cy="305454"/>
                </a:xfrm>
                <a:prstGeom prst="rect">
                  <a:avLst/>
                </a:prstGeom>
              </p:spPr>
            </p:pic>
            <p:pic>
              <p:nvPicPr>
                <p:cNvPr id="53" name="Picture 5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84585" y="4986841"/>
                  <a:ext cx="305454" cy="305454"/>
                </a:xfrm>
                <a:prstGeom prst="rect">
                  <a:avLst/>
                </a:prstGeom>
              </p:spPr>
            </p:pic>
          </p:grpSp>
          <p:grpSp>
            <p:nvGrpSpPr>
              <p:cNvPr id="67" name="Group 66"/>
              <p:cNvGrpSpPr/>
              <p:nvPr/>
            </p:nvGrpSpPr>
            <p:grpSpPr>
              <a:xfrm>
                <a:off x="6257058" y="4764929"/>
                <a:ext cx="1293366" cy="1083455"/>
                <a:chOff x="6257058" y="4764929"/>
                <a:chExt cx="1293366" cy="1083455"/>
              </a:xfrm>
            </p:grpSpPr>
            <p:grpSp>
              <p:nvGrpSpPr>
                <p:cNvPr id="56" name="Group 55"/>
                <p:cNvGrpSpPr/>
                <p:nvPr/>
              </p:nvGrpSpPr>
              <p:grpSpPr>
                <a:xfrm>
                  <a:off x="6257058" y="4764929"/>
                  <a:ext cx="1293366" cy="1083455"/>
                  <a:chOff x="3152504" y="2795439"/>
                  <a:chExt cx="1149532" cy="1083455"/>
                </a:xfrm>
              </p:grpSpPr>
              <p:sp>
                <p:nvSpPr>
                  <p:cNvPr id="60" name="Rounded Rectangle 59"/>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1" name="Text Box 5"/>
                  <p:cNvSpPr txBox="1">
                    <a:spLocks noChangeArrowheads="1"/>
                  </p:cNvSpPr>
                  <p:nvPr/>
                </p:nvSpPr>
                <p:spPr bwMode="auto">
                  <a:xfrm>
                    <a:off x="3152504" y="3531643"/>
                    <a:ext cx="1149532" cy="347251"/>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100" b="1" dirty="0" smtClean="0">
                        <a:solidFill>
                          <a:srgbClr val="000000"/>
                        </a:solidFill>
                        <a:latin typeface="Times New Roman" pitchFamily="18" charset="0"/>
                        <a:cs typeface="Times New Roman" pitchFamily="18" charset="0"/>
                      </a:rPr>
                      <a:t>Physical Networking</a:t>
                    </a:r>
                    <a:endParaRPr lang="en-US" sz="1100" b="1" dirty="0">
                      <a:solidFill>
                        <a:srgbClr val="000000"/>
                      </a:solidFill>
                      <a:latin typeface="Times New Roman" pitchFamily="18" charset="0"/>
                      <a:cs typeface="Times New Roman" pitchFamily="18" charset="0"/>
                    </a:endParaRPr>
                  </a:p>
                </p:txBody>
              </p:sp>
            </p:grpSp>
            <p:pic>
              <p:nvPicPr>
                <p:cNvPr id="62" name="Picture 698" descr="MCj04352420000[1]"/>
                <p:cNvPicPr>
                  <a:picLocks noChangeAspect="1" noChangeArrowheads="1"/>
                </p:cNvPicPr>
                <p:nvPr/>
              </p:nvPicPr>
              <p:blipFill>
                <a:blip r:embed="rId8" cstate="print"/>
                <a:srcRect/>
                <a:stretch>
                  <a:fillRect/>
                </a:stretch>
              </p:blipFill>
              <p:spPr bwMode="auto">
                <a:xfrm>
                  <a:off x="6449052" y="4823578"/>
                  <a:ext cx="441183" cy="873175"/>
                </a:xfrm>
                <a:prstGeom prst="rect">
                  <a:avLst/>
                </a:prstGeom>
                <a:noFill/>
                <a:ln w="9525">
                  <a:noFill/>
                  <a:miter lim="800000"/>
                  <a:headEnd/>
                  <a:tailEnd/>
                </a:ln>
              </p:spPr>
            </p:pic>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8626">
                  <a:off x="6337805" y="5116826"/>
                  <a:ext cx="663679" cy="477583"/>
                </a:xfrm>
                <a:prstGeom prst="rect">
                  <a:avLst/>
                </a:prstGeom>
              </p:spPr>
            </p:pic>
            <p:pic>
              <p:nvPicPr>
                <p:cNvPr id="63" name="Picture 698" descr="MCj04352420000[1]"/>
                <p:cNvPicPr>
                  <a:picLocks noChangeAspect="1" noChangeArrowheads="1"/>
                </p:cNvPicPr>
                <p:nvPr/>
              </p:nvPicPr>
              <p:blipFill>
                <a:blip r:embed="rId8" cstate="print"/>
                <a:srcRect/>
                <a:stretch>
                  <a:fillRect/>
                </a:stretch>
              </p:blipFill>
              <p:spPr bwMode="auto">
                <a:xfrm>
                  <a:off x="7061107" y="4823579"/>
                  <a:ext cx="298934" cy="591640"/>
                </a:xfrm>
                <a:prstGeom prst="rect">
                  <a:avLst/>
                </a:prstGeom>
                <a:noFill/>
                <a:ln w="9525">
                  <a:noFill/>
                  <a:miter lim="800000"/>
                  <a:headEnd/>
                  <a:tailEnd/>
                </a:ln>
              </p:spPr>
            </p:pic>
            <p:pic>
              <p:nvPicPr>
                <p:cNvPr id="64" name="Picture 6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628626">
                  <a:off x="6996769" y="5076493"/>
                  <a:ext cx="449692" cy="323598"/>
                </a:xfrm>
                <a:prstGeom prst="rect">
                  <a:avLst/>
                </a:prstGeom>
              </p:spPr>
            </p:pic>
            <p:cxnSp>
              <p:nvCxnSpPr>
                <p:cNvPr id="66" name="Straight Connector 65"/>
                <p:cNvCxnSpPr/>
                <p:nvPr/>
              </p:nvCxnSpPr>
              <p:spPr>
                <a:xfrm flipV="1">
                  <a:off x="6898944" y="5321128"/>
                  <a:ext cx="183645" cy="32130"/>
                </a:xfrm>
                <a:prstGeom prst="line">
                  <a:avLst/>
                </a:prstGeom>
                <a:ln>
                  <a:solidFill>
                    <a:srgbClr val="0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sp>
          <p:nvSpPr>
            <p:cNvPr id="69" name="Left-Right Arrow 68"/>
            <p:cNvSpPr/>
            <p:nvPr/>
          </p:nvSpPr>
          <p:spPr>
            <a:xfrm rot="16200000" flipV="1">
              <a:off x="3510473" y="4343756"/>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Left-Right Arrow 69"/>
            <p:cNvSpPr/>
            <p:nvPr/>
          </p:nvSpPr>
          <p:spPr>
            <a:xfrm rot="16200000" flipV="1">
              <a:off x="4734053" y="4343755"/>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Left-Right Arrow 71"/>
            <p:cNvSpPr/>
            <p:nvPr/>
          </p:nvSpPr>
          <p:spPr>
            <a:xfrm rot="16200000" flipV="1">
              <a:off x="6678238" y="4343756"/>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p:cNvGrpSpPr/>
            <p:nvPr/>
          </p:nvGrpSpPr>
          <p:grpSpPr>
            <a:xfrm>
              <a:off x="1327944" y="953990"/>
              <a:ext cx="6401072" cy="1131309"/>
              <a:chOff x="1327944" y="837027"/>
              <a:chExt cx="6401072" cy="1131309"/>
            </a:xfrm>
          </p:grpSpPr>
          <p:sp>
            <p:nvSpPr>
              <p:cNvPr id="75" name="Text Box 5"/>
              <p:cNvSpPr txBox="1">
                <a:spLocks noChangeArrowheads="1"/>
              </p:cNvSpPr>
              <p:nvPr/>
            </p:nvSpPr>
            <p:spPr bwMode="auto">
              <a:xfrm>
                <a:off x="1327944" y="1287253"/>
                <a:ext cx="6401072" cy="681083"/>
              </a:xfrm>
              <a:prstGeom prst="roundRect">
                <a:avLst>
                  <a:gd name="adj" fmla="val 11553"/>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bIns="91440" anchor="b"/>
              <a:lstStyle/>
              <a:p>
                <a:pPr indent="-285750">
                  <a:spcBef>
                    <a:spcPct val="20000"/>
                  </a:spcBef>
                  <a:buClr>
                    <a:schemeClr val="accent2"/>
                  </a:buClr>
                  <a:buSzPct val="60000"/>
                  <a:buFont typeface="Wingdings" pitchFamily="2" charset="2"/>
                  <a:buNone/>
                  <a:defRPr/>
                </a:pPr>
                <a:r>
                  <a:rPr lang="en-US" sz="1400" dirty="0" smtClean="0">
                    <a:solidFill>
                      <a:srgbClr val="000000"/>
                    </a:solidFill>
                  </a:rPr>
                  <a:t>Guest</a:t>
                </a:r>
                <a:endParaRPr lang="en-US" sz="1200" dirty="0">
                  <a:solidFill>
                    <a:srgbClr val="000000"/>
                  </a:solidFill>
                </a:endParaRPr>
              </a:p>
            </p:txBody>
          </p:sp>
          <p:grpSp>
            <p:nvGrpSpPr>
              <p:cNvPr id="86" name="Group 85"/>
              <p:cNvGrpSpPr/>
              <p:nvPr/>
            </p:nvGrpSpPr>
            <p:grpSpPr>
              <a:xfrm>
                <a:off x="6252862" y="843522"/>
                <a:ext cx="1293366" cy="979798"/>
                <a:chOff x="3152504" y="2795439"/>
                <a:chExt cx="1149532" cy="979798"/>
              </a:xfrm>
            </p:grpSpPr>
            <p:sp>
              <p:nvSpPr>
                <p:cNvPr id="90" name="Rounded Rectangle 89"/>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1" name="Text Box 5"/>
                <p:cNvSpPr txBox="1">
                  <a:spLocks noChangeArrowheads="1"/>
                </p:cNvSpPr>
                <p:nvPr/>
              </p:nvSpPr>
              <p:spPr bwMode="auto">
                <a:xfrm>
                  <a:off x="3152504" y="3531643"/>
                  <a:ext cx="1149532" cy="243594"/>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100" b="1" dirty="0" smtClean="0">
                      <a:solidFill>
                        <a:srgbClr val="000000"/>
                      </a:solidFill>
                      <a:latin typeface="Times New Roman" pitchFamily="18" charset="0"/>
                      <a:cs typeface="Times New Roman" pitchFamily="18" charset="0"/>
                    </a:rPr>
                    <a:t>Applications</a:t>
                  </a:r>
                  <a:endParaRPr lang="en-US" sz="1100" b="1" dirty="0">
                    <a:solidFill>
                      <a:srgbClr val="000000"/>
                    </a:solidFill>
                    <a:latin typeface="Times New Roman" pitchFamily="18" charset="0"/>
                    <a:cs typeface="Times New Roman" pitchFamily="18" charset="0"/>
                  </a:endParaRPr>
                </a:p>
              </p:txBody>
            </p:sp>
          </p:grpSp>
          <p:grpSp>
            <p:nvGrpSpPr>
              <p:cNvPr id="81" name="Group 80"/>
              <p:cNvGrpSpPr/>
              <p:nvPr/>
            </p:nvGrpSpPr>
            <p:grpSpPr>
              <a:xfrm>
                <a:off x="4371888" y="837027"/>
                <a:ext cx="1149532" cy="986292"/>
                <a:chOff x="3152504" y="2795439"/>
                <a:chExt cx="1149532" cy="986292"/>
              </a:xfrm>
            </p:grpSpPr>
            <p:sp>
              <p:nvSpPr>
                <p:cNvPr id="84" name="Rounded Rectangle 83"/>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5"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100" b="1" dirty="0" smtClean="0">
                      <a:solidFill>
                        <a:srgbClr val="000000"/>
                      </a:solidFill>
                      <a:latin typeface="Times New Roman" pitchFamily="18" charset="0"/>
                      <a:cs typeface="Times New Roman" pitchFamily="18" charset="0"/>
                    </a:rPr>
                    <a:t>Applications</a:t>
                  </a:r>
                  <a:endParaRPr lang="en-US" sz="1100" b="1" dirty="0">
                    <a:solidFill>
                      <a:srgbClr val="000000"/>
                    </a:solidFill>
                    <a:latin typeface="Times New Roman" pitchFamily="18" charset="0"/>
                    <a:cs typeface="Times New Roman" pitchFamily="18" charset="0"/>
                  </a:endParaRPr>
                </a:p>
              </p:txBody>
            </p:sp>
          </p:grpSp>
          <p:cxnSp>
            <p:nvCxnSpPr>
              <p:cNvPr id="79" name="Straight Connector 78"/>
              <p:cNvCxnSpPr/>
              <p:nvPr/>
            </p:nvCxnSpPr>
            <p:spPr>
              <a:xfrm>
                <a:off x="5630250" y="1698274"/>
                <a:ext cx="557348" cy="0"/>
              </a:xfrm>
              <a:prstGeom prst="line">
                <a:avLst/>
              </a:prstGeom>
              <a:ln>
                <a:solidFill>
                  <a:srgbClr val="000000"/>
                </a:solidFill>
                <a:prstDash val="sysDash"/>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3148308" y="837027"/>
                <a:ext cx="1149532" cy="986292"/>
                <a:chOff x="3148308" y="996522"/>
                <a:chExt cx="1149532" cy="986292"/>
              </a:xfrm>
            </p:grpSpPr>
            <p:grpSp>
              <p:nvGrpSpPr>
                <p:cNvPr id="76" name="Group 75"/>
                <p:cNvGrpSpPr/>
                <p:nvPr/>
              </p:nvGrpSpPr>
              <p:grpSpPr>
                <a:xfrm>
                  <a:off x="3148308" y="996522"/>
                  <a:ext cx="1149532" cy="986292"/>
                  <a:chOff x="3152504" y="2795439"/>
                  <a:chExt cx="1149532" cy="986292"/>
                </a:xfrm>
              </p:grpSpPr>
              <p:sp>
                <p:nvSpPr>
                  <p:cNvPr id="92" name="Rounded Rectangle 91"/>
                  <p:cNvSpPr/>
                  <p:nvPr/>
                </p:nvSpPr>
                <p:spPr>
                  <a:xfrm>
                    <a:off x="3213463" y="2795439"/>
                    <a:ext cx="1036320" cy="931824"/>
                  </a:xfrm>
                  <a:prstGeom prst="roundRect">
                    <a:avLst/>
                  </a:prstGeom>
                  <a:solidFill>
                    <a:schemeClr val="bg1">
                      <a:lumMod val="95000"/>
                    </a:schemeClr>
                  </a:solidFill>
                  <a:ln w="9525">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3" name="Text Box 5"/>
                  <p:cNvSpPr txBox="1">
                    <a:spLocks noChangeArrowheads="1"/>
                  </p:cNvSpPr>
                  <p:nvPr/>
                </p:nvSpPr>
                <p:spPr bwMode="auto">
                  <a:xfrm>
                    <a:off x="3152504" y="3531642"/>
                    <a:ext cx="1149532" cy="25008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100" b="1" dirty="0" smtClean="0">
                        <a:solidFill>
                          <a:srgbClr val="000000"/>
                        </a:solidFill>
                        <a:latin typeface="Times New Roman" pitchFamily="18" charset="0"/>
                        <a:cs typeface="Times New Roman" pitchFamily="18" charset="0"/>
                      </a:rPr>
                      <a:t>Virtual Image</a:t>
                    </a:r>
                    <a:endParaRPr lang="en-US" sz="1100" b="1" dirty="0">
                      <a:solidFill>
                        <a:srgbClr val="000000"/>
                      </a:solidFill>
                      <a:latin typeface="Times New Roman" pitchFamily="18" charset="0"/>
                      <a:cs typeface="Times New Roman" pitchFamily="18" charset="0"/>
                    </a:endParaRPr>
                  </a:p>
                </p:txBody>
              </p:sp>
            </p:grpSp>
            <p:pic>
              <p:nvPicPr>
                <p:cNvPr id="1027" name="Picture 3" descr="C:\Users\aneka\AppData\Local\Microsoft\Windows\Temporary Internet Files\Content.IE5\2QY4P75K\MC900442154[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38259" y="1056176"/>
                  <a:ext cx="584446" cy="58444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3" descr="C:\Users\aneka\AppData\Local\Microsoft\Windows\Temporary Internet Files\Content.IE5\2QY4P75K\MC900442154[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541511" y="1056176"/>
                  <a:ext cx="584446" cy="584446"/>
                </a:xfrm>
                <a:prstGeom prst="rect">
                  <a:avLst/>
                </a:prstGeom>
                <a:noFill/>
                <a:extLst>
                  <a:ext uri="{909E8E84-426E-40DD-AFC4-6F175D3DCCD1}">
                    <a14:hiddenFill xmlns:a14="http://schemas.microsoft.com/office/drawing/2010/main">
                      <a:solidFill>
                        <a:srgbClr val="FFFFFF"/>
                      </a:solidFill>
                    </a14:hiddenFill>
                  </a:ext>
                </a:extLst>
              </p:spPr>
            </p:pic>
          </p:grpSp>
          <p:pic>
            <p:nvPicPr>
              <p:cNvPr id="103" name="Picture 4" descr="C:\Documents and Settings\Administrator\Local Settings\Temporary Internet Files\Content.IE5\AD85KTOH\MC900431573[2].png"/>
              <p:cNvPicPr>
                <a:picLocks noChangeAspect="1" noChangeArrowheads="1"/>
              </p:cNvPicPr>
              <p:nvPr/>
            </p:nvPicPr>
            <p:blipFill>
              <a:blip r:embed="rId13" cstate="print"/>
              <a:srcRect/>
              <a:stretch>
                <a:fillRect/>
              </a:stretch>
            </p:blipFill>
            <p:spPr bwMode="auto">
              <a:xfrm>
                <a:off x="6593558" y="896681"/>
                <a:ext cx="804907" cy="780327"/>
              </a:xfrm>
              <a:prstGeom prst="rect">
                <a:avLst/>
              </a:prstGeom>
              <a:noFill/>
            </p:spPr>
          </p:pic>
          <p:pic>
            <p:nvPicPr>
              <p:cNvPr id="104" name="Picture 5" descr="C:\Documents and Settings\Administrator\Local Settings\Temporary Internet Files\Content.IE5\0NG589SB\MC900433852[2].png"/>
              <p:cNvPicPr>
                <a:picLocks noChangeAspect="1" noChangeArrowheads="1"/>
              </p:cNvPicPr>
              <p:nvPr/>
            </p:nvPicPr>
            <p:blipFill>
              <a:blip r:embed="rId14" cstate="print"/>
              <a:srcRect/>
              <a:stretch>
                <a:fillRect/>
              </a:stretch>
            </p:blipFill>
            <p:spPr bwMode="auto">
              <a:xfrm>
                <a:off x="6477673" y="1043786"/>
                <a:ext cx="575180" cy="575180"/>
              </a:xfrm>
              <a:prstGeom prst="rect">
                <a:avLst/>
              </a:prstGeom>
              <a:noFill/>
            </p:spPr>
          </p:pic>
          <p:pic>
            <p:nvPicPr>
              <p:cNvPr id="105" name="Picture 4" descr="C:\Documents and Settings\Administrator\Local Settings\Temporary Internet Files\Content.IE5\AD85KTOH\MC900431573[2].png"/>
              <p:cNvPicPr>
                <a:picLocks noChangeAspect="1" noChangeArrowheads="1"/>
              </p:cNvPicPr>
              <p:nvPr/>
            </p:nvPicPr>
            <p:blipFill>
              <a:blip r:embed="rId13" cstate="print"/>
              <a:srcRect/>
              <a:stretch>
                <a:fillRect/>
              </a:stretch>
            </p:blipFill>
            <p:spPr bwMode="auto">
              <a:xfrm>
                <a:off x="4661818" y="891658"/>
                <a:ext cx="787454" cy="763407"/>
              </a:xfrm>
              <a:prstGeom prst="rect">
                <a:avLst/>
              </a:prstGeom>
              <a:noFill/>
            </p:spPr>
          </p:pic>
          <p:pic>
            <p:nvPicPr>
              <p:cNvPr id="106" name="Picture 5" descr="C:\Documents and Settings\Administrator\Local Settings\Temporary Internet Files\Content.IE5\0NG589SB\MC900433852[2].png"/>
              <p:cNvPicPr>
                <a:picLocks noChangeAspect="1" noChangeArrowheads="1"/>
              </p:cNvPicPr>
              <p:nvPr/>
            </p:nvPicPr>
            <p:blipFill>
              <a:blip r:embed="rId14" cstate="print"/>
              <a:srcRect/>
              <a:stretch>
                <a:fillRect/>
              </a:stretch>
            </p:blipFill>
            <p:spPr bwMode="auto">
              <a:xfrm>
                <a:off x="4528480" y="1021844"/>
                <a:ext cx="575180" cy="575180"/>
              </a:xfrm>
              <a:prstGeom prst="rect">
                <a:avLst/>
              </a:prstGeom>
              <a:noFill/>
            </p:spPr>
          </p:pic>
        </p:grpSp>
        <p:sp>
          <p:nvSpPr>
            <p:cNvPr id="107" name="Left-Right Arrow 106"/>
            <p:cNvSpPr/>
            <p:nvPr/>
          </p:nvSpPr>
          <p:spPr>
            <a:xfrm rot="16200000" flipV="1">
              <a:off x="3481598" y="2263316"/>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Left-Right Arrow 107"/>
            <p:cNvSpPr/>
            <p:nvPr/>
          </p:nvSpPr>
          <p:spPr>
            <a:xfrm rot="16200000" flipV="1">
              <a:off x="4749262" y="2263315"/>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Left-Right Arrow 108"/>
            <p:cNvSpPr/>
            <p:nvPr/>
          </p:nvSpPr>
          <p:spPr>
            <a:xfrm rot="16200000" flipV="1">
              <a:off x="6683136" y="2263314"/>
              <a:ext cx="451005" cy="210986"/>
            </a:xfrm>
            <a:prstGeom prst="lef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216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914400" y="1143000"/>
            <a:ext cx="7434469" cy="4654827"/>
            <a:chOff x="914400" y="2756452"/>
            <a:chExt cx="7434469" cy="3498575"/>
          </a:xfrm>
        </p:grpSpPr>
        <p:sp>
          <p:nvSpPr>
            <p:cNvPr id="5" name="Rectangle 4"/>
            <p:cNvSpPr/>
            <p:nvPr/>
          </p:nvSpPr>
          <p:spPr>
            <a:xfrm>
              <a:off x="914400" y="2756452"/>
              <a:ext cx="7434469" cy="3498575"/>
            </a:xfrm>
            <a:prstGeom prst="rect">
              <a:avLst/>
            </a:prstGeom>
            <a:solidFill>
              <a:schemeClr val="bg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2075543" y="4591051"/>
              <a:ext cx="3901188" cy="725713"/>
              <a:chOff x="2075543" y="4572001"/>
              <a:chExt cx="3901188" cy="725713"/>
            </a:xfrm>
          </p:grpSpPr>
          <p:sp>
            <p:nvSpPr>
              <p:cNvPr id="36" name="Rounded Rectangle 3"/>
              <p:cNvSpPr/>
              <p:nvPr/>
            </p:nvSpPr>
            <p:spPr>
              <a:xfrm>
                <a:off x="2075543" y="4702629"/>
                <a:ext cx="3901188" cy="595085"/>
              </a:xfrm>
              <a:prstGeom prst="roundRect">
                <a:avLst/>
              </a:prstGeom>
              <a:solidFill>
                <a:srgbClr val="FFFFFF"/>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
              <p:cNvSpPr/>
              <p:nvPr/>
            </p:nvSpPr>
            <p:spPr>
              <a:xfrm>
                <a:off x="2322285" y="4572001"/>
                <a:ext cx="1891906" cy="265041"/>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Operative Systems</a:t>
                </a:r>
                <a:endParaRPr lang="en-US" sz="1600" dirty="0">
                  <a:solidFill>
                    <a:srgbClr val="000000"/>
                  </a:solidFill>
                </a:endParaRPr>
              </a:p>
            </p:txBody>
          </p:sp>
        </p:grpSp>
        <p:sp>
          <p:nvSpPr>
            <p:cNvPr id="27" name="Rectangle 26"/>
            <p:cNvSpPr/>
            <p:nvPr/>
          </p:nvSpPr>
          <p:spPr>
            <a:xfrm rot="16200000">
              <a:off x="247695" y="4364124"/>
              <a:ext cx="2111192" cy="313894"/>
            </a:xfrm>
            <a:prstGeom prst="rect">
              <a:avLst/>
            </a:prstGeom>
            <a:gradFill>
              <a:gsLst>
                <a:gs pos="0">
                  <a:schemeClr val="bg1"/>
                </a:gs>
                <a:gs pos="100000">
                  <a:srgbClr val="FFFA8F"/>
                </a:gs>
              </a:gsLst>
              <a:lin ang="5400000" scaled="0"/>
            </a:gradFill>
            <a:ln w="12700">
              <a:solidFill>
                <a:srgbClr val="BC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00"/>
                  </a:solidFill>
                  <a:latin typeface="Times New Roman" pitchFamily="18" charset="0"/>
                  <a:cs typeface="Times New Roman" pitchFamily="18" charset="0"/>
                </a:rPr>
                <a:t>Execution Stack</a:t>
              </a:r>
              <a:endParaRPr lang="en-US" sz="1600" b="1" dirty="0">
                <a:solidFill>
                  <a:srgbClr val="000000"/>
                </a:solidFill>
                <a:latin typeface="Times New Roman" pitchFamily="18" charset="0"/>
                <a:cs typeface="Times New Roman" pitchFamily="18" charset="0"/>
              </a:endParaRPr>
            </a:p>
          </p:txBody>
        </p:sp>
        <p:sp>
          <p:nvSpPr>
            <p:cNvPr id="18" name="Right Arrow 17"/>
            <p:cNvSpPr/>
            <p:nvPr/>
          </p:nvSpPr>
          <p:spPr>
            <a:xfrm rot="16200000">
              <a:off x="483693" y="4432839"/>
              <a:ext cx="2365522" cy="218673"/>
            </a:xfrm>
            <a:prstGeom prs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p:cNvGrpSpPr/>
            <p:nvPr/>
          </p:nvGrpSpPr>
          <p:grpSpPr>
            <a:xfrm>
              <a:off x="6097478" y="5664043"/>
              <a:ext cx="1988825" cy="405437"/>
              <a:chOff x="6097478" y="5664043"/>
              <a:chExt cx="1988825" cy="405437"/>
            </a:xfrm>
          </p:grpSpPr>
          <p:sp>
            <p:nvSpPr>
              <p:cNvPr id="13" name="Up-Down Arrow 12"/>
              <p:cNvSpPr/>
              <p:nvPr/>
            </p:nvSpPr>
            <p:spPr>
              <a:xfrm rot="5400000">
                <a:off x="6212014" y="5638390"/>
                <a:ext cx="227497" cy="456569"/>
              </a:xfrm>
              <a:prstGeom prst="up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702713" y="5664043"/>
                <a:ext cx="1383590" cy="405437"/>
              </a:xfrm>
              <a:prstGeom prst="rect">
                <a:avLst/>
              </a:prstGeom>
              <a:gradFill>
                <a:gsLst>
                  <a:gs pos="0">
                    <a:schemeClr val="bg1"/>
                  </a:gs>
                  <a:gs pos="73000">
                    <a:schemeClr val="bg1">
                      <a:lumMod val="95000"/>
                    </a:schemeClr>
                  </a:gs>
                  <a:gs pos="100000">
                    <a:schemeClr val="bg1">
                      <a:lumMod val="85000"/>
                    </a:schemeClr>
                  </a:gs>
                </a:gsLst>
                <a:lin ang="5400000" scaled="1"/>
              </a:gradFill>
              <a:ln w="12700">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latin typeface="Times New Roman" pitchFamily="18" charset="0"/>
                    <a:cs typeface="Times New Roman" pitchFamily="18" charset="0"/>
                  </a:rPr>
                  <a:t>Hardware -  level Virtualization</a:t>
                </a:r>
              </a:p>
            </p:txBody>
          </p:sp>
        </p:grpSp>
        <p:grpSp>
          <p:nvGrpSpPr>
            <p:cNvPr id="42" name="Group 41"/>
            <p:cNvGrpSpPr/>
            <p:nvPr/>
          </p:nvGrpSpPr>
          <p:grpSpPr>
            <a:xfrm>
              <a:off x="2068917" y="5426762"/>
              <a:ext cx="3901188" cy="725713"/>
              <a:chOff x="2068917" y="5426762"/>
              <a:chExt cx="3901188" cy="725713"/>
            </a:xfrm>
          </p:grpSpPr>
          <p:sp>
            <p:nvSpPr>
              <p:cNvPr id="40" name="Rounded Rectangle 3"/>
              <p:cNvSpPr/>
              <p:nvPr/>
            </p:nvSpPr>
            <p:spPr>
              <a:xfrm>
                <a:off x="2068917" y="5557390"/>
                <a:ext cx="3901188" cy="595085"/>
              </a:xfrm>
              <a:prstGeom prst="roundRect">
                <a:avLst/>
              </a:prstGeom>
              <a:solidFill>
                <a:srgbClr val="FFFFFF"/>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
              <p:cNvSpPr/>
              <p:nvPr/>
            </p:nvSpPr>
            <p:spPr>
              <a:xfrm>
                <a:off x="2315659" y="5426762"/>
                <a:ext cx="1315437" cy="258421"/>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Hardware</a:t>
                </a:r>
                <a:endParaRPr lang="en-US" sz="1600" dirty="0">
                  <a:solidFill>
                    <a:srgbClr val="000000"/>
                  </a:solidFill>
                </a:endParaRPr>
              </a:p>
            </p:txBody>
          </p:sp>
        </p:grpSp>
        <p:grpSp>
          <p:nvGrpSpPr>
            <p:cNvPr id="47" name="Group 46"/>
            <p:cNvGrpSpPr/>
            <p:nvPr/>
          </p:nvGrpSpPr>
          <p:grpSpPr>
            <a:xfrm>
              <a:off x="2075543" y="3759201"/>
              <a:ext cx="3901188" cy="725713"/>
              <a:chOff x="2075543" y="3733801"/>
              <a:chExt cx="3901188" cy="725713"/>
            </a:xfrm>
          </p:grpSpPr>
          <p:sp>
            <p:nvSpPr>
              <p:cNvPr id="45" name="Rounded Rectangle 3"/>
              <p:cNvSpPr/>
              <p:nvPr/>
            </p:nvSpPr>
            <p:spPr>
              <a:xfrm>
                <a:off x="2075543" y="3864429"/>
                <a:ext cx="3901188" cy="595085"/>
              </a:xfrm>
              <a:prstGeom prst="roundRect">
                <a:avLst/>
              </a:prstGeom>
              <a:solidFill>
                <a:srgbClr val="FFFFFF"/>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
              <p:cNvSpPr/>
              <p:nvPr/>
            </p:nvSpPr>
            <p:spPr>
              <a:xfrm>
                <a:off x="2322284" y="3733801"/>
                <a:ext cx="2465615" cy="265041"/>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Programming Languages</a:t>
                </a:r>
                <a:endParaRPr lang="en-US" sz="1600" dirty="0">
                  <a:solidFill>
                    <a:srgbClr val="000000"/>
                  </a:solidFill>
                </a:endParaRPr>
              </a:p>
            </p:txBody>
          </p:sp>
        </p:grpSp>
        <p:grpSp>
          <p:nvGrpSpPr>
            <p:cNvPr id="51" name="Group 50"/>
            <p:cNvGrpSpPr/>
            <p:nvPr/>
          </p:nvGrpSpPr>
          <p:grpSpPr>
            <a:xfrm>
              <a:off x="2075543" y="2927351"/>
              <a:ext cx="3901188" cy="725713"/>
              <a:chOff x="2075543" y="2882901"/>
              <a:chExt cx="3901188" cy="725713"/>
            </a:xfrm>
          </p:grpSpPr>
          <p:sp>
            <p:nvSpPr>
              <p:cNvPr id="49" name="Rounded Rectangle 3"/>
              <p:cNvSpPr/>
              <p:nvPr/>
            </p:nvSpPr>
            <p:spPr>
              <a:xfrm>
                <a:off x="2075543" y="3013529"/>
                <a:ext cx="3901188" cy="595085"/>
              </a:xfrm>
              <a:prstGeom prst="roundRect">
                <a:avLst/>
              </a:prstGeom>
              <a:solidFill>
                <a:srgbClr val="FFFFFF"/>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
              <p:cNvSpPr/>
              <p:nvPr/>
            </p:nvSpPr>
            <p:spPr>
              <a:xfrm>
                <a:off x="2322285" y="2882901"/>
                <a:ext cx="1487715" cy="265041"/>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Applications</a:t>
                </a:r>
                <a:endParaRPr lang="en-US" sz="1600" dirty="0">
                  <a:solidFill>
                    <a:srgbClr val="000000"/>
                  </a:solidFill>
                </a:endParaRPr>
              </a:p>
            </p:txBody>
          </p:sp>
        </p:grpSp>
        <p:grpSp>
          <p:nvGrpSpPr>
            <p:cNvPr id="53" name="Group 52"/>
            <p:cNvGrpSpPr/>
            <p:nvPr/>
          </p:nvGrpSpPr>
          <p:grpSpPr>
            <a:xfrm>
              <a:off x="6104106" y="4809291"/>
              <a:ext cx="1988825" cy="405437"/>
              <a:chOff x="6097478" y="5664043"/>
              <a:chExt cx="1988825" cy="405437"/>
            </a:xfrm>
          </p:grpSpPr>
          <p:sp>
            <p:nvSpPr>
              <p:cNvPr id="54" name="Up-Down Arrow 53"/>
              <p:cNvSpPr/>
              <p:nvPr/>
            </p:nvSpPr>
            <p:spPr>
              <a:xfrm rot="5400000">
                <a:off x="6212014" y="5638390"/>
                <a:ext cx="227497" cy="456569"/>
              </a:xfrm>
              <a:prstGeom prst="up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702713" y="5664043"/>
                <a:ext cx="1383590" cy="405437"/>
              </a:xfrm>
              <a:prstGeom prst="rect">
                <a:avLst/>
              </a:prstGeom>
              <a:gradFill>
                <a:gsLst>
                  <a:gs pos="0">
                    <a:schemeClr val="bg1"/>
                  </a:gs>
                  <a:gs pos="73000">
                    <a:schemeClr val="bg1">
                      <a:lumMod val="95000"/>
                    </a:schemeClr>
                  </a:gs>
                  <a:gs pos="100000">
                    <a:schemeClr val="bg1">
                      <a:lumMod val="85000"/>
                    </a:schemeClr>
                  </a:gs>
                </a:gsLst>
                <a:lin ang="5400000" scaled="1"/>
              </a:gradFill>
              <a:ln w="12700">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latin typeface="Times New Roman" pitchFamily="18" charset="0"/>
                    <a:cs typeface="Times New Roman" pitchFamily="18" charset="0"/>
                  </a:rPr>
                  <a:t>OS-  level Virtualization</a:t>
                </a:r>
              </a:p>
            </p:txBody>
          </p:sp>
        </p:grpSp>
        <p:grpSp>
          <p:nvGrpSpPr>
            <p:cNvPr id="59" name="Group 58"/>
            <p:cNvGrpSpPr/>
            <p:nvPr/>
          </p:nvGrpSpPr>
          <p:grpSpPr>
            <a:xfrm>
              <a:off x="6110734" y="3914783"/>
              <a:ext cx="1988825" cy="551200"/>
              <a:chOff x="6110734" y="3914783"/>
              <a:chExt cx="1988825" cy="551200"/>
            </a:xfrm>
          </p:grpSpPr>
          <p:sp>
            <p:nvSpPr>
              <p:cNvPr id="57" name="Up-Down Arrow 56"/>
              <p:cNvSpPr/>
              <p:nvPr/>
            </p:nvSpPr>
            <p:spPr>
              <a:xfrm rot="5400000">
                <a:off x="6225270" y="3955390"/>
                <a:ext cx="227497" cy="456569"/>
              </a:xfrm>
              <a:prstGeom prst="up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715969" y="3914783"/>
                <a:ext cx="1383590" cy="551200"/>
              </a:xfrm>
              <a:prstGeom prst="rect">
                <a:avLst/>
              </a:prstGeom>
              <a:gradFill>
                <a:gsLst>
                  <a:gs pos="0">
                    <a:schemeClr val="bg1"/>
                  </a:gs>
                  <a:gs pos="73000">
                    <a:schemeClr val="bg1">
                      <a:lumMod val="95000"/>
                    </a:schemeClr>
                  </a:gs>
                  <a:gs pos="100000">
                    <a:schemeClr val="bg1">
                      <a:lumMod val="85000"/>
                    </a:schemeClr>
                  </a:gs>
                </a:gsLst>
                <a:lin ang="5400000" scaled="1"/>
              </a:gradFill>
              <a:ln w="12700">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latin typeface="Times New Roman" pitchFamily="18" charset="0"/>
                    <a:cs typeface="Times New Roman" pitchFamily="18" charset="0"/>
                  </a:rPr>
                  <a:t>Programming Language level Virtualization</a:t>
                </a:r>
              </a:p>
            </p:txBody>
          </p:sp>
        </p:grpSp>
        <p:grpSp>
          <p:nvGrpSpPr>
            <p:cNvPr id="60" name="Group 59"/>
            <p:cNvGrpSpPr/>
            <p:nvPr/>
          </p:nvGrpSpPr>
          <p:grpSpPr>
            <a:xfrm>
              <a:off x="6117358" y="3152791"/>
              <a:ext cx="1988825" cy="405437"/>
              <a:chOff x="6097478" y="5664043"/>
              <a:chExt cx="1988825" cy="405437"/>
            </a:xfrm>
          </p:grpSpPr>
          <p:sp>
            <p:nvSpPr>
              <p:cNvPr id="61" name="Up-Down Arrow 60"/>
              <p:cNvSpPr/>
              <p:nvPr/>
            </p:nvSpPr>
            <p:spPr>
              <a:xfrm rot="5400000">
                <a:off x="6212014" y="5638390"/>
                <a:ext cx="227497" cy="456569"/>
              </a:xfrm>
              <a:prstGeom prst="up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6702713" y="5664043"/>
                <a:ext cx="1383590" cy="405437"/>
              </a:xfrm>
              <a:prstGeom prst="rect">
                <a:avLst/>
              </a:prstGeom>
              <a:gradFill>
                <a:gsLst>
                  <a:gs pos="0">
                    <a:schemeClr val="bg1"/>
                  </a:gs>
                  <a:gs pos="73000">
                    <a:schemeClr val="bg1">
                      <a:lumMod val="95000"/>
                    </a:schemeClr>
                  </a:gs>
                  <a:gs pos="100000">
                    <a:schemeClr val="bg1">
                      <a:lumMod val="85000"/>
                    </a:schemeClr>
                  </a:gs>
                </a:gsLst>
                <a:lin ang="5400000" scaled="1"/>
              </a:gradFill>
              <a:ln w="12700">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latin typeface="Times New Roman" pitchFamily="18" charset="0"/>
                    <a:cs typeface="Times New Roman" pitchFamily="18" charset="0"/>
                  </a:rPr>
                  <a:t>Application -  level Virtualization</a:t>
                </a:r>
              </a:p>
            </p:txBody>
          </p:sp>
        </p:grpSp>
      </p:grpSp>
    </p:spTree>
    <p:extLst>
      <p:ext uri="{BB962C8B-B14F-4D97-AF65-F5344CB8AC3E}">
        <p14:creationId xmlns:p14="http://schemas.microsoft.com/office/powerpoint/2010/main" val="2357863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7"/>
          <p:cNvSpPr txBox="1">
            <a:spLocks noGrp="1"/>
          </p:cNvSpPr>
          <p:nvPr/>
        </p:nvSpPr>
        <p:spPr>
          <a:xfrm>
            <a:off x="914401" y="579430"/>
            <a:ext cx="6909816" cy="1070806"/>
          </a:xfrm>
          <a:prstGeom prst="rect">
            <a:avLst/>
          </a:prstGeom>
        </p:spPr>
        <p:txBody>
          <a:bodyPr vert="horz" wrap="square" lIns="0" tIns="95250" rIns="0" bIns="0" rtlCol="0">
            <a:spAutoFit/>
          </a:bodyPr>
          <a:lstStyle>
            <a:lvl1pPr>
              <a:defRPr sz="3600" b="1" i="0">
                <a:solidFill>
                  <a:srgbClr val="DBF5F8"/>
                </a:solidFill>
                <a:latin typeface="Calibri"/>
                <a:ea typeface="+mj-ea"/>
                <a:cs typeface="Calibri"/>
              </a:defRPr>
            </a:lvl1pPr>
          </a:lstStyle>
          <a:p>
            <a:pPr marL="12700">
              <a:lnSpc>
                <a:spcPct val="100000"/>
              </a:lnSpc>
              <a:spcBef>
                <a:spcPts val="750"/>
              </a:spcBef>
            </a:pPr>
            <a:r>
              <a:rPr spc="-15" dirty="0">
                <a:solidFill>
                  <a:schemeClr val="tx1"/>
                </a:solidFill>
                <a:latin typeface="Times New Roman" pitchFamily="18" charset="0"/>
                <a:cs typeface="Times New Roman" pitchFamily="18" charset="0"/>
              </a:rPr>
              <a:t>Infrastructure </a:t>
            </a:r>
            <a:r>
              <a:rPr dirty="0">
                <a:solidFill>
                  <a:schemeClr val="tx1"/>
                </a:solidFill>
                <a:latin typeface="Times New Roman" pitchFamily="18" charset="0"/>
                <a:cs typeface="Times New Roman" pitchFamily="18" charset="0"/>
              </a:rPr>
              <a:t>as a Service</a:t>
            </a:r>
            <a:r>
              <a:rPr spc="-60" dirty="0">
                <a:solidFill>
                  <a:schemeClr val="tx1"/>
                </a:solidFill>
                <a:latin typeface="Times New Roman" pitchFamily="18" charset="0"/>
                <a:cs typeface="Times New Roman" pitchFamily="18" charset="0"/>
              </a:rPr>
              <a:t> </a:t>
            </a:r>
            <a:r>
              <a:rPr spc="-5" dirty="0">
                <a:solidFill>
                  <a:schemeClr val="tx1"/>
                </a:solidFill>
                <a:latin typeface="Times New Roman" pitchFamily="18" charset="0"/>
                <a:cs typeface="Times New Roman" pitchFamily="18" charset="0"/>
              </a:rPr>
              <a:t>(IaaS)</a:t>
            </a:r>
          </a:p>
          <a:p>
            <a:pPr marL="372110">
              <a:lnSpc>
                <a:spcPct val="100000"/>
              </a:lnSpc>
              <a:spcBef>
                <a:spcPts val="430"/>
              </a:spcBef>
            </a:pPr>
            <a:r>
              <a:rPr sz="2400" spc="-5" dirty="0">
                <a:solidFill>
                  <a:schemeClr val="tx1"/>
                </a:solidFill>
                <a:latin typeface="Times New Roman" pitchFamily="18" charset="0"/>
                <a:cs typeface="Times New Roman" pitchFamily="18" charset="0"/>
              </a:rPr>
              <a:t>This </a:t>
            </a:r>
            <a:r>
              <a:rPr sz="2400" dirty="0">
                <a:solidFill>
                  <a:schemeClr val="tx1"/>
                </a:solidFill>
                <a:latin typeface="Times New Roman" pitchFamily="18" charset="0"/>
                <a:cs typeface="Times New Roman" pitchFamily="18" charset="0"/>
              </a:rPr>
              <a:t>is </a:t>
            </a:r>
            <a:r>
              <a:rPr sz="2400" spc="-5" dirty="0">
                <a:solidFill>
                  <a:schemeClr val="tx1"/>
                </a:solidFill>
                <a:latin typeface="Times New Roman" pitchFamily="18" charset="0"/>
                <a:cs typeface="Times New Roman" pitchFamily="18" charset="0"/>
              </a:rPr>
              <a:t>the </a:t>
            </a:r>
            <a:r>
              <a:rPr sz="2400" dirty="0">
                <a:solidFill>
                  <a:schemeClr val="tx1"/>
                </a:solidFill>
                <a:latin typeface="Times New Roman" pitchFamily="18" charset="0"/>
                <a:cs typeface="Times New Roman" pitchFamily="18" charset="0"/>
              </a:rPr>
              <a:t>base </a:t>
            </a:r>
            <a:r>
              <a:rPr sz="2400" spc="-15" dirty="0">
                <a:solidFill>
                  <a:schemeClr val="tx1"/>
                </a:solidFill>
                <a:latin typeface="Times New Roman" pitchFamily="18" charset="0"/>
                <a:cs typeface="Times New Roman" pitchFamily="18" charset="0"/>
              </a:rPr>
              <a:t>layer </a:t>
            </a:r>
            <a:r>
              <a:rPr sz="2400" dirty="0">
                <a:solidFill>
                  <a:schemeClr val="tx1"/>
                </a:solidFill>
                <a:latin typeface="Times New Roman" pitchFamily="18" charset="0"/>
                <a:cs typeface="Times New Roman" pitchFamily="18" charset="0"/>
              </a:rPr>
              <a:t>of </a:t>
            </a:r>
            <a:r>
              <a:rPr sz="2400" spc="-5" dirty="0">
                <a:solidFill>
                  <a:schemeClr val="tx1"/>
                </a:solidFill>
                <a:latin typeface="Times New Roman" pitchFamily="18" charset="0"/>
                <a:cs typeface="Times New Roman" pitchFamily="18" charset="0"/>
              </a:rPr>
              <a:t>the cloud</a:t>
            </a:r>
            <a:r>
              <a:rPr sz="2400" spc="-50" dirty="0">
                <a:solidFill>
                  <a:schemeClr val="tx1"/>
                </a:solidFill>
                <a:latin typeface="Times New Roman" pitchFamily="18" charset="0"/>
                <a:cs typeface="Times New Roman" pitchFamily="18" charset="0"/>
              </a:rPr>
              <a:t> </a:t>
            </a:r>
            <a:r>
              <a:rPr sz="2400" spc="-10" dirty="0">
                <a:solidFill>
                  <a:schemeClr val="tx1"/>
                </a:solidFill>
                <a:latin typeface="Times New Roman" pitchFamily="18" charset="0"/>
                <a:cs typeface="Times New Roman" pitchFamily="18" charset="0"/>
              </a:rPr>
              <a:t>stack.</a:t>
            </a:r>
            <a:endParaRPr sz="2400" dirty="0">
              <a:solidFill>
                <a:schemeClr val="tx1"/>
              </a:solidFill>
              <a:latin typeface="Times New Roman" pitchFamily="18" charset="0"/>
              <a:cs typeface="Times New Roman" pitchFamily="18" charset="0"/>
            </a:endParaRPr>
          </a:p>
        </p:txBody>
      </p:sp>
      <p:sp>
        <p:nvSpPr>
          <p:cNvPr id="4" name="object 8"/>
          <p:cNvSpPr txBox="1"/>
          <p:nvPr/>
        </p:nvSpPr>
        <p:spPr>
          <a:xfrm>
            <a:off x="381001" y="1987874"/>
            <a:ext cx="8377554" cy="3953005"/>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2000" b="1" dirty="0">
                <a:latin typeface="Times New Roman" pitchFamily="18" charset="0"/>
                <a:cs typeface="Times New Roman" pitchFamily="18" charset="0"/>
              </a:rPr>
              <a:t>It </a:t>
            </a:r>
            <a:r>
              <a:rPr sz="2000" b="1" spc="-5" dirty="0">
                <a:latin typeface="Times New Roman" pitchFamily="18" charset="0"/>
                <a:cs typeface="Times New Roman" pitchFamily="18" charset="0"/>
              </a:rPr>
              <a:t>serves </a:t>
            </a:r>
            <a:r>
              <a:rPr sz="2000" b="1" dirty="0">
                <a:latin typeface="Times New Roman" pitchFamily="18" charset="0"/>
                <a:cs typeface="Times New Roman" pitchFamily="18" charset="0"/>
              </a:rPr>
              <a:t>as a </a:t>
            </a:r>
            <a:r>
              <a:rPr sz="2000" b="1" spc="-5" dirty="0">
                <a:latin typeface="Times New Roman" pitchFamily="18" charset="0"/>
                <a:cs typeface="Times New Roman" pitchFamily="18" charset="0"/>
              </a:rPr>
              <a:t>foundation </a:t>
            </a:r>
            <a:r>
              <a:rPr sz="2000" b="1" spc="-15" dirty="0">
                <a:latin typeface="Times New Roman" pitchFamily="18" charset="0"/>
                <a:cs typeface="Times New Roman" pitchFamily="18" charset="0"/>
              </a:rPr>
              <a:t>for </a:t>
            </a:r>
            <a:r>
              <a:rPr sz="2000" b="1" dirty="0">
                <a:latin typeface="Times New Roman" pitchFamily="18" charset="0"/>
                <a:cs typeface="Times New Roman" pitchFamily="18" charset="0"/>
              </a:rPr>
              <a:t>the other </a:t>
            </a:r>
            <a:r>
              <a:rPr sz="2000" b="1" spc="-5" dirty="0">
                <a:latin typeface="Times New Roman" pitchFamily="18" charset="0"/>
                <a:cs typeface="Times New Roman" pitchFamily="18" charset="0"/>
              </a:rPr>
              <a:t>two </a:t>
            </a:r>
            <a:r>
              <a:rPr sz="2000" b="1" spc="-15" dirty="0">
                <a:latin typeface="Times New Roman" pitchFamily="18" charset="0"/>
                <a:cs typeface="Times New Roman" pitchFamily="18" charset="0"/>
              </a:rPr>
              <a:t>layers, for </a:t>
            </a:r>
            <a:r>
              <a:rPr sz="2000" b="1" dirty="0">
                <a:latin typeface="Times New Roman" pitchFamily="18" charset="0"/>
                <a:cs typeface="Times New Roman" pitchFamily="18" charset="0"/>
              </a:rPr>
              <a:t>their </a:t>
            </a:r>
            <a:r>
              <a:rPr sz="2000" b="1" spc="-10" dirty="0">
                <a:latin typeface="Times New Roman" pitchFamily="18" charset="0"/>
                <a:cs typeface="Times New Roman" pitchFamily="18" charset="0"/>
              </a:rPr>
              <a:t>execution.</a:t>
            </a:r>
            <a:r>
              <a:rPr sz="2000" b="1" spc="-30" dirty="0">
                <a:latin typeface="Times New Roman" pitchFamily="18" charset="0"/>
                <a:cs typeface="Times New Roman" pitchFamily="18" charset="0"/>
              </a:rPr>
              <a:t> </a:t>
            </a:r>
            <a:r>
              <a:rPr sz="2000" b="1" dirty="0">
                <a:latin typeface="Times New Roman" pitchFamily="18" charset="0"/>
                <a:cs typeface="Times New Roman" pitchFamily="18" charset="0"/>
              </a:rPr>
              <a:t>The</a:t>
            </a:r>
            <a:endParaRPr sz="2000" dirty="0">
              <a:latin typeface="Times New Roman" pitchFamily="18" charset="0"/>
              <a:cs typeface="Times New Roman" pitchFamily="18" charset="0"/>
            </a:endParaRPr>
          </a:p>
          <a:p>
            <a:pPr marL="12700">
              <a:lnSpc>
                <a:spcPct val="100000"/>
              </a:lnSpc>
            </a:pPr>
            <a:r>
              <a:rPr sz="2000" b="1" spc="-20" dirty="0">
                <a:latin typeface="Times New Roman" pitchFamily="18" charset="0"/>
                <a:cs typeface="Times New Roman" pitchFamily="18" charset="0"/>
              </a:rPr>
              <a:t>keyword </a:t>
            </a:r>
            <a:r>
              <a:rPr sz="2000" b="1" dirty="0">
                <a:latin typeface="Times New Roman" pitchFamily="18" charset="0"/>
                <a:cs typeface="Times New Roman" pitchFamily="18" charset="0"/>
              </a:rPr>
              <a:t>behind this </a:t>
            </a:r>
            <a:r>
              <a:rPr sz="2000" b="1" spc="-10" dirty="0">
                <a:latin typeface="Times New Roman" pitchFamily="18" charset="0"/>
                <a:cs typeface="Times New Roman" pitchFamily="18" charset="0"/>
              </a:rPr>
              <a:t>stack </a:t>
            </a:r>
            <a:r>
              <a:rPr sz="2000" b="1" dirty="0">
                <a:latin typeface="Times New Roman" pitchFamily="18" charset="0"/>
                <a:cs typeface="Times New Roman" pitchFamily="18" charset="0"/>
              </a:rPr>
              <a:t>is</a:t>
            </a:r>
            <a:r>
              <a:rPr sz="2000" b="1" spc="-30" dirty="0">
                <a:latin typeface="Times New Roman" pitchFamily="18" charset="0"/>
                <a:cs typeface="Times New Roman" pitchFamily="18" charset="0"/>
              </a:rPr>
              <a:t> </a:t>
            </a:r>
            <a:r>
              <a:rPr sz="2000" b="1" i="1" spc="-10" dirty="0">
                <a:latin typeface="Times New Roman" pitchFamily="18" charset="0"/>
                <a:cs typeface="Times New Roman" pitchFamily="18" charset="0"/>
              </a:rPr>
              <a:t>Virtualization.</a:t>
            </a:r>
            <a:endParaRPr sz="2000" dirty="0">
              <a:latin typeface="Times New Roman" pitchFamily="18" charset="0"/>
              <a:cs typeface="Times New Roman" pitchFamily="18" charset="0"/>
            </a:endParaRPr>
          </a:p>
          <a:p>
            <a:pPr>
              <a:lnSpc>
                <a:spcPct val="100000"/>
              </a:lnSpc>
              <a:spcBef>
                <a:spcPts val="35"/>
              </a:spcBef>
            </a:pPr>
            <a:endParaRPr sz="2400" dirty="0">
              <a:latin typeface="Times New Roman" pitchFamily="18" charset="0"/>
              <a:cs typeface="Times New Roman" pitchFamily="18" charset="0"/>
            </a:endParaRPr>
          </a:p>
          <a:p>
            <a:pPr marL="12700" marR="5080" algn="just">
              <a:lnSpc>
                <a:spcPct val="100000"/>
              </a:lnSpc>
            </a:pPr>
            <a:r>
              <a:rPr sz="2400" spc="-5" dirty="0">
                <a:latin typeface="Times New Roman" pitchFamily="18" charset="0"/>
                <a:cs typeface="Times New Roman" pitchFamily="18" charset="0"/>
              </a:rPr>
              <a:t>Let us </a:t>
            </a:r>
            <a:r>
              <a:rPr sz="2400" dirty="0">
                <a:latin typeface="Times New Roman" pitchFamily="18" charset="0"/>
                <a:cs typeface="Times New Roman" pitchFamily="18" charset="0"/>
              </a:rPr>
              <a:t>try </a:t>
            </a:r>
            <a:r>
              <a:rPr sz="2400" spc="-20" dirty="0">
                <a:latin typeface="Times New Roman" pitchFamily="18" charset="0"/>
                <a:cs typeface="Times New Roman" pitchFamily="18" charset="0"/>
              </a:rPr>
              <a:t>to </a:t>
            </a:r>
            <a:r>
              <a:rPr sz="2400" spc="-15" dirty="0">
                <a:latin typeface="Times New Roman" pitchFamily="18" charset="0"/>
                <a:cs typeface="Times New Roman" pitchFamily="18" charset="0"/>
              </a:rPr>
              <a:t>understand </a:t>
            </a:r>
            <a:r>
              <a:rPr sz="2400" dirty="0">
                <a:latin typeface="Times New Roman" pitchFamily="18" charset="0"/>
                <a:cs typeface="Times New Roman" pitchFamily="18" charset="0"/>
              </a:rPr>
              <a:t>this </a:t>
            </a:r>
            <a:r>
              <a:rPr sz="2400" spc="-5" dirty="0">
                <a:latin typeface="Times New Roman" pitchFamily="18" charset="0"/>
                <a:cs typeface="Times New Roman" pitchFamily="18" charset="0"/>
              </a:rPr>
              <a:t>using </a:t>
            </a:r>
            <a:r>
              <a:rPr sz="2400" spc="-10" dirty="0">
                <a:latin typeface="Times New Roman" pitchFamily="18" charset="0"/>
                <a:cs typeface="Times New Roman" pitchFamily="18" charset="0"/>
              </a:rPr>
              <a:t>Amazon </a:t>
            </a:r>
            <a:r>
              <a:rPr sz="2400" spc="-15" dirty="0">
                <a:latin typeface="Times New Roman" pitchFamily="18" charset="0"/>
                <a:cs typeface="Times New Roman" pitchFamily="18" charset="0"/>
              </a:rPr>
              <a:t>EC2. </a:t>
            </a:r>
            <a:r>
              <a:rPr sz="2400" spc="-5" dirty="0">
                <a:latin typeface="Times New Roman" pitchFamily="18" charset="0"/>
                <a:cs typeface="Times New Roman" pitchFamily="18" charset="0"/>
              </a:rPr>
              <a:t>In </a:t>
            </a:r>
            <a:r>
              <a:rPr sz="2400" u="heavy" spc="-15" dirty="0">
                <a:uFill>
                  <a:solidFill>
                    <a:srgbClr val="E1D600"/>
                  </a:solidFill>
                </a:uFill>
                <a:latin typeface="Times New Roman" pitchFamily="18" charset="0"/>
                <a:cs typeface="Times New Roman" pitchFamily="18" charset="0"/>
              </a:rPr>
              <a:t>Amazon </a:t>
            </a:r>
            <a:r>
              <a:rPr sz="2400" u="heavy" spc="-10" dirty="0" smtClean="0">
                <a:uFill>
                  <a:solidFill>
                    <a:srgbClr val="E1D600"/>
                  </a:solidFill>
                </a:uFill>
                <a:latin typeface="Times New Roman" pitchFamily="18" charset="0"/>
                <a:cs typeface="Times New Roman" pitchFamily="18" charset="0"/>
              </a:rPr>
              <a:t>EC2</a:t>
            </a:r>
            <a:r>
              <a:rPr sz="2400" spc="-10" dirty="0" smtClean="0">
                <a:latin typeface="Times New Roman" pitchFamily="18" charset="0"/>
                <a:cs typeface="Times New Roman" pitchFamily="18" charset="0"/>
              </a:rPr>
              <a:t> </a:t>
            </a:r>
            <a:r>
              <a:rPr sz="2400" spc="-5" dirty="0">
                <a:latin typeface="Times New Roman" pitchFamily="18" charset="0"/>
                <a:cs typeface="Times New Roman" pitchFamily="18" charset="0"/>
              </a:rPr>
              <a:t>(Elastic </a:t>
            </a:r>
            <a:r>
              <a:rPr sz="2400" spc="-10" dirty="0">
                <a:latin typeface="Times New Roman" pitchFamily="18" charset="0"/>
                <a:cs typeface="Times New Roman" pitchFamily="18" charset="0"/>
              </a:rPr>
              <a:t>Compute Cloud) your application will </a:t>
            </a:r>
            <a:r>
              <a:rPr sz="2400" spc="-5" dirty="0">
                <a:latin typeface="Times New Roman" pitchFamily="18" charset="0"/>
                <a:cs typeface="Times New Roman" pitchFamily="18" charset="0"/>
              </a:rPr>
              <a:t>be </a:t>
            </a:r>
            <a:r>
              <a:rPr sz="2400" spc="-20" dirty="0">
                <a:latin typeface="Times New Roman" pitchFamily="18" charset="0"/>
                <a:cs typeface="Times New Roman" pitchFamily="18" charset="0"/>
              </a:rPr>
              <a:t>executed </a:t>
            </a:r>
            <a:r>
              <a:rPr sz="2400" spc="-5" dirty="0">
                <a:latin typeface="Times New Roman" pitchFamily="18" charset="0"/>
                <a:cs typeface="Times New Roman" pitchFamily="18" charset="0"/>
              </a:rPr>
              <a:t>on </a:t>
            </a:r>
            <a:r>
              <a:rPr sz="2400" dirty="0">
                <a:latin typeface="Times New Roman" pitchFamily="18" charset="0"/>
                <a:cs typeface="Times New Roman" pitchFamily="18" charset="0"/>
              </a:rPr>
              <a:t>a  virtual </a:t>
            </a:r>
            <a:r>
              <a:rPr sz="2400" spc="-10" dirty="0">
                <a:latin typeface="Times New Roman" pitchFamily="18" charset="0"/>
                <a:cs typeface="Times New Roman" pitchFamily="18" charset="0"/>
              </a:rPr>
              <a:t>computer (instance). </a:t>
            </a:r>
            <a:endParaRPr lang="en-US" sz="2400" spc="-10" dirty="0" smtClean="0">
              <a:latin typeface="Times New Roman" pitchFamily="18" charset="0"/>
              <a:cs typeface="Times New Roman" pitchFamily="18" charset="0"/>
            </a:endParaRPr>
          </a:p>
          <a:p>
            <a:pPr marL="12700" marR="5080" algn="just">
              <a:lnSpc>
                <a:spcPct val="100000"/>
              </a:lnSpc>
            </a:pPr>
            <a:endParaRPr lang="en-US" sz="2400" spc="-5" dirty="0" smtClean="0">
              <a:latin typeface="Times New Roman" pitchFamily="18" charset="0"/>
              <a:cs typeface="Times New Roman" pitchFamily="18" charset="0"/>
            </a:endParaRPr>
          </a:p>
          <a:p>
            <a:pPr marL="12700" marR="5080" algn="just">
              <a:lnSpc>
                <a:spcPct val="100000"/>
              </a:lnSpc>
            </a:pPr>
            <a:r>
              <a:rPr sz="2400" spc="-5" smtClean="0">
                <a:latin typeface="Times New Roman" pitchFamily="18" charset="0"/>
                <a:cs typeface="Times New Roman" pitchFamily="18" charset="0"/>
              </a:rPr>
              <a:t>The </a:t>
            </a:r>
            <a:r>
              <a:rPr sz="2400" dirty="0">
                <a:latin typeface="Times New Roman" pitchFamily="18" charset="0"/>
                <a:cs typeface="Times New Roman" pitchFamily="18" charset="0"/>
              </a:rPr>
              <a:t>whole cloud  </a:t>
            </a:r>
            <a:r>
              <a:rPr sz="2400" spc="-10" dirty="0">
                <a:latin typeface="Times New Roman" pitchFamily="18" charset="0"/>
                <a:cs typeface="Times New Roman" pitchFamily="18" charset="0"/>
              </a:rPr>
              <a:t>infrastructure </a:t>
            </a:r>
            <a:r>
              <a:rPr sz="2400" spc="-5" dirty="0">
                <a:latin typeface="Times New Roman" pitchFamily="18" charset="0"/>
                <a:cs typeface="Times New Roman" pitchFamily="18" charset="0"/>
              </a:rPr>
              <a:t>viz. </a:t>
            </a:r>
            <a:r>
              <a:rPr sz="2400" spc="-10" dirty="0">
                <a:latin typeface="Times New Roman" pitchFamily="18" charset="0"/>
                <a:cs typeface="Times New Roman" pitchFamily="18" charset="0"/>
              </a:rPr>
              <a:t>servers, </a:t>
            </a:r>
            <a:r>
              <a:rPr sz="2400" spc="-15" dirty="0">
                <a:latin typeface="Times New Roman" pitchFamily="18" charset="0"/>
                <a:cs typeface="Times New Roman" pitchFamily="18" charset="0"/>
              </a:rPr>
              <a:t>routers, hardware </a:t>
            </a:r>
            <a:r>
              <a:rPr sz="2400" spc="-5" dirty="0">
                <a:latin typeface="Times New Roman" pitchFamily="18" charset="0"/>
                <a:cs typeface="Times New Roman" pitchFamily="18" charset="0"/>
              </a:rPr>
              <a:t>based load-balancing,  </a:t>
            </a:r>
            <a:r>
              <a:rPr sz="2400" spc="-10" dirty="0">
                <a:latin typeface="Times New Roman" pitchFamily="18" charset="0"/>
                <a:cs typeface="Times New Roman" pitchFamily="18" charset="0"/>
              </a:rPr>
              <a:t>firewalls, </a:t>
            </a:r>
            <a:r>
              <a:rPr sz="2400" spc="-25" dirty="0">
                <a:latin typeface="Times New Roman" pitchFamily="18" charset="0"/>
                <a:cs typeface="Times New Roman" pitchFamily="18" charset="0"/>
              </a:rPr>
              <a:t>storage </a:t>
            </a:r>
            <a:r>
              <a:rPr sz="2400" dirty="0">
                <a:latin typeface="Times New Roman" pitchFamily="18" charset="0"/>
                <a:cs typeface="Times New Roman" pitchFamily="18" charset="0"/>
              </a:rPr>
              <a:t>&amp; </a:t>
            </a:r>
            <a:r>
              <a:rPr sz="2400" spc="-10" dirty="0">
                <a:latin typeface="Times New Roman" pitchFamily="18" charset="0"/>
                <a:cs typeface="Times New Roman" pitchFamily="18" charset="0"/>
              </a:rPr>
              <a:t>other network </a:t>
            </a:r>
            <a:r>
              <a:rPr sz="2400" spc="-5" dirty="0">
                <a:latin typeface="Times New Roman" pitchFamily="18" charset="0"/>
                <a:cs typeface="Times New Roman" pitchFamily="18" charset="0"/>
              </a:rPr>
              <a:t>equipments </a:t>
            </a:r>
            <a:r>
              <a:rPr sz="2400" spc="-15" dirty="0">
                <a:latin typeface="Times New Roman" pitchFamily="18" charset="0"/>
                <a:cs typeface="Times New Roman" pitchFamily="18" charset="0"/>
              </a:rPr>
              <a:t>are </a:t>
            </a:r>
            <a:r>
              <a:rPr sz="2400" spc="-10" dirty="0">
                <a:latin typeface="Times New Roman" pitchFamily="18" charset="0"/>
                <a:cs typeface="Times New Roman" pitchFamily="18" charset="0"/>
              </a:rPr>
              <a:t>provided by </a:t>
            </a:r>
            <a:r>
              <a:rPr sz="2400" dirty="0">
                <a:latin typeface="Times New Roman" pitchFamily="18" charset="0"/>
                <a:cs typeface="Times New Roman" pitchFamily="18" charset="0"/>
              </a:rPr>
              <a:t>the  IaaS </a:t>
            </a:r>
            <a:r>
              <a:rPr sz="2400" spc="-35" dirty="0">
                <a:latin typeface="Times New Roman" pitchFamily="18" charset="0"/>
                <a:cs typeface="Times New Roman" pitchFamily="18" charset="0"/>
              </a:rPr>
              <a:t>provider. </a:t>
            </a:r>
            <a:r>
              <a:rPr sz="2400" spc="-5" dirty="0">
                <a:latin typeface="Times New Roman" pitchFamily="18" charset="0"/>
                <a:cs typeface="Times New Roman" pitchFamily="18" charset="0"/>
              </a:rPr>
              <a:t>The </a:t>
            </a:r>
            <a:r>
              <a:rPr sz="2400" spc="-10" dirty="0">
                <a:latin typeface="Times New Roman" pitchFamily="18" charset="0"/>
                <a:cs typeface="Times New Roman" pitchFamily="18" charset="0"/>
              </a:rPr>
              <a:t>customer </a:t>
            </a:r>
            <a:r>
              <a:rPr sz="2400" spc="-5" dirty="0">
                <a:latin typeface="Times New Roman" pitchFamily="18" charset="0"/>
                <a:cs typeface="Times New Roman" pitchFamily="18" charset="0"/>
              </a:rPr>
              <a:t>buy </a:t>
            </a:r>
            <a:r>
              <a:rPr sz="2400" dirty="0">
                <a:latin typeface="Times New Roman" pitchFamily="18" charset="0"/>
                <a:cs typeface="Times New Roman" pitchFamily="18" charset="0"/>
              </a:rPr>
              <a:t>these </a:t>
            </a:r>
            <a:r>
              <a:rPr sz="2400" spc="-10" dirty="0">
                <a:latin typeface="Times New Roman" pitchFamily="18" charset="0"/>
                <a:cs typeface="Times New Roman" pitchFamily="18" charset="0"/>
              </a:rPr>
              <a:t>resources </a:t>
            </a:r>
            <a:r>
              <a:rPr sz="2400" dirty="0">
                <a:latin typeface="Times New Roman" pitchFamily="18" charset="0"/>
                <a:cs typeface="Times New Roman" pitchFamily="18" charset="0"/>
              </a:rPr>
              <a:t>as a service </a:t>
            </a:r>
            <a:r>
              <a:rPr sz="2400" spc="-5" dirty="0">
                <a:latin typeface="Times New Roman" pitchFamily="18" charset="0"/>
                <a:cs typeface="Times New Roman" pitchFamily="18" charset="0"/>
              </a:rPr>
              <a:t>on </a:t>
            </a:r>
            <a:r>
              <a:rPr sz="2400" dirty="0">
                <a:latin typeface="Times New Roman" pitchFamily="18" charset="0"/>
                <a:cs typeface="Times New Roman" pitchFamily="18" charset="0"/>
              </a:rPr>
              <a:t>a  </a:t>
            </a:r>
            <a:r>
              <a:rPr sz="2400" spc="-5" dirty="0">
                <a:latin typeface="Times New Roman" pitchFamily="18" charset="0"/>
                <a:cs typeface="Times New Roman" pitchFamily="18" charset="0"/>
              </a:rPr>
              <a:t>need</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basis.</a:t>
            </a:r>
            <a:endParaRPr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txBox="1">
            <a:spLocks noChangeArrowheads="1"/>
          </p:cNvSpPr>
          <p:nvPr/>
        </p:nvSpPr>
        <p:spPr>
          <a:xfrm>
            <a:off x="428625" y="114300"/>
            <a:ext cx="4456113" cy="553998"/>
          </a:xfrm>
          <a:prstGeom prst="rect">
            <a:avLst/>
          </a:prstGeom>
        </p:spPr>
        <p:txBody>
          <a:bodyPr wrap="square" lIns="0" tIns="0" rIns="0" bIns="0">
            <a:spAutoFit/>
          </a:bodyPr>
          <a:lstStyle>
            <a:lvl1pPr>
              <a:defRPr sz="3600" b="1" i="0">
                <a:solidFill>
                  <a:srgbClr val="548DD4"/>
                </a:solidFill>
                <a:latin typeface="Times New Roman"/>
                <a:ea typeface="+mj-ea"/>
                <a:cs typeface="Times New Roman"/>
              </a:defRPr>
            </a:lvl1pPr>
          </a:lstStyle>
          <a:p>
            <a:r>
              <a:rPr lang="en-US" dirty="0" smtClean="0">
                <a:solidFill>
                  <a:schemeClr val="tx1"/>
                </a:solidFill>
              </a:rPr>
              <a:t>The Third Generation</a:t>
            </a:r>
          </a:p>
        </p:txBody>
      </p:sp>
      <p:sp>
        <p:nvSpPr>
          <p:cNvPr id="5" name="Text Box 3"/>
          <p:cNvSpPr txBox="1">
            <a:spLocks noChangeArrowheads="1"/>
          </p:cNvSpPr>
          <p:nvPr/>
        </p:nvSpPr>
        <p:spPr bwMode="ltGray">
          <a:xfrm>
            <a:off x="558800" y="990600"/>
            <a:ext cx="6412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eaLnBrk="0" hangingPunct="0">
              <a:lnSpc>
                <a:spcPct val="90000"/>
              </a:lnSpc>
              <a:spcBef>
                <a:spcPct val="0"/>
              </a:spcBef>
            </a:pPr>
            <a:r>
              <a:rPr lang="en-US" altLang="en-US" sz="2000" dirty="0">
                <a:solidFill>
                  <a:srgbClr val="0070C0"/>
                </a:solidFill>
                <a:cs typeface="Arial" charset="0"/>
              </a:rPr>
              <a:t>reach</a:t>
            </a:r>
          </a:p>
        </p:txBody>
      </p:sp>
      <p:sp>
        <p:nvSpPr>
          <p:cNvPr id="6" name="Text Box 4"/>
          <p:cNvSpPr txBox="1">
            <a:spLocks noChangeArrowheads="1"/>
          </p:cNvSpPr>
          <p:nvPr/>
        </p:nvSpPr>
        <p:spPr bwMode="ltGray">
          <a:xfrm>
            <a:off x="1806754" y="5561725"/>
            <a:ext cx="455253"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eaLnBrk="0" hangingPunct="0">
              <a:lnSpc>
                <a:spcPct val="90000"/>
              </a:lnSpc>
              <a:spcBef>
                <a:spcPct val="0"/>
              </a:spcBef>
            </a:pPr>
            <a:r>
              <a:rPr lang="en-US" altLang="en-US">
                <a:solidFill>
                  <a:srgbClr val="0070C0"/>
                </a:solidFill>
                <a:cs typeface="Arial" charset="0"/>
              </a:rPr>
              <a:t>1970</a:t>
            </a:r>
          </a:p>
        </p:txBody>
      </p:sp>
      <p:sp>
        <p:nvSpPr>
          <p:cNvPr id="7" name="Text Box 5"/>
          <p:cNvSpPr txBox="1">
            <a:spLocks noChangeArrowheads="1"/>
          </p:cNvSpPr>
          <p:nvPr/>
        </p:nvSpPr>
        <p:spPr bwMode="ltGray">
          <a:xfrm>
            <a:off x="2698929" y="5561725"/>
            <a:ext cx="455253"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eaLnBrk="0" hangingPunct="0">
              <a:lnSpc>
                <a:spcPct val="90000"/>
              </a:lnSpc>
              <a:spcBef>
                <a:spcPct val="0"/>
              </a:spcBef>
            </a:pPr>
            <a:r>
              <a:rPr lang="en-US" altLang="en-US">
                <a:solidFill>
                  <a:srgbClr val="0070C0"/>
                </a:solidFill>
                <a:cs typeface="Arial" charset="0"/>
              </a:rPr>
              <a:t>1980</a:t>
            </a:r>
          </a:p>
        </p:txBody>
      </p:sp>
      <p:sp>
        <p:nvSpPr>
          <p:cNvPr id="8" name="Text Box 6"/>
          <p:cNvSpPr txBox="1">
            <a:spLocks noChangeArrowheads="1"/>
          </p:cNvSpPr>
          <p:nvPr/>
        </p:nvSpPr>
        <p:spPr bwMode="ltGray">
          <a:xfrm>
            <a:off x="4554717" y="5561725"/>
            <a:ext cx="455253"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eaLnBrk="0" hangingPunct="0">
              <a:lnSpc>
                <a:spcPct val="90000"/>
              </a:lnSpc>
              <a:spcBef>
                <a:spcPct val="0"/>
              </a:spcBef>
            </a:pPr>
            <a:r>
              <a:rPr lang="en-US" altLang="en-US">
                <a:solidFill>
                  <a:srgbClr val="0070C0"/>
                </a:solidFill>
                <a:cs typeface="Arial" charset="0"/>
              </a:rPr>
              <a:t>2000</a:t>
            </a:r>
          </a:p>
        </p:txBody>
      </p:sp>
      <p:sp>
        <p:nvSpPr>
          <p:cNvPr id="9" name="Text Box 7"/>
          <p:cNvSpPr txBox="1">
            <a:spLocks noChangeArrowheads="1"/>
          </p:cNvSpPr>
          <p:nvPr/>
        </p:nvSpPr>
        <p:spPr bwMode="ltGray">
          <a:xfrm>
            <a:off x="3529192" y="5561725"/>
            <a:ext cx="455253"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eaLnBrk="0" hangingPunct="0">
              <a:lnSpc>
                <a:spcPct val="90000"/>
              </a:lnSpc>
              <a:spcBef>
                <a:spcPct val="0"/>
              </a:spcBef>
            </a:pPr>
            <a:r>
              <a:rPr lang="en-US" altLang="en-US">
                <a:solidFill>
                  <a:srgbClr val="0070C0"/>
                </a:solidFill>
                <a:cs typeface="Arial" charset="0"/>
              </a:rPr>
              <a:t>1990</a:t>
            </a:r>
          </a:p>
        </p:txBody>
      </p:sp>
      <p:sp>
        <p:nvSpPr>
          <p:cNvPr id="10" name="Text Box 8"/>
          <p:cNvSpPr txBox="1">
            <a:spLocks noChangeArrowheads="1"/>
          </p:cNvSpPr>
          <p:nvPr/>
        </p:nvSpPr>
        <p:spPr bwMode="ltGray">
          <a:xfrm>
            <a:off x="6355556" y="5562193"/>
            <a:ext cx="77628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eaLnBrk="0" hangingPunct="0">
              <a:lnSpc>
                <a:spcPct val="90000"/>
              </a:lnSpc>
              <a:spcBef>
                <a:spcPct val="0"/>
              </a:spcBef>
            </a:pPr>
            <a:r>
              <a:rPr lang="en-US" altLang="en-US">
                <a:solidFill>
                  <a:srgbClr val="0070C0"/>
                </a:solidFill>
                <a:cs typeface="Arial" charset="0"/>
              </a:rPr>
              <a:t>2010</a:t>
            </a:r>
          </a:p>
        </p:txBody>
      </p:sp>
      <p:sp>
        <p:nvSpPr>
          <p:cNvPr id="11" name="Freeform 9"/>
          <p:cNvSpPr>
            <a:spLocks/>
          </p:cNvSpPr>
          <p:nvPr/>
        </p:nvSpPr>
        <p:spPr bwMode="ltGray">
          <a:xfrm rot="21203001">
            <a:off x="5661025" y="1677580"/>
            <a:ext cx="2432050" cy="1208088"/>
          </a:xfrm>
          <a:custGeom>
            <a:avLst/>
            <a:gdLst>
              <a:gd name="T0" fmla="*/ 2432050 w 864"/>
              <a:gd name="T1" fmla="*/ 74890 h 613"/>
              <a:gd name="T2" fmla="*/ 2235009 w 864"/>
              <a:gd name="T3" fmla="*/ 96568 h 613"/>
              <a:gd name="T4" fmla="*/ 2060487 w 864"/>
              <a:gd name="T5" fmla="*/ 139925 h 613"/>
              <a:gd name="T6" fmla="*/ 1902854 w 864"/>
              <a:gd name="T7" fmla="*/ 201020 h 613"/>
              <a:gd name="T8" fmla="*/ 1762110 w 864"/>
              <a:gd name="T9" fmla="*/ 277880 h 613"/>
              <a:gd name="T10" fmla="*/ 1635441 w 864"/>
              <a:gd name="T11" fmla="*/ 364594 h 613"/>
              <a:gd name="T12" fmla="*/ 1514402 w 864"/>
              <a:gd name="T13" fmla="*/ 459192 h 613"/>
              <a:gd name="T14" fmla="*/ 1401807 w 864"/>
              <a:gd name="T15" fmla="*/ 561672 h 613"/>
              <a:gd name="T16" fmla="*/ 1289212 w 864"/>
              <a:gd name="T17" fmla="*/ 664153 h 613"/>
              <a:gd name="T18" fmla="*/ 1179432 w 864"/>
              <a:gd name="T19" fmla="*/ 766633 h 613"/>
              <a:gd name="T20" fmla="*/ 1064022 w 864"/>
              <a:gd name="T21" fmla="*/ 865172 h 613"/>
              <a:gd name="T22" fmla="*/ 940168 w 864"/>
              <a:gd name="T23" fmla="*/ 955828 h 613"/>
              <a:gd name="T24" fmla="*/ 805054 w 864"/>
              <a:gd name="T25" fmla="*/ 1038601 h 613"/>
              <a:gd name="T26" fmla="*/ 658680 w 864"/>
              <a:gd name="T27" fmla="*/ 1107578 h 613"/>
              <a:gd name="T28" fmla="*/ 492603 w 864"/>
              <a:gd name="T29" fmla="*/ 1160789 h 613"/>
              <a:gd name="T30" fmla="*/ 309636 w 864"/>
              <a:gd name="T31" fmla="*/ 1194293 h 613"/>
              <a:gd name="T32" fmla="*/ 101335 w 864"/>
              <a:gd name="T33" fmla="*/ 1208088 h 613"/>
              <a:gd name="T34" fmla="*/ 0 w 864"/>
              <a:gd name="T35" fmla="*/ 1137140 h 613"/>
              <a:gd name="T36" fmla="*/ 213930 w 864"/>
              <a:gd name="T37" fmla="*/ 1123345 h 613"/>
              <a:gd name="T38" fmla="*/ 402527 w 864"/>
              <a:gd name="T39" fmla="*/ 1087870 h 613"/>
              <a:gd name="T40" fmla="*/ 571419 w 864"/>
              <a:gd name="T41" fmla="*/ 1030718 h 613"/>
              <a:gd name="T42" fmla="*/ 720608 w 864"/>
              <a:gd name="T43" fmla="*/ 959770 h 613"/>
              <a:gd name="T44" fmla="*/ 858536 w 864"/>
              <a:gd name="T45" fmla="*/ 873055 h 613"/>
              <a:gd name="T46" fmla="*/ 982391 w 864"/>
              <a:gd name="T47" fmla="*/ 776487 h 613"/>
              <a:gd name="T48" fmla="*/ 1100615 w 864"/>
              <a:gd name="T49" fmla="*/ 674007 h 613"/>
              <a:gd name="T50" fmla="*/ 1216025 w 864"/>
              <a:gd name="T51" fmla="*/ 567585 h 613"/>
              <a:gd name="T52" fmla="*/ 1328620 w 864"/>
              <a:gd name="T53" fmla="*/ 463133 h 613"/>
              <a:gd name="T54" fmla="*/ 1449660 w 864"/>
              <a:gd name="T55" fmla="*/ 360653 h 613"/>
              <a:gd name="T56" fmla="*/ 1573514 w 864"/>
              <a:gd name="T57" fmla="*/ 264085 h 613"/>
              <a:gd name="T58" fmla="*/ 1708628 w 864"/>
              <a:gd name="T59" fmla="*/ 177370 h 613"/>
              <a:gd name="T60" fmla="*/ 1860631 w 864"/>
              <a:gd name="T61" fmla="*/ 106422 h 613"/>
              <a:gd name="T62" fmla="*/ 2029523 w 864"/>
              <a:gd name="T63" fmla="*/ 49269 h 613"/>
              <a:gd name="T64" fmla="*/ 2215305 w 864"/>
              <a:gd name="T65" fmla="*/ 13795 h 613"/>
              <a:gd name="T66" fmla="*/ 2432050 w 864"/>
              <a:gd name="T67" fmla="*/ 0 h 6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64"/>
              <a:gd name="T103" fmla="*/ 0 h 613"/>
              <a:gd name="T104" fmla="*/ 864 w 864"/>
              <a:gd name="T105" fmla="*/ 613 h 61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64" h="613">
                <a:moveTo>
                  <a:pt x="864" y="0"/>
                </a:moveTo>
                <a:lnTo>
                  <a:pt x="864" y="38"/>
                </a:lnTo>
                <a:lnTo>
                  <a:pt x="828" y="42"/>
                </a:lnTo>
                <a:lnTo>
                  <a:pt x="794" y="49"/>
                </a:lnTo>
                <a:lnTo>
                  <a:pt x="762" y="59"/>
                </a:lnTo>
                <a:lnTo>
                  <a:pt x="732" y="71"/>
                </a:lnTo>
                <a:lnTo>
                  <a:pt x="703" y="86"/>
                </a:lnTo>
                <a:lnTo>
                  <a:pt x="676" y="102"/>
                </a:lnTo>
                <a:lnTo>
                  <a:pt x="651" y="121"/>
                </a:lnTo>
                <a:lnTo>
                  <a:pt x="626" y="141"/>
                </a:lnTo>
                <a:lnTo>
                  <a:pt x="603" y="162"/>
                </a:lnTo>
                <a:lnTo>
                  <a:pt x="581" y="185"/>
                </a:lnTo>
                <a:lnTo>
                  <a:pt x="559" y="209"/>
                </a:lnTo>
                <a:lnTo>
                  <a:pt x="538" y="233"/>
                </a:lnTo>
                <a:lnTo>
                  <a:pt x="518" y="259"/>
                </a:lnTo>
                <a:lnTo>
                  <a:pt x="498" y="285"/>
                </a:lnTo>
                <a:lnTo>
                  <a:pt x="478" y="311"/>
                </a:lnTo>
                <a:lnTo>
                  <a:pt x="458" y="337"/>
                </a:lnTo>
                <a:lnTo>
                  <a:pt x="439" y="363"/>
                </a:lnTo>
                <a:lnTo>
                  <a:pt x="419" y="389"/>
                </a:lnTo>
                <a:lnTo>
                  <a:pt x="399" y="414"/>
                </a:lnTo>
                <a:lnTo>
                  <a:pt x="378" y="439"/>
                </a:lnTo>
                <a:lnTo>
                  <a:pt x="356" y="463"/>
                </a:lnTo>
                <a:lnTo>
                  <a:pt x="334" y="485"/>
                </a:lnTo>
                <a:lnTo>
                  <a:pt x="311" y="507"/>
                </a:lnTo>
                <a:lnTo>
                  <a:pt x="286" y="527"/>
                </a:lnTo>
                <a:lnTo>
                  <a:pt x="261" y="546"/>
                </a:lnTo>
                <a:lnTo>
                  <a:pt x="234" y="562"/>
                </a:lnTo>
                <a:lnTo>
                  <a:pt x="206" y="577"/>
                </a:lnTo>
                <a:lnTo>
                  <a:pt x="175" y="589"/>
                </a:lnTo>
                <a:lnTo>
                  <a:pt x="144" y="599"/>
                </a:lnTo>
                <a:lnTo>
                  <a:pt x="110" y="606"/>
                </a:lnTo>
                <a:lnTo>
                  <a:pt x="74" y="611"/>
                </a:lnTo>
                <a:lnTo>
                  <a:pt x="36" y="613"/>
                </a:lnTo>
                <a:lnTo>
                  <a:pt x="0" y="613"/>
                </a:lnTo>
                <a:lnTo>
                  <a:pt x="0" y="577"/>
                </a:lnTo>
                <a:lnTo>
                  <a:pt x="39" y="575"/>
                </a:lnTo>
                <a:lnTo>
                  <a:pt x="76" y="570"/>
                </a:lnTo>
                <a:lnTo>
                  <a:pt x="111" y="562"/>
                </a:lnTo>
                <a:lnTo>
                  <a:pt x="143" y="552"/>
                </a:lnTo>
                <a:lnTo>
                  <a:pt x="174" y="539"/>
                </a:lnTo>
                <a:lnTo>
                  <a:pt x="203" y="523"/>
                </a:lnTo>
                <a:lnTo>
                  <a:pt x="230" y="506"/>
                </a:lnTo>
                <a:lnTo>
                  <a:pt x="256" y="487"/>
                </a:lnTo>
                <a:lnTo>
                  <a:pt x="281" y="466"/>
                </a:lnTo>
                <a:lnTo>
                  <a:pt x="305" y="443"/>
                </a:lnTo>
                <a:lnTo>
                  <a:pt x="327" y="419"/>
                </a:lnTo>
                <a:lnTo>
                  <a:pt x="349" y="394"/>
                </a:lnTo>
                <a:lnTo>
                  <a:pt x="370" y="368"/>
                </a:lnTo>
                <a:lnTo>
                  <a:pt x="391" y="342"/>
                </a:lnTo>
                <a:lnTo>
                  <a:pt x="412" y="315"/>
                </a:lnTo>
                <a:lnTo>
                  <a:pt x="432" y="288"/>
                </a:lnTo>
                <a:lnTo>
                  <a:pt x="452" y="261"/>
                </a:lnTo>
                <a:lnTo>
                  <a:pt x="472" y="235"/>
                </a:lnTo>
                <a:lnTo>
                  <a:pt x="493" y="209"/>
                </a:lnTo>
                <a:lnTo>
                  <a:pt x="515" y="183"/>
                </a:lnTo>
                <a:lnTo>
                  <a:pt x="536" y="158"/>
                </a:lnTo>
                <a:lnTo>
                  <a:pt x="559" y="134"/>
                </a:lnTo>
                <a:lnTo>
                  <a:pt x="583" y="112"/>
                </a:lnTo>
                <a:lnTo>
                  <a:pt x="607" y="90"/>
                </a:lnTo>
                <a:lnTo>
                  <a:pt x="633" y="71"/>
                </a:lnTo>
                <a:lnTo>
                  <a:pt x="661" y="54"/>
                </a:lnTo>
                <a:lnTo>
                  <a:pt x="690" y="38"/>
                </a:lnTo>
                <a:lnTo>
                  <a:pt x="721" y="25"/>
                </a:lnTo>
                <a:lnTo>
                  <a:pt x="753" y="15"/>
                </a:lnTo>
                <a:lnTo>
                  <a:pt x="787" y="7"/>
                </a:lnTo>
                <a:lnTo>
                  <a:pt x="825" y="2"/>
                </a:lnTo>
                <a:lnTo>
                  <a:pt x="864" y="0"/>
                </a:lnTo>
                <a:close/>
              </a:path>
            </a:pathLst>
          </a:custGeom>
          <a:solidFill>
            <a:srgbClr val="FFCC00"/>
          </a:solidFill>
          <a:ln>
            <a:noFill/>
          </a:ln>
          <a:effectLst>
            <a:prstShdw prst="shdw17" dist="17961" dir="13500000">
              <a:srgbClr val="997A00"/>
            </a:prstShdw>
          </a:effectLst>
          <a:extLst>
            <a:ext uri="{91240B29-F687-4F45-9708-019B960494DF}">
              <a14:hiddenLine xmlns:a14="http://schemas.microsoft.com/office/drawing/2010/main" w="3175">
                <a:solidFill>
                  <a:srgbClr val="000000"/>
                </a:solidFill>
                <a:round/>
                <a:headEnd/>
                <a:tailEnd/>
              </a14:hiddenLine>
            </a:ext>
          </a:extLst>
        </p:spPr>
        <p:txBody>
          <a:bodyPr/>
          <a:lstStyle/>
          <a:p>
            <a:pPr>
              <a:spcBef>
                <a:spcPct val="50000"/>
              </a:spcBef>
            </a:pPr>
            <a:endParaRPr lang="en-US">
              <a:cs typeface="Arial" charset="0"/>
            </a:endParaRPr>
          </a:p>
        </p:txBody>
      </p:sp>
      <p:sp>
        <p:nvSpPr>
          <p:cNvPr id="12" name="Freeform 11"/>
          <p:cNvSpPr>
            <a:spLocks/>
          </p:cNvSpPr>
          <p:nvPr/>
        </p:nvSpPr>
        <p:spPr bwMode="auto">
          <a:xfrm>
            <a:off x="865188" y="1317218"/>
            <a:ext cx="7345362" cy="4176712"/>
          </a:xfrm>
          <a:custGeom>
            <a:avLst/>
            <a:gdLst>
              <a:gd name="T0" fmla="*/ 0 w 4627"/>
              <a:gd name="T1" fmla="*/ 0 h 2631"/>
              <a:gd name="T2" fmla="*/ 0 w 4627"/>
              <a:gd name="T3" fmla="*/ 4176712 h 2631"/>
              <a:gd name="T4" fmla="*/ 7345362 w 4627"/>
              <a:gd name="T5" fmla="*/ 4176712 h 2631"/>
              <a:gd name="T6" fmla="*/ 0 60000 65536"/>
              <a:gd name="T7" fmla="*/ 0 60000 65536"/>
              <a:gd name="T8" fmla="*/ 0 60000 65536"/>
              <a:gd name="T9" fmla="*/ 0 w 4627"/>
              <a:gd name="T10" fmla="*/ 0 h 2631"/>
              <a:gd name="T11" fmla="*/ 4627 w 4627"/>
              <a:gd name="T12" fmla="*/ 2631 h 2631"/>
            </a:gdLst>
            <a:ahLst/>
            <a:cxnLst>
              <a:cxn ang="T6">
                <a:pos x="T0" y="T1"/>
              </a:cxn>
              <a:cxn ang="T7">
                <a:pos x="T2" y="T3"/>
              </a:cxn>
              <a:cxn ang="T8">
                <a:pos x="T4" y="T5"/>
              </a:cxn>
            </a:cxnLst>
            <a:rect l="T9" t="T10" r="T11" b="T12"/>
            <a:pathLst>
              <a:path w="4627" h="2631">
                <a:moveTo>
                  <a:pt x="0" y="0"/>
                </a:moveTo>
                <a:lnTo>
                  <a:pt x="0" y="2631"/>
                </a:lnTo>
                <a:lnTo>
                  <a:pt x="4627" y="2631"/>
                </a:lnTo>
              </a:path>
            </a:pathLst>
          </a:custGeom>
          <a:noFill/>
          <a:ln w="2857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pPr>
              <a:spcBef>
                <a:spcPct val="50000"/>
              </a:spcBef>
            </a:pPr>
            <a:endParaRPr lang="en-US">
              <a:cs typeface="Arial" charset="0"/>
            </a:endParaRPr>
          </a:p>
        </p:txBody>
      </p:sp>
      <p:sp>
        <p:nvSpPr>
          <p:cNvPr id="13" name="Freeform 12"/>
          <p:cNvSpPr>
            <a:spLocks/>
          </p:cNvSpPr>
          <p:nvPr/>
        </p:nvSpPr>
        <p:spPr bwMode="ltGray">
          <a:xfrm rot="21203001">
            <a:off x="3690938" y="2772955"/>
            <a:ext cx="2432050" cy="1208088"/>
          </a:xfrm>
          <a:custGeom>
            <a:avLst/>
            <a:gdLst>
              <a:gd name="T0" fmla="*/ 2432050 w 864"/>
              <a:gd name="T1" fmla="*/ 74890 h 613"/>
              <a:gd name="T2" fmla="*/ 2235009 w 864"/>
              <a:gd name="T3" fmla="*/ 96568 h 613"/>
              <a:gd name="T4" fmla="*/ 2060487 w 864"/>
              <a:gd name="T5" fmla="*/ 139925 h 613"/>
              <a:gd name="T6" fmla="*/ 1902854 w 864"/>
              <a:gd name="T7" fmla="*/ 201020 h 613"/>
              <a:gd name="T8" fmla="*/ 1762110 w 864"/>
              <a:gd name="T9" fmla="*/ 277880 h 613"/>
              <a:gd name="T10" fmla="*/ 1635441 w 864"/>
              <a:gd name="T11" fmla="*/ 364594 h 613"/>
              <a:gd name="T12" fmla="*/ 1514402 w 864"/>
              <a:gd name="T13" fmla="*/ 459192 h 613"/>
              <a:gd name="T14" fmla="*/ 1401807 w 864"/>
              <a:gd name="T15" fmla="*/ 561672 h 613"/>
              <a:gd name="T16" fmla="*/ 1289212 w 864"/>
              <a:gd name="T17" fmla="*/ 664153 h 613"/>
              <a:gd name="T18" fmla="*/ 1179432 w 864"/>
              <a:gd name="T19" fmla="*/ 766633 h 613"/>
              <a:gd name="T20" fmla="*/ 1064022 w 864"/>
              <a:gd name="T21" fmla="*/ 865172 h 613"/>
              <a:gd name="T22" fmla="*/ 940168 w 864"/>
              <a:gd name="T23" fmla="*/ 955828 h 613"/>
              <a:gd name="T24" fmla="*/ 805054 w 864"/>
              <a:gd name="T25" fmla="*/ 1038601 h 613"/>
              <a:gd name="T26" fmla="*/ 658680 w 864"/>
              <a:gd name="T27" fmla="*/ 1107578 h 613"/>
              <a:gd name="T28" fmla="*/ 492603 w 864"/>
              <a:gd name="T29" fmla="*/ 1160789 h 613"/>
              <a:gd name="T30" fmla="*/ 309636 w 864"/>
              <a:gd name="T31" fmla="*/ 1194293 h 613"/>
              <a:gd name="T32" fmla="*/ 101335 w 864"/>
              <a:gd name="T33" fmla="*/ 1208088 h 613"/>
              <a:gd name="T34" fmla="*/ 0 w 864"/>
              <a:gd name="T35" fmla="*/ 1137140 h 613"/>
              <a:gd name="T36" fmla="*/ 213930 w 864"/>
              <a:gd name="T37" fmla="*/ 1123345 h 613"/>
              <a:gd name="T38" fmla="*/ 402527 w 864"/>
              <a:gd name="T39" fmla="*/ 1087870 h 613"/>
              <a:gd name="T40" fmla="*/ 571419 w 864"/>
              <a:gd name="T41" fmla="*/ 1030718 h 613"/>
              <a:gd name="T42" fmla="*/ 720608 w 864"/>
              <a:gd name="T43" fmla="*/ 959770 h 613"/>
              <a:gd name="T44" fmla="*/ 858536 w 864"/>
              <a:gd name="T45" fmla="*/ 873055 h 613"/>
              <a:gd name="T46" fmla="*/ 982391 w 864"/>
              <a:gd name="T47" fmla="*/ 776487 h 613"/>
              <a:gd name="T48" fmla="*/ 1100615 w 864"/>
              <a:gd name="T49" fmla="*/ 674007 h 613"/>
              <a:gd name="T50" fmla="*/ 1216025 w 864"/>
              <a:gd name="T51" fmla="*/ 567585 h 613"/>
              <a:gd name="T52" fmla="*/ 1328620 w 864"/>
              <a:gd name="T53" fmla="*/ 463133 h 613"/>
              <a:gd name="T54" fmla="*/ 1449660 w 864"/>
              <a:gd name="T55" fmla="*/ 360653 h 613"/>
              <a:gd name="T56" fmla="*/ 1573514 w 864"/>
              <a:gd name="T57" fmla="*/ 264085 h 613"/>
              <a:gd name="T58" fmla="*/ 1708628 w 864"/>
              <a:gd name="T59" fmla="*/ 177370 h 613"/>
              <a:gd name="T60" fmla="*/ 1860631 w 864"/>
              <a:gd name="T61" fmla="*/ 106422 h 613"/>
              <a:gd name="T62" fmla="*/ 2029523 w 864"/>
              <a:gd name="T63" fmla="*/ 49269 h 613"/>
              <a:gd name="T64" fmla="*/ 2215305 w 864"/>
              <a:gd name="T65" fmla="*/ 13795 h 613"/>
              <a:gd name="T66" fmla="*/ 2432050 w 864"/>
              <a:gd name="T67" fmla="*/ 0 h 6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64"/>
              <a:gd name="T103" fmla="*/ 0 h 613"/>
              <a:gd name="T104" fmla="*/ 864 w 864"/>
              <a:gd name="T105" fmla="*/ 613 h 61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64" h="613">
                <a:moveTo>
                  <a:pt x="864" y="0"/>
                </a:moveTo>
                <a:lnTo>
                  <a:pt x="864" y="38"/>
                </a:lnTo>
                <a:lnTo>
                  <a:pt x="828" y="42"/>
                </a:lnTo>
                <a:lnTo>
                  <a:pt x="794" y="49"/>
                </a:lnTo>
                <a:lnTo>
                  <a:pt x="762" y="59"/>
                </a:lnTo>
                <a:lnTo>
                  <a:pt x="732" y="71"/>
                </a:lnTo>
                <a:lnTo>
                  <a:pt x="703" y="86"/>
                </a:lnTo>
                <a:lnTo>
                  <a:pt x="676" y="102"/>
                </a:lnTo>
                <a:lnTo>
                  <a:pt x="651" y="121"/>
                </a:lnTo>
                <a:lnTo>
                  <a:pt x="626" y="141"/>
                </a:lnTo>
                <a:lnTo>
                  <a:pt x="603" y="162"/>
                </a:lnTo>
                <a:lnTo>
                  <a:pt x="581" y="185"/>
                </a:lnTo>
                <a:lnTo>
                  <a:pt x="559" y="209"/>
                </a:lnTo>
                <a:lnTo>
                  <a:pt x="538" y="233"/>
                </a:lnTo>
                <a:lnTo>
                  <a:pt x="518" y="259"/>
                </a:lnTo>
                <a:lnTo>
                  <a:pt x="498" y="285"/>
                </a:lnTo>
                <a:lnTo>
                  <a:pt x="478" y="311"/>
                </a:lnTo>
                <a:lnTo>
                  <a:pt x="458" y="337"/>
                </a:lnTo>
                <a:lnTo>
                  <a:pt x="439" y="363"/>
                </a:lnTo>
                <a:lnTo>
                  <a:pt x="419" y="389"/>
                </a:lnTo>
                <a:lnTo>
                  <a:pt x="399" y="414"/>
                </a:lnTo>
                <a:lnTo>
                  <a:pt x="378" y="439"/>
                </a:lnTo>
                <a:lnTo>
                  <a:pt x="356" y="463"/>
                </a:lnTo>
                <a:lnTo>
                  <a:pt x="334" y="485"/>
                </a:lnTo>
                <a:lnTo>
                  <a:pt x="311" y="507"/>
                </a:lnTo>
                <a:lnTo>
                  <a:pt x="286" y="527"/>
                </a:lnTo>
                <a:lnTo>
                  <a:pt x="261" y="546"/>
                </a:lnTo>
                <a:lnTo>
                  <a:pt x="234" y="562"/>
                </a:lnTo>
                <a:lnTo>
                  <a:pt x="206" y="577"/>
                </a:lnTo>
                <a:lnTo>
                  <a:pt x="175" y="589"/>
                </a:lnTo>
                <a:lnTo>
                  <a:pt x="144" y="599"/>
                </a:lnTo>
                <a:lnTo>
                  <a:pt x="110" y="606"/>
                </a:lnTo>
                <a:lnTo>
                  <a:pt x="74" y="611"/>
                </a:lnTo>
                <a:lnTo>
                  <a:pt x="36" y="613"/>
                </a:lnTo>
                <a:lnTo>
                  <a:pt x="0" y="613"/>
                </a:lnTo>
                <a:lnTo>
                  <a:pt x="0" y="577"/>
                </a:lnTo>
                <a:lnTo>
                  <a:pt x="39" y="575"/>
                </a:lnTo>
                <a:lnTo>
                  <a:pt x="76" y="570"/>
                </a:lnTo>
                <a:lnTo>
                  <a:pt x="111" y="562"/>
                </a:lnTo>
                <a:lnTo>
                  <a:pt x="143" y="552"/>
                </a:lnTo>
                <a:lnTo>
                  <a:pt x="174" y="539"/>
                </a:lnTo>
                <a:lnTo>
                  <a:pt x="203" y="523"/>
                </a:lnTo>
                <a:lnTo>
                  <a:pt x="230" y="506"/>
                </a:lnTo>
                <a:lnTo>
                  <a:pt x="256" y="487"/>
                </a:lnTo>
                <a:lnTo>
                  <a:pt x="281" y="466"/>
                </a:lnTo>
                <a:lnTo>
                  <a:pt x="305" y="443"/>
                </a:lnTo>
                <a:lnTo>
                  <a:pt x="327" y="419"/>
                </a:lnTo>
                <a:lnTo>
                  <a:pt x="349" y="394"/>
                </a:lnTo>
                <a:lnTo>
                  <a:pt x="370" y="368"/>
                </a:lnTo>
                <a:lnTo>
                  <a:pt x="391" y="342"/>
                </a:lnTo>
                <a:lnTo>
                  <a:pt x="412" y="315"/>
                </a:lnTo>
                <a:lnTo>
                  <a:pt x="432" y="288"/>
                </a:lnTo>
                <a:lnTo>
                  <a:pt x="452" y="261"/>
                </a:lnTo>
                <a:lnTo>
                  <a:pt x="472" y="235"/>
                </a:lnTo>
                <a:lnTo>
                  <a:pt x="493" y="209"/>
                </a:lnTo>
                <a:lnTo>
                  <a:pt x="515" y="183"/>
                </a:lnTo>
                <a:lnTo>
                  <a:pt x="536" y="158"/>
                </a:lnTo>
                <a:lnTo>
                  <a:pt x="559" y="134"/>
                </a:lnTo>
                <a:lnTo>
                  <a:pt x="583" y="112"/>
                </a:lnTo>
                <a:lnTo>
                  <a:pt x="607" y="90"/>
                </a:lnTo>
                <a:lnTo>
                  <a:pt x="633" y="71"/>
                </a:lnTo>
                <a:lnTo>
                  <a:pt x="661" y="54"/>
                </a:lnTo>
                <a:lnTo>
                  <a:pt x="690" y="38"/>
                </a:lnTo>
                <a:lnTo>
                  <a:pt x="721" y="25"/>
                </a:lnTo>
                <a:lnTo>
                  <a:pt x="753" y="15"/>
                </a:lnTo>
                <a:lnTo>
                  <a:pt x="787" y="7"/>
                </a:lnTo>
                <a:lnTo>
                  <a:pt x="825" y="2"/>
                </a:lnTo>
                <a:lnTo>
                  <a:pt x="864" y="0"/>
                </a:lnTo>
                <a:close/>
              </a:path>
            </a:pathLst>
          </a:custGeom>
          <a:solidFill>
            <a:srgbClr val="00CC00"/>
          </a:solidFill>
          <a:ln>
            <a:noFill/>
          </a:ln>
          <a:effectLst>
            <a:prstShdw prst="shdw17" dist="17961" dir="13500000">
              <a:srgbClr val="007A00"/>
            </a:prstShdw>
          </a:effectLst>
          <a:extLst>
            <a:ext uri="{91240B29-F687-4F45-9708-019B960494DF}">
              <a14:hiddenLine xmlns:a14="http://schemas.microsoft.com/office/drawing/2010/main" w="3175">
                <a:solidFill>
                  <a:srgbClr val="000000"/>
                </a:solidFill>
                <a:round/>
                <a:headEnd/>
                <a:tailEnd/>
              </a14:hiddenLine>
            </a:ext>
          </a:extLst>
        </p:spPr>
        <p:txBody>
          <a:bodyPr/>
          <a:lstStyle/>
          <a:p>
            <a:pPr>
              <a:spcBef>
                <a:spcPct val="50000"/>
              </a:spcBef>
            </a:pPr>
            <a:endParaRPr lang="en-US">
              <a:cs typeface="Arial" charset="0"/>
            </a:endParaRPr>
          </a:p>
        </p:txBody>
      </p:sp>
      <p:sp>
        <p:nvSpPr>
          <p:cNvPr id="14" name="Freeform 13"/>
          <p:cNvSpPr>
            <a:spLocks/>
          </p:cNvSpPr>
          <p:nvPr/>
        </p:nvSpPr>
        <p:spPr bwMode="ltGray">
          <a:xfrm rot="21203001">
            <a:off x="1387475" y="3752443"/>
            <a:ext cx="3055938" cy="1185862"/>
          </a:xfrm>
          <a:custGeom>
            <a:avLst/>
            <a:gdLst>
              <a:gd name="T0" fmla="*/ 3055938 w 864"/>
              <a:gd name="T1" fmla="*/ 73512 h 613"/>
              <a:gd name="T2" fmla="*/ 2808351 w 864"/>
              <a:gd name="T3" fmla="*/ 94792 h 613"/>
              <a:gd name="T4" fmla="*/ 2589059 w 864"/>
              <a:gd name="T5" fmla="*/ 137351 h 613"/>
              <a:gd name="T6" fmla="*/ 2390989 w 864"/>
              <a:gd name="T7" fmla="*/ 197321 h 613"/>
              <a:gd name="T8" fmla="*/ 2214141 w 864"/>
              <a:gd name="T9" fmla="*/ 272768 h 613"/>
              <a:gd name="T10" fmla="*/ 2054977 w 864"/>
              <a:gd name="T11" fmla="*/ 357887 h 613"/>
              <a:gd name="T12" fmla="*/ 1902888 w 864"/>
              <a:gd name="T13" fmla="*/ 450744 h 613"/>
              <a:gd name="T14" fmla="*/ 1761409 w 864"/>
              <a:gd name="T15" fmla="*/ 551339 h 613"/>
              <a:gd name="T16" fmla="*/ 1619930 w 864"/>
              <a:gd name="T17" fmla="*/ 651934 h 613"/>
              <a:gd name="T18" fmla="*/ 1481988 w 864"/>
              <a:gd name="T19" fmla="*/ 752529 h 613"/>
              <a:gd name="T20" fmla="*/ 1336973 w 864"/>
              <a:gd name="T21" fmla="*/ 849255 h 613"/>
              <a:gd name="T22" fmla="*/ 1181347 w 864"/>
              <a:gd name="T23" fmla="*/ 938243 h 613"/>
              <a:gd name="T24" fmla="*/ 1011572 w 864"/>
              <a:gd name="T25" fmla="*/ 1019493 h 613"/>
              <a:gd name="T26" fmla="*/ 827650 w 864"/>
              <a:gd name="T27" fmla="*/ 1087201 h 613"/>
              <a:gd name="T28" fmla="*/ 618969 w 864"/>
              <a:gd name="T29" fmla="*/ 1139433 h 613"/>
              <a:gd name="T30" fmla="*/ 389066 w 864"/>
              <a:gd name="T31" fmla="*/ 1172320 h 613"/>
              <a:gd name="T32" fmla="*/ 127331 w 864"/>
              <a:gd name="T33" fmla="*/ 1185862 h 613"/>
              <a:gd name="T34" fmla="*/ 0 w 864"/>
              <a:gd name="T35" fmla="*/ 1116219 h 613"/>
              <a:gd name="T36" fmla="*/ 268809 w 864"/>
              <a:gd name="T37" fmla="*/ 1102678 h 613"/>
              <a:gd name="T38" fmla="*/ 505786 w 864"/>
              <a:gd name="T39" fmla="*/ 1067856 h 613"/>
              <a:gd name="T40" fmla="*/ 718004 w 864"/>
              <a:gd name="T41" fmla="*/ 1011755 h 613"/>
              <a:gd name="T42" fmla="*/ 905463 w 864"/>
              <a:gd name="T43" fmla="*/ 942112 h 613"/>
              <a:gd name="T44" fmla="*/ 1078775 w 864"/>
              <a:gd name="T45" fmla="*/ 856993 h 613"/>
              <a:gd name="T46" fmla="*/ 1234401 w 864"/>
              <a:gd name="T47" fmla="*/ 762202 h 613"/>
              <a:gd name="T48" fmla="*/ 1382953 w 864"/>
              <a:gd name="T49" fmla="*/ 661607 h 613"/>
              <a:gd name="T50" fmla="*/ 1527969 w 864"/>
              <a:gd name="T51" fmla="*/ 557142 h 613"/>
              <a:gd name="T52" fmla="*/ 1669448 w 864"/>
              <a:gd name="T53" fmla="*/ 454613 h 613"/>
              <a:gd name="T54" fmla="*/ 1821537 w 864"/>
              <a:gd name="T55" fmla="*/ 354018 h 613"/>
              <a:gd name="T56" fmla="*/ 1977164 w 864"/>
              <a:gd name="T57" fmla="*/ 259226 h 613"/>
              <a:gd name="T58" fmla="*/ 2146938 w 864"/>
              <a:gd name="T59" fmla="*/ 174107 h 613"/>
              <a:gd name="T60" fmla="*/ 2337934 w 864"/>
              <a:gd name="T61" fmla="*/ 104464 h 613"/>
              <a:gd name="T62" fmla="*/ 2550152 w 864"/>
              <a:gd name="T63" fmla="*/ 48363 h 613"/>
              <a:gd name="T64" fmla="*/ 2783592 w 864"/>
              <a:gd name="T65" fmla="*/ 13542 h 613"/>
              <a:gd name="T66" fmla="*/ 3055938 w 864"/>
              <a:gd name="T67" fmla="*/ 0 h 6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64"/>
              <a:gd name="T103" fmla="*/ 0 h 613"/>
              <a:gd name="T104" fmla="*/ 864 w 864"/>
              <a:gd name="T105" fmla="*/ 613 h 61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64" h="613">
                <a:moveTo>
                  <a:pt x="864" y="0"/>
                </a:moveTo>
                <a:lnTo>
                  <a:pt x="864" y="38"/>
                </a:lnTo>
                <a:lnTo>
                  <a:pt x="828" y="42"/>
                </a:lnTo>
                <a:lnTo>
                  <a:pt x="794" y="49"/>
                </a:lnTo>
                <a:lnTo>
                  <a:pt x="762" y="59"/>
                </a:lnTo>
                <a:lnTo>
                  <a:pt x="732" y="71"/>
                </a:lnTo>
                <a:lnTo>
                  <a:pt x="703" y="86"/>
                </a:lnTo>
                <a:lnTo>
                  <a:pt x="676" y="102"/>
                </a:lnTo>
                <a:lnTo>
                  <a:pt x="651" y="121"/>
                </a:lnTo>
                <a:lnTo>
                  <a:pt x="626" y="141"/>
                </a:lnTo>
                <a:lnTo>
                  <a:pt x="603" y="162"/>
                </a:lnTo>
                <a:lnTo>
                  <a:pt x="581" y="185"/>
                </a:lnTo>
                <a:lnTo>
                  <a:pt x="559" y="209"/>
                </a:lnTo>
                <a:lnTo>
                  <a:pt x="538" y="233"/>
                </a:lnTo>
                <a:lnTo>
                  <a:pt x="518" y="259"/>
                </a:lnTo>
                <a:lnTo>
                  <a:pt x="498" y="285"/>
                </a:lnTo>
                <a:lnTo>
                  <a:pt x="478" y="311"/>
                </a:lnTo>
                <a:lnTo>
                  <a:pt x="458" y="337"/>
                </a:lnTo>
                <a:lnTo>
                  <a:pt x="439" y="363"/>
                </a:lnTo>
                <a:lnTo>
                  <a:pt x="419" y="389"/>
                </a:lnTo>
                <a:lnTo>
                  <a:pt x="399" y="414"/>
                </a:lnTo>
                <a:lnTo>
                  <a:pt x="378" y="439"/>
                </a:lnTo>
                <a:lnTo>
                  <a:pt x="356" y="463"/>
                </a:lnTo>
                <a:lnTo>
                  <a:pt x="334" y="485"/>
                </a:lnTo>
                <a:lnTo>
                  <a:pt x="311" y="507"/>
                </a:lnTo>
                <a:lnTo>
                  <a:pt x="286" y="527"/>
                </a:lnTo>
                <a:lnTo>
                  <a:pt x="261" y="546"/>
                </a:lnTo>
                <a:lnTo>
                  <a:pt x="234" y="562"/>
                </a:lnTo>
                <a:lnTo>
                  <a:pt x="206" y="577"/>
                </a:lnTo>
                <a:lnTo>
                  <a:pt x="175" y="589"/>
                </a:lnTo>
                <a:lnTo>
                  <a:pt x="144" y="599"/>
                </a:lnTo>
                <a:lnTo>
                  <a:pt x="110" y="606"/>
                </a:lnTo>
                <a:lnTo>
                  <a:pt x="74" y="611"/>
                </a:lnTo>
                <a:lnTo>
                  <a:pt x="36" y="613"/>
                </a:lnTo>
                <a:lnTo>
                  <a:pt x="0" y="613"/>
                </a:lnTo>
                <a:lnTo>
                  <a:pt x="0" y="577"/>
                </a:lnTo>
                <a:lnTo>
                  <a:pt x="39" y="575"/>
                </a:lnTo>
                <a:lnTo>
                  <a:pt x="76" y="570"/>
                </a:lnTo>
                <a:lnTo>
                  <a:pt x="111" y="562"/>
                </a:lnTo>
                <a:lnTo>
                  <a:pt x="143" y="552"/>
                </a:lnTo>
                <a:lnTo>
                  <a:pt x="174" y="539"/>
                </a:lnTo>
                <a:lnTo>
                  <a:pt x="203" y="523"/>
                </a:lnTo>
                <a:lnTo>
                  <a:pt x="230" y="506"/>
                </a:lnTo>
                <a:lnTo>
                  <a:pt x="256" y="487"/>
                </a:lnTo>
                <a:lnTo>
                  <a:pt x="281" y="466"/>
                </a:lnTo>
                <a:lnTo>
                  <a:pt x="305" y="443"/>
                </a:lnTo>
                <a:lnTo>
                  <a:pt x="327" y="419"/>
                </a:lnTo>
                <a:lnTo>
                  <a:pt x="349" y="394"/>
                </a:lnTo>
                <a:lnTo>
                  <a:pt x="370" y="368"/>
                </a:lnTo>
                <a:lnTo>
                  <a:pt x="391" y="342"/>
                </a:lnTo>
                <a:lnTo>
                  <a:pt x="412" y="315"/>
                </a:lnTo>
                <a:lnTo>
                  <a:pt x="432" y="288"/>
                </a:lnTo>
                <a:lnTo>
                  <a:pt x="452" y="261"/>
                </a:lnTo>
                <a:lnTo>
                  <a:pt x="472" y="235"/>
                </a:lnTo>
                <a:lnTo>
                  <a:pt x="493" y="209"/>
                </a:lnTo>
                <a:lnTo>
                  <a:pt x="515" y="183"/>
                </a:lnTo>
                <a:lnTo>
                  <a:pt x="536" y="158"/>
                </a:lnTo>
                <a:lnTo>
                  <a:pt x="559" y="134"/>
                </a:lnTo>
                <a:lnTo>
                  <a:pt x="583" y="112"/>
                </a:lnTo>
                <a:lnTo>
                  <a:pt x="607" y="90"/>
                </a:lnTo>
                <a:lnTo>
                  <a:pt x="633" y="71"/>
                </a:lnTo>
                <a:lnTo>
                  <a:pt x="661" y="54"/>
                </a:lnTo>
                <a:lnTo>
                  <a:pt x="690" y="38"/>
                </a:lnTo>
                <a:lnTo>
                  <a:pt x="721" y="25"/>
                </a:lnTo>
                <a:lnTo>
                  <a:pt x="753" y="15"/>
                </a:lnTo>
                <a:lnTo>
                  <a:pt x="787" y="7"/>
                </a:lnTo>
                <a:lnTo>
                  <a:pt x="825" y="2"/>
                </a:lnTo>
                <a:lnTo>
                  <a:pt x="864" y="0"/>
                </a:lnTo>
                <a:close/>
              </a:path>
            </a:pathLst>
          </a:custGeom>
          <a:solidFill>
            <a:srgbClr val="0000FF"/>
          </a:solidFill>
          <a:ln>
            <a:noFill/>
          </a:ln>
          <a:effectLst>
            <a:prstShdw prst="shdw17" dist="17961" dir="13500000">
              <a:srgbClr val="000099"/>
            </a:prstShdw>
          </a:effectLst>
          <a:extLst>
            <a:ext uri="{91240B29-F687-4F45-9708-019B960494DF}">
              <a14:hiddenLine xmlns:a14="http://schemas.microsoft.com/office/drawing/2010/main" w="3175">
                <a:solidFill>
                  <a:srgbClr val="000000"/>
                </a:solidFill>
                <a:round/>
                <a:headEnd/>
                <a:tailEnd/>
              </a14:hiddenLine>
            </a:ext>
          </a:extLst>
        </p:spPr>
        <p:txBody>
          <a:bodyPr/>
          <a:lstStyle/>
          <a:p>
            <a:pPr>
              <a:spcBef>
                <a:spcPct val="50000"/>
              </a:spcBef>
            </a:pPr>
            <a:endParaRPr lang="en-US">
              <a:cs typeface="Arial" charset="0"/>
            </a:endParaRPr>
          </a:p>
        </p:txBody>
      </p:sp>
      <p:sp>
        <p:nvSpPr>
          <p:cNvPr id="15" name="Text Box 14"/>
          <p:cNvSpPr txBox="1">
            <a:spLocks noChangeArrowheads="1"/>
          </p:cNvSpPr>
          <p:nvPr/>
        </p:nvSpPr>
        <p:spPr bwMode="ltGray">
          <a:xfrm>
            <a:off x="5505629" y="5561725"/>
            <a:ext cx="455253"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eaLnBrk="0" hangingPunct="0">
              <a:lnSpc>
                <a:spcPct val="90000"/>
              </a:lnSpc>
              <a:spcBef>
                <a:spcPct val="0"/>
              </a:spcBef>
            </a:pPr>
            <a:r>
              <a:rPr lang="en-US" altLang="en-US">
                <a:solidFill>
                  <a:srgbClr val="0070C0"/>
                </a:solidFill>
                <a:cs typeface="Arial" charset="0"/>
              </a:rPr>
              <a:t>2005</a:t>
            </a:r>
          </a:p>
        </p:txBody>
      </p:sp>
      <p:sp>
        <p:nvSpPr>
          <p:cNvPr id="16" name="Text Box 15"/>
          <p:cNvSpPr txBox="1">
            <a:spLocks noChangeArrowheads="1"/>
          </p:cNvSpPr>
          <p:nvPr/>
        </p:nvSpPr>
        <p:spPr bwMode="ltGray">
          <a:xfrm>
            <a:off x="7304088" y="5562193"/>
            <a:ext cx="776287"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eaLnBrk="0" hangingPunct="0">
              <a:lnSpc>
                <a:spcPct val="90000"/>
              </a:lnSpc>
              <a:spcBef>
                <a:spcPct val="0"/>
              </a:spcBef>
            </a:pPr>
            <a:r>
              <a:rPr lang="en-US" altLang="en-US">
                <a:solidFill>
                  <a:srgbClr val="0070C0"/>
                </a:solidFill>
                <a:cs typeface="Arial" charset="0"/>
              </a:rPr>
              <a:t>2020</a:t>
            </a:r>
          </a:p>
        </p:txBody>
      </p:sp>
      <p:sp>
        <p:nvSpPr>
          <p:cNvPr id="17" name="Text Box 16"/>
          <p:cNvSpPr txBox="1">
            <a:spLocks noChangeArrowheads="1"/>
          </p:cNvSpPr>
          <p:nvPr/>
        </p:nvSpPr>
        <p:spPr bwMode="auto">
          <a:xfrm>
            <a:off x="1205165" y="3831818"/>
            <a:ext cx="12282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sz="2400">
                <a:solidFill>
                  <a:srgbClr val="0070C0"/>
                </a:solidFill>
                <a:cs typeface="Arial" charset="0"/>
              </a:rPr>
              <a:t>The</a:t>
            </a:r>
            <a:br>
              <a:rPr lang="en-GB" sz="2400">
                <a:solidFill>
                  <a:srgbClr val="0070C0"/>
                </a:solidFill>
                <a:cs typeface="Arial" charset="0"/>
              </a:rPr>
            </a:br>
            <a:r>
              <a:rPr lang="en-GB" sz="2400">
                <a:solidFill>
                  <a:srgbClr val="0070C0"/>
                </a:solidFill>
                <a:cs typeface="Arial" charset="0"/>
              </a:rPr>
              <a:t>Internet</a:t>
            </a:r>
          </a:p>
        </p:txBody>
      </p:sp>
      <p:sp>
        <p:nvSpPr>
          <p:cNvPr id="18" name="Text Box 17"/>
          <p:cNvSpPr txBox="1">
            <a:spLocks noChangeArrowheads="1"/>
          </p:cNvSpPr>
          <p:nvPr/>
        </p:nvSpPr>
        <p:spPr bwMode="auto">
          <a:xfrm>
            <a:off x="4143638" y="2263368"/>
            <a:ext cx="81227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sz="2400">
                <a:solidFill>
                  <a:srgbClr val="0070C0"/>
                </a:solidFill>
                <a:cs typeface="Arial" charset="0"/>
              </a:rPr>
              <a:t>The</a:t>
            </a:r>
            <a:br>
              <a:rPr lang="en-GB" sz="2400">
                <a:solidFill>
                  <a:srgbClr val="0070C0"/>
                </a:solidFill>
                <a:cs typeface="Arial" charset="0"/>
              </a:rPr>
            </a:br>
            <a:r>
              <a:rPr lang="en-GB" sz="2400">
                <a:solidFill>
                  <a:srgbClr val="0070C0"/>
                </a:solidFill>
                <a:cs typeface="Arial" charset="0"/>
              </a:rPr>
              <a:t>Web</a:t>
            </a:r>
          </a:p>
        </p:txBody>
      </p:sp>
      <p:sp>
        <p:nvSpPr>
          <p:cNvPr id="19" name="Text Box 18"/>
          <p:cNvSpPr txBox="1">
            <a:spLocks noChangeArrowheads="1"/>
          </p:cNvSpPr>
          <p:nvPr/>
        </p:nvSpPr>
        <p:spPr bwMode="auto">
          <a:xfrm>
            <a:off x="5860068" y="1036230"/>
            <a:ext cx="9909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sz="2400" dirty="0">
                <a:solidFill>
                  <a:srgbClr val="0070C0"/>
                </a:solidFill>
                <a:cs typeface="Arial" charset="0"/>
              </a:rPr>
              <a:t>The</a:t>
            </a:r>
            <a:br>
              <a:rPr lang="en-GB" sz="2400" dirty="0">
                <a:solidFill>
                  <a:srgbClr val="0070C0"/>
                </a:solidFill>
                <a:cs typeface="Arial" charset="0"/>
              </a:rPr>
            </a:br>
            <a:r>
              <a:rPr lang="en-GB" sz="2400" dirty="0">
                <a:solidFill>
                  <a:srgbClr val="0070C0"/>
                </a:solidFill>
                <a:cs typeface="Arial" charset="0"/>
              </a:rPr>
              <a:t>Cloud</a:t>
            </a:r>
          </a:p>
        </p:txBody>
      </p:sp>
      <p:sp>
        <p:nvSpPr>
          <p:cNvPr id="20" name="Text Box 19"/>
          <p:cNvSpPr txBox="1">
            <a:spLocks noChangeArrowheads="1"/>
          </p:cNvSpPr>
          <p:nvPr/>
        </p:nvSpPr>
        <p:spPr bwMode="auto">
          <a:xfrm>
            <a:off x="2656294" y="4608105"/>
            <a:ext cx="15247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sz="2000" i="1">
                <a:solidFill>
                  <a:srgbClr val="0070C0"/>
                </a:solidFill>
                <a:cs typeface="Arial" charset="0"/>
              </a:rPr>
              <a:t>connectivity</a:t>
            </a:r>
          </a:p>
        </p:txBody>
      </p:sp>
      <p:sp>
        <p:nvSpPr>
          <p:cNvPr id="21" name="Text Box 20"/>
          <p:cNvSpPr txBox="1">
            <a:spLocks noChangeArrowheads="1"/>
          </p:cNvSpPr>
          <p:nvPr/>
        </p:nvSpPr>
        <p:spPr bwMode="auto">
          <a:xfrm>
            <a:off x="5041900" y="3400018"/>
            <a:ext cx="16811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sz="2000" i="1">
                <a:solidFill>
                  <a:srgbClr val="0070C0"/>
                </a:solidFill>
                <a:cs typeface="Arial" charset="0"/>
              </a:rPr>
              <a:t>information &amp;</a:t>
            </a:r>
            <a:br>
              <a:rPr lang="en-GB" sz="2000" i="1">
                <a:solidFill>
                  <a:srgbClr val="0070C0"/>
                </a:solidFill>
                <a:cs typeface="Arial" charset="0"/>
              </a:rPr>
            </a:br>
            <a:r>
              <a:rPr lang="en-GB" sz="2000" i="1">
                <a:solidFill>
                  <a:srgbClr val="0070C0"/>
                </a:solidFill>
                <a:cs typeface="Arial" charset="0"/>
              </a:rPr>
              <a:t>e-commerce</a:t>
            </a:r>
          </a:p>
        </p:txBody>
      </p:sp>
      <p:sp>
        <p:nvSpPr>
          <p:cNvPr id="22" name="Text Box 21"/>
          <p:cNvSpPr txBox="1">
            <a:spLocks noChangeArrowheads="1"/>
          </p:cNvSpPr>
          <p:nvPr/>
        </p:nvSpPr>
        <p:spPr bwMode="auto">
          <a:xfrm>
            <a:off x="6826250" y="2209393"/>
            <a:ext cx="1804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sz="2000" i="1">
                <a:solidFill>
                  <a:srgbClr val="0070C0"/>
                </a:solidFill>
                <a:cs typeface="Arial" charset="0"/>
              </a:rPr>
              <a:t>virtualized services</a:t>
            </a:r>
          </a:p>
        </p:txBody>
      </p:sp>
      <p:sp>
        <p:nvSpPr>
          <p:cNvPr id="23" name="Rectangle 24"/>
          <p:cNvSpPr>
            <a:spLocks noChangeArrowheads="1"/>
          </p:cNvSpPr>
          <p:nvPr/>
        </p:nvSpPr>
        <p:spPr bwMode="auto">
          <a:xfrm>
            <a:off x="838200" y="5867400"/>
            <a:ext cx="7239000" cy="978729"/>
          </a:xfrm>
          <a:prstGeom prst="rect">
            <a:avLst/>
          </a:prstGeom>
          <a:solidFill>
            <a:srgbClr val="FFFF99"/>
          </a:solidFill>
          <a:ln w="25400" algn="ctr">
            <a:noFill/>
            <a:miter lim="800000"/>
            <a:headEnd/>
            <a:tailEnd/>
          </a:ln>
          <a:effectLst>
            <a:outerShdw dist="35921" dir="2700000" algn="ctr" rotWithShape="0">
              <a:srgbClr val="808080">
                <a:alpha val="39998"/>
              </a:srgbClr>
            </a:outerShdw>
          </a:effectLst>
        </p:spPr>
        <p:txBody>
          <a:bodyPr wrap="square">
            <a:spAutoFit/>
          </a:bodyPr>
          <a:lstStyle/>
          <a:p>
            <a:pPr algn="ctr">
              <a:lnSpc>
                <a:spcPct val="80000"/>
              </a:lnSpc>
              <a:spcBef>
                <a:spcPct val="25000"/>
              </a:spcBef>
              <a:spcAft>
                <a:spcPct val="10000"/>
              </a:spcAft>
              <a:buClr>
                <a:srgbClr val="ABA69F"/>
              </a:buClr>
              <a:buSzPct val="80000"/>
              <a:defRPr/>
            </a:pPr>
            <a:r>
              <a:rPr lang="en-US" sz="2400" dirty="0">
                <a:latin typeface="Arial Narrow" pitchFamily="34" charset="0"/>
                <a:cs typeface="Arial" charset="0"/>
              </a:rPr>
              <a:t>“A pool of abstracted, highly scalable, and managed infrastructure capable of hosting end-customer applications and billed by consumption,” Forrester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7"/>
          <p:cNvSpPr txBox="1">
            <a:spLocks noGrp="1"/>
          </p:cNvSpPr>
          <p:nvPr/>
        </p:nvSpPr>
        <p:spPr>
          <a:xfrm>
            <a:off x="1752600" y="533400"/>
            <a:ext cx="5548122" cy="566822"/>
          </a:xfrm>
          <a:prstGeom prst="rect">
            <a:avLst/>
          </a:prstGeom>
        </p:spPr>
        <p:txBody>
          <a:bodyPr vert="horz" wrap="square" lIns="0" tIns="12700" rIns="0" bIns="0" rtlCol="0">
            <a:spAutoFit/>
          </a:bodyPr>
          <a:lstStyle>
            <a:lvl1pPr>
              <a:defRPr sz="3600" b="1" i="0">
                <a:solidFill>
                  <a:srgbClr val="DBF5F8"/>
                </a:solidFill>
                <a:latin typeface="Calibri"/>
                <a:ea typeface="+mj-ea"/>
                <a:cs typeface="Calibri"/>
              </a:defRPr>
            </a:lvl1pPr>
          </a:lstStyle>
          <a:p>
            <a:pPr marL="12700">
              <a:lnSpc>
                <a:spcPct val="100000"/>
              </a:lnSpc>
              <a:spcBef>
                <a:spcPts val="100"/>
              </a:spcBef>
            </a:pPr>
            <a:r>
              <a:rPr spc="-15" dirty="0">
                <a:solidFill>
                  <a:schemeClr val="tx1"/>
                </a:solidFill>
                <a:latin typeface="Times New Roman" pitchFamily="18" charset="0"/>
                <a:cs typeface="Times New Roman" pitchFamily="18" charset="0"/>
              </a:rPr>
              <a:t>Platform </a:t>
            </a:r>
            <a:r>
              <a:rPr dirty="0">
                <a:solidFill>
                  <a:schemeClr val="tx1"/>
                </a:solidFill>
                <a:latin typeface="Times New Roman" pitchFamily="18" charset="0"/>
                <a:cs typeface="Times New Roman" pitchFamily="18" charset="0"/>
              </a:rPr>
              <a:t>as a Service</a:t>
            </a:r>
            <a:r>
              <a:rPr spc="-95" dirty="0">
                <a:solidFill>
                  <a:schemeClr val="tx1"/>
                </a:solidFill>
                <a:latin typeface="Times New Roman" pitchFamily="18" charset="0"/>
                <a:cs typeface="Times New Roman" pitchFamily="18" charset="0"/>
              </a:rPr>
              <a:t> </a:t>
            </a:r>
            <a:r>
              <a:rPr spc="-15" dirty="0">
                <a:solidFill>
                  <a:schemeClr val="tx1"/>
                </a:solidFill>
                <a:latin typeface="Times New Roman" pitchFamily="18" charset="0"/>
                <a:cs typeface="Times New Roman" pitchFamily="18" charset="0"/>
              </a:rPr>
              <a:t>(PaaS)</a:t>
            </a:r>
          </a:p>
        </p:txBody>
      </p:sp>
      <p:sp>
        <p:nvSpPr>
          <p:cNvPr id="6" name="object 8"/>
          <p:cNvSpPr txBox="1"/>
          <p:nvPr/>
        </p:nvSpPr>
        <p:spPr>
          <a:xfrm>
            <a:off x="330341" y="1828800"/>
            <a:ext cx="8585059" cy="4396716"/>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gn="just">
              <a:lnSpc>
                <a:spcPct val="100000"/>
              </a:lnSpc>
              <a:spcBef>
                <a:spcPts val="105"/>
              </a:spcBef>
            </a:pPr>
            <a:r>
              <a:rPr sz="2400" spc="-5" dirty="0">
                <a:latin typeface="Times New Roman" pitchFamily="18" charset="0"/>
                <a:cs typeface="Times New Roman" pitchFamily="18" charset="0"/>
              </a:rPr>
              <a:t>Now </a:t>
            </a:r>
            <a:r>
              <a:rPr sz="2400" spc="-10" dirty="0">
                <a:latin typeface="Times New Roman" pitchFamily="18" charset="0"/>
                <a:cs typeface="Times New Roman" pitchFamily="18" charset="0"/>
              </a:rPr>
              <a:t>you </a:t>
            </a:r>
            <a:r>
              <a:rPr sz="2400" spc="-5" dirty="0">
                <a:latin typeface="Times New Roman" pitchFamily="18" charset="0"/>
                <a:cs typeface="Times New Roman" pitchFamily="18" charset="0"/>
              </a:rPr>
              <a:t>don’t need </a:t>
            </a:r>
            <a:r>
              <a:rPr sz="2400" spc="-15" dirty="0">
                <a:latin typeface="Times New Roman" pitchFamily="18" charset="0"/>
                <a:cs typeface="Times New Roman" pitchFamily="18" charset="0"/>
              </a:rPr>
              <a:t>to </a:t>
            </a:r>
            <a:r>
              <a:rPr sz="2400" spc="-20" dirty="0">
                <a:latin typeface="Times New Roman" pitchFamily="18" charset="0"/>
                <a:cs typeface="Times New Roman" pitchFamily="18" charset="0"/>
              </a:rPr>
              <a:t>invest </a:t>
            </a:r>
            <a:r>
              <a:rPr sz="2400" spc="-5" dirty="0">
                <a:latin typeface="Times New Roman" pitchFamily="18" charset="0"/>
                <a:cs typeface="Times New Roman" pitchFamily="18" charset="0"/>
              </a:rPr>
              <a:t>millions of </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to get </a:t>
            </a:r>
            <a:r>
              <a:rPr sz="2400" spc="-5" dirty="0">
                <a:latin typeface="Times New Roman" pitchFamily="18" charset="0"/>
                <a:cs typeface="Times New Roman" pitchFamily="18" charset="0"/>
              </a:rPr>
              <a:t>that </a:t>
            </a:r>
            <a:r>
              <a:rPr sz="2400" spc="-10" dirty="0">
                <a:latin typeface="Times New Roman" pitchFamily="18" charset="0"/>
                <a:cs typeface="Times New Roman" pitchFamily="18" charset="0"/>
              </a:rPr>
              <a:t>development  foundation </a:t>
            </a:r>
            <a:r>
              <a:rPr sz="2400" spc="-5" dirty="0">
                <a:latin typeface="Times New Roman" pitchFamily="18" charset="0"/>
                <a:cs typeface="Times New Roman" pitchFamily="18" charset="0"/>
              </a:rPr>
              <a:t>ready </a:t>
            </a:r>
            <a:r>
              <a:rPr sz="2400" spc="-15" dirty="0">
                <a:latin typeface="Times New Roman" pitchFamily="18" charset="0"/>
                <a:cs typeface="Times New Roman" pitchFamily="18" charset="0"/>
              </a:rPr>
              <a:t>for </a:t>
            </a:r>
            <a:r>
              <a:rPr sz="2400" spc="-10" dirty="0">
                <a:latin typeface="Times New Roman" pitchFamily="18" charset="0"/>
                <a:cs typeface="Times New Roman" pitchFamily="18" charset="0"/>
              </a:rPr>
              <a:t>your developers. </a:t>
            </a:r>
            <a:r>
              <a:rPr sz="2400" spc="-5" dirty="0">
                <a:latin typeface="Times New Roman" pitchFamily="18" charset="0"/>
                <a:cs typeface="Times New Roman" pitchFamily="18" charset="0"/>
              </a:rPr>
              <a:t>The </a:t>
            </a:r>
            <a:r>
              <a:rPr sz="2400" b="1" spc="-15" dirty="0">
                <a:latin typeface="Times New Roman" pitchFamily="18" charset="0"/>
                <a:cs typeface="Times New Roman" pitchFamily="18" charset="0"/>
              </a:rPr>
              <a:t>PaaS </a:t>
            </a:r>
            <a:r>
              <a:rPr sz="2400" spc="-10" dirty="0">
                <a:latin typeface="Times New Roman" pitchFamily="18" charset="0"/>
                <a:cs typeface="Times New Roman" pitchFamily="18" charset="0"/>
              </a:rPr>
              <a:t>provider </a:t>
            </a:r>
            <a:r>
              <a:rPr sz="2400" spc="-5" dirty="0">
                <a:latin typeface="Times New Roman" pitchFamily="18" charset="0"/>
                <a:cs typeface="Times New Roman" pitchFamily="18" charset="0"/>
              </a:rPr>
              <a:t>will </a:t>
            </a:r>
            <a:r>
              <a:rPr sz="2400" spc="-10" dirty="0">
                <a:latin typeface="Times New Roman" pitchFamily="18" charset="0"/>
                <a:cs typeface="Times New Roman" pitchFamily="18" charset="0"/>
              </a:rPr>
              <a:t>deliver </a:t>
            </a:r>
            <a:r>
              <a:rPr sz="2400" dirty="0">
                <a:latin typeface="Times New Roman" pitchFamily="18" charset="0"/>
                <a:cs typeface="Times New Roman" pitchFamily="18" charset="0"/>
              </a:rPr>
              <a:t>the  </a:t>
            </a:r>
            <a:r>
              <a:rPr sz="2400" spc="-10" dirty="0">
                <a:latin typeface="Times New Roman" pitchFamily="18" charset="0"/>
                <a:cs typeface="Times New Roman" pitchFamily="18" charset="0"/>
              </a:rPr>
              <a:t>platform </a:t>
            </a:r>
            <a:r>
              <a:rPr sz="2400" spc="-5" dirty="0">
                <a:latin typeface="Times New Roman" pitchFamily="18" charset="0"/>
                <a:cs typeface="Times New Roman" pitchFamily="18" charset="0"/>
              </a:rPr>
              <a:t>on the </a:t>
            </a:r>
            <a:r>
              <a:rPr sz="2400" spc="-10" dirty="0">
                <a:latin typeface="Times New Roman" pitchFamily="18" charset="0"/>
                <a:cs typeface="Times New Roman" pitchFamily="18" charset="0"/>
              </a:rPr>
              <a:t>web, </a:t>
            </a:r>
            <a:r>
              <a:rPr sz="2400" spc="-5" dirty="0">
                <a:latin typeface="Times New Roman" pitchFamily="18" charset="0"/>
                <a:cs typeface="Times New Roman" pitchFamily="18" charset="0"/>
              </a:rPr>
              <a:t>and in </a:t>
            </a:r>
            <a:r>
              <a:rPr sz="2400" spc="-10" dirty="0">
                <a:latin typeface="Times New Roman" pitchFamily="18" charset="0"/>
                <a:cs typeface="Times New Roman" pitchFamily="18" charset="0"/>
              </a:rPr>
              <a:t>most </a:t>
            </a:r>
            <a:r>
              <a:rPr sz="2400" spc="-5" dirty="0">
                <a:latin typeface="Times New Roman" pitchFamily="18" charset="0"/>
                <a:cs typeface="Times New Roman" pitchFamily="18" charset="0"/>
              </a:rPr>
              <a:t>of </a:t>
            </a:r>
            <a:r>
              <a:rPr sz="2400" dirty="0">
                <a:latin typeface="Times New Roman" pitchFamily="18" charset="0"/>
                <a:cs typeface="Times New Roman" pitchFamily="18" charset="0"/>
              </a:rPr>
              <a:t>the </a:t>
            </a:r>
            <a:r>
              <a:rPr sz="2400" spc="-5" dirty="0">
                <a:latin typeface="Times New Roman" pitchFamily="18" charset="0"/>
                <a:cs typeface="Times New Roman" pitchFamily="18" charset="0"/>
              </a:rPr>
              <a:t>cases </a:t>
            </a:r>
            <a:r>
              <a:rPr sz="2400" spc="-10" dirty="0">
                <a:latin typeface="Times New Roman" pitchFamily="18" charset="0"/>
                <a:cs typeface="Times New Roman" pitchFamily="18" charset="0"/>
              </a:rPr>
              <a:t>you </a:t>
            </a:r>
            <a:r>
              <a:rPr sz="2400" spc="-5" dirty="0">
                <a:latin typeface="Times New Roman" pitchFamily="18" charset="0"/>
                <a:cs typeface="Times New Roman" pitchFamily="18" charset="0"/>
              </a:rPr>
              <a:t>can consume </a:t>
            </a:r>
            <a:r>
              <a:rPr sz="2400" dirty="0">
                <a:latin typeface="Times New Roman" pitchFamily="18" charset="0"/>
                <a:cs typeface="Times New Roman" pitchFamily="18" charset="0"/>
              </a:rPr>
              <a:t>the </a:t>
            </a:r>
            <a:r>
              <a:rPr sz="2400" spc="-10" dirty="0">
                <a:latin typeface="Times New Roman" pitchFamily="18" charset="0"/>
                <a:cs typeface="Times New Roman" pitchFamily="18" charset="0"/>
              </a:rPr>
              <a:t>platform  </a:t>
            </a:r>
            <a:r>
              <a:rPr sz="2400" spc="-5" dirty="0">
                <a:latin typeface="Times New Roman" pitchFamily="18" charset="0"/>
                <a:cs typeface="Times New Roman" pitchFamily="18" charset="0"/>
              </a:rPr>
              <a:t>using your </a:t>
            </a:r>
            <a:r>
              <a:rPr sz="2400" spc="-35" dirty="0">
                <a:latin typeface="Times New Roman" pitchFamily="18" charset="0"/>
                <a:cs typeface="Times New Roman" pitchFamily="18" charset="0"/>
              </a:rPr>
              <a:t>browser, </a:t>
            </a:r>
            <a:r>
              <a:rPr sz="2400" spc="-5" dirty="0">
                <a:latin typeface="Times New Roman" pitchFamily="18" charset="0"/>
                <a:cs typeface="Times New Roman" pitchFamily="18" charset="0"/>
              </a:rPr>
              <a:t>i.e. </a:t>
            </a:r>
            <a:r>
              <a:rPr sz="2400" dirty="0">
                <a:latin typeface="Times New Roman" pitchFamily="18" charset="0"/>
                <a:cs typeface="Times New Roman" pitchFamily="18" charset="0"/>
              </a:rPr>
              <a:t>no </a:t>
            </a:r>
            <a:r>
              <a:rPr sz="2400" spc="-5" dirty="0">
                <a:latin typeface="Times New Roman" pitchFamily="18" charset="0"/>
                <a:cs typeface="Times New Roman" pitchFamily="18" charset="0"/>
              </a:rPr>
              <a:t>need </a:t>
            </a:r>
            <a:r>
              <a:rPr sz="2400" spc="-10" dirty="0">
                <a:latin typeface="Times New Roman" pitchFamily="18" charset="0"/>
                <a:cs typeface="Times New Roman" pitchFamily="18" charset="0"/>
              </a:rPr>
              <a:t>to </a:t>
            </a:r>
            <a:r>
              <a:rPr sz="2400" spc="-5" dirty="0">
                <a:latin typeface="Times New Roman" pitchFamily="18" charset="0"/>
                <a:cs typeface="Times New Roman" pitchFamily="18" charset="0"/>
              </a:rPr>
              <a:t>download </a:t>
            </a:r>
            <a:r>
              <a:rPr sz="2400" spc="-10" dirty="0">
                <a:latin typeface="Times New Roman" pitchFamily="18" charset="0"/>
                <a:cs typeface="Times New Roman" pitchFamily="18" charset="0"/>
              </a:rPr>
              <a:t>any</a:t>
            </a:r>
            <a:r>
              <a:rPr sz="2400" spc="-50" dirty="0">
                <a:latin typeface="Times New Roman" pitchFamily="18" charset="0"/>
                <a:cs typeface="Times New Roman" pitchFamily="18" charset="0"/>
              </a:rPr>
              <a:t> </a:t>
            </a:r>
            <a:r>
              <a:rPr sz="2400" spc="-10" dirty="0">
                <a:latin typeface="Times New Roman" pitchFamily="18" charset="0"/>
                <a:cs typeface="Times New Roman" pitchFamily="18" charset="0"/>
              </a:rPr>
              <a:t>software.</a:t>
            </a:r>
            <a:endParaRPr sz="2400" dirty="0">
              <a:latin typeface="Times New Roman" pitchFamily="18" charset="0"/>
              <a:cs typeface="Times New Roman" pitchFamily="18" charset="0"/>
            </a:endParaRPr>
          </a:p>
          <a:p>
            <a:pPr marL="2239010">
              <a:lnSpc>
                <a:spcPct val="100000"/>
              </a:lnSpc>
              <a:spcBef>
                <a:spcPts val="480"/>
              </a:spcBef>
            </a:pPr>
            <a:r>
              <a:rPr sz="2400" b="1" spc="-15" dirty="0">
                <a:latin typeface="Times New Roman" pitchFamily="18" charset="0"/>
                <a:cs typeface="Times New Roman" pitchFamily="18" charset="0"/>
              </a:rPr>
              <a:t>PaaS</a:t>
            </a:r>
            <a:r>
              <a:rPr sz="2400" b="1" spc="20" dirty="0">
                <a:latin typeface="Times New Roman" pitchFamily="18" charset="0"/>
                <a:cs typeface="Times New Roman" pitchFamily="18" charset="0"/>
              </a:rPr>
              <a:t> </a:t>
            </a:r>
            <a:r>
              <a:rPr sz="2400" b="1" spc="-20" dirty="0">
                <a:latin typeface="Times New Roman" pitchFamily="18" charset="0"/>
                <a:cs typeface="Times New Roman" pitchFamily="18" charset="0"/>
              </a:rPr>
              <a:t>Layers</a:t>
            </a:r>
            <a:endParaRPr sz="2400" dirty="0">
              <a:latin typeface="Times New Roman" pitchFamily="18" charset="0"/>
              <a:cs typeface="Times New Roman" pitchFamily="18" charset="0"/>
            </a:endParaRPr>
          </a:p>
          <a:p>
            <a:pPr marL="2481580" indent="-182880">
              <a:lnSpc>
                <a:spcPct val="100000"/>
              </a:lnSpc>
              <a:spcBef>
                <a:spcPts val="480"/>
              </a:spcBef>
              <a:buClr>
                <a:srgbClr val="DBF5F8"/>
              </a:buClr>
              <a:buFont typeface="Arial"/>
              <a:buChar char="•"/>
              <a:tabLst>
                <a:tab pos="2482215" algn="l"/>
              </a:tabLst>
            </a:pPr>
            <a:r>
              <a:rPr sz="2400" b="1" dirty="0">
                <a:latin typeface="Times New Roman" pitchFamily="18" charset="0"/>
                <a:cs typeface="Times New Roman" pitchFamily="18" charset="0"/>
              </a:rPr>
              <a:t>Cloud</a:t>
            </a:r>
            <a:r>
              <a:rPr sz="2400" b="1" spc="-35" dirty="0">
                <a:latin typeface="Times New Roman" pitchFamily="18" charset="0"/>
                <a:cs typeface="Times New Roman" pitchFamily="18" charset="0"/>
              </a:rPr>
              <a:t> </a:t>
            </a:r>
            <a:r>
              <a:rPr sz="2400" b="1" dirty="0">
                <a:latin typeface="Times New Roman" pitchFamily="18" charset="0"/>
                <a:cs typeface="Times New Roman" pitchFamily="18" charset="0"/>
              </a:rPr>
              <a:t>OS</a:t>
            </a:r>
            <a:endParaRPr sz="2400" dirty="0">
              <a:latin typeface="Times New Roman" pitchFamily="18" charset="0"/>
              <a:cs typeface="Times New Roman" pitchFamily="18" charset="0"/>
            </a:endParaRPr>
          </a:p>
          <a:p>
            <a:pPr marL="2481580" indent="-182880">
              <a:lnSpc>
                <a:spcPct val="100000"/>
              </a:lnSpc>
              <a:spcBef>
                <a:spcPts val="480"/>
              </a:spcBef>
              <a:buClr>
                <a:srgbClr val="DBF5F8"/>
              </a:buClr>
              <a:buFont typeface="Arial"/>
              <a:buChar char="•"/>
              <a:tabLst>
                <a:tab pos="2482215" algn="l"/>
              </a:tabLst>
            </a:pPr>
            <a:r>
              <a:rPr sz="2400" b="1" spc="-5" dirty="0">
                <a:latin typeface="Times New Roman" pitchFamily="18" charset="0"/>
                <a:cs typeface="Times New Roman" pitchFamily="18" charset="0"/>
              </a:rPr>
              <a:t>Cloud</a:t>
            </a:r>
            <a:r>
              <a:rPr sz="2400" b="1" spc="-35" dirty="0">
                <a:latin typeface="Times New Roman" pitchFamily="18" charset="0"/>
                <a:cs typeface="Times New Roman" pitchFamily="18" charset="0"/>
              </a:rPr>
              <a:t> </a:t>
            </a:r>
            <a:r>
              <a:rPr sz="2400" b="1" spc="-10" dirty="0">
                <a:latin typeface="Times New Roman" pitchFamily="18" charset="0"/>
                <a:cs typeface="Times New Roman" pitchFamily="18" charset="0"/>
              </a:rPr>
              <a:t>Middleware</a:t>
            </a:r>
            <a:endParaRPr sz="2400" dirty="0">
              <a:latin typeface="Times New Roman" pitchFamily="18" charset="0"/>
              <a:cs typeface="Times New Roman" pitchFamily="18" charset="0"/>
            </a:endParaRPr>
          </a:p>
          <a:p>
            <a:pPr marL="12700" algn="just">
              <a:lnSpc>
                <a:spcPct val="100000"/>
              </a:lnSpc>
              <a:spcBef>
                <a:spcPts val="480"/>
              </a:spcBef>
            </a:pPr>
            <a:r>
              <a:rPr sz="2400" b="1" spc="-15" dirty="0">
                <a:latin typeface="Times New Roman" pitchFamily="18" charset="0"/>
                <a:cs typeface="Times New Roman" pitchFamily="18" charset="0"/>
              </a:rPr>
              <a:t>PaaS </a:t>
            </a:r>
            <a:r>
              <a:rPr sz="2400" b="1" spc="-5" dirty="0">
                <a:latin typeface="Times New Roman" pitchFamily="18" charset="0"/>
                <a:cs typeface="Times New Roman" pitchFamily="18" charset="0"/>
              </a:rPr>
              <a:t>Examples</a:t>
            </a:r>
            <a:endParaRPr sz="2400" dirty="0">
              <a:latin typeface="Times New Roman" pitchFamily="18" charset="0"/>
              <a:cs typeface="Times New Roman" pitchFamily="18" charset="0"/>
            </a:endParaRPr>
          </a:p>
          <a:p>
            <a:pPr marL="12700" marR="16510" algn="just">
              <a:lnSpc>
                <a:spcPct val="100000"/>
              </a:lnSpc>
              <a:spcBef>
                <a:spcPts val="484"/>
              </a:spcBef>
            </a:pPr>
            <a:r>
              <a:rPr sz="2400" dirty="0">
                <a:latin typeface="Times New Roman" pitchFamily="18" charset="0"/>
                <a:cs typeface="Times New Roman" pitchFamily="18" charset="0"/>
              </a:rPr>
              <a:t>Google App Engine and </a:t>
            </a:r>
            <a:r>
              <a:rPr sz="2400" spc="-5" dirty="0">
                <a:latin typeface="Times New Roman" pitchFamily="18" charset="0"/>
                <a:cs typeface="Times New Roman" pitchFamily="18" charset="0"/>
              </a:rPr>
              <a:t>Windows </a:t>
            </a:r>
            <a:r>
              <a:rPr sz="2400" spc="-10" dirty="0">
                <a:latin typeface="Times New Roman" pitchFamily="18" charset="0"/>
                <a:cs typeface="Times New Roman" pitchFamily="18" charset="0"/>
              </a:rPr>
              <a:t>Azure are examples </a:t>
            </a:r>
            <a:r>
              <a:rPr sz="2400" spc="-5" dirty="0">
                <a:latin typeface="Times New Roman" pitchFamily="18" charset="0"/>
                <a:cs typeface="Times New Roman" pitchFamily="18" charset="0"/>
              </a:rPr>
              <a:t>of Cloud </a:t>
            </a:r>
            <a:r>
              <a:rPr sz="2400" dirty="0">
                <a:latin typeface="Times New Roman" pitchFamily="18" charset="0"/>
                <a:cs typeface="Times New Roman" pitchFamily="18" charset="0"/>
              </a:rPr>
              <a:t>OS. </a:t>
            </a:r>
            <a:r>
              <a:rPr sz="2400" spc="-5" dirty="0">
                <a:latin typeface="Times New Roman" pitchFamily="18" charset="0"/>
                <a:cs typeface="Times New Roman" pitchFamily="18" charset="0"/>
              </a:rPr>
              <a:t>OrangesScape  </a:t>
            </a:r>
            <a:r>
              <a:rPr sz="2400" dirty="0">
                <a:latin typeface="Times New Roman" pitchFamily="18" charset="0"/>
                <a:cs typeface="Times New Roman" pitchFamily="18" charset="0"/>
              </a:rPr>
              <a:t>&amp; </a:t>
            </a:r>
            <a:r>
              <a:rPr sz="2400" spc="-25" dirty="0">
                <a:latin typeface="Times New Roman" pitchFamily="18" charset="0"/>
                <a:cs typeface="Times New Roman" pitchFamily="18" charset="0"/>
              </a:rPr>
              <a:t>Wolf </a:t>
            </a:r>
            <a:r>
              <a:rPr sz="2400" spc="-15" dirty="0">
                <a:latin typeface="Times New Roman" pitchFamily="18" charset="0"/>
                <a:cs typeface="Times New Roman" pitchFamily="18" charset="0"/>
              </a:rPr>
              <a:t>PaaS </a:t>
            </a:r>
            <a:r>
              <a:rPr sz="2400" spc="-10" dirty="0">
                <a:latin typeface="Times New Roman" pitchFamily="18" charset="0"/>
                <a:cs typeface="Times New Roman" pitchFamily="18" charset="0"/>
              </a:rPr>
              <a:t>are </a:t>
            </a:r>
            <a:r>
              <a:rPr sz="2400" dirty="0">
                <a:latin typeface="Times New Roman" pitchFamily="18" charset="0"/>
                <a:cs typeface="Times New Roman" pitchFamily="18" charset="0"/>
              </a:rPr>
              <a:t>cloud</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middleware.</a:t>
            </a:r>
            <a:endParaRPr sz="2400" dirty="0">
              <a:latin typeface="Times New Roman" pitchFamily="18" charset="0"/>
              <a:cs typeface="Times New Roman" pitchFamily="18" charset="0"/>
            </a:endParaRPr>
          </a:p>
        </p:txBody>
      </p:sp>
    </p:spTree>
    <p:extLst>
      <p:ext uri="{BB962C8B-B14F-4D97-AF65-F5344CB8AC3E}">
        <p14:creationId xmlns:p14="http://schemas.microsoft.com/office/powerpoint/2010/main" val="3240323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3" name="Group 1032"/>
          <p:cNvGrpSpPr/>
          <p:nvPr/>
        </p:nvGrpSpPr>
        <p:grpSpPr>
          <a:xfrm>
            <a:off x="156411" y="782053"/>
            <a:ext cx="8661637" cy="5727031"/>
            <a:chOff x="156411" y="782053"/>
            <a:chExt cx="8661637" cy="5727031"/>
          </a:xfrm>
        </p:grpSpPr>
        <p:sp>
          <p:nvSpPr>
            <p:cNvPr id="5" name="Rectangle 4"/>
            <p:cNvSpPr/>
            <p:nvPr/>
          </p:nvSpPr>
          <p:spPr>
            <a:xfrm>
              <a:off x="156411" y="782053"/>
              <a:ext cx="8661637" cy="572703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Oval 5"/>
            <p:cNvSpPr/>
            <p:nvPr/>
          </p:nvSpPr>
          <p:spPr>
            <a:xfrm>
              <a:off x="2107929" y="4085519"/>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7" name="Text Box 5"/>
            <p:cNvSpPr txBox="1">
              <a:spLocks noChangeArrowheads="1"/>
            </p:cNvSpPr>
            <p:nvPr/>
          </p:nvSpPr>
          <p:spPr bwMode="auto">
            <a:xfrm>
              <a:off x="4693758" y="5934807"/>
              <a:ext cx="1154222" cy="320461"/>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smtClean="0">
                  <a:solidFill>
                    <a:srgbClr val="000000"/>
                  </a:solidFill>
                </a:rPr>
                <a:t>Hardware</a:t>
              </a:r>
              <a:endParaRPr lang="en-US" sz="1200" dirty="0">
                <a:solidFill>
                  <a:srgbClr val="000000"/>
                </a:solidFill>
              </a:endParaRPr>
            </a:p>
          </p:txBody>
        </p:sp>
        <p:grpSp>
          <p:nvGrpSpPr>
            <p:cNvPr id="117" name="Group 116"/>
            <p:cNvGrpSpPr/>
            <p:nvPr/>
          </p:nvGrpSpPr>
          <p:grpSpPr>
            <a:xfrm>
              <a:off x="2156030" y="4925213"/>
              <a:ext cx="725223" cy="929399"/>
              <a:chOff x="1482238" y="4925213"/>
              <a:chExt cx="725223" cy="929399"/>
            </a:xfrm>
          </p:grpSpPr>
          <p:pic>
            <p:nvPicPr>
              <p:cNvPr id="15"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115" name="Picture 1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pic>
          <p:nvPicPr>
            <p:cNvPr id="116" name="Picture 1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3726" y="4980119"/>
              <a:ext cx="758951" cy="758951"/>
            </a:xfrm>
            <a:prstGeom prst="rect">
              <a:avLst/>
            </a:prstGeom>
          </p:spPr>
        </p:pic>
        <p:grpSp>
          <p:nvGrpSpPr>
            <p:cNvPr id="124" name="Group 123"/>
            <p:cNvGrpSpPr/>
            <p:nvPr/>
          </p:nvGrpSpPr>
          <p:grpSpPr>
            <a:xfrm>
              <a:off x="6455314" y="5446581"/>
              <a:ext cx="725223" cy="929399"/>
              <a:chOff x="1482238" y="4925213"/>
              <a:chExt cx="725223" cy="929399"/>
            </a:xfrm>
          </p:grpSpPr>
          <p:pic>
            <p:nvPicPr>
              <p:cNvPr id="125"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pic>
          <p:nvPicPr>
            <p:cNvPr id="127" name="Picture 1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89785">
              <a:off x="3082410" y="4629049"/>
              <a:ext cx="592119" cy="592119"/>
            </a:xfrm>
            <a:prstGeom prst="rect">
              <a:avLst/>
            </a:prstGeom>
          </p:spPr>
        </p:pic>
        <p:pic>
          <p:nvPicPr>
            <p:cNvPr id="128" name="Picture 1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16473" y="4721292"/>
              <a:ext cx="592119" cy="592119"/>
            </a:xfrm>
            <a:prstGeom prst="rect">
              <a:avLst/>
            </a:prstGeom>
          </p:spPr>
        </p:pic>
        <p:cxnSp>
          <p:nvCxnSpPr>
            <p:cNvPr id="130" name="Straight Connector 129"/>
            <p:cNvCxnSpPr/>
            <p:nvPr/>
          </p:nvCxnSpPr>
          <p:spPr>
            <a:xfrm flipV="1">
              <a:off x="2671034" y="5065296"/>
              <a:ext cx="529390" cy="252662"/>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flipV="1">
              <a:off x="3465118" y="5089358"/>
              <a:ext cx="84221" cy="529389"/>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3475493" y="5438561"/>
              <a:ext cx="725223" cy="929399"/>
              <a:chOff x="1482238" y="4925213"/>
              <a:chExt cx="725223" cy="929399"/>
            </a:xfrm>
          </p:grpSpPr>
          <p:pic>
            <p:nvPicPr>
              <p:cNvPr id="119"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120" name="Picture 1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cxnSp>
          <p:nvCxnSpPr>
            <p:cNvPr id="137" name="Straight Connector 136"/>
            <p:cNvCxnSpPr/>
            <p:nvPr/>
          </p:nvCxnSpPr>
          <p:spPr>
            <a:xfrm flipV="1">
              <a:off x="6918181" y="5173579"/>
              <a:ext cx="216569" cy="637675"/>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23" idx="1"/>
            </p:cNvCxnSpPr>
            <p:nvPr/>
          </p:nvCxnSpPr>
          <p:spPr>
            <a:xfrm flipH="1" flipV="1">
              <a:off x="7375381" y="5161548"/>
              <a:ext cx="517134" cy="254714"/>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7806861" y="5077613"/>
              <a:ext cx="725223" cy="929399"/>
              <a:chOff x="1482238" y="4925213"/>
              <a:chExt cx="725223" cy="929399"/>
            </a:xfrm>
          </p:grpSpPr>
          <p:pic>
            <p:nvPicPr>
              <p:cNvPr id="122"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123" name="Picture 1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cxnSp>
          <p:nvCxnSpPr>
            <p:cNvPr id="143" name="Straight Connector 142"/>
            <p:cNvCxnSpPr/>
            <p:nvPr/>
          </p:nvCxnSpPr>
          <p:spPr>
            <a:xfrm>
              <a:off x="3545329" y="5097379"/>
              <a:ext cx="1387642" cy="401053"/>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5041255" y="5173580"/>
              <a:ext cx="1985211" cy="457199"/>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2" name="Left Arrow 21"/>
            <p:cNvSpPr/>
            <p:nvPr/>
          </p:nvSpPr>
          <p:spPr>
            <a:xfrm rot="16200000" flipV="1">
              <a:off x="2190663" y="4410583"/>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50" name="Left Arrow 149"/>
            <p:cNvSpPr/>
            <p:nvPr/>
          </p:nvSpPr>
          <p:spPr>
            <a:xfrm rot="16200000" flipV="1">
              <a:off x="3522157" y="4899870"/>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51" name="Left Arrow 150"/>
            <p:cNvSpPr/>
            <p:nvPr/>
          </p:nvSpPr>
          <p:spPr>
            <a:xfrm rot="16200000" flipV="1">
              <a:off x="6381664" y="4919923"/>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52" name="Left Arrow 151"/>
            <p:cNvSpPr/>
            <p:nvPr/>
          </p:nvSpPr>
          <p:spPr>
            <a:xfrm rot="16200000" flipV="1">
              <a:off x="7689094" y="4591061"/>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Oval 6"/>
            <p:cNvSpPr/>
            <p:nvPr/>
          </p:nvSpPr>
          <p:spPr>
            <a:xfrm>
              <a:off x="2113740" y="2995968"/>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6" name="Text Box 5"/>
            <p:cNvSpPr txBox="1">
              <a:spLocks noChangeArrowheads="1"/>
            </p:cNvSpPr>
            <p:nvPr/>
          </p:nvSpPr>
          <p:spPr bwMode="auto">
            <a:xfrm>
              <a:off x="4460457" y="4827198"/>
              <a:ext cx="1781299" cy="320461"/>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smtClean="0">
                  <a:solidFill>
                    <a:srgbClr val="000000"/>
                  </a:solidFill>
                </a:rPr>
                <a:t>Operating System</a:t>
              </a:r>
              <a:endParaRPr lang="en-US" sz="1200" dirty="0">
                <a:solidFill>
                  <a:srgbClr val="000000"/>
                </a:solidFill>
              </a:endParaRPr>
            </a:p>
          </p:txBody>
        </p:sp>
        <p:pic>
          <p:nvPicPr>
            <p:cNvPr id="163"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2193784" y="3840247"/>
              <a:ext cx="481262" cy="480846"/>
            </a:xfrm>
            <a:prstGeom prst="rect">
              <a:avLst/>
            </a:prstGeom>
            <a:noFill/>
            <a:ln w="9525">
              <a:noFill/>
              <a:miter lim="800000"/>
              <a:headEnd/>
              <a:tailEnd/>
            </a:ln>
          </p:spPr>
        </p:pic>
        <p:pic>
          <p:nvPicPr>
            <p:cNvPr id="165"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2346183" y="3908428"/>
              <a:ext cx="481262" cy="480846"/>
            </a:xfrm>
            <a:prstGeom prst="rect">
              <a:avLst/>
            </a:prstGeom>
            <a:noFill/>
            <a:ln w="9525">
              <a:noFill/>
              <a:miter lim="800000"/>
              <a:headEnd/>
              <a:tailEnd/>
            </a:ln>
          </p:spPr>
        </p:pic>
        <p:pic>
          <p:nvPicPr>
            <p:cNvPr id="166"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3489184" y="4317500"/>
              <a:ext cx="481262" cy="480846"/>
            </a:xfrm>
            <a:prstGeom prst="rect">
              <a:avLst/>
            </a:prstGeom>
            <a:noFill/>
            <a:ln w="9525">
              <a:noFill/>
              <a:miter lim="800000"/>
              <a:headEnd/>
              <a:tailEnd/>
            </a:ln>
          </p:spPr>
        </p:pic>
        <p:pic>
          <p:nvPicPr>
            <p:cNvPr id="167"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3641583" y="4385681"/>
              <a:ext cx="481262" cy="480846"/>
            </a:xfrm>
            <a:prstGeom prst="rect">
              <a:avLst/>
            </a:prstGeom>
            <a:noFill/>
            <a:ln w="9525">
              <a:noFill/>
              <a:miter lim="800000"/>
              <a:headEnd/>
              <a:tailEnd/>
            </a:ln>
          </p:spPr>
        </p:pic>
        <p:pic>
          <p:nvPicPr>
            <p:cNvPr id="168"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6336657" y="4337552"/>
              <a:ext cx="481262" cy="480846"/>
            </a:xfrm>
            <a:prstGeom prst="rect">
              <a:avLst/>
            </a:prstGeom>
            <a:noFill/>
            <a:ln w="9525">
              <a:noFill/>
              <a:miter lim="800000"/>
              <a:headEnd/>
              <a:tailEnd/>
            </a:ln>
          </p:spPr>
        </p:pic>
        <p:pic>
          <p:nvPicPr>
            <p:cNvPr id="169"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6489056" y="4405733"/>
              <a:ext cx="481262" cy="480846"/>
            </a:xfrm>
            <a:prstGeom prst="rect">
              <a:avLst/>
            </a:prstGeom>
            <a:noFill/>
            <a:ln w="9525">
              <a:noFill/>
              <a:miter lim="800000"/>
              <a:headEnd/>
              <a:tailEnd/>
            </a:ln>
          </p:spPr>
        </p:pic>
        <p:pic>
          <p:nvPicPr>
            <p:cNvPr id="170"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7571898" y="3972594"/>
              <a:ext cx="481262" cy="480846"/>
            </a:xfrm>
            <a:prstGeom prst="rect">
              <a:avLst/>
            </a:prstGeom>
            <a:noFill/>
            <a:ln w="9525">
              <a:noFill/>
              <a:miter lim="800000"/>
              <a:headEnd/>
              <a:tailEnd/>
            </a:ln>
          </p:spPr>
        </p:pic>
        <p:pic>
          <p:nvPicPr>
            <p:cNvPr id="171"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7724297" y="4040775"/>
              <a:ext cx="481262" cy="480846"/>
            </a:xfrm>
            <a:prstGeom prst="rect">
              <a:avLst/>
            </a:prstGeom>
            <a:noFill/>
            <a:ln w="9525">
              <a:noFill/>
              <a:miter lim="800000"/>
              <a:headEnd/>
              <a:tailEnd/>
            </a:ln>
          </p:spPr>
        </p:pic>
        <p:sp>
          <p:nvSpPr>
            <p:cNvPr id="178" name="Left Arrow 177"/>
            <p:cNvSpPr/>
            <p:nvPr/>
          </p:nvSpPr>
          <p:spPr>
            <a:xfrm rot="16200000" flipV="1">
              <a:off x="2234779" y="3407952"/>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9" name="Left Arrow 178"/>
            <p:cNvSpPr/>
            <p:nvPr/>
          </p:nvSpPr>
          <p:spPr>
            <a:xfrm rot="16200000" flipV="1">
              <a:off x="3602369" y="3921299"/>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80" name="Left Arrow 179"/>
            <p:cNvSpPr/>
            <p:nvPr/>
          </p:nvSpPr>
          <p:spPr>
            <a:xfrm rot="16200000" flipV="1">
              <a:off x="6353590" y="3941351"/>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81" name="Left Arrow 180"/>
            <p:cNvSpPr/>
            <p:nvPr/>
          </p:nvSpPr>
          <p:spPr>
            <a:xfrm rot="16200000" flipV="1">
              <a:off x="7653001" y="3556341"/>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7" name="Oval 176"/>
            <p:cNvSpPr/>
            <p:nvPr/>
          </p:nvSpPr>
          <p:spPr>
            <a:xfrm>
              <a:off x="2121761" y="2005365"/>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82" name="Rounded Rectangle 181"/>
            <p:cNvSpPr/>
            <p:nvPr/>
          </p:nvSpPr>
          <p:spPr>
            <a:xfrm>
              <a:off x="4525926" y="3785980"/>
              <a:ext cx="1586139" cy="37694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Middleware</a:t>
              </a:r>
              <a:endParaRPr lang="en-US" sz="1200" dirty="0">
                <a:solidFill>
                  <a:srgbClr val="000000"/>
                </a:solidFill>
              </a:endParaRPr>
            </a:p>
          </p:txBody>
        </p:sp>
        <p:grpSp>
          <p:nvGrpSpPr>
            <p:cNvPr id="1025" name="Group 1024"/>
            <p:cNvGrpSpPr/>
            <p:nvPr/>
          </p:nvGrpSpPr>
          <p:grpSpPr>
            <a:xfrm>
              <a:off x="2129727" y="2687053"/>
              <a:ext cx="1034600" cy="790073"/>
              <a:chOff x="1455935" y="2687053"/>
              <a:chExt cx="1034600" cy="790073"/>
            </a:xfrm>
          </p:grpSpPr>
          <p:pic>
            <p:nvPicPr>
              <p:cNvPr id="183" name="Picture 18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77" name="Rectangle 76"/>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8" name="Rectangle 77"/>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9" name="Rectangle 78"/>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026" name="Picture 2" descr="C:\Users\csve\AppData\Local\Microsoft\Windows\Temporary Internet Files\Content.IE5\M512EYDP\MC900432614[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0" name="Group 199"/>
            <p:cNvGrpSpPr/>
            <p:nvPr/>
          </p:nvGrpSpPr>
          <p:grpSpPr>
            <a:xfrm>
              <a:off x="3413095" y="3176337"/>
              <a:ext cx="1034600" cy="790073"/>
              <a:chOff x="1455935" y="2687053"/>
              <a:chExt cx="1034600" cy="790073"/>
            </a:xfrm>
          </p:grpSpPr>
          <p:pic>
            <p:nvPicPr>
              <p:cNvPr id="201" name="Picture 20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202" name="Rectangle 201"/>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03" name="Rectangle 202"/>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04" name="Rectangle 203"/>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05" name="Picture 2" descr="C:\Users\csve\AppData\Local\Microsoft\Windows\Temporary Internet Files\Content.IE5\M512EYDP\MC900432614[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6" name="Group 205"/>
            <p:cNvGrpSpPr/>
            <p:nvPr/>
          </p:nvGrpSpPr>
          <p:grpSpPr>
            <a:xfrm>
              <a:off x="5983842" y="3124200"/>
              <a:ext cx="1034600" cy="790073"/>
              <a:chOff x="1455935" y="2687053"/>
              <a:chExt cx="1034600" cy="790073"/>
            </a:xfrm>
          </p:grpSpPr>
          <p:pic>
            <p:nvPicPr>
              <p:cNvPr id="207" name="Picture 20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208" name="Rectangle 207"/>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09" name="Rectangle 208"/>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10" name="Rectangle 209"/>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11" name="Picture 2" descr="C:\Users\csve\AppData\Local\Microsoft\Windows\Temporary Internet Files\Content.IE5\M512EYDP\MC900432614[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2" name="Group 211"/>
            <p:cNvGrpSpPr/>
            <p:nvPr/>
          </p:nvGrpSpPr>
          <p:grpSpPr>
            <a:xfrm>
              <a:off x="7327368" y="2735178"/>
              <a:ext cx="1034600" cy="790073"/>
              <a:chOff x="1455935" y="2687053"/>
              <a:chExt cx="1034600" cy="790073"/>
            </a:xfrm>
          </p:grpSpPr>
          <p:pic>
            <p:nvPicPr>
              <p:cNvPr id="213" name="Picture 2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214" name="Rectangle 213"/>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15" name="Rectangle 214"/>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16" name="Rectangle 215"/>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17" name="Picture 2" descr="C:\Users\csve\AppData\Local\Microsoft\Windows\Temporary Internet Files\Content.IE5\M512EYDP\MC900432614[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a:solidFill>
                      <a:srgbClr val="FFFFFF"/>
                    </a:solidFill>
                  </a14:hiddenFill>
                </a:ext>
              </a:extLst>
            </p:spPr>
          </p:pic>
        </p:grpSp>
        <p:sp>
          <p:nvSpPr>
            <p:cNvPr id="195" name="Oval 194"/>
            <p:cNvSpPr/>
            <p:nvPr/>
          </p:nvSpPr>
          <p:spPr>
            <a:xfrm>
              <a:off x="2129777" y="978629"/>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96" name="Rounded Rectangle 195"/>
            <p:cNvSpPr/>
            <p:nvPr/>
          </p:nvSpPr>
          <p:spPr>
            <a:xfrm>
              <a:off x="4533942" y="2759244"/>
              <a:ext cx="1586139" cy="37694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a:solidFill>
                    <a:srgbClr val="000000"/>
                  </a:solidFill>
                </a:rPr>
                <a:t>Applications</a:t>
              </a:r>
            </a:p>
          </p:txBody>
        </p:sp>
        <p:grpSp>
          <p:nvGrpSpPr>
            <p:cNvPr id="1031" name="Group 1030"/>
            <p:cNvGrpSpPr/>
            <p:nvPr/>
          </p:nvGrpSpPr>
          <p:grpSpPr>
            <a:xfrm>
              <a:off x="2610876" y="1179095"/>
              <a:ext cx="1058779" cy="1227222"/>
              <a:chOff x="2081463" y="1010652"/>
              <a:chExt cx="1239252" cy="1419727"/>
            </a:xfrm>
          </p:grpSpPr>
          <p:pic>
            <p:nvPicPr>
              <p:cNvPr id="1027" name="Picture 10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81463" y="1010652"/>
                <a:ext cx="1191127" cy="1191127"/>
              </a:xfrm>
              <a:prstGeom prst="rect">
                <a:avLst/>
              </a:prstGeom>
            </p:spPr>
          </p:pic>
          <p:pic>
            <p:nvPicPr>
              <p:cNvPr id="1030" name="Picture 10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3665998">
                <a:off x="2337347" y="1447011"/>
                <a:ext cx="983368" cy="983368"/>
              </a:xfrm>
              <a:prstGeom prst="rect">
                <a:avLst/>
              </a:prstGeom>
            </p:spPr>
          </p:pic>
        </p:grpSp>
        <p:grpSp>
          <p:nvGrpSpPr>
            <p:cNvPr id="1032" name="Group 1031"/>
            <p:cNvGrpSpPr/>
            <p:nvPr/>
          </p:nvGrpSpPr>
          <p:grpSpPr>
            <a:xfrm>
              <a:off x="4531917" y="1463842"/>
              <a:ext cx="1017662" cy="1074821"/>
              <a:chOff x="3449052" y="1211179"/>
              <a:chExt cx="1017662" cy="1074821"/>
            </a:xfrm>
          </p:grpSpPr>
          <p:pic>
            <p:nvPicPr>
              <p:cNvPr id="224" name="Picture 2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49052" y="1211179"/>
                <a:ext cx="1017662" cy="1029619"/>
              </a:xfrm>
              <a:prstGeom prst="rect">
                <a:avLst/>
              </a:prstGeom>
            </p:spPr>
          </p:pic>
          <p:pic>
            <p:nvPicPr>
              <p:cNvPr id="1029" name="Picture 10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14504" y="1496946"/>
                <a:ext cx="789054" cy="789054"/>
              </a:xfrm>
              <a:prstGeom prst="rect">
                <a:avLst/>
              </a:prstGeom>
            </p:spPr>
          </p:pic>
        </p:grpSp>
        <p:pic>
          <p:nvPicPr>
            <p:cNvPr id="228" name="Picture 2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85307" y="1183105"/>
              <a:ext cx="1017662" cy="1029619"/>
            </a:xfrm>
            <a:prstGeom prst="rect">
              <a:avLst/>
            </a:prstGeom>
          </p:spPr>
        </p:pic>
        <p:pic>
          <p:nvPicPr>
            <p:cNvPr id="1028" name="Picture 10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01876" y="1532021"/>
              <a:ext cx="778042" cy="778042"/>
            </a:xfrm>
            <a:prstGeom prst="rect">
              <a:avLst/>
            </a:prstGeom>
          </p:spPr>
        </p:pic>
        <p:sp>
          <p:nvSpPr>
            <p:cNvPr id="230" name="Text Box 5"/>
            <p:cNvSpPr txBox="1">
              <a:spLocks noChangeArrowheads="1"/>
            </p:cNvSpPr>
            <p:nvPr/>
          </p:nvSpPr>
          <p:spPr bwMode="auto">
            <a:xfrm>
              <a:off x="430571" y="5462347"/>
              <a:ext cx="1494484" cy="613611"/>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smtClean="0">
                  <a:solidFill>
                    <a:srgbClr val="000000"/>
                  </a:solidFill>
                </a:rPr>
                <a:t>Networking and Parallel Hardware</a:t>
              </a:r>
              <a:endParaRPr lang="en-US" sz="1100" dirty="0">
                <a:solidFill>
                  <a:srgbClr val="000000"/>
                </a:solidFill>
              </a:endParaRPr>
            </a:p>
          </p:txBody>
        </p:sp>
        <p:sp>
          <p:nvSpPr>
            <p:cNvPr id="231" name="Text Box 5"/>
            <p:cNvSpPr txBox="1">
              <a:spLocks noChangeArrowheads="1"/>
            </p:cNvSpPr>
            <p:nvPr/>
          </p:nvSpPr>
          <p:spPr bwMode="auto">
            <a:xfrm>
              <a:off x="425868" y="3982446"/>
              <a:ext cx="1499186" cy="60157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smtClean="0">
                  <a:solidFill>
                    <a:srgbClr val="000000"/>
                  </a:solidFill>
                </a:rPr>
                <a:t>IPC primitives for control and data.</a:t>
              </a:r>
              <a:endParaRPr lang="en-US" sz="1100" dirty="0">
                <a:solidFill>
                  <a:srgbClr val="000000"/>
                </a:solidFill>
              </a:endParaRPr>
            </a:p>
          </p:txBody>
        </p:sp>
        <p:sp>
          <p:nvSpPr>
            <p:cNvPr id="232" name="Rectangle 231"/>
            <p:cNvSpPr/>
            <p:nvPr/>
          </p:nvSpPr>
          <p:spPr>
            <a:xfrm>
              <a:off x="433136" y="2755233"/>
              <a:ext cx="1479885" cy="806114"/>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smtClean="0">
                  <a:solidFill>
                    <a:srgbClr val="000000"/>
                  </a:solidFill>
                </a:rPr>
                <a:t>Frameworks for distributed programming</a:t>
              </a:r>
              <a:endParaRPr lang="en-US" sz="1100" dirty="0">
                <a:solidFill>
                  <a:srgbClr val="000000"/>
                </a:solidFill>
              </a:endParaRPr>
            </a:p>
          </p:txBody>
        </p:sp>
      </p:grpSp>
    </p:spTree>
    <p:extLst>
      <p:ext uri="{BB962C8B-B14F-4D97-AF65-F5344CB8AC3E}">
        <p14:creationId xmlns:p14="http://schemas.microsoft.com/office/powerpoint/2010/main" val="87017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56411" y="1263316"/>
            <a:ext cx="8542421" cy="5414210"/>
            <a:chOff x="156411" y="1263316"/>
            <a:chExt cx="8542421" cy="5414210"/>
          </a:xfrm>
        </p:grpSpPr>
        <p:grpSp>
          <p:nvGrpSpPr>
            <p:cNvPr id="3" name="Group 2"/>
            <p:cNvGrpSpPr/>
            <p:nvPr/>
          </p:nvGrpSpPr>
          <p:grpSpPr>
            <a:xfrm>
              <a:off x="156411" y="1263316"/>
              <a:ext cx="8542421" cy="5414210"/>
              <a:chOff x="156411" y="1263316"/>
              <a:chExt cx="8542421" cy="5414210"/>
            </a:xfrm>
          </p:grpSpPr>
          <p:sp>
            <p:nvSpPr>
              <p:cNvPr id="5" name="Rectangle 4"/>
              <p:cNvSpPr/>
              <p:nvPr/>
            </p:nvSpPr>
            <p:spPr>
              <a:xfrm>
                <a:off x="156411" y="1263316"/>
                <a:ext cx="8542421" cy="5414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Oval 6"/>
              <p:cNvSpPr/>
              <p:nvPr/>
            </p:nvSpPr>
            <p:spPr>
              <a:xfrm>
                <a:off x="2113740" y="4367616"/>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7" name="Text Box 5"/>
              <p:cNvSpPr txBox="1">
                <a:spLocks noChangeArrowheads="1"/>
              </p:cNvSpPr>
              <p:nvPr/>
            </p:nvSpPr>
            <p:spPr bwMode="auto">
              <a:xfrm>
                <a:off x="4114801" y="6115287"/>
                <a:ext cx="2310063" cy="320461"/>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indent="-285750" algn="ctr">
                  <a:spcBef>
                    <a:spcPct val="20000"/>
                  </a:spcBef>
                  <a:buClr>
                    <a:schemeClr val="accent2"/>
                  </a:buClr>
                  <a:buSzPct val="60000"/>
                  <a:buFont typeface="Wingdings" pitchFamily="2" charset="2"/>
                  <a:buNone/>
                  <a:defRPr sz="1600">
                    <a:solidFill>
                      <a:srgbClr val="0070C0"/>
                    </a:solidFill>
                  </a:defRPr>
                </a:lvl1pPr>
              </a:lstStyle>
              <a:p>
                <a:r>
                  <a:rPr lang="en-US" dirty="0" smtClean="0">
                    <a:solidFill>
                      <a:srgbClr val="000000"/>
                    </a:solidFill>
                  </a:rPr>
                  <a:t>Hardware </a:t>
                </a:r>
                <a:r>
                  <a:rPr lang="en-US" dirty="0">
                    <a:solidFill>
                      <a:srgbClr val="000000"/>
                    </a:solidFill>
                  </a:rPr>
                  <a:t>and OS (</a:t>
                </a:r>
                <a:r>
                  <a:rPr lang="en-US" dirty="0" err="1">
                    <a:solidFill>
                      <a:srgbClr val="000000"/>
                    </a:solidFill>
                  </a:rPr>
                  <a:t>IaaS</a:t>
                </a:r>
                <a:r>
                  <a:rPr lang="en-US" dirty="0">
                    <a:solidFill>
                      <a:srgbClr val="000000"/>
                    </a:solidFill>
                  </a:rPr>
                  <a:t>)</a:t>
                </a:r>
              </a:p>
            </p:txBody>
          </p:sp>
          <p:grpSp>
            <p:nvGrpSpPr>
              <p:cNvPr id="117" name="Group 116"/>
              <p:cNvGrpSpPr/>
              <p:nvPr/>
            </p:nvGrpSpPr>
            <p:grpSpPr>
              <a:xfrm>
                <a:off x="2156030" y="4925213"/>
                <a:ext cx="725223" cy="929399"/>
                <a:chOff x="1482238" y="4925213"/>
                <a:chExt cx="725223" cy="929399"/>
              </a:xfrm>
            </p:grpSpPr>
            <p:pic>
              <p:nvPicPr>
                <p:cNvPr id="15"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115" name="Picture 1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pic>
            <p:nvPicPr>
              <p:cNvPr id="116" name="Picture 1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3726" y="4980119"/>
                <a:ext cx="758951" cy="758951"/>
              </a:xfrm>
              <a:prstGeom prst="rect">
                <a:avLst/>
              </a:prstGeom>
            </p:spPr>
          </p:pic>
          <p:grpSp>
            <p:nvGrpSpPr>
              <p:cNvPr id="124" name="Group 123"/>
              <p:cNvGrpSpPr/>
              <p:nvPr/>
            </p:nvGrpSpPr>
            <p:grpSpPr>
              <a:xfrm>
                <a:off x="6455314" y="5446581"/>
                <a:ext cx="725223" cy="929399"/>
                <a:chOff x="1482238" y="4925213"/>
                <a:chExt cx="725223" cy="929399"/>
              </a:xfrm>
            </p:grpSpPr>
            <p:pic>
              <p:nvPicPr>
                <p:cNvPr id="125"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pic>
            <p:nvPicPr>
              <p:cNvPr id="127" name="Picture 1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89785">
                <a:off x="3082410" y="4629049"/>
                <a:ext cx="592119" cy="592119"/>
              </a:xfrm>
              <a:prstGeom prst="rect">
                <a:avLst/>
              </a:prstGeom>
            </p:spPr>
          </p:pic>
          <p:pic>
            <p:nvPicPr>
              <p:cNvPr id="128" name="Picture 1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16473" y="4721292"/>
                <a:ext cx="592119" cy="592119"/>
              </a:xfrm>
              <a:prstGeom prst="rect">
                <a:avLst/>
              </a:prstGeom>
            </p:spPr>
          </p:pic>
          <p:cxnSp>
            <p:nvCxnSpPr>
              <p:cNvPr id="130" name="Straight Connector 129"/>
              <p:cNvCxnSpPr/>
              <p:nvPr/>
            </p:nvCxnSpPr>
            <p:spPr>
              <a:xfrm flipV="1">
                <a:off x="2671034" y="5065296"/>
                <a:ext cx="529390" cy="252662"/>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flipV="1">
                <a:off x="3465118" y="5089358"/>
                <a:ext cx="84221" cy="529389"/>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3475493" y="5438561"/>
                <a:ext cx="725223" cy="929399"/>
                <a:chOff x="1482238" y="4925213"/>
                <a:chExt cx="725223" cy="929399"/>
              </a:xfrm>
            </p:grpSpPr>
            <p:pic>
              <p:nvPicPr>
                <p:cNvPr id="119"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120" name="Picture 1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cxnSp>
            <p:nvCxnSpPr>
              <p:cNvPr id="137" name="Straight Connector 136"/>
              <p:cNvCxnSpPr/>
              <p:nvPr/>
            </p:nvCxnSpPr>
            <p:spPr>
              <a:xfrm flipV="1">
                <a:off x="6918181" y="5173579"/>
                <a:ext cx="216569" cy="637675"/>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23" idx="1"/>
              </p:cNvCxnSpPr>
              <p:nvPr/>
            </p:nvCxnSpPr>
            <p:spPr>
              <a:xfrm flipH="1" flipV="1">
                <a:off x="7375381" y="5161548"/>
                <a:ext cx="517134" cy="254714"/>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7806861" y="5077613"/>
                <a:ext cx="725223" cy="929399"/>
                <a:chOff x="1482238" y="4925213"/>
                <a:chExt cx="725223" cy="929399"/>
              </a:xfrm>
            </p:grpSpPr>
            <p:pic>
              <p:nvPicPr>
                <p:cNvPr id="122"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123" name="Picture 1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cxnSp>
            <p:nvCxnSpPr>
              <p:cNvPr id="143" name="Straight Connector 142"/>
              <p:cNvCxnSpPr/>
              <p:nvPr/>
            </p:nvCxnSpPr>
            <p:spPr>
              <a:xfrm>
                <a:off x="3545329" y="5097379"/>
                <a:ext cx="1387642" cy="401053"/>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5041255" y="5173580"/>
                <a:ext cx="1985211" cy="457199"/>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166"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2201805" y="4882984"/>
                <a:ext cx="481262" cy="480846"/>
              </a:xfrm>
              <a:prstGeom prst="rect">
                <a:avLst/>
              </a:prstGeom>
              <a:noFill/>
              <a:ln w="9525">
                <a:noFill/>
                <a:miter lim="800000"/>
                <a:headEnd/>
                <a:tailEnd/>
              </a:ln>
            </p:spPr>
          </p:pic>
          <p:pic>
            <p:nvPicPr>
              <p:cNvPr id="167"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2354204" y="4951165"/>
                <a:ext cx="481262" cy="480846"/>
              </a:xfrm>
              <a:prstGeom prst="rect">
                <a:avLst/>
              </a:prstGeom>
              <a:noFill/>
              <a:ln w="9525">
                <a:noFill/>
                <a:miter lim="800000"/>
                <a:headEnd/>
                <a:tailEnd/>
              </a:ln>
            </p:spPr>
          </p:pic>
          <p:sp>
            <p:nvSpPr>
              <p:cNvPr id="178" name="Striped Right Arrow 177"/>
              <p:cNvSpPr/>
              <p:nvPr/>
            </p:nvSpPr>
            <p:spPr>
              <a:xfrm rot="5400000" flipV="1">
                <a:off x="2287966" y="4501779"/>
                <a:ext cx="409076" cy="212636"/>
              </a:xfrm>
              <a:prstGeom prst="stripedRightArrow">
                <a:avLst>
                  <a:gd name="adj1" fmla="val 48910"/>
                  <a:gd name="adj2" fmla="val 47879"/>
                </a:avLst>
              </a:prstGeom>
              <a:gradFill flip="none" rotWithShape="1">
                <a:gsLst>
                  <a:gs pos="0">
                    <a:srgbClr val="FFFA8F">
                      <a:alpha val="27000"/>
                    </a:srgbClr>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7" name="Oval 176"/>
              <p:cNvSpPr/>
              <p:nvPr/>
            </p:nvSpPr>
            <p:spPr>
              <a:xfrm>
                <a:off x="2121761" y="2835573"/>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82" name="Rounded Rectangle 181"/>
              <p:cNvSpPr/>
              <p:nvPr/>
            </p:nvSpPr>
            <p:spPr>
              <a:xfrm>
                <a:off x="4307305" y="4616188"/>
                <a:ext cx="1961147" cy="37694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rgbClr val="000000"/>
                    </a:solidFill>
                  </a:rPr>
                  <a:t>Middleware (</a:t>
                </a:r>
                <a:r>
                  <a:rPr lang="en-US" sz="1600" dirty="0" err="1" smtClean="0">
                    <a:solidFill>
                      <a:srgbClr val="000000"/>
                    </a:solidFill>
                  </a:rPr>
                  <a:t>PaaS</a:t>
                </a:r>
                <a:r>
                  <a:rPr lang="en-US" sz="1600" dirty="0" smtClean="0">
                    <a:solidFill>
                      <a:srgbClr val="000000"/>
                    </a:solidFill>
                  </a:rPr>
                  <a:t>)</a:t>
                </a:r>
                <a:endParaRPr lang="en-US" sz="1200" dirty="0">
                  <a:solidFill>
                    <a:srgbClr val="000000"/>
                  </a:solidFill>
                </a:endParaRPr>
              </a:p>
            </p:txBody>
          </p:sp>
          <p:grpSp>
            <p:nvGrpSpPr>
              <p:cNvPr id="1025" name="Group 1024"/>
              <p:cNvGrpSpPr/>
              <p:nvPr/>
            </p:nvGrpSpPr>
            <p:grpSpPr>
              <a:xfrm>
                <a:off x="2129727" y="3517261"/>
                <a:ext cx="1034600" cy="790073"/>
                <a:chOff x="1455935" y="2687053"/>
                <a:chExt cx="1034600" cy="790073"/>
              </a:xfrm>
            </p:grpSpPr>
            <p:pic>
              <p:nvPicPr>
                <p:cNvPr id="183" name="Picture 18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77" name="Rectangle 76"/>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8" name="Rectangle 77"/>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9" name="Rectangle 78"/>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026" name="Picture 2" descr="C:\Users\csve\AppData\Local\Microsoft\Windows\Temporary Internet Files\Content.IE5\M512EYDP\MC900432614[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0" name="Group 199"/>
              <p:cNvGrpSpPr/>
              <p:nvPr/>
            </p:nvGrpSpPr>
            <p:grpSpPr>
              <a:xfrm>
                <a:off x="3413095" y="4006545"/>
                <a:ext cx="1034600" cy="790073"/>
                <a:chOff x="1455935" y="2687053"/>
                <a:chExt cx="1034600" cy="790073"/>
              </a:xfrm>
            </p:grpSpPr>
            <p:pic>
              <p:nvPicPr>
                <p:cNvPr id="201" name="Picture 20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202" name="Rectangle 201"/>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03" name="Rectangle 202"/>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04" name="Rectangle 203"/>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05" name="Picture 2" descr="C:\Users\csve\AppData\Local\Microsoft\Windows\Temporary Internet Files\Content.IE5\M512EYDP\MC900432614[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6" name="Group 205"/>
              <p:cNvGrpSpPr/>
              <p:nvPr/>
            </p:nvGrpSpPr>
            <p:grpSpPr>
              <a:xfrm>
                <a:off x="5983842" y="3954408"/>
                <a:ext cx="1034600" cy="790073"/>
                <a:chOff x="1455935" y="2687053"/>
                <a:chExt cx="1034600" cy="790073"/>
              </a:xfrm>
            </p:grpSpPr>
            <p:pic>
              <p:nvPicPr>
                <p:cNvPr id="207" name="Picture 20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208" name="Rectangle 207"/>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09" name="Rectangle 208"/>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10" name="Rectangle 209"/>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11" name="Picture 2" descr="C:\Users\csve\AppData\Local\Microsoft\Windows\Temporary Internet Files\Content.IE5\M512EYDP\MC900432614[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2" name="Group 211"/>
              <p:cNvGrpSpPr/>
              <p:nvPr/>
            </p:nvGrpSpPr>
            <p:grpSpPr>
              <a:xfrm>
                <a:off x="7327368" y="3565386"/>
                <a:ext cx="1034600" cy="790073"/>
                <a:chOff x="1455935" y="2687053"/>
                <a:chExt cx="1034600" cy="790073"/>
              </a:xfrm>
            </p:grpSpPr>
            <p:pic>
              <p:nvPicPr>
                <p:cNvPr id="213" name="Picture 2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214" name="Rectangle 213"/>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15" name="Rectangle 214"/>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16" name="Rectangle 215"/>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17" name="Picture 2" descr="C:\Users\csve\AppData\Local\Microsoft\Windows\Temporary Internet Files\Content.IE5\M512EYDP\MC900432614[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a:solidFill>
                        <a:srgbClr val="FFFFFF"/>
                      </a:solidFill>
                    </a14:hiddenFill>
                  </a:ext>
                </a:extLst>
              </p:spPr>
            </p:pic>
          </p:grpSp>
          <p:sp>
            <p:nvSpPr>
              <p:cNvPr id="195" name="Oval 194"/>
              <p:cNvSpPr/>
              <p:nvPr/>
            </p:nvSpPr>
            <p:spPr>
              <a:xfrm>
                <a:off x="2129777" y="1471941"/>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96" name="Rounded Rectangle 195"/>
              <p:cNvSpPr/>
              <p:nvPr/>
            </p:nvSpPr>
            <p:spPr>
              <a:xfrm>
                <a:off x="4271210" y="3384908"/>
                <a:ext cx="1949115" cy="37694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smtClean="0">
                    <a:solidFill>
                      <a:srgbClr val="000000"/>
                    </a:solidFill>
                  </a:rPr>
                  <a:t>Applications (</a:t>
                </a:r>
                <a:r>
                  <a:rPr lang="en-US" sz="1600" dirty="0" err="1" smtClean="0">
                    <a:solidFill>
                      <a:srgbClr val="000000"/>
                    </a:solidFill>
                  </a:rPr>
                  <a:t>SaaS</a:t>
                </a:r>
                <a:r>
                  <a:rPr lang="en-US" sz="1600" dirty="0" smtClean="0">
                    <a:solidFill>
                      <a:srgbClr val="000000"/>
                    </a:solidFill>
                  </a:rPr>
                  <a:t>)</a:t>
                </a:r>
                <a:endParaRPr lang="en-US" sz="1600" dirty="0">
                  <a:solidFill>
                    <a:srgbClr val="000000"/>
                  </a:solidFill>
                </a:endParaRPr>
              </a:p>
            </p:txBody>
          </p:sp>
          <p:grpSp>
            <p:nvGrpSpPr>
              <p:cNvPr id="1031" name="Group 1030"/>
              <p:cNvGrpSpPr/>
              <p:nvPr/>
            </p:nvGrpSpPr>
            <p:grpSpPr>
              <a:xfrm>
                <a:off x="2610876" y="1672407"/>
                <a:ext cx="1058779" cy="1227222"/>
                <a:chOff x="2081463" y="1010652"/>
                <a:chExt cx="1239252" cy="1419727"/>
              </a:xfrm>
            </p:grpSpPr>
            <p:pic>
              <p:nvPicPr>
                <p:cNvPr id="1027" name="Picture 10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81463" y="1010652"/>
                  <a:ext cx="1191127" cy="1191127"/>
                </a:xfrm>
                <a:prstGeom prst="rect">
                  <a:avLst/>
                </a:prstGeom>
              </p:spPr>
            </p:pic>
            <p:pic>
              <p:nvPicPr>
                <p:cNvPr id="1030" name="Picture 10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3665998">
                  <a:off x="2337347" y="1447011"/>
                  <a:ext cx="983368" cy="983368"/>
                </a:xfrm>
                <a:prstGeom prst="rect">
                  <a:avLst/>
                </a:prstGeom>
              </p:spPr>
            </p:pic>
          </p:grpSp>
          <p:grpSp>
            <p:nvGrpSpPr>
              <p:cNvPr id="1032" name="Group 1031"/>
              <p:cNvGrpSpPr/>
              <p:nvPr/>
            </p:nvGrpSpPr>
            <p:grpSpPr>
              <a:xfrm>
                <a:off x="4531917" y="1957154"/>
                <a:ext cx="1017662" cy="1074821"/>
                <a:chOff x="3449052" y="1211179"/>
                <a:chExt cx="1017662" cy="1074821"/>
              </a:xfrm>
            </p:grpSpPr>
            <p:pic>
              <p:nvPicPr>
                <p:cNvPr id="224" name="Picture 2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49052" y="1211179"/>
                  <a:ext cx="1017662" cy="1029619"/>
                </a:xfrm>
                <a:prstGeom prst="rect">
                  <a:avLst/>
                </a:prstGeom>
              </p:spPr>
            </p:pic>
            <p:pic>
              <p:nvPicPr>
                <p:cNvPr id="1029" name="Picture 10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14504" y="1496946"/>
                  <a:ext cx="789054" cy="789054"/>
                </a:xfrm>
                <a:prstGeom prst="rect">
                  <a:avLst/>
                </a:prstGeom>
              </p:spPr>
            </p:pic>
          </p:grpSp>
          <p:pic>
            <p:nvPicPr>
              <p:cNvPr id="228" name="Picture 2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85307" y="1676417"/>
                <a:ext cx="1017662" cy="1029619"/>
              </a:xfrm>
              <a:prstGeom prst="rect">
                <a:avLst/>
              </a:prstGeom>
            </p:spPr>
          </p:pic>
          <p:pic>
            <p:nvPicPr>
              <p:cNvPr id="1028" name="Picture 10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01876" y="2025333"/>
                <a:ext cx="778042" cy="778042"/>
              </a:xfrm>
              <a:prstGeom prst="rect">
                <a:avLst/>
              </a:prstGeom>
            </p:spPr>
          </p:pic>
          <p:sp>
            <p:nvSpPr>
              <p:cNvPr id="230" name="Text Box 5"/>
              <p:cNvSpPr txBox="1">
                <a:spLocks noChangeArrowheads="1"/>
              </p:cNvSpPr>
              <p:nvPr/>
            </p:nvSpPr>
            <p:spPr bwMode="auto">
              <a:xfrm>
                <a:off x="322286" y="2298032"/>
                <a:ext cx="1927619" cy="806125"/>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smtClean="0">
                    <a:solidFill>
                      <a:srgbClr val="000000"/>
                    </a:solidFill>
                  </a:rPr>
                  <a:t>Social Networks, Scientific Computing, Enterprise Applications</a:t>
                </a:r>
                <a:endParaRPr lang="en-US" sz="1100" dirty="0">
                  <a:solidFill>
                    <a:srgbClr val="000000"/>
                  </a:solidFill>
                </a:endParaRPr>
              </a:p>
            </p:txBody>
          </p:sp>
          <p:sp>
            <p:nvSpPr>
              <p:cNvPr id="231" name="Text Box 5"/>
              <p:cNvSpPr txBox="1">
                <a:spLocks noChangeArrowheads="1"/>
              </p:cNvSpPr>
              <p:nvPr/>
            </p:nvSpPr>
            <p:spPr bwMode="auto">
              <a:xfrm>
                <a:off x="348916" y="5763126"/>
                <a:ext cx="1997242" cy="757990"/>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smtClean="0">
                    <a:solidFill>
                      <a:srgbClr val="000000"/>
                    </a:solidFill>
                  </a:rPr>
                  <a:t>Virtual  hardware, networking, OS images, and storage.</a:t>
                </a:r>
                <a:endParaRPr lang="en-US" sz="1400" dirty="0">
                  <a:solidFill>
                    <a:srgbClr val="000000"/>
                  </a:solidFill>
                </a:endParaRPr>
              </a:p>
            </p:txBody>
          </p:sp>
          <p:sp>
            <p:nvSpPr>
              <p:cNvPr id="232" name="Rectangle 231"/>
              <p:cNvSpPr/>
              <p:nvPr/>
            </p:nvSpPr>
            <p:spPr>
              <a:xfrm>
                <a:off x="324853" y="4042651"/>
                <a:ext cx="1780674" cy="806114"/>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rIns="0" rtlCol="0" anchor="ctr"/>
              <a:lstStyle/>
              <a:p>
                <a:pPr algn="ctr"/>
                <a:r>
                  <a:rPr lang="en-US" sz="1400" dirty="0" smtClean="0">
                    <a:solidFill>
                      <a:srgbClr val="000000"/>
                    </a:solidFill>
                  </a:rPr>
                  <a:t>Frameworks for </a:t>
                </a:r>
              </a:p>
              <a:p>
                <a:pPr algn="ctr"/>
                <a:r>
                  <a:rPr lang="en-US" sz="1400" dirty="0" smtClean="0">
                    <a:solidFill>
                      <a:srgbClr val="000000"/>
                    </a:solidFill>
                  </a:rPr>
                  <a:t>Cloud Application Development</a:t>
                </a:r>
                <a:endParaRPr lang="en-US" sz="1100" dirty="0">
                  <a:solidFill>
                    <a:srgbClr val="000000"/>
                  </a:solidFill>
                </a:endParaRPr>
              </a:p>
            </p:txBody>
          </p:sp>
          <p:pic>
            <p:nvPicPr>
              <p:cNvPr id="84"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3569395" y="5468520"/>
                <a:ext cx="481262" cy="480846"/>
              </a:xfrm>
              <a:prstGeom prst="rect">
                <a:avLst/>
              </a:prstGeom>
              <a:noFill/>
              <a:ln w="9525">
                <a:noFill/>
                <a:miter lim="800000"/>
                <a:headEnd/>
                <a:tailEnd/>
              </a:ln>
            </p:spPr>
          </p:pic>
          <p:pic>
            <p:nvPicPr>
              <p:cNvPr id="85"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3721794" y="5536701"/>
                <a:ext cx="481262" cy="480846"/>
              </a:xfrm>
              <a:prstGeom prst="rect">
                <a:avLst/>
              </a:prstGeom>
              <a:noFill/>
              <a:ln w="9525">
                <a:noFill/>
                <a:miter lim="800000"/>
                <a:headEnd/>
                <a:tailEnd/>
              </a:ln>
            </p:spPr>
          </p:pic>
          <p:pic>
            <p:nvPicPr>
              <p:cNvPr id="86"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6609374" y="5428414"/>
                <a:ext cx="481262" cy="480846"/>
              </a:xfrm>
              <a:prstGeom prst="rect">
                <a:avLst/>
              </a:prstGeom>
              <a:noFill/>
              <a:ln w="9525">
                <a:noFill/>
                <a:miter lim="800000"/>
                <a:headEnd/>
                <a:tailEnd/>
              </a:ln>
            </p:spPr>
          </p:pic>
          <p:pic>
            <p:nvPicPr>
              <p:cNvPr id="87"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6761773" y="5496595"/>
                <a:ext cx="481262" cy="480846"/>
              </a:xfrm>
              <a:prstGeom prst="rect">
                <a:avLst/>
              </a:prstGeom>
              <a:noFill/>
              <a:ln w="9525">
                <a:noFill/>
                <a:miter lim="800000"/>
                <a:headEnd/>
                <a:tailEnd/>
              </a:ln>
            </p:spPr>
          </p:pic>
          <p:pic>
            <p:nvPicPr>
              <p:cNvPr id="88"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7952900" y="5087519"/>
                <a:ext cx="481262" cy="480846"/>
              </a:xfrm>
              <a:prstGeom prst="rect">
                <a:avLst/>
              </a:prstGeom>
              <a:noFill/>
              <a:ln w="9525">
                <a:noFill/>
                <a:miter lim="800000"/>
                <a:headEnd/>
                <a:tailEnd/>
              </a:ln>
            </p:spPr>
          </p:pic>
          <p:pic>
            <p:nvPicPr>
              <p:cNvPr id="89" name="Picture 29" descr="C:\Documents and Settings\Administrator\Local Settings\Temporary Internet Files\Content.IE5\S5CT05S7\MCj04325540000[1].png"/>
              <p:cNvPicPr>
                <a:picLocks noChangeAspect="1" noChangeArrowheads="1"/>
              </p:cNvPicPr>
              <p:nvPr/>
            </p:nvPicPr>
            <p:blipFill>
              <a:blip r:embed="rId6" cstate="print"/>
              <a:srcRect/>
              <a:stretch>
                <a:fillRect/>
              </a:stretch>
            </p:blipFill>
            <p:spPr bwMode="auto">
              <a:xfrm>
                <a:off x="8105299" y="5155700"/>
                <a:ext cx="481262" cy="480846"/>
              </a:xfrm>
              <a:prstGeom prst="rect">
                <a:avLst/>
              </a:prstGeom>
              <a:noFill/>
              <a:ln w="9525">
                <a:noFill/>
                <a:miter lim="800000"/>
                <a:headEnd/>
                <a:tailEnd/>
              </a:ln>
            </p:spPr>
          </p:pic>
          <p:sp>
            <p:nvSpPr>
              <p:cNvPr id="93" name="Left Arrow 92"/>
              <p:cNvSpPr/>
              <p:nvPr/>
            </p:nvSpPr>
            <p:spPr>
              <a:xfrm rot="10800000" flipV="1">
                <a:off x="1260219" y="5357075"/>
                <a:ext cx="77311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5" name="Striped Right Arrow 94"/>
              <p:cNvSpPr/>
              <p:nvPr/>
            </p:nvSpPr>
            <p:spPr>
              <a:xfrm rot="5400000" flipV="1">
                <a:off x="3643524" y="5039190"/>
                <a:ext cx="409076" cy="212636"/>
              </a:xfrm>
              <a:prstGeom prst="stripedRightArrow">
                <a:avLst>
                  <a:gd name="adj1" fmla="val 48910"/>
                  <a:gd name="adj2" fmla="val 47879"/>
                </a:avLst>
              </a:prstGeom>
              <a:gradFill flip="none" rotWithShape="1">
                <a:gsLst>
                  <a:gs pos="0">
                    <a:srgbClr val="FFFA8F">
                      <a:alpha val="27000"/>
                    </a:srgbClr>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6" name="Striped Right Arrow 95"/>
              <p:cNvSpPr/>
              <p:nvPr/>
            </p:nvSpPr>
            <p:spPr>
              <a:xfrm rot="5400000" flipV="1">
                <a:off x="6527092" y="5035179"/>
                <a:ext cx="409076" cy="212636"/>
              </a:xfrm>
              <a:prstGeom prst="stripedRightArrow">
                <a:avLst>
                  <a:gd name="adj1" fmla="val 48910"/>
                  <a:gd name="adj2" fmla="val 47879"/>
                </a:avLst>
              </a:prstGeom>
              <a:gradFill flip="none" rotWithShape="1">
                <a:gsLst>
                  <a:gs pos="0">
                    <a:srgbClr val="FFFA8F">
                      <a:alpha val="27000"/>
                    </a:srgbClr>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7" name="Striped Right Arrow 96"/>
              <p:cNvSpPr/>
              <p:nvPr/>
            </p:nvSpPr>
            <p:spPr>
              <a:xfrm rot="5400000" flipV="1">
                <a:off x="7798429" y="4706316"/>
                <a:ext cx="409076" cy="212636"/>
              </a:xfrm>
              <a:prstGeom prst="stripedRightArrow">
                <a:avLst>
                  <a:gd name="adj1" fmla="val 48910"/>
                  <a:gd name="adj2" fmla="val 47879"/>
                </a:avLst>
              </a:prstGeom>
              <a:gradFill flip="none" rotWithShape="1">
                <a:gsLst>
                  <a:gs pos="0">
                    <a:srgbClr val="FFFA8F">
                      <a:alpha val="27000"/>
                    </a:srgbClr>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771273" y="5454316"/>
                <a:ext cx="537411" cy="537411"/>
              </a:xfrm>
              <a:prstGeom prst="rect">
                <a:avLst/>
              </a:prstGeom>
            </p:spPr>
          </p:pic>
          <p:pic>
            <p:nvPicPr>
              <p:cNvPr id="91" name="Picture 9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30978" y="5498432"/>
                <a:ext cx="537411" cy="537411"/>
              </a:xfrm>
              <a:prstGeom prst="rect">
                <a:avLst/>
              </a:prstGeom>
            </p:spPr>
          </p:pic>
          <p:pic>
            <p:nvPicPr>
              <p:cNvPr id="2052" name="Picture 4" descr="C:\Users\csve\AppData\Local\Microsoft\Windows\Temporary Internet Files\Content.IE5\9Q47T3O9\MC900434894[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276726" y="4951472"/>
                <a:ext cx="986590" cy="99212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csve\AppData\Local\Microsoft\Windows\Temporary Internet Files\Content.IE5\MH53Z2QL\MC900433949[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21390497" flipH="1">
                <a:off x="168443" y="3401929"/>
                <a:ext cx="914400" cy="951110"/>
              </a:xfrm>
              <a:prstGeom prst="rect">
                <a:avLst/>
              </a:prstGeom>
              <a:noFill/>
              <a:extLst>
                <a:ext uri="{909E8E84-426E-40DD-AFC4-6F175D3DCCD1}">
                  <a14:hiddenFill xmlns:a14="http://schemas.microsoft.com/office/drawing/2010/main">
                    <a:solidFill>
                      <a:srgbClr val="FFFFFF"/>
                    </a:solidFill>
                  </a14:hiddenFill>
                </a:ext>
              </a:extLst>
            </p:spPr>
          </p:pic>
          <p:sp>
            <p:nvSpPr>
              <p:cNvPr id="101" name="Left Arrow 100"/>
              <p:cNvSpPr/>
              <p:nvPr/>
            </p:nvSpPr>
            <p:spPr>
              <a:xfrm rot="10800000" flipV="1">
                <a:off x="1196050" y="3668644"/>
                <a:ext cx="77311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2" name="Striped Right Arrow 101"/>
              <p:cNvSpPr/>
              <p:nvPr/>
            </p:nvSpPr>
            <p:spPr>
              <a:xfrm rot="5400000" flipV="1">
                <a:off x="2295982" y="3102051"/>
                <a:ext cx="409076" cy="212636"/>
              </a:xfrm>
              <a:prstGeom prst="stripedRightArrow">
                <a:avLst>
                  <a:gd name="adj1" fmla="val 48910"/>
                  <a:gd name="adj2" fmla="val 47879"/>
                </a:avLst>
              </a:prstGeom>
              <a:gradFill flip="none" rotWithShape="1">
                <a:gsLst>
                  <a:gs pos="0">
                    <a:srgbClr val="FFFA8F">
                      <a:alpha val="27000"/>
                    </a:srgbClr>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3" name="Striped Right Arrow 102"/>
              <p:cNvSpPr/>
              <p:nvPr/>
            </p:nvSpPr>
            <p:spPr>
              <a:xfrm rot="5400000" flipV="1">
                <a:off x="3651540" y="3591334"/>
                <a:ext cx="409076" cy="212636"/>
              </a:xfrm>
              <a:prstGeom prst="stripedRightArrow">
                <a:avLst>
                  <a:gd name="adj1" fmla="val 48910"/>
                  <a:gd name="adj2" fmla="val 47879"/>
                </a:avLst>
              </a:prstGeom>
              <a:gradFill flip="none" rotWithShape="1">
                <a:gsLst>
                  <a:gs pos="0">
                    <a:srgbClr val="FFFA8F">
                      <a:alpha val="27000"/>
                    </a:srgbClr>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4" name="Striped Right Arrow 103"/>
              <p:cNvSpPr/>
              <p:nvPr/>
            </p:nvSpPr>
            <p:spPr>
              <a:xfrm rot="5400000" flipV="1">
                <a:off x="6462916" y="3575291"/>
                <a:ext cx="409076" cy="212636"/>
              </a:xfrm>
              <a:prstGeom prst="stripedRightArrow">
                <a:avLst>
                  <a:gd name="adj1" fmla="val 48910"/>
                  <a:gd name="adj2" fmla="val 47879"/>
                </a:avLst>
              </a:prstGeom>
              <a:gradFill flip="none" rotWithShape="1">
                <a:gsLst>
                  <a:gs pos="0">
                    <a:srgbClr val="FFFA8F">
                      <a:alpha val="27000"/>
                    </a:srgbClr>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5" name="Striped Right Arrow 104"/>
              <p:cNvSpPr/>
              <p:nvPr/>
            </p:nvSpPr>
            <p:spPr>
              <a:xfrm rot="5400000" flipV="1">
                <a:off x="7806445" y="3198300"/>
                <a:ext cx="409076" cy="212636"/>
              </a:xfrm>
              <a:prstGeom prst="stripedRightArrow">
                <a:avLst>
                  <a:gd name="adj1" fmla="val 48910"/>
                  <a:gd name="adj2" fmla="val 47879"/>
                </a:avLst>
              </a:prstGeom>
              <a:gradFill flip="none" rotWithShape="1">
                <a:gsLst>
                  <a:gs pos="0">
                    <a:srgbClr val="FFFA8F">
                      <a:alpha val="27000"/>
                    </a:srgbClr>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6" name="Left Arrow 105"/>
              <p:cNvSpPr/>
              <p:nvPr/>
            </p:nvSpPr>
            <p:spPr>
              <a:xfrm rot="10800000" flipV="1">
                <a:off x="1228135" y="1956149"/>
                <a:ext cx="77311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pic>
          <p:nvPicPr>
            <p:cNvPr id="2050" name="Picture 2" descr="C:\Users\csve\AppData\Local\Microsoft\Windows\Temporary Internet Files\Content.IE5\E1OQRTWO\MC900433944[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20632823" flipH="1">
              <a:off x="228599" y="1645310"/>
              <a:ext cx="913719" cy="89334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28688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7"/>
          <p:cNvSpPr txBox="1">
            <a:spLocks noGrp="1"/>
          </p:cNvSpPr>
          <p:nvPr/>
        </p:nvSpPr>
        <p:spPr>
          <a:xfrm>
            <a:off x="1600200" y="533400"/>
            <a:ext cx="5920486" cy="566822"/>
          </a:xfrm>
          <a:prstGeom prst="rect">
            <a:avLst/>
          </a:prstGeom>
        </p:spPr>
        <p:txBody>
          <a:bodyPr vert="horz" wrap="square" lIns="0" tIns="12700" rIns="0" bIns="0" rtlCol="0">
            <a:spAutoFit/>
          </a:bodyPr>
          <a:lstStyle>
            <a:lvl1pPr>
              <a:defRPr sz="3600" b="1" i="0">
                <a:solidFill>
                  <a:srgbClr val="DBF5F8"/>
                </a:solidFill>
                <a:latin typeface="Calibri"/>
                <a:ea typeface="+mj-ea"/>
                <a:cs typeface="Calibri"/>
              </a:defRPr>
            </a:lvl1pPr>
          </a:lstStyle>
          <a:p>
            <a:pPr marL="12700">
              <a:lnSpc>
                <a:spcPct val="100000"/>
              </a:lnSpc>
              <a:spcBef>
                <a:spcPts val="100"/>
              </a:spcBef>
            </a:pPr>
            <a:r>
              <a:rPr spc="-10" dirty="0">
                <a:solidFill>
                  <a:schemeClr val="tx1"/>
                </a:solidFill>
                <a:latin typeface="Times New Roman" pitchFamily="18" charset="0"/>
                <a:cs typeface="Times New Roman" pitchFamily="18" charset="0"/>
              </a:rPr>
              <a:t>Software </a:t>
            </a:r>
            <a:r>
              <a:rPr dirty="0">
                <a:solidFill>
                  <a:schemeClr val="tx1"/>
                </a:solidFill>
                <a:latin typeface="Times New Roman" pitchFamily="18" charset="0"/>
                <a:cs typeface="Times New Roman" pitchFamily="18" charset="0"/>
              </a:rPr>
              <a:t>as a Service</a:t>
            </a:r>
            <a:r>
              <a:rPr spc="-105" dirty="0">
                <a:solidFill>
                  <a:schemeClr val="tx1"/>
                </a:solidFill>
                <a:latin typeface="Times New Roman" pitchFamily="18" charset="0"/>
                <a:cs typeface="Times New Roman" pitchFamily="18" charset="0"/>
              </a:rPr>
              <a:t> </a:t>
            </a:r>
            <a:r>
              <a:rPr spc="-5" dirty="0">
                <a:solidFill>
                  <a:schemeClr val="tx1"/>
                </a:solidFill>
                <a:latin typeface="Times New Roman" pitchFamily="18" charset="0"/>
                <a:cs typeface="Times New Roman" pitchFamily="18" charset="0"/>
              </a:rPr>
              <a:t>(SaaS)</a:t>
            </a:r>
          </a:p>
        </p:txBody>
      </p:sp>
      <p:sp>
        <p:nvSpPr>
          <p:cNvPr id="7" name="object 8"/>
          <p:cNvSpPr txBox="1">
            <a:spLocks noGrp="1"/>
          </p:cNvSpPr>
          <p:nvPr/>
        </p:nvSpPr>
        <p:spPr>
          <a:xfrm>
            <a:off x="333374" y="1558290"/>
            <a:ext cx="8277225" cy="1489710"/>
          </a:xfrm>
          <a:prstGeom prst="rect">
            <a:avLst/>
          </a:prstGeom>
        </p:spPr>
        <p:txBody>
          <a:bodyPr vert="horz" wrap="square" lIns="0" tIns="13335" rIns="0" bIns="0" rtlCol="0">
            <a:spAutoFit/>
          </a:bodyPr>
          <a:lstStyle>
            <a:lvl1pPr marL="0">
              <a:defRPr sz="3200" b="0" i="0">
                <a:solidFill>
                  <a:srgbClr val="FF0000"/>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marR="5080" algn="just">
              <a:lnSpc>
                <a:spcPct val="100000"/>
              </a:lnSpc>
              <a:spcBef>
                <a:spcPts val="105"/>
              </a:spcBef>
            </a:pPr>
            <a:r>
              <a:rPr spc="-5" dirty="0">
                <a:solidFill>
                  <a:schemeClr val="tx1"/>
                </a:solidFill>
                <a:latin typeface="Times New Roman" pitchFamily="18" charset="0"/>
                <a:cs typeface="Times New Roman" pitchFamily="18" charset="0"/>
              </a:rPr>
              <a:t>This </a:t>
            </a:r>
            <a:r>
              <a:rPr dirty="0">
                <a:solidFill>
                  <a:schemeClr val="tx1"/>
                </a:solidFill>
                <a:latin typeface="Times New Roman" pitchFamily="18" charset="0"/>
                <a:cs typeface="Times New Roman" pitchFamily="18" charset="0"/>
              </a:rPr>
              <a:t>is the </a:t>
            </a:r>
            <a:r>
              <a:rPr spc="-95" dirty="0">
                <a:solidFill>
                  <a:schemeClr val="tx1"/>
                </a:solidFill>
                <a:latin typeface="Times New Roman" pitchFamily="18" charset="0"/>
                <a:cs typeface="Times New Roman" pitchFamily="18" charset="0"/>
              </a:rPr>
              <a:t>Top </a:t>
            </a:r>
            <a:r>
              <a:rPr spc="-10" dirty="0">
                <a:solidFill>
                  <a:schemeClr val="tx1"/>
                </a:solidFill>
                <a:latin typeface="Times New Roman" pitchFamily="18" charset="0"/>
                <a:cs typeface="Times New Roman" pitchFamily="18" charset="0"/>
              </a:rPr>
              <a:t>most </a:t>
            </a:r>
            <a:r>
              <a:rPr spc="-20" dirty="0">
                <a:solidFill>
                  <a:schemeClr val="tx1"/>
                </a:solidFill>
                <a:latin typeface="Times New Roman" pitchFamily="18" charset="0"/>
                <a:cs typeface="Times New Roman" pitchFamily="18" charset="0"/>
              </a:rPr>
              <a:t>layer </a:t>
            </a:r>
            <a:r>
              <a:rPr spc="-5" dirty="0">
                <a:solidFill>
                  <a:schemeClr val="tx1"/>
                </a:solidFill>
                <a:latin typeface="Times New Roman" pitchFamily="18" charset="0"/>
                <a:cs typeface="Times New Roman" pitchFamily="18" charset="0"/>
              </a:rPr>
              <a:t>of </a:t>
            </a:r>
            <a:r>
              <a:rPr dirty="0">
                <a:solidFill>
                  <a:schemeClr val="tx1"/>
                </a:solidFill>
                <a:latin typeface="Times New Roman" pitchFamily="18" charset="0"/>
                <a:cs typeface="Times New Roman" pitchFamily="18" charset="0"/>
              </a:rPr>
              <a:t>the cloud </a:t>
            </a:r>
            <a:r>
              <a:rPr spc="-5" dirty="0">
                <a:solidFill>
                  <a:schemeClr val="tx1"/>
                </a:solidFill>
                <a:latin typeface="Times New Roman" pitchFamily="18" charset="0"/>
                <a:cs typeface="Times New Roman" pitchFamily="18" charset="0"/>
              </a:rPr>
              <a:t>computing  </a:t>
            </a:r>
            <a:r>
              <a:rPr spc="-20" dirty="0">
                <a:solidFill>
                  <a:schemeClr val="tx1"/>
                </a:solidFill>
                <a:latin typeface="Times New Roman" pitchFamily="18" charset="0"/>
                <a:cs typeface="Times New Roman" pitchFamily="18" charset="0"/>
              </a:rPr>
              <a:t>stack </a:t>
            </a:r>
            <a:r>
              <a:rPr dirty="0">
                <a:solidFill>
                  <a:schemeClr val="tx1"/>
                </a:solidFill>
                <a:latin typeface="Times New Roman" pitchFamily="18" charset="0"/>
                <a:cs typeface="Times New Roman" pitchFamily="18" charset="0"/>
              </a:rPr>
              <a:t>- </a:t>
            </a:r>
            <a:r>
              <a:rPr spc="-10" dirty="0">
                <a:solidFill>
                  <a:schemeClr val="tx1"/>
                </a:solidFill>
                <a:latin typeface="Times New Roman" pitchFamily="18" charset="0"/>
                <a:cs typeface="Times New Roman" pitchFamily="18" charset="0"/>
              </a:rPr>
              <a:t>directly </a:t>
            </a:r>
            <a:r>
              <a:rPr spc="-5" dirty="0">
                <a:solidFill>
                  <a:schemeClr val="tx1"/>
                </a:solidFill>
                <a:latin typeface="Times New Roman" pitchFamily="18" charset="0"/>
                <a:cs typeface="Times New Roman" pitchFamily="18" charset="0"/>
              </a:rPr>
              <a:t>consumed </a:t>
            </a:r>
            <a:r>
              <a:rPr spc="-10" dirty="0">
                <a:solidFill>
                  <a:schemeClr val="tx1"/>
                </a:solidFill>
                <a:latin typeface="Times New Roman" pitchFamily="18" charset="0"/>
                <a:cs typeface="Times New Roman" pitchFamily="18" charset="0"/>
              </a:rPr>
              <a:t>by </a:t>
            </a:r>
            <a:r>
              <a:rPr dirty="0">
                <a:solidFill>
                  <a:schemeClr val="tx1"/>
                </a:solidFill>
                <a:latin typeface="Times New Roman" pitchFamily="18" charset="0"/>
                <a:cs typeface="Times New Roman" pitchFamily="18" charset="0"/>
              </a:rPr>
              <a:t>end </a:t>
            </a:r>
            <a:r>
              <a:rPr spc="-5" dirty="0">
                <a:solidFill>
                  <a:schemeClr val="tx1"/>
                </a:solidFill>
                <a:latin typeface="Times New Roman" pitchFamily="18" charset="0"/>
                <a:cs typeface="Times New Roman" pitchFamily="18" charset="0"/>
              </a:rPr>
              <a:t>user </a:t>
            </a:r>
            <a:r>
              <a:rPr dirty="0">
                <a:solidFill>
                  <a:schemeClr val="tx1"/>
                </a:solidFill>
                <a:latin typeface="Times New Roman" pitchFamily="18" charset="0"/>
                <a:cs typeface="Times New Roman" pitchFamily="18" charset="0"/>
              </a:rPr>
              <a:t>– i.e. </a:t>
            </a:r>
            <a:r>
              <a:rPr b="1" dirty="0">
                <a:solidFill>
                  <a:schemeClr val="tx1"/>
                </a:solidFill>
                <a:latin typeface="Times New Roman" pitchFamily="18" charset="0"/>
                <a:cs typeface="Times New Roman" pitchFamily="18" charset="0"/>
              </a:rPr>
              <a:t>SaaS  </a:t>
            </a:r>
            <a:r>
              <a:rPr spc="-10" dirty="0">
                <a:solidFill>
                  <a:schemeClr val="tx1"/>
                </a:solidFill>
                <a:latin typeface="Times New Roman" pitchFamily="18" charset="0"/>
                <a:cs typeface="Times New Roman" pitchFamily="18" charset="0"/>
              </a:rPr>
              <a:t>(Software </a:t>
            </a:r>
            <a:r>
              <a:rPr dirty="0">
                <a:solidFill>
                  <a:schemeClr val="tx1"/>
                </a:solidFill>
                <a:latin typeface="Times New Roman" pitchFamily="18" charset="0"/>
                <a:cs typeface="Times New Roman" pitchFamily="18" charset="0"/>
              </a:rPr>
              <a:t>as a</a:t>
            </a:r>
            <a:r>
              <a:rPr spc="-20" dirty="0">
                <a:solidFill>
                  <a:schemeClr val="tx1"/>
                </a:solidFill>
                <a:latin typeface="Times New Roman" pitchFamily="18" charset="0"/>
                <a:cs typeface="Times New Roman" pitchFamily="18" charset="0"/>
              </a:rPr>
              <a:t> </a:t>
            </a:r>
            <a:r>
              <a:rPr dirty="0">
                <a:solidFill>
                  <a:schemeClr val="tx1"/>
                </a:solidFill>
                <a:latin typeface="Times New Roman" pitchFamily="18" charset="0"/>
                <a:cs typeface="Times New Roman" pitchFamily="18" charset="0"/>
              </a:rPr>
              <a:t>Service).</a:t>
            </a:r>
          </a:p>
        </p:txBody>
      </p:sp>
      <p:sp>
        <p:nvSpPr>
          <p:cNvPr id="8" name="object 9"/>
          <p:cNvSpPr txBox="1"/>
          <p:nvPr/>
        </p:nvSpPr>
        <p:spPr>
          <a:xfrm>
            <a:off x="333375" y="3445599"/>
            <a:ext cx="8477250" cy="2631440"/>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156210" algn="just">
              <a:lnSpc>
                <a:spcPct val="100000"/>
              </a:lnSpc>
              <a:spcBef>
                <a:spcPts val="95"/>
              </a:spcBef>
              <a:buClr>
                <a:srgbClr val="0AD0D9"/>
              </a:buClr>
              <a:buSzPct val="91071"/>
              <a:buFont typeface="Arial"/>
              <a:buChar char="•"/>
              <a:tabLst>
                <a:tab pos="132080" algn="l"/>
              </a:tabLst>
            </a:pPr>
            <a:r>
              <a:rPr sz="2800" spc="-15" dirty="0">
                <a:latin typeface="Times New Roman" pitchFamily="18" charset="0"/>
                <a:cs typeface="Times New Roman" pitchFamily="18" charset="0"/>
              </a:rPr>
              <a:t>Next</a:t>
            </a:r>
            <a:r>
              <a:rPr sz="2800" spc="-150" dirty="0">
                <a:latin typeface="Times New Roman" pitchFamily="18" charset="0"/>
                <a:cs typeface="Times New Roman" pitchFamily="18" charset="0"/>
              </a:rPr>
              <a:t> </a:t>
            </a:r>
            <a:r>
              <a:rPr sz="2800" spc="-15" dirty="0">
                <a:latin typeface="Times New Roman" pitchFamily="18" charset="0"/>
                <a:cs typeface="Times New Roman" pitchFamily="18" charset="0"/>
              </a:rPr>
              <a:t>generation</a:t>
            </a:r>
            <a:r>
              <a:rPr sz="2800" spc="-30" dirty="0">
                <a:latin typeface="Times New Roman" pitchFamily="18" charset="0"/>
                <a:cs typeface="Times New Roman" pitchFamily="18" charset="0"/>
              </a:rPr>
              <a:t> </a:t>
            </a:r>
            <a:r>
              <a:rPr sz="2800" spc="-5" dirty="0">
                <a:latin typeface="Times New Roman" pitchFamily="18" charset="0"/>
                <a:cs typeface="Times New Roman" pitchFamily="18" charset="0"/>
              </a:rPr>
              <a:t>SaaS</a:t>
            </a:r>
            <a:r>
              <a:rPr sz="2800" spc="-35" dirty="0">
                <a:latin typeface="Times New Roman" pitchFamily="18" charset="0"/>
                <a:cs typeface="Times New Roman" pitchFamily="18" charset="0"/>
              </a:rPr>
              <a:t> </a:t>
            </a:r>
            <a:r>
              <a:rPr sz="2800" spc="-10" dirty="0">
                <a:latin typeface="Times New Roman" pitchFamily="18" charset="0"/>
                <a:cs typeface="Times New Roman" pitchFamily="18" charset="0"/>
              </a:rPr>
              <a:t>promises</a:t>
            </a:r>
            <a:r>
              <a:rPr sz="2800" spc="-114" dirty="0">
                <a:latin typeface="Times New Roman" pitchFamily="18" charset="0"/>
                <a:cs typeface="Times New Roman" pitchFamily="18" charset="0"/>
              </a:rPr>
              <a:t> </a:t>
            </a:r>
            <a:r>
              <a:rPr sz="2800" spc="-10" dirty="0">
                <a:latin typeface="Times New Roman" pitchFamily="18" charset="0"/>
                <a:cs typeface="Times New Roman" pitchFamily="18" charset="0"/>
              </a:rPr>
              <a:t>everything</a:t>
            </a:r>
            <a:r>
              <a:rPr sz="2800" spc="-60" dirty="0">
                <a:latin typeface="Times New Roman" pitchFamily="18" charset="0"/>
                <a:cs typeface="Times New Roman" pitchFamily="18" charset="0"/>
              </a:rPr>
              <a:t> </a:t>
            </a:r>
            <a:r>
              <a:rPr sz="2800" spc="-5" dirty="0">
                <a:latin typeface="Times New Roman" pitchFamily="18" charset="0"/>
                <a:cs typeface="Times New Roman" pitchFamily="18" charset="0"/>
              </a:rPr>
              <a:t>as</a:t>
            </a:r>
            <a:r>
              <a:rPr sz="2800" spc="-114" dirty="0">
                <a:latin typeface="Times New Roman" pitchFamily="18" charset="0"/>
                <a:cs typeface="Times New Roman" pitchFamily="18" charset="0"/>
              </a:rPr>
              <a:t> </a:t>
            </a:r>
            <a:r>
              <a:rPr sz="2800" spc="-5" dirty="0">
                <a:latin typeface="Times New Roman" pitchFamily="18" charset="0"/>
                <a:cs typeface="Times New Roman" pitchFamily="18" charset="0"/>
              </a:rPr>
              <a:t>a</a:t>
            </a:r>
            <a:r>
              <a:rPr sz="2800" spc="-125" dirty="0">
                <a:latin typeface="Times New Roman" pitchFamily="18" charset="0"/>
                <a:cs typeface="Times New Roman" pitchFamily="18" charset="0"/>
              </a:rPr>
              <a:t> </a:t>
            </a:r>
            <a:r>
              <a:rPr sz="2800" spc="-5" dirty="0">
                <a:latin typeface="Times New Roman" pitchFamily="18" charset="0"/>
                <a:cs typeface="Times New Roman" pitchFamily="18" charset="0"/>
              </a:rPr>
              <a:t>service  </a:t>
            </a:r>
            <a:r>
              <a:rPr sz="2800" spc="-30" dirty="0">
                <a:latin typeface="Times New Roman" pitchFamily="18" charset="0"/>
                <a:cs typeface="Times New Roman" pitchFamily="18" charset="0"/>
              </a:rPr>
              <a:t>over </a:t>
            </a:r>
            <a:r>
              <a:rPr sz="2800" spc="-5" dirty="0">
                <a:latin typeface="Times New Roman" pitchFamily="18" charset="0"/>
                <a:cs typeface="Times New Roman" pitchFamily="18" charset="0"/>
              </a:rPr>
              <a:t>the</a:t>
            </a:r>
            <a:r>
              <a:rPr sz="2800" spc="-195" dirty="0">
                <a:latin typeface="Times New Roman" pitchFamily="18" charset="0"/>
                <a:cs typeface="Times New Roman" pitchFamily="18" charset="0"/>
              </a:rPr>
              <a:t> </a:t>
            </a:r>
            <a:r>
              <a:rPr sz="2800" spc="-10" dirty="0">
                <a:latin typeface="Times New Roman" pitchFamily="18" charset="0"/>
                <a:cs typeface="Times New Roman" pitchFamily="18" charset="0"/>
              </a:rPr>
              <a:t>internet.</a:t>
            </a:r>
            <a:endParaRPr sz="2800">
              <a:latin typeface="Times New Roman" pitchFamily="18" charset="0"/>
              <a:cs typeface="Times New Roman" pitchFamily="18" charset="0"/>
            </a:endParaRPr>
          </a:p>
          <a:p>
            <a:pPr marL="131445" indent="-118745" algn="just">
              <a:lnSpc>
                <a:spcPct val="100000"/>
              </a:lnSpc>
              <a:spcBef>
                <a:spcPts val="675"/>
              </a:spcBef>
              <a:buClr>
                <a:srgbClr val="0AD0D9"/>
              </a:buClr>
              <a:buSzPct val="91071"/>
              <a:buFont typeface="Arial"/>
              <a:buChar char="•"/>
              <a:tabLst>
                <a:tab pos="132080" algn="l"/>
              </a:tabLst>
            </a:pPr>
            <a:r>
              <a:rPr sz="2800" spc="-10" dirty="0">
                <a:latin typeface="Times New Roman" pitchFamily="18" charset="0"/>
                <a:cs typeface="Times New Roman" pitchFamily="18" charset="0"/>
              </a:rPr>
              <a:t>Cloud computing started </a:t>
            </a:r>
            <a:r>
              <a:rPr sz="2800" spc="-5" dirty="0">
                <a:latin typeface="Times New Roman" pitchFamily="18" charset="0"/>
                <a:cs typeface="Times New Roman" pitchFamily="18" charset="0"/>
              </a:rPr>
              <a:t>with a similar</a:t>
            </a:r>
            <a:r>
              <a:rPr sz="2800" spc="-495" dirty="0">
                <a:latin typeface="Times New Roman" pitchFamily="18" charset="0"/>
                <a:cs typeface="Times New Roman" pitchFamily="18" charset="0"/>
              </a:rPr>
              <a:t> </a:t>
            </a:r>
            <a:r>
              <a:rPr sz="2800" spc="-10" dirty="0">
                <a:latin typeface="Times New Roman" pitchFamily="18" charset="0"/>
                <a:cs typeface="Times New Roman" pitchFamily="18" charset="0"/>
              </a:rPr>
              <a:t>premise.</a:t>
            </a:r>
            <a:endParaRPr sz="2800">
              <a:latin typeface="Times New Roman" pitchFamily="18" charset="0"/>
              <a:cs typeface="Times New Roman" pitchFamily="18" charset="0"/>
            </a:endParaRPr>
          </a:p>
          <a:p>
            <a:pPr marL="12700" marR="5080" algn="just">
              <a:lnSpc>
                <a:spcPct val="100000"/>
              </a:lnSpc>
              <a:spcBef>
                <a:spcPts val="670"/>
              </a:spcBef>
              <a:buClr>
                <a:srgbClr val="0AD0D9"/>
              </a:buClr>
              <a:buSzPct val="91071"/>
              <a:buFont typeface="Arial"/>
              <a:buChar char="•"/>
              <a:tabLst>
                <a:tab pos="132080" algn="l"/>
              </a:tabLst>
            </a:pPr>
            <a:r>
              <a:rPr sz="2800" spc="-5" dirty="0">
                <a:latin typeface="Times New Roman" pitchFamily="18" charset="0"/>
                <a:cs typeface="Times New Roman" pitchFamily="18" charset="0"/>
              </a:rPr>
              <a:t>A</a:t>
            </a:r>
            <a:r>
              <a:rPr sz="2800" spc="-130" dirty="0">
                <a:latin typeface="Times New Roman" pitchFamily="18" charset="0"/>
                <a:cs typeface="Times New Roman" pitchFamily="18" charset="0"/>
              </a:rPr>
              <a:t> </a:t>
            </a:r>
            <a:r>
              <a:rPr sz="2800" spc="-10" dirty="0">
                <a:latin typeface="Times New Roman" pitchFamily="18" charset="0"/>
                <a:cs typeface="Times New Roman" pitchFamily="18" charset="0"/>
              </a:rPr>
              <a:t>computing</a:t>
            </a:r>
            <a:r>
              <a:rPr sz="2800" spc="-30" dirty="0">
                <a:latin typeface="Times New Roman" pitchFamily="18" charset="0"/>
                <a:cs typeface="Times New Roman" pitchFamily="18" charset="0"/>
              </a:rPr>
              <a:t> </a:t>
            </a:r>
            <a:r>
              <a:rPr sz="2800" spc="-10" dirty="0">
                <a:latin typeface="Times New Roman" pitchFamily="18" charset="0"/>
                <a:cs typeface="Times New Roman" pitchFamily="18" charset="0"/>
              </a:rPr>
              <a:t>paradigm</a:t>
            </a:r>
            <a:r>
              <a:rPr sz="2800" spc="-80" dirty="0">
                <a:latin typeface="Times New Roman" pitchFamily="18" charset="0"/>
                <a:cs typeface="Times New Roman" pitchFamily="18" charset="0"/>
              </a:rPr>
              <a:t> </a:t>
            </a:r>
            <a:r>
              <a:rPr sz="2800" spc="-15" dirty="0">
                <a:latin typeface="Times New Roman" pitchFamily="18" charset="0"/>
                <a:cs typeface="Times New Roman" pitchFamily="18" charset="0"/>
              </a:rPr>
              <a:t>where</a:t>
            </a:r>
            <a:r>
              <a:rPr sz="2800" spc="-110" dirty="0">
                <a:latin typeface="Times New Roman" pitchFamily="18" charset="0"/>
                <a:cs typeface="Times New Roman" pitchFamily="18" charset="0"/>
              </a:rPr>
              <a:t> </a:t>
            </a:r>
            <a:r>
              <a:rPr sz="2800" spc="-15" dirty="0">
                <a:latin typeface="Times New Roman" pitchFamily="18" charset="0"/>
                <a:cs typeface="Times New Roman" pitchFamily="18" charset="0"/>
              </a:rPr>
              <a:t>there</a:t>
            </a:r>
            <a:r>
              <a:rPr sz="2800" spc="-140" dirty="0">
                <a:latin typeface="Times New Roman" pitchFamily="18" charset="0"/>
                <a:cs typeface="Times New Roman" pitchFamily="18" charset="0"/>
              </a:rPr>
              <a:t> </a:t>
            </a:r>
            <a:r>
              <a:rPr sz="2800" spc="-5" dirty="0">
                <a:latin typeface="Times New Roman" pitchFamily="18" charset="0"/>
                <a:cs typeface="Times New Roman" pitchFamily="18" charset="0"/>
              </a:rPr>
              <a:t>exists</a:t>
            </a:r>
            <a:r>
              <a:rPr sz="2800" spc="-114" dirty="0">
                <a:latin typeface="Times New Roman" pitchFamily="18" charset="0"/>
                <a:cs typeface="Times New Roman" pitchFamily="18" charset="0"/>
              </a:rPr>
              <a:t> </a:t>
            </a:r>
            <a:r>
              <a:rPr sz="2800" spc="-5" dirty="0">
                <a:latin typeface="Times New Roman" pitchFamily="18" charset="0"/>
                <a:cs typeface="Times New Roman" pitchFamily="18" charset="0"/>
              </a:rPr>
              <a:t>a</a:t>
            </a:r>
            <a:r>
              <a:rPr sz="2800" spc="-75" dirty="0">
                <a:latin typeface="Times New Roman" pitchFamily="18" charset="0"/>
                <a:cs typeface="Times New Roman" pitchFamily="18" charset="0"/>
              </a:rPr>
              <a:t> </a:t>
            </a:r>
            <a:r>
              <a:rPr sz="2800" spc="20" dirty="0">
                <a:latin typeface="Times New Roman" pitchFamily="18" charset="0"/>
                <a:cs typeface="Times New Roman" pitchFamily="18" charset="0"/>
              </a:rPr>
              <a:t>flexible</a:t>
            </a:r>
            <a:r>
              <a:rPr sz="2800" spc="-114" dirty="0">
                <a:latin typeface="Times New Roman" pitchFamily="18" charset="0"/>
                <a:cs typeface="Times New Roman" pitchFamily="18" charset="0"/>
              </a:rPr>
              <a:t> </a:t>
            </a:r>
            <a:r>
              <a:rPr sz="2800" spc="-5" dirty="0">
                <a:latin typeface="Times New Roman" pitchFamily="18" charset="0"/>
                <a:cs typeface="Times New Roman" pitchFamily="18" charset="0"/>
              </a:rPr>
              <a:t>set  of </a:t>
            </a:r>
            <a:r>
              <a:rPr sz="2800" spc="-15" dirty="0">
                <a:latin typeface="Times New Roman" pitchFamily="18" charset="0"/>
                <a:cs typeface="Times New Roman" pitchFamily="18" charset="0"/>
              </a:rPr>
              <a:t>computing </a:t>
            </a:r>
            <a:r>
              <a:rPr sz="2800" spc="-20" dirty="0">
                <a:latin typeface="Times New Roman" pitchFamily="18" charset="0"/>
                <a:cs typeface="Times New Roman" pitchFamily="18" charset="0"/>
              </a:rPr>
              <a:t>resources </a:t>
            </a:r>
            <a:r>
              <a:rPr sz="2800" spc="-10" dirty="0">
                <a:latin typeface="Times New Roman" pitchFamily="18" charset="0"/>
                <a:cs typeface="Times New Roman" pitchFamily="18" charset="0"/>
              </a:rPr>
              <a:t>across the</a:t>
            </a:r>
            <a:r>
              <a:rPr sz="2800" spc="-275" dirty="0">
                <a:latin typeface="Times New Roman" pitchFamily="18" charset="0"/>
                <a:cs typeface="Times New Roman" pitchFamily="18" charset="0"/>
              </a:rPr>
              <a:t> </a:t>
            </a:r>
            <a:r>
              <a:rPr sz="2800" spc="-10" dirty="0">
                <a:latin typeface="Times New Roman" pitchFamily="18" charset="0"/>
                <a:cs typeface="Times New Roman" pitchFamily="18" charset="0"/>
              </a:rPr>
              <a:t>internet.</a:t>
            </a:r>
            <a:endParaRPr sz="2800">
              <a:latin typeface="Times New Roman" pitchFamily="18" charset="0"/>
              <a:cs typeface="Times New Roman" pitchFamily="18" charset="0"/>
            </a:endParaRPr>
          </a:p>
          <a:p>
            <a:pPr marL="12700">
              <a:lnSpc>
                <a:spcPct val="100000"/>
              </a:lnSpc>
              <a:spcBef>
                <a:spcPts val="570"/>
              </a:spcBef>
            </a:pPr>
            <a:r>
              <a:rPr sz="1500" spc="5" dirty="0">
                <a:latin typeface="Times New Roman" pitchFamily="18" charset="0"/>
                <a:cs typeface="Times New Roman" pitchFamily="18" charset="0"/>
              </a:rPr>
              <a:t>•</a:t>
            </a:r>
            <a:endParaRPr sz="1500">
              <a:latin typeface="Times New Roman" pitchFamily="18" charset="0"/>
              <a:cs typeface="Times New Roman" pitchFamily="18" charset="0"/>
            </a:endParaRPr>
          </a:p>
        </p:txBody>
      </p:sp>
    </p:spTree>
    <p:extLst>
      <p:ext uri="{BB962C8B-B14F-4D97-AF65-F5344CB8AC3E}">
        <p14:creationId xmlns:p14="http://schemas.microsoft.com/office/powerpoint/2010/main" val="2056106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990600" y="1600200"/>
            <a:ext cx="7467600" cy="4114800"/>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a:lstStyle/>
          <a:p>
            <a:pPr>
              <a:spcBef>
                <a:spcPct val="50000"/>
              </a:spcBef>
              <a:defRPr/>
            </a:pPr>
            <a:endParaRPr lang="en-US" b="1">
              <a:solidFill>
                <a:srgbClr val="0070C0"/>
              </a:solidFill>
            </a:endParaRPr>
          </a:p>
        </p:txBody>
      </p:sp>
      <p:sp>
        <p:nvSpPr>
          <p:cNvPr id="6" name="Title 1"/>
          <p:cNvSpPr txBox="1">
            <a:spLocks/>
          </p:cNvSpPr>
          <p:nvPr/>
        </p:nvSpPr>
        <p:spPr>
          <a:xfrm>
            <a:off x="428625" y="234315"/>
            <a:ext cx="8245475" cy="984885"/>
          </a:xfrm>
          <a:prstGeom prst="rect">
            <a:avLst/>
          </a:prstGeom>
        </p:spPr>
        <p:txBody>
          <a:bodyPr wrap="square" lIns="0" tIns="0" rIns="0" bIns="0">
            <a:spAutoFit/>
          </a:bodyPr>
          <a:lstStyle>
            <a:lvl1pPr>
              <a:defRPr sz="3600" b="1" i="0">
                <a:solidFill>
                  <a:srgbClr val="548DD4"/>
                </a:solidFill>
                <a:latin typeface="Times New Roman"/>
                <a:ea typeface="+mj-ea"/>
                <a:cs typeface="Times New Roman"/>
              </a:defRPr>
            </a:lvl1pPr>
          </a:lstStyle>
          <a:p>
            <a:pPr algn="ctr"/>
            <a:r>
              <a:rPr lang="en-GB" dirty="0" smtClean="0">
                <a:solidFill>
                  <a:schemeClr val="tx1"/>
                </a:solidFill>
              </a:rPr>
              <a:t>“Everything as a Service”</a:t>
            </a:r>
            <a:br>
              <a:rPr lang="en-GB" dirty="0" smtClean="0">
                <a:solidFill>
                  <a:schemeClr val="tx1"/>
                </a:solidFill>
              </a:rPr>
            </a:br>
            <a:r>
              <a:rPr lang="en-GB" sz="2800" i="1" dirty="0" smtClean="0">
                <a:solidFill>
                  <a:schemeClr val="tx1"/>
                </a:solidFill>
              </a:rPr>
              <a:t>Delivered by the Cloud</a:t>
            </a:r>
            <a:endParaRPr lang="en-US" sz="2800" i="1" dirty="0" smtClean="0">
              <a:solidFill>
                <a:schemeClr val="tx1"/>
              </a:solidFill>
            </a:endParaRPr>
          </a:p>
        </p:txBody>
      </p:sp>
      <p:sp>
        <p:nvSpPr>
          <p:cNvPr id="7" name="Cloud 6"/>
          <p:cNvSpPr/>
          <p:nvPr/>
        </p:nvSpPr>
        <p:spPr bwMode="auto">
          <a:xfrm>
            <a:off x="2481568" y="2161308"/>
            <a:ext cx="4230254" cy="2761673"/>
          </a:xfrm>
          <a:prstGeom prst="cloud">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cap="flat" cmpd="sng" algn="ctr">
            <a:solidFill>
              <a:schemeClr val="accent1"/>
            </a:solidFill>
            <a:prstDash val="solid"/>
            <a:round/>
            <a:headEnd type="none" w="med" len="med"/>
            <a:tailEnd type="none" w="med" len="med"/>
          </a:ln>
          <a:effectLst/>
          <a:scene3d>
            <a:camera prst="orthographicFront"/>
            <a:lightRig rig="threePt" dir="t"/>
          </a:scene3d>
          <a:sp3d>
            <a:bevelB w="152400" h="50800" prst="softRound"/>
          </a:sp3d>
        </p:spPr>
        <p:txBody>
          <a:bodyPr wrap="none"/>
          <a:lstStyle/>
          <a:p>
            <a:pPr algn="ctr">
              <a:spcBef>
                <a:spcPct val="50000"/>
              </a:spcBef>
              <a:defRPr/>
            </a:pPr>
            <a:endParaRPr lang="en-US" b="1">
              <a:solidFill>
                <a:srgbClr val="0070C0"/>
              </a:solidFill>
              <a:cs typeface="Arial" charset="0"/>
            </a:endParaRPr>
          </a:p>
        </p:txBody>
      </p:sp>
      <p:sp>
        <p:nvSpPr>
          <p:cNvPr id="8" name="TextBox 7"/>
          <p:cNvSpPr txBox="1">
            <a:spLocks noChangeArrowheads="1"/>
          </p:cNvSpPr>
          <p:nvPr/>
        </p:nvSpPr>
        <p:spPr bwMode="auto">
          <a:xfrm>
            <a:off x="1944303" y="2819400"/>
            <a:ext cx="8675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b="1">
                <a:solidFill>
                  <a:srgbClr val="0070C0"/>
                </a:solidFill>
                <a:cs typeface="Arial" charset="0"/>
              </a:rPr>
              <a:t>Search</a:t>
            </a:r>
            <a:endParaRPr lang="en-US" b="1">
              <a:solidFill>
                <a:srgbClr val="0070C0"/>
              </a:solidFill>
              <a:cs typeface="Arial" charset="0"/>
            </a:endParaRPr>
          </a:p>
        </p:txBody>
      </p:sp>
      <p:sp>
        <p:nvSpPr>
          <p:cNvPr id="9" name="TextBox 8"/>
          <p:cNvSpPr txBox="1">
            <a:spLocks noChangeArrowheads="1"/>
          </p:cNvSpPr>
          <p:nvPr/>
        </p:nvSpPr>
        <p:spPr bwMode="auto">
          <a:xfrm>
            <a:off x="1718735" y="3352800"/>
            <a:ext cx="7328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b="1">
                <a:solidFill>
                  <a:srgbClr val="0070C0"/>
                </a:solidFill>
                <a:cs typeface="Arial" charset="0"/>
              </a:rPr>
              <a:t>Email</a:t>
            </a:r>
            <a:endParaRPr lang="en-US" b="1">
              <a:solidFill>
                <a:srgbClr val="0070C0"/>
              </a:solidFill>
              <a:cs typeface="Arial" charset="0"/>
            </a:endParaRPr>
          </a:p>
        </p:txBody>
      </p:sp>
      <p:sp>
        <p:nvSpPr>
          <p:cNvPr id="10" name="TextBox 9"/>
          <p:cNvSpPr txBox="1">
            <a:spLocks noChangeArrowheads="1"/>
          </p:cNvSpPr>
          <p:nvPr/>
        </p:nvSpPr>
        <p:spPr bwMode="auto">
          <a:xfrm>
            <a:off x="1280676" y="3962400"/>
            <a:ext cx="13708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b="1" dirty="0">
                <a:solidFill>
                  <a:srgbClr val="0070C0"/>
                </a:solidFill>
                <a:cs typeface="Arial" charset="0"/>
              </a:rPr>
              <a:t>Productivity</a:t>
            </a:r>
            <a:r>
              <a:rPr lang="en-US" b="1" dirty="0">
                <a:solidFill>
                  <a:srgbClr val="0070C0"/>
                </a:solidFill>
                <a:cs typeface="Arial" charset="0"/>
              </a:rPr>
              <a:t/>
            </a:r>
            <a:br>
              <a:rPr lang="en-US" b="1" dirty="0">
                <a:solidFill>
                  <a:srgbClr val="0070C0"/>
                </a:solidFill>
                <a:cs typeface="Arial" charset="0"/>
              </a:rPr>
            </a:br>
            <a:r>
              <a:rPr lang="en-US" b="1" dirty="0">
                <a:solidFill>
                  <a:srgbClr val="0070C0"/>
                </a:solidFill>
                <a:cs typeface="Arial" charset="0"/>
              </a:rPr>
              <a:t>Apps</a:t>
            </a:r>
            <a:endParaRPr lang="en-GB" b="1" dirty="0">
              <a:solidFill>
                <a:srgbClr val="0070C0"/>
              </a:solidFill>
              <a:cs typeface="Arial" charset="0"/>
            </a:endParaRPr>
          </a:p>
        </p:txBody>
      </p:sp>
      <p:sp>
        <p:nvSpPr>
          <p:cNvPr id="11" name="TextBox 10"/>
          <p:cNvSpPr txBox="1">
            <a:spLocks noChangeArrowheads="1"/>
          </p:cNvSpPr>
          <p:nvPr/>
        </p:nvSpPr>
        <p:spPr bwMode="auto">
          <a:xfrm>
            <a:off x="1863621" y="4495800"/>
            <a:ext cx="13019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b="1">
                <a:solidFill>
                  <a:srgbClr val="0070C0"/>
                </a:solidFill>
                <a:cs typeface="Arial" charset="0"/>
              </a:rPr>
              <a:t>Social</a:t>
            </a:r>
            <a:br>
              <a:rPr lang="en-GB" b="1">
                <a:solidFill>
                  <a:srgbClr val="0070C0"/>
                </a:solidFill>
                <a:cs typeface="Arial" charset="0"/>
              </a:rPr>
            </a:br>
            <a:r>
              <a:rPr lang="en-GB" b="1">
                <a:solidFill>
                  <a:srgbClr val="0070C0"/>
                </a:solidFill>
                <a:cs typeface="Arial" charset="0"/>
              </a:rPr>
              <a:t>Networking</a:t>
            </a:r>
          </a:p>
        </p:txBody>
      </p:sp>
      <p:sp>
        <p:nvSpPr>
          <p:cNvPr id="12" name="TextBox 11"/>
          <p:cNvSpPr txBox="1">
            <a:spLocks noChangeArrowheads="1"/>
          </p:cNvSpPr>
          <p:nvPr/>
        </p:nvSpPr>
        <p:spPr bwMode="auto">
          <a:xfrm>
            <a:off x="4314461" y="4953000"/>
            <a:ext cx="1519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b="1">
                <a:solidFill>
                  <a:srgbClr val="0070C0"/>
                </a:solidFill>
                <a:cs typeface="Arial" charset="0"/>
              </a:rPr>
              <a:t>Infrastructure</a:t>
            </a:r>
            <a:br>
              <a:rPr lang="en-GB" b="1">
                <a:solidFill>
                  <a:srgbClr val="0070C0"/>
                </a:solidFill>
                <a:cs typeface="Arial" charset="0"/>
              </a:rPr>
            </a:br>
            <a:r>
              <a:rPr lang="en-GB" b="1">
                <a:solidFill>
                  <a:srgbClr val="0070C0"/>
                </a:solidFill>
                <a:cs typeface="Arial" charset="0"/>
              </a:rPr>
              <a:t>on Demand</a:t>
            </a:r>
            <a:endParaRPr lang="en-US" b="1">
              <a:solidFill>
                <a:srgbClr val="0070C0"/>
              </a:solidFill>
              <a:cs typeface="Arial" charset="0"/>
            </a:endParaRPr>
          </a:p>
        </p:txBody>
      </p:sp>
      <p:sp>
        <p:nvSpPr>
          <p:cNvPr id="13" name="TextBox 12"/>
          <p:cNvSpPr txBox="1">
            <a:spLocks noChangeArrowheads="1"/>
          </p:cNvSpPr>
          <p:nvPr/>
        </p:nvSpPr>
        <p:spPr bwMode="auto">
          <a:xfrm>
            <a:off x="2240100" y="2209800"/>
            <a:ext cx="9236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b="1">
                <a:solidFill>
                  <a:srgbClr val="0070C0"/>
                </a:solidFill>
                <a:cs typeface="Arial" charset="0"/>
              </a:rPr>
              <a:t>Backup</a:t>
            </a:r>
            <a:endParaRPr lang="en-US" b="1">
              <a:solidFill>
                <a:srgbClr val="0070C0"/>
              </a:solidFill>
              <a:cs typeface="Arial" charset="0"/>
            </a:endParaRPr>
          </a:p>
        </p:txBody>
      </p:sp>
      <p:sp>
        <p:nvSpPr>
          <p:cNvPr id="14" name="TextBox 13"/>
          <p:cNvSpPr txBox="1">
            <a:spLocks noChangeArrowheads="1"/>
          </p:cNvSpPr>
          <p:nvPr/>
        </p:nvSpPr>
        <p:spPr bwMode="auto">
          <a:xfrm>
            <a:off x="3308562" y="1828800"/>
            <a:ext cx="15648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b="1">
                <a:solidFill>
                  <a:srgbClr val="0070C0"/>
                </a:solidFill>
                <a:cs typeface="Arial" charset="0"/>
              </a:rPr>
              <a:t>Media sharing</a:t>
            </a:r>
            <a:endParaRPr lang="en-US" b="1">
              <a:solidFill>
                <a:srgbClr val="0070C0"/>
              </a:solidFill>
              <a:cs typeface="Arial" charset="0"/>
            </a:endParaRPr>
          </a:p>
        </p:txBody>
      </p:sp>
      <p:sp>
        <p:nvSpPr>
          <p:cNvPr id="15" name="TextBox 14"/>
          <p:cNvSpPr txBox="1">
            <a:spLocks noChangeArrowheads="1"/>
          </p:cNvSpPr>
          <p:nvPr/>
        </p:nvSpPr>
        <p:spPr bwMode="auto">
          <a:xfrm>
            <a:off x="5147047" y="1752600"/>
            <a:ext cx="16566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b="1">
                <a:solidFill>
                  <a:srgbClr val="0070C0"/>
                </a:solidFill>
                <a:cs typeface="Arial" charset="0"/>
              </a:rPr>
              <a:t>Business Apps</a:t>
            </a:r>
            <a:endParaRPr lang="en-US" b="1">
              <a:solidFill>
                <a:srgbClr val="0070C0"/>
              </a:solidFill>
              <a:cs typeface="Arial" charset="0"/>
            </a:endParaRPr>
          </a:p>
        </p:txBody>
      </p:sp>
      <p:sp>
        <p:nvSpPr>
          <p:cNvPr id="16" name="TextBox 15"/>
          <p:cNvSpPr txBox="1">
            <a:spLocks noChangeArrowheads="1"/>
          </p:cNvSpPr>
          <p:nvPr/>
        </p:nvSpPr>
        <p:spPr bwMode="auto">
          <a:xfrm>
            <a:off x="6412213" y="2438400"/>
            <a:ext cx="1999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b="1">
                <a:solidFill>
                  <a:srgbClr val="0070C0"/>
                </a:solidFill>
                <a:cs typeface="Arial" charset="0"/>
              </a:rPr>
              <a:t>Management Apps</a:t>
            </a:r>
            <a:endParaRPr lang="en-US" b="1">
              <a:solidFill>
                <a:srgbClr val="0070C0"/>
              </a:solidFill>
              <a:cs typeface="Arial" charset="0"/>
            </a:endParaRPr>
          </a:p>
        </p:txBody>
      </p:sp>
      <p:sp>
        <p:nvSpPr>
          <p:cNvPr id="17" name="TextBox 16"/>
          <p:cNvSpPr txBox="1">
            <a:spLocks noChangeArrowheads="1"/>
          </p:cNvSpPr>
          <p:nvPr/>
        </p:nvSpPr>
        <p:spPr bwMode="auto">
          <a:xfrm>
            <a:off x="6628783" y="3200400"/>
            <a:ext cx="17363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b="1">
                <a:solidFill>
                  <a:srgbClr val="0070C0"/>
                </a:solidFill>
                <a:cs typeface="Arial" charset="0"/>
              </a:rPr>
              <a:t>Mobile Services</a:t>
            </a:r>
            <a:endParaRPr lang="en-US" b="1">
              <a:solidFill>
                <a:srgbClr val="0070C0"/>
              </a:solidFill>
              <a:cs typeface="Arial" charset="0"/>
            </a:endParaRPr>
          </a:p>
        </p:txBody>
      </p:sp>
      <p:sp>
        <p:nvSpPr>
          <p:cNvPr id="18" name="TextBox 17"/>
          <p:cNvSpPr txBox="1">
            <a:spLocks noChangeArrowheads="1"/>
          </p:cNvSpPr>
          <p:nvPr/>
        </p:nvSpPr>
        <p:spPr bwMode="auto">
          <a:xfrm>
            <a:off x="6210546" y="3962400"/>
            <a:ext cx="17219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b="1">
                <a:solidFill>
                  <a:srgbClr val="0070C0"/>
                </a:solidFill>
                <a:cs typeface="Arial" charset="0"/>
              </a:rPr>
              <a:t>Location-Based</a:t>
            </a:r>
            <a:br>
              <a:rPr lang="en-GB" b="1">
                <a:solidFill>
                  <a:srgbClr val="0070C0"/>
                </a:solidFill>
                <a:cs typeface="Arial" charset="0"/>
              </a:rPr>
            </a:br>
            <a:r>
              <a:rPr lang="en-GB" b="1">
                <a:solidFill>
                  <a:srgbClr val="0070C0"/>
                </a:solidFill>
                <a:cs typeface="Arial" charset="0"/>
              </a:rPr>
              <a:t>Services</a:t>
            </a:r>
            <a:endParaRPr lang="en-US" b="1">
              <a:solidFill>
                <a:srgbClr val="0070C0"/>
              </a:solidFill>
              <a:cs typeface="Arial" charset="0"/>
            </a:endParaRPr>
          </a:p>
        </p:txBody>
      </p:sp>
      <p:sp>
        <p:nvSpPr>
          <p:cNvPr id="19" name="TextBox 18"/>
          <p:cNvSpPr txBox="1">
            <a:spLocks noChangeArrowheads="1"/>
          </p:cNvSpPr>
          <p:nvPr/>
        </p:nvSpPr>
        <p:spPr bwMode="auto">
          <a:xfrm>
            <a:off x="5715000" y="4648200"/>
            <a:ext cx="11541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b="1">
                <a:solidFill>
                  <a:srgbClr val="0070C0"/>
                </a:solidFill>
                <a:cs typeface="Arial" charset="0"/>
              </a:rPr>
              <a:t>Storage on</a:t>
            </a:r>
            <a:br>
              <a:rPr lang="en-GB" b="1">
                <a:solidFill>
                  <a:srgbClr val="0070C0"/>
                </a:solidFill>
                <a:cs typeface="Arial" charset="0"/>
              </a:rPr>
            </a:br>
            <a:r>
              <a:rPr lang="en-GB" b="1">
                <a:solidFill>
                  <a:srgbClr val="0070C0"/>
                </a:solidFill>
                <a:cs typeface="Arial" charset="0"/>
              </a:rPr>
              <a:t>Demand</a:t>
            </a:r>
            <a:endParaRPr lang="en-US" b="1">
              <a:solidFill>
                <a:srgbClr val="0070C0"/>
              </a:solidFill>
              <a:cs typeface="Arial" charset="0"/>
            </a:endParaRPr>
          </a:p>
        </p:txBody>
      </p:sp>
      <p:sp>
        <p:nvSpPr>
          <p:cNvPr id="20" name="TextBox 19"/>
          <p:cNvSpPr txBox="1">
            <a:spLocks noChangeArrowheads="1"/>
          </p:cNvSpPr>
          <p:nvPr/>
        </p:nvSpPr>
        <p:spPr bwMode="auto">
          <a:xfrm>
            <a:off x="3002660" y="4800600"/>
            <a:ext cx="13003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defRPr sz="1600">
                <a:solidFill>
                  <a:schemeClr val="tx1"/>
                </a:solidFill>
                <a:latin typeface="Futura Bk" pitchFamily="34" charset="0"/>
              </a:defRPr>
            </a:lvl1pPr>
            <a:lvl2pPr marL="742950" indent="-285750">
              <a:spcBef>
                <a:spcPct val="50000"/>
              </a:spcBef>
              <a:defRPr sz="1600">
                <a:solidFill>
                  <a:schemeClr val="tx1"/>
                </a:solidFill>
                <a:latin typeface="Futura Bk" pitchFamily="34" charset="0"/>
              </a:defRPr>
            </a:lvl2pPr>
            <a:lvl3pPr marL="1143000" indent="-228600">
              <a:spcBef>
                <a:spcPct val="50000"/>
              </a:spcBef>
              <a:defRPr sz="1600">
                <a:solidFill>
                  <a:schemeClr val="tx1"/>
                </a:solidFill>
                <a:latin typeface="Futura Bk" pitchFamily="34" charset="0"/>
              </a:defRPr>
            </a:lvl3pPr>
            <a:lvl4pPr marL="1600200" indent="-228600">
              <a:spcBef>
                <a:spcPct val="50000"/>
              </a:spcBef>
              <a:defRPr sz="1600">
                <a:solidFill>
                  <a:schemeClr val="tx1"/>
                </a:solidFill>
                <a:latin typeface="Futura Bk" pitchFamily="34" charset="0"/>
              </a:defRPr>
            </a:lvl4pPr>
            <a:lvl5pPr marL="2057400" indent="-228600">
              <a:spcBef>
                <a:spcPct val="50000"/>
              </a:spcBef>
              <a:defRPr sz="1600">
                <a:solidFill>
                  <a:schemeClr val="tx1"/>
                </a:solidFill>
                <a:latin typeface="Futura Bk" pitchFamily="34" charset="0"/>
              </a:defRPr>
            </a:lvl5pPr>
            <a:lvl6pPr marL="2514600" indent="-228600" fontAlgn="base">
              <a:spcBef>
                <a:spcPct val="50000"/>
              </a:spcBef>
              <a:spcAft>
                <a:spcPct val="0"/>
              </a:spcAft>
              <a:defRPr sz="1600">
                <a:solidFill>
                  <a:schemeClr val="tx1"/>
                </a:solidFill>
                <a:latin typeface="Futura Bk" pitchFamily="34" charset="0"/>
              </a:defRPr>
            </a:lvl6pPr>
            <a:lvl7pPr marL="2971800" indent="-228600" fontAlgn="base">
              <a:spcBef>
                <a:spcPct val="50000"/>
              </a:spcBef>
              <a:spcAft>
                <a:spcPct val="0"/>
              </a:spcAft>
              <a:defRPr sz="1600">
                <a:solidFill>
                  <a:schemeClr val="tx1"/>
                </a:solidFill>
                <a:latin typeface="Futura Bk" pitchFamily="34" charset="0"/>
              </a:defRPr>
            </a:lvl7pPr>
            <a:lvl8pPr marL="3429000" indent="-228600" fontAlgn="base">
              <a:spcBef>
                <a:spcPct val="50000"/>
              </a:spcBef>
              <a:spcAft>
                <a:spcPct val="0"/>
              </a:spcAft>
              <a:defRPr sz="1600">
                <a:solidFill>
                  <a:schemeClr val="tx1"/>
                </a:solidFill>
                <a:latin typeface="Futura Bk" pitchFamily="34" charset="0"/>
              </a:defRPr>
            </a:lvl8pPr>
            <a:lvl9pPr marL="3886200" indent="-228600" fontAlgn="base">
              <a:spcBef>
                <a:spcPct val="50000"/>
              </a:spcBef>
              <a:spcAft>
                <a:spcPct val="0"/>
              </a:spcAft>
              <a:defRPr sz="1600">
                <a:solidFill>
                  <a:schemeClr val="tx1"/>
                </a:solidFill>
                <a:latin typeface="Futura Bk" pitchFamily="34" charset="0"/>
              </a:defRPr>
            </a:lvl9pPr>
          </a:lstStyle>
          <a:p>
            <a:pPr algn="ctr"/>
            <a:r>
              <a:rPr lang="en-GB" b="1">
                <a:solidFill>
                  <a:srgbClr val="0070C0"/>
                </a:solidFill>
                <a:cs typeface="Arial" charset="0"/>
              </a:rPr>
              <a:t>Platform</a:t>
            </a:r>
            <a:br>
              <a:rPr lang="en-GB" b="1">
                <a:solidFill>
                  <a:srgbClr val="0070C0"/>
                </a:solidFill>
                <a:cs typeface="Arial" charset="0"/>
              </a:rPr>
            </a:br>
            <a:r>
              <a:rPr lang="en-GB" b="1">
                <a:solidFill>
                  <a:srgbClr val="0070C0"/>
                </a:solidFill>
                <a:cs typeface="Arial" charset="0"/>
              </a:rPr>
              <a:t>on Demand</a:t>
            </a:r>
            <a:endParaRPr lang="en-US" b="1">
              <a:solidFill>
                <a:srgbClr val="0070C0"/>
              </a:solidFill>
              <a:cs typeface="Arial" charset="0"/>
            </a:endParaRPr>
          </a:p>
        </p:txBody>
      </p:sp>
      <p:sp>
        <p:nvSpPr>
          <p:cNvPr id="21" name="Rectangle 39"/>
          <p:cNvSpPr>
            <a:spLocks noChangeArrowheads="1"/>
          </p:cNvSpPr>
          <p:nvPr/>
        </p:nvSpPr>
        <p:spPr bwMode="auto">
          <a:xfrm>
            <a:off x="2478088" y="5867400"/>
            <a:ext cx="4933950" cy="683264"/>
          </a:xfrm>
          <a:prstGeom prst="rect">
            <a:avLst/>
          </a:prstGeom>
          <a:solidFill>
            <a:srgbClr val="FFFF99"/>
          </a:solidFill>
          <a:ln w="25400" algn="ctr">
            <a:noFill/>
            <a:miter lim="800000"/>
            <a:headEnd/>
            <a:tailEnd/>
          </a:ln>
          <a:effectLst>
            <a:outerShdw dist="35921" dir="2700000" algn="ctr" rotWithShape="0">
              <a:srgbClr val="808080">
                <a:alpha val="39998"/>
              </a:srgbClr>
            </a:outerShdw>
          </a:effectLst>
        </p:spPr>
        <p:txBody>
          <a:bodyPr wrap="square">
            <a:spAutoFit/>
          </a:bodyPr>
          <a:lstStyle/>
          <a:p>
            <a:pPr algn="ctr">
              <a:lnSpc>
                <a:spcPct val="80000"/>
              </a:lnSpc>
              <a:spcBef>
                <a:spcPct val="25000"/>
              </a:spcBef>
              <a:spcAft>
                <a:spcPct val="10000"/>
              </a:spcAft>
              <a:buClr>
                <a:srgbClr val="ABA69F"/>
              </a:buClr>
              <a:buSzPct val="80000"/>
              <a:defRPr/>
            </a:pPr>
            <a:r>
              <a:rPr lang="en-US" sz="2400" b="1" dirty="0">
                <a:latin typeface="Times New Roman" pitchFamily="18" charset="0"/>
                <a:cs typeface="Times New Roman" pitchFamily="18" charset="0"/>
              </a:rPr>
              <a:t>Cloud Computing Means Many Different Things To Different People</a:t>
            </a:r>
          </a:p>
        </p:txBody>
      </p:sp>
      <p:sp>
        <p:nvSpPr>
          <p:cNvPr id="22" name="Cloud 21"/>
          <p:cNvSpPr/>
          <p:nvPr/>
        </p:nvSpPr>
        <p:spPr bwMode="auto">
          <a:xfrm>
            <a:off x="3197386" y="2867891"/>
            <a:ext cx="872836" cy="577274"/>
          </a:xfrm>
          <a:prstGeom prst="cloud">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cap="flat" cmpd="sng" algn="ctr">
            <a:solidFill>
              <a:schemeClr val="accent1"/>
            </a:solidFill>
            <a:prstDash val="solid"/>
            <a:round/>
            <a:headEnd type="none" w="med" len="med"/>
            <a:tailEnd type="none" w="med" len="med"/>
          </a:ln>
          <a:effectLst/>
          <a:scene3d>
            <a:camera prst="orthographicFront"/>
            <a:lightRig rig="threePt" dir="t"/>
          </a:scene3d>
          <a:sp3d>
            <a:bevelB w="152400" h="50800" prst="softRound"/>
          </a:sp3d>
        </p:spPr>
        <p:txBody>
          <a:bodyPr wrap="none"/>
          <a:lstStyle/>
          <a:p>
            <a:pPr algn="ctr">
              <a:spcBef>
                <a:spcPct val="50000"/>
              </a:spcBef>
              <a:defRPr/>
            </a:pPr>
            <a:endParaRPr lang="en-US">
              <a:cs typeface="Arial" charset="0"/>
            </a:endParaRPr>
          </a:p>
        </p:txBody>
      </p:sp>
      <p:sp>
        <p:nvSpPr>
          <p:cNvPr id="23" name="Cloud 22"/>
          <p:cNvSpPr/>
          <p:nvPr/>
        </p:nvSpPr>
        <p:spPr bwMode="auto">
          <a:xfrm>
            <a:off x="4601314" y="2563091"/>
            <a:ext cx="872836" cy="577274"/>
          </a:xfrm>
          <a:prstGeom prst="cloud">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cap="flat" cmpd="sng" algn="ctr">
            <a:solidFill>
              <a:schemeClr val="accent1"/>
            </a:solidFill>
            <a:prstDash val="solid"/>
            <a:round/>
            <a:headEnd type="none" w="med" len="med"/>
            <a:tailEnd type="none" w="med" len="med"/>
          </a:ln>
          <a:effectLst/>
          <a:scene3d>
            <a:camera prst="orthographicFront"/>
            <a:lightRig rig="threePt" dir="t"/>
          </a:scene3d>
          <a:sp3d>
            <a:bevelB w="152400" h="50800" prst="softRound"/>
          </a:sp3d>
        </p:spPr>
        <p:txBody>
          <a:bodyPr wrap="none"/>
          <a:lstStyle/>
          <a:p>
            <a:pPr algn="ctr">
              <a:spcBef>
                <a:spcPct val="50000"/>
              </a:spcBef>
              <a:defRPr/>
            </a:pPr>
            <a:endParaRPr lang="en-US">
              <a:cs typeface="Arial" charset="0"/>
            </a:endParaRPr>
          </a:p>
        </p:txBody>
      </p:sp>
      <p:sp>
        <p:nvSpPr>
          <p:cNvPr id="24" name="Cloud 23"/>
          <p:cNvSpPr/>
          <p:nvPr/>
        </p:nvSpPr>
        <p:spPr bwMode="auto">
          <a:xfrm>
            <a:off x="3982477" y="3255818"/>
            <a:ext cx="872836" cy="577274"/>
          </a:xfrm>
          <a:prstGeom prst="cloud">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cap="flat" cmpd="sng" algn="ctr">
            <a:solidFill>
              <a:schemeClr val="accent1"/>
            </a:solidFill>
            <a:prstDash val="solid"/>
            <a:round/>
            <a:headEnd type="none" w="med" len="med"/>
            <a:tailEnd type="none" w="med" len="med"/>
          </a:ln>
          <a:effectLst/>
          <a:scene3d>
            <a:camera prst="orthographicFront"/>
            <a:lightRig rig="threePt" dir="t"/>
          </a:scene3d>
          <a:sp3d>
            <a:bevelB w="152400" h="50800" prst="softRound"/>
          </a:sp3d>
        </p:spPr>
        <p:txBody>
          <a:bodyPr wrap="none"/>
          <a:lstStyle/>
          <a:p>
            <a:pPr algn="ctr">
              <a:spcBef>
                <a:spcPct val="50000"/>
              </a:spcBef>
              <a:defRPr/>
            </a:pPr>
            <a:endParaRPr lang="en-US">
              <a:cs typeface="Arial" charset="0"/>
            </a:endParaRPr>
          </a:p>
        </p:txBody>
      </p:sp>
      <p:sp>
        <p:nvSpPr>
          <p:cNvPr id="25" name="Cloud 24"/>
          <p:cNvSpPr/>
          <p:nvPr/>
        </p:nvSpPr>
        <p:spPr bwMode="auto">
          <a:xfrm>
            <a:off x="5053895" y="3237345"/>
            <a:ext cx="872836" cy="577274"/>
          </a:xfrm>
          <a:prstGeom prst="cloud">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cap="flat" cmpd="sng" algn="ctr">
            <a:solidFill>
              <a:schemeClr val="accent1"/>
            </a:solidFill>
            <a:prstDash val="solid"/>
            <a:round/>
            <a:headEnd type="none" w="med" len="med"/>
            <a:tailEnd type="none" w="med" len="med"/>
          </a:ln>
          <a:effectLst/>
          <a:scene3d>
            <a:camera prst="orthographicFront"/>
            <a:lightRig rig="threePt" dir="t"/>
          </a:scene3d>
          <a:sp3d>
            <a:bevelB w="152400" h="50800" prst="softRound"/>
          </a:sp3d>
        </p:spPr>
        <p:txBody>
          <a:bodyPr wrap="none"/>
          <a:lstStyle/>
          <a:p>
            <a:pPr algn="ctr">
              <a:spcBef>
                <a:spcPct val="50000"/>
              </a:spcBef>
              <a:defRPr/>
            </a:pPr>
            <a:endParaRPr lang="en-US">
              <a:cs typeface="Arial" charset="0"/>
            </a:endParaRPr>
          </a:p>
        </p:txBody>
      </p:sp>
      <p:sp>
        <p:nvSpPr>
          <p:cNvPr id="26" name="Cloud 25"/>
          <p:cNvSpPr/>
          <p:nvPr/>
        </p:nvSpPr>
        <p:spPr bwMode="auto">
          <a:xfrm>
            <a:off x="3197387" y="3810001"/>
            <a:ext cx="872836" cy="577274"/>
          </a:xfrm>
          <a:prstGeom prst="cloud">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cap="flat" cmpd="sng" algn="ctr">
            <a:solidFill>
              <a:schemeClr val="accent1"/>
            </a:solidFill>
            <a:prstDash val="solid"/>
            <a:round/>
            <a:headEnd type="none" w="med" len="med"/>
            <a:tailEnd type="none" w="med" len="med"/>
          </a:ln>
          <a:effectLst/>
          <a:scene3d>
            <a:camera prst="orthographicFront"/>
            <a:lightRig rig="threePt" dir="t"/>
          </a:scene3d>
          <a:sp3d>
            <a:bevelB w="152400" h="50800" prst="softRound"/>
          </a:sp3d>
        </p:spPr>
        <p:txBody>
          <a:bodyPr wrap="none"/>
          <a:lstStyle/>
          <a:p>
            <a:pPr algn="ctr">
              <a:spcBef>
                <a:spcPct val="50000"/>
              </a:spcBef>
              <a:defRPr/>
            </a:pPr>
            <a:endParaRPr lang="en-US">
              <a:cs typeface="Arial" charset="0"/>
            </a:endParaRPr>
          </a:p>
        </p:txBody>
      </p:sp>
      <p:sp>
        <p:nvSpPr>
          <p:cNvPr id="27" name="Cloud 26"/>
          <p:cNvSpPr/>
          <p:nvPr/>
        </p:nvSpPr>
        <p:spPr bwMode="auto">
          <a:xfrm>
            <a:off x="4361169" y="3883890"/>
            <a:ext cx="872836" cy="577274"/>
          </a:xfrm>
          <a:prstGeom prst="cloud">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cap="flat" cmpd="sng" algn="ctr">
            <a:solidFill>
              <a:schemeClr val="accent1"/>
            </a:solidFill>
            <a:prstDash val="solid"/>
            <a:round/>
            <a:headEnd type="none" w="med" len="med"/>
            <a:tailEnd type="none" w="med" len="med"/>
          </a:ln>
          <a:effectLst/>
          <a:scene3d>
            <a:camera prst="orthographicFront"/>
            <a:lightRig rig="threePt" dir="t"/>
          </a:scene3d>
          <a:sp3d>
            <a:bevelB w="152400" h="50800" prst="softRound"/>
          </a:sp3d>
        </p:spPr>
        <p:txBody>
          <a:bodyPr wrap="none"/>
          <a:lstStyle/>
          <a:p>
            <a:pPr algn="ctr">
              <a:spcBef>
                <a:spcPct val="50000"/>
              </a:spcBef>
              <a:defRPr/>
            </a:pPr>
            <a:endParaRPr lang="en-US">
              <a:cs typeface="Arial" charset="0"/>
            </a:endParaRPr>
          </a:p>
        </p:txBody>
      </p:sp>
    </p:spTree>
    <p:extLst>
      <p:ext uri="{BB962C8B-B14F-4D97-AF65-F5344CB8AC3E}">
        <p14:creationId xmlns:p14="http://schemas.microsoft.com/office/powerpoint/2010/main" val="289768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828800" y="604515"/>
            <a:ext cx="6400800" cy="6660798"/>
          </a:xfrm>
          <a:prstGeom prst="rect">
            <a:avLst/>
          </a:prstGeom>
        </p:spPr>
        <p:txBody>
          <a:bodyPr vert="horz" wrap="square" lIns="0" tIns="12700" rIns="0" bIns="0" rtlCol="0">
            <a:spAutoFit/>
          </a:bodyPr>
          <a:lstStyle/>
          <a:p>
            <a:pPr marL="469900" indent="-457200" algn="just">
              <a:lnSpc>
                <a:spcPct val="100000"/>
              </a:lnSpc>
              <a:buFont typeface="Arial" pitchFamily="34" charset="0"/>
              <a:buChar char="•"/>
              <a:tabLst>
                <a:tab pos="363220" algn="l"/>
              </a:tabLst>
            </a:pPr>
            <a:r>
              <a:rPr lang="en-US" sz="2800" u="sng" spc="-15" dirty="0" smtClean="0">
                <a:latin typeface="Times New Roman" pitchFamily="18" charset="0"/>
                <a:cs typeface="Times New Roman" pitchFamily="18" charset="0"/>
              </a:rPr>
              <a:t>Infrastructure </a:t>
            </a:r>
            <a:r>
              <a:rPr lang="en-US" sz="2800" u="sng" spc="-5" dirty="0">
                <a:latin typeface="Times New Roman" pitchFamily="18" charset="0"/>
                <a:cs typeface="Times New Roman" pitchFamily="18" charset="0"/>
              </a:rPr>
              <a:t>as a Service:</a:t>
            </a:r>
            <a:r>
              <a:rPr lang="en-US" sz="2800" u="sng" spc="50" dirty="0">
                <a:latin typeface="Times New Roman" pitchFamily="18" charset="0"/>
                <a:cs typeface="Times New Roman" pitchFamily="18" charset="0"/>
              </a:rPr>
              <a:t> </a:t>
            </a:r>
            <a:r>
              <a:rPr lang="en-US" sz="2800" b="1" u="sng" dirty="0" err="1">
                <a:latin typeface="Times New Roman" pitchFamily="18" charset="0"/>
                <a:cs typeface="Times New Roman" pitchFamily="18" charset="0"/>
              </a:rPr>
              <a:t>IaaS</a:t>
            </a:r>
            <a:endParaRPr lang="en-US" sz="2800" u="sng" dirty="0">
              <a:latin typeface="Times New Roman" pitchFamily="18" charset="0"/>
              <a:cs typeface="Times New Roman" pitchFamily="18" charset="0"/>
            </a:endParaRPr>
          </a:p>
          <a:p>
            <a:pPr marL="469900" indent="-457200" algn="just">
              <a:lnSpc>
                <a:spcPct val="100000"/>
              </a:lnSpc>
              <a:spcBef>
                <a:spcPts val="770"/>
              </a:spcBef>
              <a:buFont typeface="Arial" pitchFamily="34" charset="0"/>
              <a:buChar char="•"/>
              <a:tabLst>
                <a:tab pos="363220" algn="l"/>
              </a:tabLst>
            </a:pPr>
            <a:r>
              <a:rPr lang="en-US" sz="2800" u="sng" spc="-15" dirty="0">
                <a:latin typeface="Times New Roman" pitchFamily="18" charset="0"/>
                <a:cs typeface="Times New Roman" pitchFamily="18" charset="0"/>
              </a:rPr>
              <a:t>Platform </a:t>
            </a:r>
            <a:r>
              <a:rPr lang="en-US" sz="2800" u="sng" spc="-5" dirty="0">
                <a:latin typeface="Times New Roman" pitchFamily="18" charset="0"/>
                <a:cs typeface="Times New Roman" pitchFamily="18" charset="0"/>
              </a:rPr>
              <a:t>as a Service:</a:t>
            </a:r>
            <a:r>
              <a:rPr lang="en-US" sz="2800" u="sng" spc="55" dirty="0">
                <a:latin typeface="Times New Roman" pitchFamily="18" charset="0"/>
                <a:cs typeface="Times New Roman" pitchFamily="18" charset="0"/>
              </a:rPr>
              <a:t> </a:t>
            </a:r>
            <a:r>
              <a:rPr lang="en-US" sz="2800" b="1" u="sng" spc="-15" dirty="0" err="1">
                <a:latin typeface="Times New Roman" pitchFamily="18" charset="0"/>
                <a:cs typeface="Times New Roman" pitchFamily="18" charset="0"/>
              </a:rPr>
              <a:t>PaaS</a:t>
            </a:r>
            <a:endParaRPr lang="en-US" sz="2800" u="sng" dirty="0">
              <a:latin typeface="Times New Roman" pitchFamily="18" charset="0"/>
              <a:cs typeface="Times New Roman" pitchFamily="18" charset="0"/>
            </a:endParaRPr>
          </a:p>
          <a:p>
            <a:pPr marL="469900" indent="-457200" algn="just">
              <a:lnSpc>
                <a:spcPct val="100000"/>
              </a:lnSpc>
              <a:spcBef>
                <a:spcPts val="770"/>
              </a:spcBef>
              <a:buFont typeface="Arial" pitchFamily="34" charset="0"/>
              <a:buChar char="•"/>
              <a:tabLst>
                <a:tab pos="363220" algn="l"/>
              </a:tabLst>
            </a:pPr>
            <a:r>
              <a:rPr lang="en-US" sz="2800" u="sng" spc="-15" dirty="0">
                <a:latin typeface="Times New Roman" pitchFamily="18" charset="0"/>
                <a:cs typeface="Times New Roman" pitchFamily="18" charset="0"/>
              </a:rPr>
              <a:t>Software </a:t>
            </a:r>
            <a:r>
              <a:rPr lang="en-US" sz="2800" u="sng" dirty="0">
                <a:latin typeface="Times New Roman" pitchFamily="18" charset="0"/>
                <a:cs typeface="Times New Roman" pitchFamily="18" charset="0"/>
              </a:rPr>
              <a:t>as </a:t>
            </a:r>
            <a:r>
              <a:rPr lang="en-US" sz="2800" u="sng" spc="-5" dirty="0">
                <a:latin typeface="Times New Roman" pitchFamily="18" charset="0"/>
                <a:cs typeface="Times New Roman" pitchFamily="18" charset="0"/>
              </a:rPr>
              <a:t>a Service:</a:t>
            </a:r>
            <a:r>
              <a:rPr lang="en-US" sz="2800" u="sng" spc="45" dirty="0">
                <a:latin typeface="Times New Roman" pitchFamily="18" charset="0"/>
                <a:cs typeface="Times New Roman" pitchFamily="18" charset="0"/>
              </a:rPr>
              <a:t> </a:t>
            </a:r>
            <a:r>
              <a:rPr lang="en-US" sz="2800" b="1" u="sng" dirty="0" err="1" smtClean="0">
                <a:latin typeface="Times New Roman" pitchFamily="18" charset="0"/>
                <a:cs typeface="Times New Roman" pitchFamily="18" charset="0"/>
              </a:rPr>
              <a:t>SaaS</a:t>
            </a:r>
            <a:r>
              <a:rPr lang="en-US" sz="2800" b="1" u="sng" dirty="0" smtClean="0">
                <a:latin typeface="Times New Roman" pitchFamily="18" charset="0"/>
                <a:cs typeface="Times New Roman" pitchFamily="18" charset="0"/>
              </a:rPr>
              <a:t> </a:t>
            </a:r>
          </a:p>
          <a:p>
            <a:pPr marL="469900" lvl="0" indent="-457200" algn="just">
              <a:spcBef>
                <a:spcPts val="770"/>
              </a:spcBef>
              <a:buFont typeface="Arial" pitchFamily="34" charset="0"/>
              <a:buChar char="•"/>
              <a:tabLst>
                <a:tab pos="363220" algn="l"/>
              </a:tabLst>
            </a:pPr>
            <a:r>
              <a:rPr lang="en-US" sz="2800" dirty="0" smtClean="0">
                <a:latin typeface="Times New Roman" pitchFamily="18" charset="0"/>
                <a:cs typeface="Times New Roman" pitchFamily="18" charset="0"/>
              </a:rPr>
              <a:t>Desktop as a service: </a:t>
            </a:r>
            <a:r>
              <a:rPr lang="en-US" sz="2800" b="1" dirty="0" err="1" smtClean="0">
                <a:latin typeface="Times New Roman" pitchFamily="18" charset="0"/>
                <a:cs typeface="Times New Roman" pitchFamily="18" charset="0"/>
              </a:rPr>
              <a:t>DaaS</a:t>
            </a:r>
            <a:r>
              <a:rPr lang="en-US" sz="2800" dirty="0" smtClean="0">
                <a:latin typeface="Times New Roman" pitchFamily="18" charset="0"/>
                <a:cs typeface="Times New Roman" pitchFamily="18" charset="0"/>
              </a:rPr>
              <a:t> </a:t>
            </a:r>
          </a:p>
          <a:p>
            <a:pPr marL="469900" indent="-457200" algn="just">
              <a:spcBef>
                <a:spcPts val="770"/>
              </a:spcBef>
              <a:buFont typeface="Arial" pitchFamily="34" charset="0"/>
              <a:buChar char="•"/>
              <a:tabLst>
                <a:tab pos="363220" algn="l"/>
              </a:tabLst>
            </a:pPr>
            <a:r>
              <a:rPr lang="en-US" sz="2800" dirty="0" smtClean="0">
                <a:latin typeface="Times New Roman" pitchFamily="18" charset="0"/>
                <a:cs typeface="Times New Roman" pitchFamily="18" charset="0"/>
              </a:rPr>
              <a:t>Networking as a Service: </a:t>
            </a:r>
            <a:r>
              <a:rPr lang="en-US" sz="2800" b="1" dirty="0" err="1" smtClean="0">
                <a:latin typeface="Times New Roman" pitchFamily="18" charset="0"/>
                <a:cs typeface="Times New Roman" pitchFamily="18" charset="0"/>
              </a:rPr>
              <a:t>NaaS</a:t>
            </a:r>
            <a:endParaRPr lang="en-US" sz="2800" b="1" dirty="0" smtClean="0">
              <a:latin typeface="Times New Roman" pitchFamily="18" charset="0"/>
              <a:cs typeface="Times New Roman" pitchFamily="18" charset="0"/>
            </a:endParaRPr>
          </a:p>
          <a:p>
            <a:pPr marL="469900" indent="-457200" algn="just">
              <a:spcBef>
                <a:spcPts val="770"/>
              </a:spcBef>
              <a:buFont typeface="Arial" pitchFamily="34" charset="0"/>
              <a:buChar char="•"/>
              <a:tabLst>
                <a:tab pos="363220" algn="l"/>
              </a:tabLst>
            </a:pPr>
            <a:r>
              <a:rPr lang="en-US" sz="2800" dirty="0" smtClean="0">
                <a:latin typeface="Times New Roman" pitchFamily="18" charset="0"/>
                <a:cs typeface="Times New Roman" pitchFamily="18" charset="0"/>
              </a:rPr>
              <a:t>Anything as a Service: </a:t>
            </a:r>
            <a:r>
              <a:rPr lang="en-US" sz="2800" b="1" dirty="0" err="1" smtClean="0">
                <a:latin typeface="Times New Roman" pitchFamily="18" charset="0"/>
                <a:cs typeface="Times New Roman" pitchFamily="18" charset="0"/>
              </a:rPr>
              <a:t>XaaS</a:t>
            </a:r>
            <a:endParaRPr lang="en-US" sz="2800" b="1" dirty="0" smtClean="0">
              <a:latin typeface="Times New Roman" pitchFamily="18" charset="0"/>
              <a:cs typeface="Times New Roman" pitchFamily="18" charset="0"/>
            </a:endParaRPr>
          </a:p>
          <a:p>
            <a:pPr marL="457200" lvl="0" indent="-457200">
              <a:buFont typeface="Arial" pitchFamily="34" charset="0"/>
              <a:buChar char="•"/>
            </a:pPr>
            <a:r>
              <a:rPr lang="en-US" sz="2800" dirty="0" smtClean="0">
                <a:latin typeface="Times New Roman" pitchFamily="18" charset="0"/>
                <a:cs typeface="Times New Roman" pitchFamily="18" charset="0"/>
              </a:rPr>
              <a:t>Storage </a:t>
            </a:r>
            <a:r>
              <a:rPr lang="en-US" sz="2800" dirty="0">
                <a:latin typeface="Times New Roman" pitchFamily="18" charset="0"/>
                <a:cs typeface="Times New Roman" pitchFamily="18" charset="0"/>
              </a:rPr>
              <a:t>as a </a:t>
            </a:r>
            <a:r>
              <a:rPr lang="en-US" sz="2800" dirty="0" smtClean="0">
                <a:latin typeface="Times New Roman" pitchFamily="18" charset="0"/>
                <a:cs typeface="Times New Roman" pitchFamily="18" charset="0"/>
              </a:rPr>
              <a:t>Service: </a:t>
            </a:r>
            <a:r>
              <a:rPr lang="en-US" sz="2800" b="1" dirty="0" err="1" smtClean="0">
                <a:latin typeface="Times New Roman" pitchFamily="18" charset="0"/>
                <a:cs typeface="Times New Roman" pitchFamily="18" charset="0"/>
              </a:rPr>
              <a:t>STaaS</a:t>
            </a:r>
            <a:endParaRPr lang="en-US" sz="2800" b="1" dirty="0">
              <a:latin typeface="Times New Roman" pitchFamily="18" charset="0"/>
              <a:cs typeface="Times New Roman" pitchFamily="18" charset="0"/>
            </a:endParaRPr>
          </a:p>
          <a:p>
            <a:pPr marL="457200" lvl="0" indent="-457200">
              <a:buFont typeface="Arial" pitchFamily="34" charset="0"/>
              <a:buChar char="•"/>
            </a:pPr>
            <a:r>
              <a:rPr lang="en-US" sz="2800" dirty="0">
                <a:latin typeface="Times New Roman" pitchFamily="18" charset="0"/>
                <a:cs typeface="Times New Roman" pitchFamily="18" charset="0"/>
              </a:rPr>
              <a:t>API as a </a:t>
            </a:r>
            <a:r>
              <a:rPr lang="en-US" sz="2800" dirty="0" smtClean="0">
                <a:latin typeface="Times New Roman" pitchFamily="18" charset="0"/>
                <a:cs typeface="Times New Roman" pitchFamily="18" charset="0"/>
              </a:rPr>
              <a:t>Service: </a:t>
            </a:r>
            <a:r>
              <a:rPr lang="en-US" sz="2800" b="1" dirty="0" err="1" smtClean="0">
                <a:latin typeface="Times New Roman" pitchFamily="18" charset="0"/>
                <a:cs typeface="Times New Roman" pitchFamily="18" charset="0"/>
              </a:rPr>
              <a:t>APIaaS</a:t>
            </a:r>
            <a:endParaRPr lang="en-US" sz="2800" b="1" dirty="0">
              <a:latin typeface="Times New Roman" pitchFamily="18" charset="0"/>
              <a:cs typeface="Times New Roman" pitchFamily="18" charset="0"/>
            </a:endParaRPr>
          </a:p>
          <a:p>
            <a:pPr marL="457200" lvl="0" indent="-457200">
              <a:buFont typeface="Arial" pitchFamily="34" charset="0"/>
              <a:buChar char="•"/>
            </a:pPr>
            <a:r>
              <a:rPr lang="en-US" sz="2800" dirty="0">
                <a:latin typeface="Times New Roman" pitchFamily="18" charset="0"/>
                <a:cs typeface="Times New Roman" pitchFamily="18" charset="0"/>
              </a:rPr>
              <a:t>Security as a </a:t>
            </a:r>
            <a:r>
              <a:rPr lang="en-US" sz="2800" dirty="0" smtClean="0">
                <a:latin typeface="Times New Roman" pitchFamily="18" charset="0"/>
                <a:cs typeface="Times New Roman" pitchFamily="18" charset="0"/>
              </a:rPr>
              <a:t>service: </a:t>
            </a:r>
            <a:r>
              <a:rPr lang="en-US" sz="2800" b="1" dirty="0" err="1" smtClean="0">
                <a:latin typeface="Times New Roman" pitchFamily="18" charset="0"/>
                <a:cs typeface="Times New Roman" pitchFamily="18" charset="0"/>
              </a:rPr>
              <a:t>SECaaS</a:t>
            </a:r>
            <a:endParaRPr lang="en-US" sz="2800" b="1" dirty="0">
              <a:latin typeface="Times New Roman" pitchFamily="18" charset="0"/>
              <a:cs typeface="Times New Roman" pitchFamily="18" charset="0"/>
            </a:endParaRPr>
          </a:p>
          <a:p>
            <a:pPr marL="457200" lvl="0" indent="-457200">
              <a:buFont typeface="Arial" pitchFamily="34" charset="0"/>
              <a:buChar char="•"/>
            </a:pPr>
            <a:r>
              <a:rPr lang="en-US" sz="2800" dirty="0" smtClean="0">
                <a:latin typeface="Times New Roman" pitchFamily="18" charset="0"/>
                <a:cs typeface="Times New Roman" pitchFamily="18" charset="0"/>
              </a:rPr>
              <a:t>Functions </a:t>
            </a:r>
            <a:r>
              <a:rPr lang="en-US" sz="2800" dirty="0">
                <a:latin typeface="Times New Roman" pitchFamily="18" charset="0"/>
                <a:cs typeface="Times New Roman" pitchFamily="18" charset="0"/>
              </a:rPr>
              <a:t>as a </a:t>
            </a:r>
            <a:r>
              <a:rPr lang="en-US" sz="2800" dirty="0" smtClean="0">
                <a:latin typeface="Times New Roman" pitchFamily="18" charset="0"/>
                <a:cs typeface="Times New Roman" pitchFamily="18" charset="0"/>
              </a:rPr>
              <a:t>service: </a:t>
            </a:r>
            <a:r>
              <a:rPr lang="en-US" sz="2800" b="1" dirty="0" err="1" smtClean="0">
                <a:latin typeface="Times New Roman" pitchFamily="18" charset="0"/>
                <a:cs typeface="Times New Roman" pitchFamily="18" charset="0"/>
              </a:rPr>
              <a:t>FaaS</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marL="457200" lvl="0" indent="-457200">
              <a:buFont typeface="Arial" pitchFamily="34" charset="0"/>
              <a:buChar char="•"/>
            </a:pPr>
            <a:r>
              <a:rPr lang="en-US" sz="2800" dirty="0">
                <a:latin typeface="Times New Roman" pitchFamily="18" charset="0"/>
                <a:cs typeface="Times New Roman" pitchFamily="18" charset="0"/>
              </a:rPr>
              <a:t>Recovery as a </a:t>
            </a:r>
            <a:r>
              <a:rPr lang="en-US" sz="2800" dirty="0" smtClean="0">
                <a:latin typeface="Times New Roman" pitchFamily="18" charset="0"/>
                <a:cs typeface="Times New Roman" pitchFamily="18" charset="0"/>
              </a:rPr>
              <a:t>Service: </a:t>
            </a:r>
            <a:r>
              <a:rPr lang="en-US" sz="2800" b="1" dirty="0" err="1" smtClean="0">
                <a:latin typeface="Times New Roman" pitchFamily="18" charset="0"/>
                <a:cs typeface="Times New Roman" pitchFamily="18" charset="0"/>
              </a:rPr>
              <a:t>RaaS</a:t>
            </a:r>
            <a:endParaRPr lang="en-US" sz="2800" b="1" dirty="0" smtClean="0">
              <a:latin typeface="Times New Roman" pitchFamily="18" charset="0"/>
              <a:cs typeface="Times New Roman" pitchFamily="18" charset="0"/>
            </a:endParaRPr>
          </a:p>
          <a:p>
            <a:pPr marL="457200" indent="-457200">
              <a:buFont typeface="Arial" pitchFamily="34" charset="0"/>
              <a:buChar char="•"/>
            </a:pPr>
            <a:r>
              <a:rPr lang="en-US" sz="2800" dirty="0" smtClean="0">
                <a:latin typeface="Times New Roman" pitchFamily="18" charset="0"/>
                <a:cs typeface="Times New Roman" pitchFamily="18" charset="0"/>
              </a:rPr>
              <a:t>Test environment as a service: </a:t>
            </a:r>
            <a:r>
              <a:rPr lang="en-US" sz="2800" b="1" dirty="0" err="1" smtClean="0">
                <a:latin typeface="Times New Roman" pitchFamily="18" charset="0"/>
                <a:cs typeface="Times New Roman" pitchFamily="18" charset="0"/>
              </a:rPr>
              <a:t>TEaaS</a:t>
            </a:r>
            <a:endParaRPr lang="en-US" sz="2800" b="1" dirty="0" smtClean="0">
              <a:latin typeface="Times New Roman" pitchFamily="18" charset="0"/>
              <a:cs typeface="Times New Roman" pitchFamily="18" charset="0"/>
            </a:endParaRPr>
          </a:p>
          <a:p>
            <a:pPr marL="457200" lvl="0" indent="-457200">
              <a:buFont typeface="Arial" pitchFamily="34" charset="0"/>
              <a:buChar char="•"/>
            </a:pPr>
            <a:r>
              <a:rPr lang="en-US" sz="2800" dirty="0" smtClean="0">
                <a:latin typeface="Times New Roman" pitchFamily="18" charset="0"/>
                <a:cs typeface="Times New Roman" pitchFamily="18" charset="0"/>
              </a:rPr>
              <a:t>…</a:t>
            </a:r>
            <a:r>
              <a:rPr lang="en-US" sz="2800" dirty="0">
                <a:latin typeface="Times New Roman" pitchFamily="18" charset="0"/>
                <a:cs typeface="Times New Roman" pitchFamily="18" charset="0"/>
              </a:rPr>
              <a:t>and more</a:t>
            </a:r>
          </a:p>
          <a:p>
            <a:pPr marL="362585" indent="-349885" algn="just">
              <a:lnSpc>
                <a:spcPct val="100000"/>
              </a:lnSpc>
              <a:spcBef>
                <a:spcPts val="770"/>
              </a:spcBef>
              <a:buAutoNum type="arabicPeriod"/>
              <a:tabLst>
                <a:tab pos="363220" algn="l"/>
              </a:tabLst>
            </a:pPr>
            <a:endParaRPr lang="en-US" sz="2800" dirty="0">
              <a:latin typeface="Times New Roman" pitchFamily="18" charset="0"/>
              <a:cs typeface="Times New Roman" pitchFamily="18" charset="0"/>
            </a:endParaRPr>
          </a:p>
        </p:txBody>
      </p:sp>
      <p:sp>
        <p:nvSpPr>
          <p:cNvPr id="5" name="Rectangle 4"/>
          <p:cNvSpPr/>
          <p:nvPr/>
        </p:nvSpPr>
        <p:spPr>
          <a:xfrm>
            <a:off x="-45590" y="152400"/>
            <a:ext cx="2941190" cy="584775"/>
          </a:xfrm>
          <a:prstGeom prst="rect">
            <a:avLst/>
          </a:prstGeom>
        </p:spPr>
        <p:txBody>
          <a:bodyPr wrap="none">
            <a:spAutoFit/>
          </a:bodyPr>
          <a:lstStyle/>
          <a:p>
            <a:pPr marL="12700" algn="just">
              <a:lnSpc>
                <a:spcPct val="100000"/>
              </a:lnSpc>
              <a:spcBef>
                <a:spcPts val="100"/>
              </a:spcBef>
            </a:pPr>
            <a:r>
              <a:rPr lang="en-US" sz="3200" b="1" spc="-5" dirty="0" smtClean="0">
                <a:latin typeface="Times New Roman" pitchFamily="18" charset="0"/>
                <a:cs typeface="Times New Roman" pitchFamily="18" charset="0"/>
              </a:rPr>
              <a:t>Cloud </a:t>
            </a:r>
            <a:r>
              <a:rPr lang="en-US" sz="3200" b="1" dirty="0" smtClean="0">
                <a:latin typeface="Times New Roman" pitchFamily="18" charset="0"/>
                <a:cs typeface="Times New Roman" pitchFamily="18" charset="0"/>
              </a:rPr>
              <a:t>Services:</a:t>
            </a:r>
          </a:p>
        </p:txBody>
      </p:sp>
    </p:spTree>
    <p:extLst>
      <p:ext uri="{BB962C8B-B14F-4D97-AF65-F5344CB8AC3E}">
        <p14:creationId xmlns:p14="http://schemas.microsoft.com/office/powerpoint/2010/main" val="29987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381000"/>
            <a:ext cx="6548120" cy="574040"/>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Infrastructure </a:t>
            </a:r>
            <a:r>
              <a:rPr dirty="0">
                <a:solidFill>
                  <a:schemeClr val="tx1"/>
                </a:solidFill>
              </a:rPr>
              <a:t>as a </a:t>
            </a:r>
            <a:r>
              <a:rPr spc="-5" dirty="0">
                <a:solidFill>
                  <a:schemeClr val="tx1"/>
                </a:solidFill>
              </a:rPr>
              <a:t>Service</a:t>
            </a:r>
            <a:r>
              <a:rPr spc="-65" dirty="0">
                <a:solidFill>
                  <a:schemeClr val="tx1"/>
                </a:solidFill>
              </a:rPr>
              <a:t> </a:t>
            </a:r>
            <a:r>
              <a:rPr dirty="0">
                <a:solidFill>
                  <a:schemeClr val="tx1"/>
                </a:solidFill>
              </a:rPr>
              <a:t>(IaaS)</a:t>
            </a:r>
          </a:p>
        </p:txBody>
      </p:sp>
      <p:sp>
        <p:nvSpPr>
          <p:cNvPr id="3" name="object 3"/>
          <p:cNvSpPr txBox="1"/>
          <p:nvPr/>
        </p:nvSpPr>
        <p:spPr>
          <a:xfrm>
            <a:off x="838200" y="1371600"/>
            <a:ext cx="7467600" cy="5054204"/>
          </a:xfrm>
          <a:prstGeom prst="rect">
            <a:avLst/>
          </a:prstGeom>
        </p:spPr>
        <p:txBody>
          <a:bodyPr vert="horz" wrap="square" lIns="0" tIns="12700" rIns="0" bIns="0" rtlCol="0">
            <a:spAutoFit/>
          </a:bodyPr>
          <a:lstStyle/>
          <a:p>
            <a:pPr algn="just">
              <a:lnSpc>
                <a:spcPct val="90000"/>
              </a:lnSpc>
              <a:buFont typeface="Wingdings" pitchFamily="2" charset="2"/>
              <a:buChar char="ü"/>
            </a:pPr>
            <a:r>
              <a:rPr lang="en-US" sz="2800" dirty="0" smtClean="0">
                <a:latin typeface="Times New Roman" pitchFamily="18" charset="0"/>
                <a:cs typeface="Times New Roman" pitchFamily="18" charset="0"/>
              </a:rPr>
              <a:t>The capability provided to the consumer is to provision processing, storage, networks, and other fundamental computing resources.</a:t>
            </a:r>
          </a:p>
          <a:p>
            <a:pPr algn="just">
              <a:lnSpc>
                <a:spcPct val="90000"/>
              </a:lnSpc>
              <a:buFont typeface="Wingdings" pitchFamily="2" charset="2"/>
              <a:buChar char="ü"/>
            </a:pPr>
            <a:endParaRPr lang="en-US" sz="2800" dirty="0" smtClean="0">
              <a:latin typeface="Times New Roman" pitchFamily="18" charset="0"/>
              <a:cs typeface="Times New Roman" pitchFamily="18" charset="0"/>
            </a:endParaRPr>
          </a:p>
          <a:p>
            <a:pPr algn="just">
              <a:lnSpc>
                <a:spcPct val="90000"/>
              </a:lnSpc>
              <a:buFont typeface="Wingdings" pitchFamily="2" charset="2"/>
              <a:buChar char="ü"/>
            </a:pPr>
            <a:r>
              <a:rPr lang="en-US" sz="2800" dirty="0" smtClean="0">
                <a:latin typeface="Times New Roman" pitchFamily="18" charset="0"/>
                <a:cs typeface="Times New Roman" pitchFamily="18" charset="0"/>
              </a:rPr>
              <a:t>Consumer is able to deploy and run arbitrary software, which can include operating systems and applications. </a:t>
            </a:r>
          </a:p>
          <a:p>
            <a:pPr algn="just">
              <a:lnSpc>
                <a:spcPct val="90000"/>
              </a:lnSpc>
              <a:buFont typeface="Wingdings" pitchFamily="2" charset="2"/>
              <a:buChar char="ü"/>
            </a:pPr>
            <a:endParaRPr lang="en-US" sz="2800" dirty="0" smtClean="0">
              <a:latin typeface="Times New Roman" pitchFamily="18" charset="0"/>
              <a:cs typeface="Times New Roman" pitchFamily="18" charset="0"/>
            </a:endParaRPr>
          </a:p>
          <a:p>
            <a:pPr algn="just">
              <a:lnSpc>
                <a:spcPct val="90000"/>
              </a:lnSpc>
              <a:buFont typeface="Wingdings" pitchFamily="2" charset="2"/>
              <a:buChar char="ü"/>
            </a:pPr>
            <a:r>
              <a:rPr lang="en-US" sz="2800" dirty="0" smtClean="0">
                <a:latin typeface="Times New Roman" pitchFamily="18" charset="0"/>
                <a:cs typeface="Times New Roman" pitchFamily="18" charset="0"/>
              </a:rPr>
              <a:t>The consumer does not manage or control the underlying cloud infrastructure but has control over operating systems, storage, deployed applications, and possibly limited control of select networking components (e.g., host firewalls).</a:t>
            </a:r>
            <a:endParaRPr sz="28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638809"/>
            <a:ext cx="6548120" cy="574040"/>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Infrastructure </a:t>
            </a:r>
            <a:r>
              <a:rPr dirty="0">
                <a:solidFill>
                  <a:schemeClr val="tx1"/>
                </a:solidFill>
              </a:rPr>
              <a:t>as a </a:t>
            </a:r>
            <a:r>
              <a:rPr spc="-5" dirty="0">
                <a:solidFill>
                  <a:schemeClr val="tx1"/>
                </a:solidFill>
              </a:rPr>
              <a:t>Service</a:t>
            </a:r>
            <a:r>
              <a:rPr spc="-65" dirty="0">
                <a:solidFill>
                  <a:schemeClr val="tx1"/>
                </a:solidFill>
              </a:rPr>
              <a:t> </a:t>
            </a:r>
            <a:r>
              <a:rPr dirty="0">
                <a:solidFill>
                  <a:schemeClr val="tx1"/>
                </a:solidFill>
              </a:rPr>
              <a:t>(IaaS)</a:t>
            </a:r>
          </a:p>
        </p:txBody>
      </p:sp>
      <p:sp>
        <p:nvSpPr>
          <p:cNvPr id="3" name="object 3"/>
          <p:cNvSpPr txBox="1"/>
          <p:nvPr/>
        </p:nvSpPr>
        <p:spPr>
          <a:xfrm>
            <a:off x="838200" y="1863090"/>
            <a:ext cx="6987540" cy="3880549"/>
          </a:xfrm>
          <a:prstGeom prst="rect">
            <a:avLst/>
          </a:prstGeom>
        </p:spPr>
        <p:txBody>
          <a:bodyPr vert="horz" wrap="square" lIns="0" tIns="12700" rIns="0" bIns="0" rtlCol="0">
            <a:spAutoFit/>
          </a:bodyPr>
          <a:lstStyle/>
          <a:p>
            <a:pPr marL="12700" marR="5080" algn="just">
              <a:lnSpc>
                <a:spcPct val="100000"/>
              </a:lnSpc>
              <a:spcBef>
                <a:spcPts val="100"/>
              </a:spcBef>
            </a:pPr>
            <a:r>
              <a:rPr sz="2400" b="1" dirty="0">
                <a:latin typeface="Times New Roman" pitchFamily="18" charset="0"/>
                <a:cs typeface="Times New Roman" pitchFamily="18" charset="0"/>
              </a:rPr>
              <a:t>IaaS </a:t>
            </a:r>
            <a:r>
              <a:rPr sz="2400" spc="5" dirty="0">
                <a:latin typeface="Times New Roman" pitchFamily="18" charset="0"/>
                <a:cs typeface="Times New Roman" pitchFamily="18" charset="0"/>
              </a:rPr>
              <a:t>is </a:t>
            </a:r>
            <a:r>
              <a:rPr sz="2400" dirty="0">
                <a:latin typeface="Times New Roman" pitchFamily="18" charset="0"/>
                <a:cs typeface="Times New Roman" pitchFamily="18" charset="0"/>
              </a:rPr>
              <a:t>the delivery of technology infrastructure </a:t>
            </a:r>
            <a:r>
              <a:rPr sz="2400" spc="-5" dirty="0">
                <a:latin typeface="Times New Roman" pitchFamily="18" charset="0"/>
                <a:cs typeface="Times New Roman" pitchFamily="18" charset="0"/>
              </a:rPr>
              <a:t>as </a:t>
            </a:r>
            <a:r>
              <a:rPr sz="2400" dirty="0">
                <a:latin typeface="Times New Roman" pitchFamily="18" charset="0"/>
                <a:cs typeface="Times New Roman" pitchFamily="18" charset="0"/>
              </a:rPr>
              <a:t>an on  </a:t>
            </a:r>
            <a:r>
              <a:rPr sz="2400" spc="-5" dirty="0">
                <a:latin typeface="Times New Roman" pitchFamily="18" charset="0"/>
                <a:cs typeface="Times New Roman" pitchFamily="18" charset="0"/>
              </a:rPr>
              <a:t>demand scalable</a:t>
            </a:r>
            <a:r>
              <a:rPr sz="2400" dirty="0">
                <a:latin typeface="Times New Roman" pitchFamily="18" charset="0"/>
                <a:cs typeface="Times New Roman" pitchFamily="18" charset="0"/>
              </a:rPr>
              <a:t> service.</a:t>
            </a:r>
          </a:p>
          <a:p>
            <a:pPr marL="12700" marR="50800" algn="just">
              <a:lnSpc>
                <a:spcPct val="100000"/>
              </a:lnSpc>
              <a:spcBef>
                <a:spcPts val="590"/>
              </a:spcBef>
            </a:pPr>
            <a:r>
              <a:rPr sz="2400" b="1" dirty="0">
                <a:latin typeface="Times New Roman" pitchFamily="18" charset="0"/>
                <a:cs typeface="Times New Roman" pitchFamily="18" charset="0"/>
              </a:rPr>
              <a:t>IaaS </a:t>
            </a:r>
            <a:r>
              <a:rPr sz="2400" dirty="0">
                <a:latin typeface="Times New Roman" pitchFamily="18" charset="0"/>
                <a:cs typeface="Times New Roman" pitchFamily="18" charset="0"/>
              </a:rPr>
              <a:t>provides </a:t>
            </a:r>
            <a:r>
              <a:rPr sz="2400" spc="-5" dirty="0">
                <a:latin typeface="Times New Roman" pitchFamily="18" charset="0"/>
                <a:cs typeface="Times New Roman" pitchFamily="18" charset="0"/>
              </a:rPr>
              <a:t>access </a:t>
            </a:r>
            <a:r>
              <a:rPr sz="2400" dirty="0">
                <a:latin typeface="Times New Roman" pitchFamily="18" charset="0"/>
                <a:cs typeface="Times New Roman" pitchFamily="18" charset="0"/>
              </a:rPr>
              <a:t>to </a:t>
            </a:r>
            <a:r>
              <a:rPr sz="2400" spc="-5" dirty="0">
                <a:latin typeface="Times New Roman" pitchFamily="18" charset="0"/>
                <a:cs typeface="Times New Roman" pitchFamily="18" charset="0"/>
              </a:rPr>
              <a:t>fundamental resources such </a:t>
            </a:r>
            <a:r>
              <a:rPr sz="2400" dirty="0">
                <a:latin typeface="Times New Roman" pitchFamily="18" charset="0"/>
                <a:cs typeface="Times New Roman" pitchFamily="18" charset="0"/>
              </a:rPr>
              <a:t>as  physical </a:t>
            </a:r>
            <a:r>
              <a:rPr sz="2400" spc="-5" dirty="0">
                <a:latin typeface="Times New Roman" pitchFamily="18" charset="0"/>
                <a:cs typeface="Times New Roman" pitchFamily="18" charset="0"/>
              </a:rPr>
              <a:t>machines, </a:t>
            </a:r>
            <a:r>
              <a:rPr sz="2400" dirty="0">
                <a:latin typeface="Times New Roman" pitchFamily="18" charset="0"/>
                <a:cs typeface="Times New Roman" pitchFamily="18" charset="0"/>
              </a:rPr>
              <a:t>virtual </a:t>
            </a:r>
            <a:r>
              <a:rPr sz="2400" spc="-5" dirty="0">
                <a:latin typeface="Times New Roman" pitchFamily="18" charset="0"/>
                <a:cs typeface="Times New Roman" pitchFamily="18" charset="0"/>
              </a:rPr>
              <a:t>machines, </a:t>
            </a:r>
            <a:r>
              <a:rPr sz="2400" dirty="0">
                <a:latin typeface="Times New Roman" pitchFamily="18" charset="0"/>
                <a:cs typeface="Times New Roman" pitchFamily="18" charset="0"/>
              </a:rPr>
              <a:t>virtual storage,</a:t>
            </a:r>
            <a:r>
              <a:rPr sz="2400" spc="-25" dirty="0">
                <a:latin typeface="Times New Roman" pitchFamily="18" charset="0"/>
                <a:cs typeface="Times New Roman" pitchFamily="18" charset="0"/>
              </a:rPr>
              <a:t> </a:t>
            </a:r>
            <a:r>
              <a:rPr sz="2400" dirty="0">
                <a:latin typeface="Times New Roman" pitchFamily="18" charset="0"/>
                <a:cs typeface="Times New Roman" pitchFamily="18" charset="0"/>
              </a:rPr>
              <a:t>etc.</a:t>
            </a:r>
          </a:p>
          <a:p>
            <a:pPr algn="just">
              <a:lnSpc>
                <a:spcPct val="100000"/>
              </a:lnSpc>
              <a:spcBef>
                <a:spcPts val="45"/>
              </a:spcBef>
            </a:pPr>
            <a:endParaRPr sz="3550" dirty="0">
              <a:latin typeface="Times New Roman" pitchFamily="18" charset="0"/>
              <a:cs typeface="Times New Roman" pitchFamily="18" charset="0"/>
            </a:endParaRPr>
          </a:p>
          <a:p>
            <a:pPr marL="12700" algn="just">
              <a:lnSpc>
                <a:spcPct val="100000"/>
              </a:lnSpc>
              <a:buClr>
                <a:srgbClr val="4E80BC"/>
              </a:buClr>
              <a:buSzPct val="96153"/>
              <a:buFont typeface="Arial"/>
              <a:buChar char="•"/>
              <a:tabLst>
                <a:tab pos="129539" algn="l"/>
              </a:tabLst>
            </a:pPr>
            <a:r>
              <a:rPr sz="2600" dirty="0">
                <a:latin typeface="Times New Roman" pitchFamily="18" charset="0"/>
                <a:cs typeface="Times New Roman" pitchFamily="18" charset="0"/>
              </a:rPr>
              <a:t>Usually </a:t>
            </a:r>
            <a:r>
              <a:rPr sz="2600" spc="-5" dirty="0">
                <a:latin typeface="Times New Roman" pitchFamily="18" charset="0"/>
                <a:cs typeface="Times New Roman" pitchFamily="18" charset="0"/>
              </a:rPr>
              <a:t>billed based </a:t>
            </a:r>
            <a:r>
              <a:rPr sz="2600" dirty="0">
                <a:latin typeface="Times New Roman" pitchFamily="18" charset="0"/>
                <a:cs typeface="Times New Roman" pitchFamily="18" charset="0"/>
              </a:rPr>
              <a:t>on</a:t>
            </a:r>
            <a:r>
              <a:rPr sz="2600" spc="35" dirty="0">
                <a:latin typeface="Times New Roman" pitchFamily="18" charset="0"/>
                <a:cs typeface="Times New Roman" pitchFamily="18" charset="0"/>
              </a:rPr>
              <a:t> </a:t>
            </a:r>
            <a:r>
              <a:rPr sz="2600" dirty="0">
                <a:latin typeface="Times New Roman" pitchFamily="18" charset="0"/>
                <a:cs typeface="Times New Roman" pitchFamily="18" charset="0"/>
              </a:rPr>
              <a:t>usage</a:t>
            </a:r>
          </a:p>
          <a:p>
            <a:pPr marL="12700" algn="just">
              <a:lnSpc>
                <a:spcPct val="100000"/>
              </a:lnSpc>
              <a:spcBef>
                <a:spcPts val="650"/>
              </a:spcBef>
              <a:buClr>
                <a:srgbClr val="4E80BC"/>
              </a:buClr>
              <a:buSzPct val="96153"/>
              <a:buFont typeface="Arial"/>
              <a:buChar char="•"/>
              <a:tabLst>
                <a:tab pos="129539" algn="l"/>
              </a:tabLst>
            </a:pPr>
            <a:r>
              <a:rPr sz="2600" dirty="0">
                <a:latin typeface="Times New Roman" pitchFamily="18" charset="0"/>
                <a:cs typeface="Times New Roman" pitchFamily="18" charset="0"/>
              </a:rPr>
              <a:t>Usually </a:t>
            </a:r>
            <a:r>
              <a:rPr sz="2600" spc="-5" dirty="0">
                <a:latin typeface="Times New Roman" pitchFamily="18" charset="0"/>
                <a:cs typeface="Times New Roman" pitchFamily="18" charset="0"/>
              </a:rPr>
              <a:t>multi tenant virtualized</a:t>
            </a:r>
            <a:r>
              <a:rPr sz="2600" spc="25" dirty="0">
                <a:latin typeface="Times New Roman" pitchFamily="18" charset="0"/>
                <a:cs typeface="Times New Roman" pitchFamily="18" charset="0"/>
              </a:rPr>
              <a:t> </a:t>
            </a:r>
            <a:r>
              <a:rPr sz="2600" spc="-5" dirty="0">
                <a:latin typeface="Times New Roman" pitchFamily="18" charset="0"/>
                <a:cs typeface="Times New Roman" pitchFamily="18" charset="0"/>
              </a:rPr>
              <a:t>environment</a:t>
            </a:r>
            <a:endParaRPr sz="2600" dirty="0">
              <a:latin typeface="Times New Roman" pitchFamily="18" charset="0"/>
              <a:cs typeface="Times New Roman" pitchFamily="18" charset="0"/>
            </a:endParaRPr>
          </a:p>
          <a:p>
            <a:pPr marL="12700" marR="79375" algn="just">
              <a:lnSpc>
                <a:spcPct val="100000"/>
              </a:lnSpc>
              <a:spcBef>
                <a:spcPts val="640"/>
              </a:spcBef>
              <a:buClr>
                <a:srgbClr val="4E80BC"/>
              </a:buClr>
              <a:buSzPct val="96153"/>
              <a:buFont typeface="Arial"/>
              <a:buChar char="•"/>
              <a:tabLst>
                <a:tab pos="129539" algn="l"/>
              </a:tabLst>
            </a:pPr>
            <a:r>
              <a:rPr sz="2600" dirty="0">
                <a:latin typeface="Times New Roman" pitchFamily="18" charset="0"/>
                <a:cs typeface="Times New Roman" pitchFamily="18" charset="0"/>
              </a:rPr>
              <a:t>Can be coupled with </a:t>
            </a:r>
            <a:r>
              <a:rPr sz="2600" spc="-5" dirty="0">
                <a:latin typeface="Times New Roman" pitchFamily="18" charset="0"/>
                <a:cs typeface="Times New Roman" pitchFamily="18" charset="0"/>
              </a:rPr>
              <a:t>Managed Services for OS </a:t>
            </a:r>
            <a:r>
              <a:rPr sz="2600" dirty="0">
                <a:latin typeface="Times New Roman" pitchFamily="18" charset="0"/>
                <a:cs typeface="Times New Roman" pitchFamily="18" charset="0"/>
              </a:rPr>
              <a:t>and  </a:t>
            </a:r>
            <a:r>
              <a:rPr sz="2600" spc="-5" dirty="0">
                <a:latin typeface="Times New Roman" pitchFamily="18" charset="0"/>
                <a:cs typeface="Times New Roman" pitchFamily="18" charset="0"/>
              </a:rPr>
              <a:t>application </a:t>
            </a:r>
            <a:r>
              <a:rPr sz="2600" dirty="0">
                <a:latin typeface="Times New Roman" pitchFamily="18" charset="0"/>
                <a:cs typeface="Times New Roman" pitchFamily="18" charset="0"/>
              </a:rPr>
              <a:t>support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0670" y="638809"/>
            <a:ext cx="2931160" cy="574040"/>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IaaS</a:t>
            </a:r>
            <a:r>
              <a:rPr spc="-85" dirty="0">
                <a:solidFill>
                  <a:schemeClr val="tx1"/>
                </a:solidFill>
              </a:rPr>
              <a:t> </a:t>
            </a:r>
            <a:r>
              <a:rPr spc="-5" dirty="0">
                <a:solidFill>
                  <a:schemeClr val="tx1"/>
                </a:solidFill>
              </a:rPr>
              <a:t>Examples</a:t>
            </a:r>
          </a:p>
        </p:txBody>
      </p:sp>
      <p:sp>
        <p:nvSpPr>
          <p:cNvPr id="3" name="object 3"/>
          <p:cNvSpPr/>
          <p:nvPr/>
        </p:nvSpPr>
        <p:spPr>
          <a:xfrm>
            <a:off x="952500" y="1162050"/>
            <a:ext cx="3200400" cy="17195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724660" y="5050790"/>
            <a:ext cx="1568450" cy="94488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29639" y="1676400"/>
            <a:ext cx="3200400" cy="154305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121909" y="2261870"/>
            <a:ext cx="3047999" cy="7620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019800" y="4932679"/>
            <a:ext cx="1638300" cy="118110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724660" y="3354070"/>
            <a:ext cx="1219200" cy="121919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6019800" y="3557270"/>
            <a:ext cx="1181100" cy="695959"/>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9069" y="533400"/>
            <a:ext cx="5581650" cy="574040"/>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Platform </a:t>
            </a:r>
            <a:r>
              <a:rPr dirty="0">
                <a:solidFill>
                  <a:schemeClr val="tx1"/>
                </a:solidFill>
              </a:rPr>
              <a:t>as a </a:t>
            </a:r>
            <a:r>
              <a:rPr spc="-5" dirty="0">
                <a:solidFill>
                  <a:schemeClr val="tx1"/>
                </a:solidFill>
              </a:rPr>
              <a:t>Service</a:t>
            </a:r>
            <a:r>
              <a:rPr spc="-50" dirty="0">
                <a:solidFill>
                  <a:schemeClr val="tx1"/>
                </a:solidFill>
              </a:rPr>
              <a:t> </a:t>
            </a:r>
            <a:r>
              <a:rPr dirty="0">
                <a:solidFill>
                  <a:schemeClr val="tx1"/>
                </a:solidFill>
              </a:rPr>
              <a:t>(PaaS)</a:t>
            </a:r>
          </a:p>
        </p:txBody>
      </p:sp>
      <p:sp>
        <p:nvSpPr>
          <p:cNvPr id="3" name="object 3"/>
          <p:cNvSpPr txBox="1"/>
          <p:nvPr/>
        </p:nvSpPr>
        <p:spPr>
          <a:xfrm>
            <a:off x="687068" y="1701799"/>
            <a:ext cx="7390131" cy="5196294"/>
          </a:xfrm>
          <a:prstGeom prst="rect">
            <a:avLst/>
          </a:prstGeom>
        </p:spPr>
        <p:txBody>
          <a:bodyPr vert="horz" wrap="square" lIns="0" tIns="12700" rIns="0" bIns="0" rtlCol="0">
            <a:spAutoFit/>
          </a:bodyPr>
          <a:lstStyle/>
          <a:p>
            <a:pPr algn="just">
              <a:buFont typeface="Wingdings" pitchFamily="2" charset="2"/>
              <a:buChar char="ü"/>
            </a:pPr>
            <a:r>
              <a:rPr lang="en-US" sz="2800" dirty="0" smtClean="0">
                <a:latin typeface="Times New Roman" pitchFamily="18" charset="0"/>
                <a:cs typeface="Times New Roman" pitchFamily="18" charset="0"/>
              </a:rPr>
              <a:t>The capability provided to the consumer is to deploy onto the cloud infrastructure, consumer created or acquired applications created using programming languages and tools supported by the provider. </a:t>
            </a:r>
          </a:p>
          <a:p>
            <a:pPr algn="just">
              <a:buFont typeface="Wingdings" pitchFamily="2" charset="2"/>
              <a:buChar char="ü"/>
            </a:pPr>
            <a:endParaRPr lang="en-US" sz="2800" dirty="0" smtClean="0">
              <a:latin typeface="Times New Roman" pitchFamily="18" charset="0"/>
              <a:cs typeface="Times New Roman" pitchFamily="18" charset="0"/>
            </a:endParaRPr>
          </a:p>
          <a:p>
            <a:pPr algn="just">
              <a:buFont typeface="Wingdings" pitchFamily="2" charset="2"/>
              <a:buChar char="ü"/>
            </a:pPr>
            <a:r>
              <a:rPr lang="en-US" sz="2800" dirty="0" smtClean="0">
                <a:latin typeface="Times New Roman" pitchFamily="18" charset="0"/>
                <a:cs typeface="Times New Roman" pitchFamily="18" charset="0"/>
              </a:rPr>
              <a:t>The consumer does not manage or control the underlying cloud infrastructure including network, servers, operating systems, or storage, but has control over the deployed applications and possibly application hosting environment configurations.</a:t>
            </a:r>
          </a:p>
          <a:p>
            <a:pPr marL="12700" marR="234950" algn="just">
              <a:lnSpc>
                <a:spcPct val="100000"/>
              </a:lnSpc>
              <a:spcBef>
                <a:spcPts val="100"/>
              </a:spcBef>
            </a:pPr>
            <a:endParaRPr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p:cNvGrpSpPr/>
          <p:nvPr/>
        </p:nvGrpSpPr>
        <p:grpSpPr>
          <a:xfrm>
            <a:off x="0" y="0"/>
            <a:ext cx="9144000" cy="6581274"/>
            <a:chOff x="0" y="0"/>
            <a:chExt cx="9144000" cy="6581274"/>
          </a:xfrm>
        </p:grpSpPr>
        <p:sp>
          <p:nvSpPr>
            <p:cNvPr id="86" name="Rectangle 85"/>
            <p:cNvSpPr/>
            <p:nvPr/>
          </p:nvSpPr>
          <p:spPr>
            <a:xfrm>
              <a:off x="0" y="0"/>
              <a:ext cx="9144000" cy="65812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417011" y="2129589"/>
              <a:ext cx="4308642" cy="2858664"/>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9813" y="890353"/>
              <a:ext cx="357499" cy="357499"/>
            </a:xfrm>
            <a:prstGeom prst="rect">
              <a:avLst/>
            </a:prstGeom>
          </p:spPr>
        </p:pic>
        <p:pic>
          <p:nvPicPr>
            <p:cNvPr id="5" name="Picture 13" descr="C:\Documents and Settings\Administrator\Local Settings\Temporary Internet Files\Content.IE5\YP27MHEV\MC900432621[1].png"/>
            <p:cNvPicPr>
              <a:picLocks noChangeAspect="1" noChangeArrowheads="1"/>
            </p:cNvPicPr>
            <p:nvPr/>
          </p:nvPicPr>
          <p:blipFill>
            <a:blip r:embed="rId3" cstate="print"/>
            <a:srcRect/>
            <a:stretch>
              <a:fillRect/>
            </a:stretch>
          </p:blipFill>
          <p:spPr bwMode="auto">
            <a:xfrm flipH="1">
              <a:off x="952241" y="2348066"/>
              <a:ext cx="830197" cy="832513"/>
            </a:xfrm>
            <a:prstGeom prst="rect">
              <a:avLst/>
            </a:prstGeom>
            <a:noFill/>
          </p:spPr>
        </p:pic>
        <p:pic>
          <p:nvPicPr>
            <p:cNvPr id="6" name="Picture 8" descr="C:\Documents and Settings\Administrator\Local Settings\Temporary Internet Files\Content.IE5\YP27MHEV\MCj04315760000[1].png"/>
            <p:cNvPicPr>
              <a:picLocks noChangeAspect="1" noChangeArrowheads="1"/>
            </p:cNvPicPr>
            <p:nvPr/>
          </p:nvPicPr>
          <p:blipFill>
            <a:blip r:embed="rId4" cstate="print"/>
            <a:srcRect/>
            <a:stretch>
              <a:fillRect/>
            </a:stretch>
          </p:blipFill>
          <p:spPr bwMode="auto">
            <a:xfrm>
              <a:off x="1888068" y="5333561"/>
              <a:ext cx="928710" cy="934901"/>
            </a:xfrm>
            <a:prstGeom prst="rect">
              <a:avLst/>
            </a:prstGeom>
            <a:noFill/>
          </p:spPr>
        </p:pic>
        <p:pic>
          <p:nvPicPr>
            <p:cNvPr id="7" name="Picture 2" descr="C:\Documents and Settings\csve\Local Settings\Temporary Internet Files\Content.IE5\4PQ7052J\MC900432623[1].png"/>
            <p:cNvPicPr>
              <a:picLocks noChangeAspect="1" noChangeArrowheads="1"/>
            </p:cNvPicPr>
            <p:nvPr/>
          </p:nvPicPr>
          <p:blipFill>
            <a:blip r:embed="rId5" cstate="print"/>
            <a:srcRect/>
            <a:stretch>
              <a:fillRect/>
            </a:stretch>
          </p:blipFill>
          <p:spPr bwMode="auto">
            <a:xfrm flipH="1">
              <a:off x="1413754" y="5540385"/>
              <a:ext cx="825378" cy="775556"/>
            </a:xfrm>
            <a:prstGeom prst="rect">
              <a:avLst/>
            </a:prstGeom>
            <a:noFill/>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5381" y="1021250"/>
              <a:ext cx="447182" cy="447182"/>
            </a:xfrm>
            <a:prstGeom prst="rect">
              <a:avLst/>
            </a:prstGeom>
          </p:spPr>
        </p:pic>
        <p:pic>
          <p:nvPicPr>
            <p:cNvPr id="10"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1616984" y="729933"/>
              <a:ext cx="510465" cy="988338"/>
            </a:xfrm>
            <a:prstGeom prst="rect">
              <a:avLst/>
            </a:prstGeom>
            <a:noFill/>
          </p:spPr>
        </p:pic>
        <p:pic>
          <p:nvPicPr>
            <p:cNvPr id="8"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1945847" y="926448"/>
              <a:ext cx="510465" cy="988338"/>
            </a:xfrm>
            <a:prstGeom prst="rect">
              <a:avLst/>
            </a:prstGeom>
            <a:noFill/>
          </p:spPr>
        </p:pic>
        <p:pic>
          <p:nvPicPr>
            <p:cNvPr id="4" name="Picture 2" descr="C:\Documents and Settings\Administrator\Local Settings\Temporary Internet Files\Content.IE5\S5CT05S7\MC900434888[2].png"/>
            <p:cNvPicPr>
              <a:picLocks noChangeAspect="1" noChangeArrowheads="1"/>
            </p:cNvPicPr>
            <p:nvPr/>
          </p:nvPicPr>
          <p:blipFill>
            <a:blip r:embed="rId8" cstate="print"/>
            <a:srcRect/>
            <a:stretch>
              <a:fillRect/>
            </a:stretch>
          </p:blipFill>
          <p:spPr bwMode="auto">
            <a:xfrm>
              <a:off x="1332486" y="1060699"/>
              <a:ext cx="857293" cy="857293"/>
            </a:xfrm>
            <a:prstGeom prst="rect">
              <a:avLst/>
            </a:prstGeom>
            <a:noFill/>
          </p:spPr>
        </p:pic>
        <p:pic>
          <p:nvPicPr>
            <p:cNvPr id="12" name="Picture 5" descr="C:\Users\csve\AppData\Local\Microsoft\Windows\Temporary Internet Files\Content.IE5\MH53Z2QL\MC900433949[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1390497" flipH="1">
              <a:off x="1022706" y="3948312"/>
              <a:ext cx="914400" cy="951110"/>
            </a:xfrm>
            <a:prstGeom prst="rect">
              <a:avLst/>
            </a:prstGeom>
            <a:noFill/>
            <a:extLst>
              <a:ext uri="{909E8E84-426E-40DD-AFC4-6F175D3DCCD1}">
                <a14:hiddenFill xmlns:a14="http://schemas.microsoft.com/office/drawing/2010/main">
                  <a:solidFill>
                    <a:srgbClr val="FFFFFF"/>
                  </a:solidFill>
                </a14:hiddenFill>
              </a:ext>
            </a:extLst>
          </p:spPr>
        </p:pic>
        <p:sp>
          <p:nvSpPr>
            <p:cNvPr id="13" name="Oval Callout 12"/>
            <p:cNvSpPr/>
            <p:nvPr/>
          </p:nvSpPr>
          <p:spPr>
            <a:xfrm>
              <a:off x="487411" y="88231"/>
              <a:ext cx="1718964" cy="902369"/>
            </a:xfrm>
            <a:prstGeom prst="wedgeEllipseCallout">
              <a:avLst>
                <a:gd name="adj1" fmla="val 32648"/>
                <a:gd name="adj2" fmla="val 58762"/>
              </a:avLst>
            </a:prstGeom>
            <a:solidFill>
              <a:srgbClr val="FF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100" b="1" dirty="0" smtClean="0">
                  <a:solidFill>
                    <a:schemeClr val="tx1"/>
                  </a:solidFill>
                  <a:latin typeface="Times New Roman" pitchFamily="18" charset="0"/>
                  <a:cs typeface="Times New Roman" pitchFamily="18" charset="0"/>
                </a:rPr>
                <a:t>I need to grow my infrastructure, but I do not know for how long…</a:t>
              </a:r>
              <a:endParaRPr lang="en-US" sz="1100" b="1" dirty="0">
                <a:solidFill>
                  <a:schemeClr val="tx1"/>
                </a:solidFill>
                <a:latin typeface="Times New Roman" pitchFamily="18" charset="0"/>
                <a:cs typeface="Times New Roman" pitchFamily="18" charset="0"/>
              </a:endParaRPr>
            </a:p>
          </p:txBody>
        </p:sp>
        <p:sp>
          <p:nvSpPr>
            <p:cNvPr id="14" name="Oval Callout 13"/>
            <p:cNvSpPr/>
            <p:nvPr/>
          </p:nvSpPr>
          <p:spPr>
            <a:xfrm>
              <a:off x="114418" y="1427747"/>
              <a:ext cx="1631559" cy="946485"/>
            </a:xfrm>
            <a:prstGeom prst="wedgeEllipseCallout">
              <a:avLst>
                <a:gd name="adj1" fmla="val 29258"/>
                <a:gd name="adj2" fmla="val 69428"/>
              </a:avLst>
            </a:prstGeom>
            <a:solidFill>
              <a:srgbClr val="FF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100" b="1" dirty="0" smtClean="0">
                  <a:solidFill>
                    <a:schemeClr val="tx1"/>
                  </a:solidFill>
                  <a:latin typeface="Times New Roman" pitchFamily="18" charset="0"/>
                  <a:cs typeface="Times New Roman" pitchFamily="18" charset="0"/>
                </a:rPr>
                <a:t>I cannot invest in infrastructure, I just started my business….</a:t>
              </a:r>
              <a:endParaRPr lang="en-US" sz="1100" b="1" dirty="0">
                <a:solidFill>
                  <a:schemeClr val="tx1"/>
                </a:solidFill>
                <a:latin typeface="Times New Roman" pitchFamily="18" charset="0"/>
                <a:cs typeface="Times New Roman" pitchFamily="18" charset="0"/>
              </a:endParaRPr>
            </a:p>
          </p:txBody>
        </p:sp>
        <p:sp>
          <p:nvSpPr>
            <p:cNvPr id="15" name="Oval Callout 14"/>
            <p:cNvSpPr/>
            <p:nvPr/>
          </p:nvSpPr>
          <p:spPr>
            <a:xfrm>
              <a:off x="42233" y="2959765"/>
              <a:ext cx="2049158" cy="902369"/>
            </a:xfrm>
            <a:prstGeom prst="wedgeEllipseCallout">
              <a:avLst>
                <a:gd name="adj1" fmla="val 18911"/>
                <a:gd name="adj2" fmla="val 80095"/>
              </a:avLst>
            </a:prstGeom>
            <a:solidFill>
              <a:srgbClr val="FF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100" b="1" dirty="0" smtClean="0">
                  <a:solidFill>
                    <a:schemeClr val="tx1"/>
                  </a:solidFill>
                  <a:latin typeface="Times New Roman" pitchFamily="18" charset="0"/>
                  <a:cs typeface="Times New Roman" pitchFamily="18" charset="0"/>
                </a:rPr>
                <a:t>I want to focus on application logic and not maintenance and scalability issues</a:t>
              </a:r>
              <a:endParaRPr lang="en-US" sz="1100" b="1" dirty="0">
                <a:solidFill>
                  <a:schemeClr val="tx1"/>
                </a:solidFill>
                <a:latin typeface="Times New Roman" pitchFamily="18" charset="0"/>
                <a:cs typeface="Times New Roman" pitchFamily="18" charset="0"/>
              </a:endParaRPr>
            </a:p>
          </p:txBody>
        </p:sp>
        <p:sp>
          <p:nvSpPr>
            <p:cNvPr id="16" name="Oval Callout 15"/>
            <p:cNvSpPr/>
            <p:nvPr/>
          </p:nvSpPr>
          <p:spPr>
            <a:xfrm>
              <a:off x="210681" y="4820653"/>
              <a:ext cx="1922905" cy="902369"/>
            </a:xfrm>
            <a:prstGeom prst="wedgeEllipseCallout">
              <a:avLst>
                <a:gd name="adj1" fmla="val 51460"/>
                <a:gd name="adj2" fmla="val 40096"/>
              </a:avLst>
            </a:prstGeom>
            <a:solidFill>
              <a:srgbClr val="FF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100" b="1" dirty="0" smtClean="0">
                  <a:solidFill>
                    <a:schemeClr val="tx1"/>
                  </a:solidFill>
                  <a:latin typeface="Times New Roman" pitchFamily="18" charset="0"/>
                  <a:cs typeface="Times New Roman" pitchFamily="18" charset="0"/>
                </a:rPr>
                <a:t>I want to access and edit my documents and photos from everywhere..</a:t>
              </a:r>
              <a:endParaRPr lang="en-US" sz="1100" b="1" dirty="0">
                <a:solidFill>
                  <a:schemeClr val="tx1"/>
                </a:solidFill>
                <a:latin typeface="Times New Roman" pitchFamily="18" charset="0"/>
                <a:cs typeface="Times New Roman" pitchFamily="18" charset="0"/>
              </a:endParaRPr>
            </a:p>
          </p:txBody>
        </p:sp>
        <p:sp>
          <p:nvSpPr>
            <p:cNvPr id="19" name="Right Arrow 18"/>
            <p:cNvSpPr/>
            <p:nvPr/>
          </p:nvSpPr>
          <p:spPr>
            <a:xfrm rot="3733343" flipV="1">
              <a:off x="2116073" y="1926756"/>
              <a:ext cx="825976" cy="350185"/>
            </a:xfrm>
            <a:prstGeom prs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685665" flipV="1">
              <a:off x="1739426" y="2829295"/>
              <a:ext cx="644010" cy="350185"/>
            </a:xfrm>
            <a:prstGeom prs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179065" flipV="1">
              <a:off x="1904846" y="3984071"/>
              <a:ext cx="512369" cy="350185"/>
            </a:xfrm>
            <a:prstGeom prs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8057607" flipV="1">
              <a:off x="2541532" y="4882684"/>
              <a:ext cx="644010" cy="350185"/>
            </a:xfrm>
            <a:prstGeom prs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loud"/>
            <p:cNvSpPr>
              <a:spLocks noChangeAspect="1" noEditPoints="1" noChangeArrowheads="1"/>
            </p:cNvSpPr>
            <p:nvPr/>
          </p:nvSpPr>
          <p:spPr bwMode="auto">
            <a:xfrm>
              <a:off x="4006487" y="4681079"/>
              <a:ext cx="1208915" cy="53423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30" name="Cloud"/>
            <p:cNvSpPr>
              <a:spLocks noChangeAspect="1" noEditPoints="1" noChangeArrowheads="1"/>
            </p:cNvSpPr>
            <p:nvPr/>
          </p:nvSpPr>
          <p:spPr bwMode="auto">
            <a:xfrm rot="19367754">
              <a:off x="2331585" y="2579812"/>
              <a:ext cx="1051941" cy="64331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defRPr/>
              </a:pPr>
              <a:endParaRPr lang="en-US" dirty="0"/>
            </a:p>
          </p:txBody>
        </p:sp>
        <p:sp>
          <p:nvSpPr>
            <p:cNvPr id="26" name="Cloud"/>
            <p:cNvSpPr>
              <a:spLocks noChangeAspect="1" noEditPoints="1" noChangeArrowheads="1"/>
            </p:cNvSpPr>
            <p:nvPr/>
          </p:nvSpPr>
          <p:spPr bwMode="auto">
            <a:xfrm rot="3046258">
              <a:off x="2304491" y="3813388"/>
              <a:ext cx="1227500" cy="86000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32" name="Cloud"/>
            <p:cNvSpPr>
              <a:spLocks noChangeAspect="1" noEditPoints="1" noChangeArrowheads="1"/>
            </p:cNvSpPr>
            <p:nvPr/>
          </p:nvSpPr>
          <p:spPr bwMode="auto">
            <a:xfrm rot="19388699">
              <a:off x="5904435" y="4080479"/>
              <a:ext cx="896814" cy="56861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34" name="Cloud"/>
            <p:cNvSpPr>
              <a:spLocks noChangeAspect="1" noEditPoints="1" noChangeArrowheads="1"/>
            </p:cNvSpPr>
            <p:nvPr/>
          </p:nvSpPr>
          <p:spPr bwMode="auto">
            <a:xfrm rot="208439">
              <a:off x="3834680" y="2046071"/>
              <a:ext cx="965677" cy="35802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defRPr/>
              </a:pPr>
              <a:endParaRPr lang="en-US" dirty="0"/>
            </a:p>
          </p:txBody>
        </p:sp>
        <p:sp>
          <p:nvSpPr>
            <p:cNvPr id="35" name="Cloud"/>
            <p:cNvSpPr>
              <a:spLocks noChangeAspect="1" noEditPoints="1" noChangeArrowheads="1"/>
            </p:cNvSpPr>
            <p:nvPr/>
          </p:nvSpPr>
          <p:spPr bwMode="auto">
            <a:xfrm rot="2043262">
              <a:off x="5526365" y="2341141"/>
              <a:ext cx="1105101" cy="45100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nvGrpSpPr>
            <p:cNvPr id="38" name="Group 37"/>
            <p:cNvGrpSpPr/>
            <p:nvPr/>
          </p:nvGrpSpPr>
          <p:grpSpPr>
            <a:xfrm>
              <a:off x="5294637" y="417117"/>
              <a:ext cx="1439016" cy="1076569"/>
              <a:chOff x="5920279" y="272733"/>
              <a:chExt cx="1439016" cy="1076569"/>
            </a:xfrm>
          </p:grpSpPr>
          <p:pic>
            <p:nvPicPr>
              <p:cNvPr id="23"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5920279" y="292786"/>
                <a:ext cx="510465" cy="988338"/>
              </a:xfrm>
              <a:prstGeom prst="rect">
                <a:avLst/>
              </a:prstGeom>
              <a:noFill/>
            </p:spPr>
          </p:pic>
          <p:pic>
            <p:nvPicPr>
              <p:cNvPr id="24"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6273206" y="272733"/>
                <a:ext cx="510465" cy="988338"/>
              </a:xfrm>
              <a:prstGeom prst="rect">
                <a:avLst/>
              </a:prstGeom>
              <a:noFill/>
            </p:spPr>
          </p:pic>
          <p:pic>
            <p:nvPicPr>
              <p:cNvPr id="25"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6593598" y="304817"/>
                <a:ext cx="510465" cy="988338"/>
              </a:xfrm>
              <a:prstGeom prst="rect">
                <a:avLst/>
              </a:prstGeom>
              <a:noFill/>
            </p:spPr>
          </p:pic>
          <p:pic>
            <p:nvPicPr>
              <p:cNvPr id="36"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6848830" y="360964"/>
                <a:ext cx="510465" cy="988338"/>
              </a:xfrm>
              <a:prstGeom prst="rect">
                <a:avLst/>
              </a:prstGeom>
              <a:noFill/>
            </p:spPr>
          </p:pic>
          <p:pic>
            <p:nvPicPr>
              <p:cNvPr id="37" name="Picture 13" descr="C:\Documents and Settings\Administrator\Local Settings\Temporary Internet Files\Content.IE5\YP27MHEV\MC900432621[1].png"/>
              <p:cNvPicPr>
                <a:picLocks noChangeAspect="1" noChangeArrowheads="1"/>
              </p:cNvPicPr>
              <p:nvPr/>
            </p:nvPicPr>
            <p:blipFill>
              <a:blip r:embed="rId3" cstate="print"/>
              <a:srcRect/>
              <a:stretch>
                <a:fillRect/>
              </a:stretch>
            </p:blipFill>
            <p:spPr bwMode="auto">
              <a:xfrm>
                <a:off x="6340641" y="671666"/>
                <a:ext cx="589549" cy="531492"/>
              </a:xfrm>
              <a:prstGeom prst="rect">
                <a:avLst/>
              </a:prstGeom>
              <a:noFill/>
            </p:spPr>
          </p:pic>
        </p:grpSp>
        <p:grpSp>
          <p:nvGrpSpPr>
            <p:cNvPr id="46" name="Group 45"/>
            <p:cNvGrpSpPr/>
            <p:nvPr/>
          </p:nvGrpSpPr>
          <p:grpSpPr>
            <a:xfrm rot="384784">
              <a:off x="6753047" y="906397"/>
              <a:ext cx="1439016" cy="1076569"/>
              <a:chOff x="6801174" y="822175"/>
              <a:chExt cx="1439016" cy="1076569"/>
            </a:xfrm>
          </p:grpSpPr>
          <p:pic>
            <p:nvPicPr>
              <p:cNvPr id="40"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6801174" y="842228"/>
                <a:ext cx="510465" cy="988338"/>
              </a:xfrm>
              <a:prstGeom prst="rect">
                <a:avLst/>
              </a:prstGeom>
              <a:noFill/>
            </p:spPr>
          </p:pic>
          <p:pic>
            <p:nvPicPr>
              <p:cNvPr id="41"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7154101" y="822175"/>
                <a:ext cx="510465" cy="988338"/>
              </a:xfrm>
              <a:prstGeom prst="rect">
                <a:avLst/>
              </a:prstGeom>
              <a:noFill/>
            </p:spPr>
          </p:pic>
          <p:pic>
            <p:nvPicPr>
              <p:cNvPr id="42"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7474493" y="854259"/>
                <a:ext cx="510465" cy="988338"/>
              </a:xfrm>
              <a:prstGeom prst="rect">
                <a:avLst/>
              </a:prstGeom>
              <a:noFill/>
            </p:spPr>
          </p:pic>
          <p:pic>
            <p:nvPicPr>
              <p:cNvPr id="43"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7729725" y="910406"/>
                <a:ext cx="510465" cy="988338"/>
              </a:xfrm>
              <a:prstGeom prst="rect">
                <a:avLst/>
              </a:prstGeom>
              <a:noFill/>
            </p:spPr>
          </p:pic>
          <p:pic>
            <p:nvPicPr>
              <p:cNvPr id="45" name="Picture 2" descr="C:\Documents and Settings\Administrator\Local Settings\Temporary Internet Files\Content.IE5\0NG589SB\MC900432622[1].png"/>
              <p:cNvPicPr>
                <a:picLocks noChangeAspect="1" noChangeArrowheads="1"/>
              </p:cNvPicPr>
              <p:nvPr/>
            </p:nvPicPr>
            <p:blipFill>
              <a:blip r:embed="rId10" cstate="print"/>
              <a:srcRect/>
              <a:stretch>
                <a:fillRect/>
              </a:stretch>
            </p:blipFill>
            <p:spPr bwMode="auto">
              <a:xfrm>
                <a:off x="7141642" y="1212378"/>
                <a:ext cx="564808" cy="523130"/>
              </a:xfrm>
              <a:prstGeom prst="rect">
                <a:avLst/>
              </a:prstGeom>
              <a:noFill/>
            </p:spPr>
          </p:pic>
        </p:grpSp>
        <p:sp>
          <p:nvSpPr>
            <p:cNvPr id="47" name="Right Arrow 46"/>
            <p:cNvSpPr/>
            <p:nvPr/>
          </p:nvSpPr>
          <p:spPr>
            <a:xfrm rot="8132092" flipV="1">
              <a:off x="6250920" y="1910720"/>
              <a:ext cx="825976" cy="350185"/>
            </a:xfrm>
            <a:prstGeom prs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6055495" flipV="1">
              <a:off x="5527338" y="1565058"/>
              <a:ext cx="728352" cy="350185"/>
            </a:xfrm>
            <a:prstGeom prs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Callout 48"/>
            <p:cNvSpPr/>
            <p:nvPr/>
          </p:nvSpPr>
          <p:spPr>
            <a:xfrm>
              <a:off x="7086600" y="661737"/>
              <a:ext cx="2015159" cy="709863"/>
            </a:xfrm>
            <a:prstGeom prst="wedgeEllipseCallout">
              <a:avLst>
                <a:gd name="adj1" fmla="val -32208"/>
                <a:gd name="adj2" fmla="val 76209"/>
              </a:avLst>
            </a:prstGeom>
            <a:solidFill>
              <a:srgbClr val="FF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100" b="1" dirty="0" smtClean="0">
                  <a:solidFill>
                    <a:schemeClr val="tx1"/>
                  </a:solidFill>
                  <a:latin typeface="Times New Roman" pitchFamily="18" charset="0"/>
                  <a:cs typeface="Times New Roman" pitchFamily="18" charset="0"/>
                </a:rPr>
                <a:t>I have a surplus of infrastructure that I want to make use of</a:t>
              </a:r>
              <a:endParaRPr lang="en-US" sz="1100" b="1" dirty="0">
                <a:solidFill>
                  <a:schemeClr val="tx1"/>
                </a:solidFill>
                <a:latin typeface="Times New Roman" pitchFamily="18" charset="0"/>
                <a:cs typeface="Times New Roman" pitchFamily="18" charset="0"/>
              </a:endParaRPr>
            </a:p>
          </p:txBody>
        </p:sp>
        <p:sp>
          <p:nvSpPr>
            <p:cNvPr id="50" name="Oval Callout 49"/>
            <p:cNvSpPr/>
            <p:nvPr/>
          </p:nvSpPr>
          <p:spPr>
            <a:xfrm>
              <a:off x="5528641" y="128337"/>
              <a:ext cx="2015159" cy="709863"/>
            </a:xfrm>
            <a:prstGeom prst="wedgeEllipseCallout">
              <a:avLst>
                <a:gd name="adj1" fmla="val -32208"/>
                <a:gd name="adj2" fmla="val 76209"/>
              </a:avLst>
            </a:prstGeom>
            <a:solidFill>
              <a:srgbClr val="FF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100" b="1" dirty="0" smtClean="0">
                  <a:solidFill>
                    <a:schemeClr val="tx1"/>
                  </a:solidFill>
                  <a:latin typeface="Times New Roman" pitchFamily="18" charset="0"/>
                  <a:cs typeface="Times New Roman" pitchFamily="18" charset="0"/>
                </a:rPr>
                <a:t>I have a lot of infrastructure that I want to rent …</a:t>
              </a:r>
              <a:endParaRPr lang="en-US" sz="1100" b="1" dirty="0">
                <a:solidFill>
                  <a:schemeClr val="tx1"/>
                </a:solidFill>
                <a:latin typeface="Times New Roman" pitchFamily="18" charset="0"/>
                <a:cs typeface="Times New Roman" pitchFamily="18" charset="0"/>
              </a:endParaRPr>
            </a:p>
          </p:txBody>
        </p:sp>
        <p:sp>
          <p:nvSpPr>
            <p:cNvPr id="52" name="Oval Callout 51"/>
            <p:cNvSpPr/>
            <p:nvPr/>
          </p:nvSpPr>
          <p:spPr>
            <a:xfrm>
              <a:off x="7010400" y="2037344"/>
              <a:ext cx="2015159" cy="709863"/>
            </a:xfrm>
            <a:prstGeom prst="wedgeEllipseCallout">
              <a:avLst>
                <a:gd name="adj1" fmla="val -15581"/>
                <a:gd name="adj2" fmla="val 91463"/>
              </a:avLst>
            </a:prstGeom>
            <a:solidFill>
              <a:srgbClr val="FF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100" b="1" dirty="0" smtClean="0">
                  <a:solidFill>
                    <a:schemeClr val="tx1"/>
                  </a:solidFill>
                  <a:latin typeface="Times New Roman" pitchFamily="18" charset="0"/>
                  <a:cs typeface="Times New Roman" pitchFamily="18" charset="0"/>
                </a:rPr>
                <a:t>I have infrastructure and middleware and I can host applications</a:t>
              </a:r>
              <a:endParaRPr lang="en-US" sz="1100" b="1" dirty="0">
                <a:solidFill>
                  <a:schemeClr val="tx1"/>
                </a:solidFill>
                <a:latin typeface="Times New Roman" pitchFamily="18" charset="0"/>
                <a:cs typeface="Times New Roman" pitchFamily="18" charset="0"/>
              </a:endParaRPr>
            </a:p>
          </p:txBody>
        </p:sp>
        <p:grpSp>
          <p:nvGrpSpPr>
            <p:cNvPr id="57" name="Group 56"/>
            <p:cNvGrpSpPr/>
            <p:nvPr/>
          </p:nvGrpSpPr>
          <p:grpSpPr>
            <a:xfrm>
              <a:off x="7446903" y="2863537"/>
              <a:ext cx="1430450" cy="988338"/>
              <a:chOff x="7134071" y="2911665"/>
              <a:chExt cx="1430450" cy="988338"/>
            </a:xfrm>
          </p:grpSpPr>
          <p:pic>
            <p:nvPicPr>
              <p:cNvPr id="51" name="Picture 9" descr="C:\Documents and Settings\Administrator\Local Settings\Temporary Internet Files\Content.IE5\S5CT05S7\MCj04326250000[1].png"/>
              <p:cNvPicPr>
                <a:picLocks noChangeAspect="1" noChangeArrowheads="1"/>
              </p:cNvPicPr>
              <p:nvPr/>
            </p:nvPicPr>
            <p:blipFill>
              <a:blip r:embed="rId11" cstate="print"/>
              <a:srcRect/>
              <a:stretch>
                <a:fillRect/>
              </a:stretch>
            </p:blipFill>
            <p:spPr bwMode="auto">
              <a:xfrm>
                <a:off x="7134071" y="3126046"/>
                <a:ext cx="662406" cy="651870"/>
              </a:xfrm>
              <a:prstGeom prst="rect">
                <a:avLst/>
              </a:prstGeom>
              <a:noFill/>
            </p:spPr>
          </p:pic>
          <p:pic>
            <p:nvPicPr>
              <p:cNvPr id="53"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7636785" y="2911665"/>
                <a:ext cx="510465" cy="988338"/>
              </a:xfrm>
              <a:prstGeom prst="rect">
                <a:avLst/>
              </a:prstGeom>
              <a:noFill/>
            </p:spPr>
          </p:pic>
          <p:pic>
            <p:nvPicPr>
              <p:cNvPr id="1026" name="Picture 2" descr="C:\Documents and Settings\Administrator\Local Settings\Temporary Internet Files\Content.IE5\FB9PB6MP\MC900432553[1].png"/>
              <p:cNvPicPr>
                <a:picLocks noChangeAspect="1" noChangeArrowheads="1"/>
              </p:cNvPicPr>
              <p:nvPr/>
            </p:nvPicPr>
            <p:blipFill>
              <a:blip r:embed="rId12" cstate="print"/>
              <a:srcRect/>
              <a:stretch>
                <a:fillRect/>
              </a:stretch>
            </p:blipFill>
            <p:spPr bwMode="auto">
              <a:xfrm>
                <a:off x="7664260" y="3284768"/>
                <a:ext cx="541278" cy="541278"/>
              </a:xfrm>
              <a:prstGeom prst="rect">
                <a:avLst/>
              </a:prstGeom>
              <a:noFill/>
            </p:spPr>
          </p:pic>
          <p:pic>
            <p:nvPicPr>
              <p:cNvPr id="1027" name="Picture 3" descr="C:\Documents and Settings\Administrator\Local Settings\Temporary Internet Files\Content.IE5\D5GXTVH8\MC900431526[1].png"/>
              <p:cNvPicPr>
                <a:picLocks noChangeAspect="1" noChangeArrowheads="1"/>
              </p:cNvPicPr>
              <p:nvPr/>
            </p:nvPicPr>
            <p:blipFill>
              <a:blip r:embed="rId13" cstate="print"/>
              <a:srcRect/>
              <a:stretch>
                <a:fillRect/>
              </a:stretch>
            </p:blipFill>
            <p:spPr bwMode="auto">
              <a:xfrm>
                <a:off x="7880824" y="2923815"/>
                <a:ext cx="577373" cy="577373"/>
              </a:xfrm>
              <a:prstGeom prst="rect">
                <a:avLst/>
              </a:prstGeom>
              <a:noFill/>
            </p:spPr>
          </p:pic>
          <p:pic>
            <p:nvPicPr>
              <p:cNvPr id="56" name="Picture 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17339" y="3303240"/>
                <a:ext cx="447182" cy="447182"/>
              </a:xfrm>
              <a:prstGeom prst="rect">
                <a:avLst/>
              </a:prstGeom>
            </p:spPr>
          </p:pic>
        </p:grpSp>
        <p:sp>
          <p:nvSpPr>
            <p:cNvPr id="58" name="Right Arrow 57"/>
            <p:cNvSpPr/>
            <p:nvPr/>
          </p:nvSpPr>
          <p:spPr>
            <a:xfrm rot="10800000" flipV="1">
              <a:off x="6806122" y="3282486"/>
              <a:ext cx="644010" cy="350185"/>
            </a:xfrm>
            <a:prstGeom prs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7160539" y="4784588"/>
              <a:ext cx="1442034" cy="1014642"/>
              <a:chOff x="7196635" y="4712396"/>
              <a:chExt cx="1442034" cy="1014642"/>
            </a:xfrm>
          </p:grpSpPr>
          <p:pic>
            <p:nvPicPr>
              <p:cNvPr id="61"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7486457" y="4712396"/>
                <a:ext cx="510465" cy="988338"/>
              </a:xfrm>
              <a:prstGeom prst="rect">
                <a:avLst/>
              </a:prstGeom>
              <a:noFill/>
            </p:spPr>
          </p:pic>
          <p:pic>
            <p:nvPicPr>
              <p:cNvPr id="1031" name="Picture 7" descr="C:\Documents and Settings\Administrator\Local Settings\Temporary Internet Files\Content.IE5\FB9PB6MP\MC900432605[1].png"/>
              <p:cNvPicPr>
                <a:picLocks noChangeAspect="1" noChangeArrowheads="1"/>
              </p:cNvPicPr>
              <p:nvPr/>
            </p:nvPicPr>
            <p:blipFill>
              <a:blip r:embed="rId14" cstate="print"/>
              <a:srcRect/>
              <a:stretch>
                <a:fillRect/>
              </a:stretch>
            </p:blipFill>
            <p:spPr bwMode="auto">
              <a:xfrm>
                <a:off x="7760478" y="4884942"/>
                <a:ext cx="445054" cy="445054"/>
              </a:xfrm>
              <a:prstGeom prst="rect">
                <a:avLst/>
              </a:prstGeom>
              <a:noFill/>
            </p:spPr>
          </p:pic>
          <p:pic>
            <p:nvPicPr>
              <p:cNvPr id="1030" name="Picture 6" descr="C:\Documents and Settings\Administrator\Local Settings\Temporary Internet Files\Content.IE5\TNYO33JE\MC900432664[1].png"/>
              <p:cNvPicPr>
                <a:picLocks noChangeAspect="1" noChangeArrowheads="1"/>
              </p:cNvPicPr>
              <p:nvPr/>
            </p:nvPicPr>
            <p:blipFill>
              <a:blip r:embed="rId15" cstate="print"/>
              <a:srcRect/>
              <a:stretch>
                <a:fillRect/>
              </a:stretch>
            </p:blipFill>
            <p:spPr bwMode="auto">
              <a:xfrm>
                <a:off x="7576883" y="5050261"/>
                <a:ext cx="676777" cy="676777"/>
              </a:xfrm>
              <a:prstGeom prst="rect">
                <a:avLst/>
              </a:prstGeom>
              <a:noFill/>
            </p:spPr>
          </p:pic>
          <p:pic>
            <p:nvPicPr>
              <p:cNvPr id="69" name="Picture 68" descr="vista-wow-video-reel_256x256.png"/>
              <p:cNvPicPr>
                <a:picLocks noChangeAspect="1"/>
              </p:cNvPicPr>
              <p:nvPr/>
            </p:nvPicPr>
            <p:blipFill>
              <a:blip r:embed="rId16" cstate="print"/>
              <a:stretch>
                <a:fillRect/>
              </a:stretch>
            </p:blipFill>
            <p:spPr>
              <a:xfrm>
                <a:off x="7984953" y="4844722"/>
                <a:ext cx="653716" cy="653716"/>
              </a:xfrm>
              <a:prstGeom prst="rect">
                <a:avLst/>
              </a:prstGeom>
            </p:spPr>
          </p:pic>
          <p:pic>
            <p:nvPicPr>
              <p:cNvPr id="1032" name="Picture 8" descr="C:\Documents and Settings\Administrator\Local Settings\Temporary Internet Files\Content.IE5\OC5EUHND\MC900432622[1].png"/>
              <p:cNvPicPr>
                <a:picLocks noChangeAspect="1" noChangeArrowheads="1"/>
              </p:cNvPicPr>
              <p:nvPr/>
            </p:nvPicPr>
            <p:blipFill>
              <a:blip r:embed="rId17" cstate="print"/>
              <a:srcRect/>
              <a:stretch>
                <a:fillRect/>
              </a:stretch>
            </p:blipFill>
            <p:spPr bwMode="auto">
              <a:xfrm>
                <a:off x="7196635" y="4994867"/>
                <a:ext cx="611856" cy="611856"/>
              </a:xfrm>
              <a:prstGeom prst="rect">
                <a:avLst/>
              </a:prstGeom>
              <a:noFill/>
            </p:spPr>
          </p:pic>
        </p:grpSp>
        <p:sp>
          <p:nvSpPr>
            <p:cNvPr id="71" name="Right Arrow 70"/>
            <p:cNvSpPr/>
            <p:nvPr/>
          </p:nvSpPr>
          <p:spPr>
            <a:xfrm rot="12583016" flipV="1">
              <a:off x="6661738" y="4662114"/>
              <a:ext cx="644010" cy="350185"/>
            </a:xfrm>
            <a:prstGeom prs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Callout 71"/>
            <p:cNvSpPr/>
            <p:nvPr/>
          </p:nvSpPr>
          <p:spPr>
            <a:xfrm>
              <a:off x="6953784" y="3848352"/>
              <a:ext cx="2015159" cy="709863"/>
            </a:xfrm>
            <a:prstGeom prst="wedgeEllipseCallout">
              <a:avLst>
                <a:gd name="adj1" fmla="val -15581"/>
                <a:gd name="adj2" fmla="val 91463"/>
              </a:avLst>
            </a:prstGeom>
            <a:solidFill>
              <a:srgbClr val="FF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100" b="1" dirty="0" smtClean="0">
                  <a:solidFill>
                    <a:schemeClr val="tx1"/>
                  </a:solidFill>
                  <a:latin typeface="Times New Roman" pitchFamily="18" charset="0"/>
                  <a:cs typeface="Times New Roman" pitchFamily="18" charset="0"/>
                </a:rPr>
                <a:t>I have infrastructure and provide application services</a:t>
              </a:r>
              <a:endParaRPr lang="en-US" sz="1100" b="1" dirty="0">
                <a:solidFill>
                  <a:schemeClr val="tx1"/>
                </a:solidFill>
                <a:latin typeface="Times New Roman" pitchFamily="18" charset="0"/>
                <a:cs typeface="Times New Roman" pitchFamily="18" charset="0"/>
              </a:endParaRPr>
            </a:p>
          </p:txBody>
        </p:sp>
        <p:pic>
          <p:nvPicPr>
            <p:cNvPr id="75" name="Picture 2" descr="Z:\Documents\University of Melbourne\Aneka\CloudBook\Icons\1306768872_browser.png"/>
            <p:cNvPicPr>
              <a:picLocks noChangeAspect="1" noChangeArrowheads="1"/>
            </p:cNvPicPr>
            <p:nvPr/>
          </p:nvPicPr>
          <p:blipFill>
            <a:blip r:embed="rId18" cstate="print"/>
            <a:srcRect/>
            <a:stretch>
              <a:fillRect/>
            </a:stretch>
          </p:blipFill>
          <p:spPr bwMode="auto">
            <a:xfrm>
              <a:off x="3453063" y="2447045"/>
              <a:ext cx="2245275" cy="2245275"/>
            </a:xfrm>
            <a:prstGeom prst="rect">
              <a:avLst/>
            </a:prstGeom>
            <a:noFill/>
          </p:spPr>
        </p:pic>
        <p:sp>
          <p:nvSpPr>
            <p:cNvPr id="74" name="Rectangle 73"/>
            <p:cNvSpPr/>
            <p:nvPr/>
          </p:nvSpPr>
          <p:spPr>
            <a:xfrm>
              <a:off x="3104143" y="3316264"/>
              <a:ext cx="3019926" cy="400110"/>
            </a:xfrm>
            <a:prstGeom prst="rect">
              <a:avLst/>
            </a:prstGeom>
            <a:solidFill>
              <a:srgbClr val="FFFFFF"/>
            </a:solidFill>
            <a:ln>
              <a:solidFill>
                <a:srgbClr val="000000"/>
              </a:solidFill>
            </a:ln>
          </p:spPr>
          <p:txBody>
            <a:bodyPr wrap="square" lIns="91440" tIns="45720" rIns="91440" bIns="45720">
              <a:spAutoFit/>
            </a:bodyPr>
            <a:lstStyle/>
            <a:p>
              <a:pPr algn="ctr"/>
              <a:r>
                <a:rPr lang="en-US" sz="2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Global Cloud Marketplace</a:t>
              </a:r>
              <a:endParaRPr lang="en-US" sz="4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78" name="Picture 77" descr="green_tree7  Final.JPG"/>
            <p:cNvPicPr>
              <a:picLocks noChangeAspect="1"/>
            </p:cNvPicPr>
            <p:nvPr/>
          </p:nvPicPr>
          <p:blipFill>
            <a:blip r:embed="rId19" cstate="print"/>
            <a:stretch>
              <a:fillRect/>
            </a:stretch>
          </p:blipFill>
          <p:spPr>
            <a:xfrm>
              <a:off x="3140489" y="5273841"/>
              <a:ext cx="769771" cy="840706"/>
            </a:xfrm>
            <a:prstGeom prst="rect">
              <a:avLst/>
            </a:prstGeom>
          </p:spPr>
        </p:pic>
        <p:pic>
          <p:nvPicPr>
            <p:cNvPr id="79" name="Picture 22" descr="C:\Documents and Settings\sonu\Desktop\dollar.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965821" y="5626609"/>
              <a:ext cx="594148" cy="816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79" descr="Text Document.png"/>
            <p:cNvPicPr>
              <a:picLocks noChangeAspect="1"/>
            </p:cNvPicPr>
            <p:nvPr/>
          </p:nvPicPr>
          <p:blipFill>
            <a:blip r:embed="rId21" cstate="print"/>
            <a:stretch>
              <a:fillRect/>
            </a:stretch>
          </p:blipFill>
          <p:spPr>
            <a:xfrm>
              <a:off x="4795665" y="5652683"/>
              <a:ext cx="607747" cy="607747"/>
            </a:xfrm>
            <a:prstGeom prst="rect">
              <a:avLst/>
            </a:prstGeom>
          </p:spPr>
        </p:pic>
        <p:pic>
          <p:nvPicPr>
            <p:cNvPr id="81" name="Picture 6" descr="C:\Documents and Settings\Administrator\Local Settings\Temporary Internet Files\Content.IE5\S5CT05S7\MCj04420420000[1].png"/>
            <p:cNvPicPr>
              <a:picLocks noChangeAspect="1" noChangeArrowheads="1"/>
            </p:cNvPicPr>
            <p:nvPr/>
          </p:nvPicPr>
          <p:blipFill>
            <a:blip r:embed="rId22" cstate="print"/>
            <a:srcRect/>
            <a:stretch>
              <a:fillRect/>
            </a:stretch>
          </p:blipFill>
          <p:spPr bwMode="auto">
            <a:xfrm rot="1172082">
              <a:off x="4781731" y="5600488"/>
              <a:ext cx="324203" cy="416758"/>
            </a:xfrm>
            <a:prstGeom prst="rect">
              <a:avLst/>
            </a:prstGeom>
            <a:noFill/>
            <a:effectLst>
              <a:outerShdw blurRad="50800" dist="38100" dir="2700000" algn="tl" rotWithShape="0">
                <a:prstClr val="black">
                  <a:alpha val="40000"/>
                </a:prstClr>
              </a:outerShdw>
            </a:effectLst>
          </p:spPr>
        </p:pic>
        <p:pic>
          <p:nvPicPr>
            <p:cNvPr id="1034" name="Picture 10" descr="C:\Documents and Settings\Administrator\Local Settings\Temporary Internet Files\Content.IE5\FB9PB6MP\MC900434861[1].png"/>
            <p:cNvPicPr>
              <a:picLocks noChangeAspect="1" noChangeArrowheads="1"/>
            </p:cNvPicPr>
            <p:nvPr/>
          </p:nvPicPr>
          <p:blipFill>
            <a:blip r:embed="rId23" cstate="print"/>
            <a:srcRect/>
            <a:stretch>
              <a:fillRect/>
            </a:stretch>
          </p:blipFill>
          <p:spPr bwMode="auto">
            <a:xfrm>
              <a:off x="5582796" y="5282006"/>
              <a:ext cx="805973" cy="805973"/>
            </a:xfrm>
            <a:prstGeom prst="rect">
              <a:avLst/>
            </a:prstGeom>
            <a:noFill/>
          </p:spPr>
        </p:pic>
        <p:pic>
          <p:nvPicPr>
            <p:cNvPr id="70"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5887785" y="2154213"/>
              <a:ext cx="344895" cy="667769"/>
            </a:xfrm>
            <a:prstGeom prst="rect">
              <a:avLst/>
            </a:prstGeom>
            <a:noFill/>
          </p:spPr>
        </p:pic>
        <p:pic>
          <p:nvPicPr>
            <p:cNvPr id="68"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4248761" y="1838133"/>
              <a:ext cx="311207" cy="602544"/>
            </a:xfrm>
            <a:prstGeom prst="rect">
              <a:avLst/>
            </a:prstGeom>
            <a:noFill/>
          </p:spPr>
        </p:pic>
        <p:pic>
          <p:nvPicPr>
            <p:cNvPr id="76"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6118127" y="3989240"/>
              <a:ext cx="328046" cy="635148"/>
            </a:xfrm>
            <a:prstGeom prst="rect">
              <a:avLst/>
            </a:prstGeom>
            <a:noFill/>
          </p:spPr>
        </p:pic>
        <p:pic>
          <p:nvPicPr>
            <p:cNvPr id="77"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2820398" y="3929430"/>
              <a:ext cx="358938" cy="694958"/>
            </a:xfrm>
            <a:prstGeom prst="rect">
              <a:avLst/>
            </a:prstGeom>
            <a:noFill/>
          </p:spPr>
        </p:pic>
        <p:pic>
          <p:nvPicPr>
            <p:cNvPr id="82"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2696977" y="2474503"/>
              <a:ext cx="358938" cy="694958"/>
            </a:xfrm>
            <a:prstGeom prst="rect">
              <a:avLst/>
            </a:prstGeom>
            <a:noFill/>
          </p:spPr>
        </p:pic>
      </p:grpSp>
    </p:spTree>
    <p:extLst>
      <p:ext uri="{BB962C8B-B14F-4D97-AF65-F5344CB8AC3E}">
        <p14:creationId xmlns:p14="http://schemas.microsoft.com/office/powerpoint/2010/main" val="745648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9069" y="721360"/>
            <a:ext cx="5581650" cy="574040"/>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Platform </a:t>
            </a:r>
            <a:r>
              <a:rPr dirty="0">
                <a:solidFill>
                  <a:schemeClr val="tx1"/>
                </a:solidFill>
              </a:rPr>
              <a:t>as a </a:t>
            </a:r>
            <a:r>
              <a:rPr spc="-5" dirty="0">
                <a:solidFill>
                  <a:schemeClr val="tx1"/>
                </a:solidFill>
              </a:rPr>
              <a:t>Service</a:t>
            </a:r>
            <a:r>
              <a:rPr spc="-50" dirty="0">
                <a:solidFill>
                  <a:schemeClr val="tx1"/>
                </a:solidFill>
              </a:rPr>
              <a:t> </a:t>
            </a:r>
            <a:r>
              <a:rPr dirty="0">
                <a:solidFill>
                  <a:schemeClr val="tx1"/>
                </a:solidFill>
              </a:rPr>
              <a:t>(PaaS)</a:t>
            </a:r>
          </a:p>
        </p:txBody>
      </p:sp>
      <p:sp>
        <p:nvSpPr>
          <p:cNvPr id="3" name="object 3"/>
          <p:cNvSpPr txBox="1"/>
          <p:nvPr/>
        </p:nvSpPr>
        <p:spPr>
          <a:xfrm>
            <a:off x="687068" y="1889759"/>
            <a:ext cx="7390131" cy="4490973"/>
          </a:xfrm>
          <a:prstGeom prst="rect">
            <a:avLst/>
          </a:prstGeom>
        </p:spPr>
        <p:txBody>
          <a:bodyPr vert="horz" wrap="square" lIns="0" tIns="12700" rIns="0" bIns="0" rtlCol="0">
            <a:spAutoFit/>
          </a:bodyPr>
          <a:lstStyle/>
          <a:p>
            <a:pPr marL="12700" marR="234950" algn="just">
              <a:lnSpc>
                <a:spcPct val="100000"/>
              </a:lnSpc>
              <a:spcBef>
                <a:spcPts val="100"/>
              </a:spcBef>
            </a:pPr>
            <a:r>
              <a:rPr sz="2400" b="1" spc="-5" dirty="0">
                <a:latin typeface="Times New Roman"/>
                <a:cs typeface="Times New Roman"/>
              </a:rPr>
              <a:t>PaaS </a:t>
            </a:r>
            <a:r>
              <a:rPr sz="2400" dirty="0">
                <a:latin typeface="Times New Roman"/>
                <a:cs typeface="Times New Roman"/>
              </a:rPr>
              <a:t>provides the </a:t>
            </a:r>
            <a:r>
              <a:rPr sz="2400" spc="-5" dirty="0">
                <a:latin typeface="Times New Roman"/>
                <a:cs typeface="Times New Roman"/>
              </a:rPr>
              <a:t>runtime environment for </a:t>
            </a:r>
            <a:r>
              <a:rPr sz="2400" dirty="0">
                <a:latin typeface="Times New Roman"/>
                <a:cs typeface="Times New Roman"/>
              </a:rPr>
              <a:t>applications,  </a:t>
            </a:r>
            <a:r>
              <a:rPr sz="2400" spc="-5" dirty="0">
                <a:latin typeface="Times New Roman"/>
                <a:cs typeface="Times New Roman"/>
              </a:rPr>
              <a:t>development </a:t>
            </a:r>
            <a:r>
              <a:rPr sz="2400" dirty="0">
                <a:latin typeface="Times New Roman"/>
                <a:cs typeface="Times New Roman"/>
              </a:rPr>
              <a:t>&amp; </a:t>
            </a:r>
            <a:r>
              <a:rPr sz="2400" spc="-5" dirty="0">
                <a:latin typeface="Times New Roman"/>
                <a:cs typeface="Times New Roman"/>
              </a:rPr>
              <a:t>deployment </a:t>
            </a:r>
            <a:r>
              <a:rPr sz="2400" dirty="0">
                <a:latin typeface="Times New Roman"/>
                <a:cs typeface="Times New Roman"/>
              </a:rPr>
              <a:t>tools, etc.</a:t>
            </a:r>
          </a:p>
          <a:p>
            <a:pPr algn="just">
              <a:lnSpc>
                <a:spcPct val="100000"/>
              </a:lnSpc>
              <a:spcBef>
                <a:spcPts val="5"/>
              </a:spcBef>
            </a:pPr>
            <a:endParaRPr sz="2500" dirty="0">
              <a:latin typeface="Times New Roman"/>
              <a:cs typeface="Times New Roman"/>
            </a:endParaRPr>
          </a:p>
          <a:p>
            <a:pPr marL="12700" marR="172085" algn="just">
              <a:lnSpc>
                <a:spcPct val="100000"/>
              </a:lnSpc>
              <a:tabLst>
                <a:tab pos="824865" algn="l"/>
              </a:tabLst>
            </a:pPr>
            <a:r>
              <a:rPr sz="2400" b="1" spc="-5" dirty="0">
                <a:latin typeface="Times New Roman"/>
                <a:cs typeface="Times New Roman"/>
              </a:rPr>
              <a:t>PaaS	</a:t>
            </a:r>
            <a:r>
              <a:rPr sz="2400" spc="-5" dirty="0">
                <a:latin typeface="Times New Roman"/>
                <a:cs typeface="Times New Roman"/>
              </a:rPr>
              <a:t>provides </a:t>
            </a:r>
            <a:r>
              <a:rPr sz="2400" dirty="0">
                <a:latin typeface="Times New Roman"/>
                <a:cs typeface="Times New Roman"/>
              </a:rPr>
              <a:t>all of the </a:t>
            </a:r>
            <a:r>
              <a:rPr sz="2400" spc="-5" dirty="0">
                <a:latin typeface="Times New Roman"/>
                <a:cs typeface="Times New Roman"/>
              </a:rPr>
              <a:t>facilities </a:t>
            </a:r>
            <a:r>
              <a:rPr sz="2400" dirty="0">
                <a:latin typeface="Times New Roman"/>
                <a:cs typeface="Times New Roman"/>
              </a:rPr>
              <a:t>required to </a:t>
            </a:r>
            <a:r>
              <a:rPr sz="2400" spc="-5" dirty="0">
                <a:latin typeface="Times New Roman"/>
                <a:cs typeface="Times New Roman"/>
              </a:rPr>
              <a:t>support </a:t>
            </a:r>
            <a:r>
              <a:rPr sz="2400" dirty="0">
                <a:latin typeface="Times New Roman"/>
                <a:cs typeface="Times New Roman"/>
              </a:rPr>
              <a:t>the  </a:t>
            </a:r>
            <a:r>
              <a:rPr sz="2400" spc="-5" dirty="0">
                <a:latin typeface="Times New Roman"/>
                <a:cs typeface="Times New Roman"/>
              </a:rPr>
              <a:t>complete </a:t>
            </a:r>
            <a:r>
              <a:rPr sz="2400" dirty="0">
                <a:latin typeface="Times New Roman"/>
                <a:cs typeface="Times New Roman"/>
              </a:rPr>
              <a:t>life cycle of building and delivering </a:t>
            </a:r>
            <a:r>
              <a:rPr sz="2400" spc="-5" dirty="0">
                <a:latin typeface="Times New Roman"/>
                <a:cs typeface="Times New Roman"/>
              </a:rPr>
              <a:t>web  </a:t>
            </a:r>
            <a:r>
              <a:rPr sz="2400" dirty="0">
                <a:latin typeface="Times New Roman"/>
                <a:cs typeface="Times New Roman"/>
              </a:rPr>
              <a:t>applications </a:t>
            </a:r>
            <a:r>
              <a:rPr sz="2400" spc="-5" dirty="0">
                <a:latin typeface="Times New Roman"/>
                <a:cs typeface="Times New Roman"/>
              </a:rPr>
              <a:t>and </a:t>
            </a:r>
            <a:r>
              <a:rPr sz="2400" dirty="0">
                <a:latin typeface="Times New Roman"/>
                <a:cs typeface="Times New Roman"/>
              </a:rPr>
              <a:t>services entirely from the</a:t>
            </a:r>
            <a:r>
              <a:rPr sz="2400" spc="-40" dirty="0">
                <a:latin typeface="Times New Roman"/>
                <a:cs typeface="Times New Roman"/>
              </a:rPr>
              <a:t> </a:t>
            </a:r>
            <a:r>
              <a:rPr sz="2400" dirty="0">
                <a:latin typeface="Times New Roman"/>
                <a:cs typeface="Times New Roman"/>
              </a:rPr>
              <a:t>Internet.</a:t>
            </a:r>
          </a:p>
          <a:p>
            <a:pPr algn="just">
              <a:lnSpc>
                <a:spcPct val="100000"/>
              </a:lnSpc>
              <a:spcBef>
                <a:spcPts val="5"/>
              </a:spcBef>
            </a:pPr>
            <a:endParaRPr sz="2500" dirty="0">
              <a:latin typeface="Times New Roman"/>
              <a:cs typeface="Times New Roman"/>
            </a:endParaRPr>
          </a:p>
          <a:p>
            <a:pPr marL="12700" marR="5080" algn="just">
              <a:lnSpc>
                <a:spcPct val="100000"/>
              </a:lnSpc>
            </a:pPr>
            <a:r>
              <a:rPr sz="2400" dirty="0">
                <a:latin typeface="Times New Roman"/>
                <a:cs typeface="Times New Roman"/>
              </a:rPr>
              <a:t>Typically applications </a:t>
            </a:r>
            <a:r>
              <a:rPr sz="2400" spc="-10" dirty="0">
                <a:latin typeface="Times New Roman"/>
                <a:cs typeface="Times New Roman"/>
              </a:rPr>
              <a:t>must </a:t>
            </a:r>
            <a:r>
              <a:rPr sz="2400" dirty="0">
                <a:latin typeface="Times New Roman"/>
                <a:cs typeface="Times New Roman"/>
              </a:rPr>
              <a:t>be </a:t>
            </a:r>
            <a:r>
              <a:rPr sz="2400" spc="-5" dirty="0">
                <a:latin typeface="Times New Roman"/>
                <a:cs typeface="Times New Roman"/>
              </a:rPr>
              <a:t>developed with </a:t>
            </a:r>
            <a:r>
              <a:rPr sz="2400" dirty="0">
                <a:latin typeface="Times New Roman"/>
                <a:cs typeface="Times New Roman"/>
              </a:rPr>
              <a:t>a particular  </a:t>
            </a:r>
            <a:r>
              <a:rPr sz="2400" spc="-5" dirty="0">
                <a:latin typeface="Times New Roman"/>
                <a:cs typeface="Times New Roman"/>
              </a:rPr>
              <a:t>platform </a:t>
            </a:r>
            <a:r>
              <a:rPr sz="2400">
                <a:latin typeface="Times New Roman"/>
                <a:cs typeface="Times New Roman"/>
              </a:rPr>
              <a:t>in</a:t>
            </a:r>
            <a:r>
              <a:rPr sz="2400" spc="-35">
                <a:latin typeface="Times New Roman"/>
                <a:cs typeface="Times New Roman"/>
              </a:rPr>
              <a:t> </a:t>
            </a:r>
            <a:r>
              <a:rPr sz="2400" spc="-5" smtClean="0">
                <a:latin typeface="Times New Roman"/>
                <a:cs typeface="Times New Roman"/>
              </a:rPr>
              <a:t>mind</a:t>
            </a:r>
            <a:endParaRPr sz="2400" dirty="0">
              <a:latin typeface="Times New Roman"/>
              <a:cs typeface="Times New Roman"/>
            </a:endParaRPr>
          </a:p>
          <a:p>
            <a:pPr algn="just">
              <a:lnSpc>
                <a:spcPct val="100000"/>
              </a:lnSpc>
              <a:spcBef>
                <a:spcPts val="5"/>
              </a:spcBef>
            </a:pPr>
            <a:endParaRPr sz="2500" dirty="0">
              <a:latin typeface="Times New Roman"/>
              <a:cs typeface="Times New Roman"/>
            </a:endParaRPr>
          </a:p>
          <a:p>
            <a:pPr marL="120014" indent="-107314" algn="just">
              <a:lnSpc>
                <a:spcPct val="100000"/>
              </a:lnSpc>
              <a:buSzPct val="95833"/>
              <a:buFont typeface="Arial"/>
              <a:buChar char="•"/>
              <a:tabLst>
                <a:tab pos="120650" algn="l"/>
              </a:tabLst>
            </a:pPr>
            <a:r>
              <a:rPr sz="2400" dirty="0">
                <a:latin typeface="Times New Roman"/>
                <a:cs typeface="Times New Roman"/>
              </a:rPr>
              <a:t>Multi </a:t>
            </a:r>
            <a:r>
              <a:rPr sz="2400" spc="-5" dirty="0">
                <a:latin typeface="Times New Roman"/>
                <a:cs typeface="Times New Roman"/>
              </a:rPr>
              <a:t>tenant</a:t>
            </a:r>
            <a:r>
              <a:rPr sz="2400" spc="15" dirty="0">
                <a:latin typeface="Times New Roman"/>
                <a:cs typeface="Times New Roman"/>
              </a:rPr>
              <a:t> </a:t>
            </a:r>
            <a:r>
              <a:rPr sz="2400" spc="-5" dirty="0">
                <a:latin typeface="Times New Roman"/>
                <a:cs typeface="Times New Roman"/>
              </a:rPr>
              <a:t>environments</a:t>
            </a:r>
            <a:endParaRPr sz="2400" dirty="0">
              <a:latin typeface="Times New Roman"/>
              <a:cs typeface="Times New Roman"/>
            </a:endParaRPr>
          </a:p>
          <a:p>
            <a:pPr marL="120014" indent="-107314" algn="just">
              <a:lnSpc>
                <a:spcPct val="100000"/>
              </a:lnSpc>
              <a:buSzPct val="95833"/>
              <a:buFont typeface="Arial"/>
              <a:buChar char="•"/>
              <a:tabLst>
                <a:tab pos="120650" algn="l"/>
              </a:tabLst>
            </a:pPr>
            <a:r>
              <a:rPr sz="2400" spc="-5" dirty="0">
                <a:latin typeface="Times New Roman"/>
                <a:cs typeface="Times New Roman"/>
              </a:rPr>
              <a:t>Highly scalable multi </a:t>
            </a:r>
            <a:r>
              <a:rPr sz="2400" dirty="0">
                <a:latin typeface="Times New Roman"/>
                <a:cs typeface="Times New Roman"/>
              </a:rPr>
              <a:t>tier</a:t>
            </a:r>
            <a:r>
              <a:rPr sz="2400" spc="35" dirty="0">
                <a:latin typeface="Times New Roman"/>
                <a:cs typeface="Times New Roman"/>
              </a:rPr>
              <a:t> </a:t>
            </a:r>
            <a:r>
              <a:rPr sz="2400" dirty="0">
                <a:latin typeface="Times New Roman"/>
                <a:cs typeface="Times New Roman"/>
              </a:rPr>
              <a:t>architecture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0670" y="638809"/>
            <a:ext cx="3028950" cy="574040"/>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PaaS</a:t>
            </a:r>
            <a:r>
              <a:rPr spc="-80" dirty="0">
                <a:solidFill>
                  <a:schemeClr val="tx1"/>
                </a:solidFill>
              </a:rPr>
              <a:t> </a:t>
            </a:r>
            <a:r>
              <a:rPr spc="-5" dirty="0">
                <a:solidFill>
                  <a:schemeClr val="tx1"/>
                </a:solidFill>
              </a:rPr>
              <a:t>Examples</a:t>
            </a:r>
          </a:p>
        </p:txBody>
      </p:sp>
      <p:sp>
        <p:nvSpPr>
          <p:cNvPr id="3" name="object 3"/>
          <p:cNvSpPr/>
          <p:nvPr/>
        </p:nvSpPr>
        <p:spPr>
          <a:xfrm>
            <a:off x="2819400" y="1676400"/>
            <a:ext cx="2468880" cy="9296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659120" y="4781550"/>
            <a:ext cx="1930400" cy="93345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586729" y="3124200"/>
            <a:ext cx="2313939" cy="914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181100" y="5214620"/>
            <a:ext cx="2514600" cy="40259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181100" y="3124200"/>
            <a:ext cx="1447800" cy="1226820"/>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9069" y="304800"/>
            <a:ext cx="5556885" cy="574040"/>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Software </a:t>
            </a:r>
            <a:r>
              <a:rPr dirty="0">
                <a:solidFill>
                  <a:schemeClr val="tx1"/>
                </a:solidFill>
              </a:rPr>
              <a:t>as a </a:t>
            </a:r>
            <a:r>
              <a:rPr spc="-5" dirty="0">
                <a:solidFill>
                  <a:schemeClr val="tx1"/>
                </a:solidFill>
              </a:rPr>
              <a:t>Service</a:t>
            </a:r>
            <a:r>
              <a:rPr spc="-105" dirty="0">
                <a:solidFill>
                  <a:schemeClr val="tx1"/>
                </a:solidFill>
              </a:rPr>
              <a:t> </a:t>
            </a:r>
            <a:r>
              <a:rPr dirty="0">
                <a:solidFill>
                  <a:schemeClr val="tx1"/>
                </a:solidFill>
              </a:rPr>
              <a:t>(SaaS)</a:t>
            </a:r>
          </a:p>
        </p:txBody>
      </p:sp>
      <p:sp>
        <p:nvSpPr>
          <p:cNvPr id="3" name="object 3"/>
          <p:cNvSpPr txBox="1"/>
          <p:nvPr/>
        </p:nvSpPr>
        <p:spPr>
          <a:xfrm>
            <a:off x="763269" y="1300481"/>
            <a:ext cx="7332345" cy="5885714"/>
          </a:xfrm>
          <a:prstGeom prst="rect">
            <a:avLst/>
          </a:prstGeom>
        </p:spPr>
        <p:txBody>
          <a:bodyPr vert="horz" wrap="square" lIns="0" tIns="12700" rIns="0" bIns="0" rtlCol="0">
            <a:spAutoFit/>
          </a:bodyPr>
          <a:lstStyle/>
          <a:p>
            <a:pPr algn="just">
              <a:lnSpc>
                <a:spcPct val="90000"/>
              </a:lnSpc>
              <a:buFont typeface="Wingdings" pitchFamily="2" charset="2"/>
              <a:buChar char="ü"/>
            </a:pPr>
            <a:r>
              <a:rPr lang="en-US" sz="2800" dirty="0" smtClean="0">
                <a:latin typeface="Times New Roman" pitchFamily="18" charset="0"/>
                <a:cs typeface="Times New Roman" pitchFamily="18" charset="0"/>
              </a:rPr>
              <a:t>The capability provided to the consumer is to use the provider’s applications running on a cloud infrastructure. </a:t>
            </a:r>
          </a:p>
          <a:p>
            <a:pPr algn="just">
              <a:lnSpc>
                <a:spcPct val="90000"/>
              </a:lnSpc>
              <a:buFont typeface="Wingdings" pitchFamily="2" charset="2"/>
              <a:buChar char="ü"/>
            </a:pPr>
            <a:endParaRPr lang="en-US" sz="2800" dirty="0" smtClean="0">
              <a:latin typeface="Times New Roman" pitchFamily="18" charset="0"/>
              <a:cs typeface="Times New Roman" pitchFamily="18" charset="0"/>
            </a:endParaRPr>
          </a:p>
          <a:p>
            <a:pPr algn="just">
              <a:lnSpc>
                <a:spcPct val="90000"/>
              </a:lnSpc>
              <a:buFont typeface="Wingdings" pitchFamily="2" charset="2"/>
              <a:buChar char="ü"/>
            </a:pPr>
            <a:r>
              <a:rPr lang="en-US" sz="2800" dirty="0" smtClean="0">
                <a:latin typeface="Times New Roman" pitchFamily="18" charset="0"/>
                <a:cs typeface="Times New Roman" pitchFamily="18" charset="0"/>
              </a:rPr>
              <a:t>The applications are accessible from various client devices through a thin client interface such as a web browser (e.g., web-based email). </a:t>
            </a:r>
          </a:p>
          <a:p>
            <a:pPr algn="just">
              <a:lnSpc>
                <a:spcPct val="90000"/>
              </a:lnSpc>
              <a:buFont typeface="Wingdings" pitchFamily="2" charset="2"/>
              <a:buChar char="ü"/>
            </a:pPr>
            <a:endParaRPr lang="en-US" sz="2800" dirty="0" smtClean="0">
              <a:latin typeface="Times New Roman" pitchFamily="18" charset="0"/>
              <a:cs typeface="Times New Roman" pitchFamily="18" charset="0"/>
            </a:endParaRPr>
          </a:p>
          <a:p>
            <a:pPr algn="just">
              <a:lnSpc>
                <a:spcPct val="90000"/>
              </a:lnSpc>
              <a:buFont typeface="Wingdings" pitchFamily="2" charset="2"/>
              <a:buChar char="ü"/>
            </a:pPr>
            <a:r>
              <a:rPr lang="en-US" sz="2800" dirty="0" smtClean="0">
                <a:latin typeface="Times New Roman" pitchFamily="18" charset="0"/>
                <a:cs typeface="Times New Roman" pitchFamily="18" charset="0"/>
              </a:rPr>
              <a:t>The consumer does not manage or control the underlying cloud infrastructure including network, servers, operating systems, storage, or even individual application capabilities, with the possible exception of limited user specific application configuration settings.</a:t>
            </a:r>
          </a:p>
          <a:p>
            <a:pPr marL="12700" marR="5080" algn="just">
              <a:lnSpc>
                <a:spcPct val="100000"/>
              </a:lnSpc>
              <a:spcBef>
                <a:spcPts val="100"/>
              </a:spcBef>
              <a:buFont typeface="Wingdings" pitchFamily="2" charset="2"/>
              <a:buChar char="ü"/>
            </a:pPr>
            <a:endParaRPr sz="28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9069" y="638809"/>
            <a:ext cx="5556885" cy="574040"/>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Software </a:t>
            </a:r>
            <a:r>
              <a:rPr dirty="0">
                <a:solidFill>
                  <a:schemeClr val="tx1"/>
                </a:solidFill>
              </a:rPr>
              <a:t>as a </a:t>
            </a:r>
            <a:r>
              <a:rPr spc="-5" dirty="0">
                <a:solidFill>
                  <a:schemeClr val="tx1"/>
                </a:solidFill>
              </a:rPr>
              <a:t>Service</a:t>
            </a:r>
            <a:r>
              <a:rPr spc="-105" dirty="0">
                <a:solidFill>
                  <a:schemeClr val="tx1"/>
                </a:solidFill>
              </a:rPr>
              <a:t> </a:t>
            </a:r>
            <a:r>
              <a:rPr dirty="0">
                <a:solidFill>
                  <a:schemeClr val="tx1"/>
                </a:solidFill>
              </a:rPr>
              <a:t>(SaaS)</a:t>
            </a:r>
          </a:p>
        </p:txBody>
      </p:sp>
      <p:sp>
        <p:nvSpPr>
          <p:cNvPr id="3" name="object 3"/>
          <p:cNvSpPr txBox="1"/>
          <p:nvPr/>
        </p:nvSpPr>
        <p:spPr>
          <a:xfrm>
            <a:off x="763269" y="1634490"/>
            <a:ext cx="7332345" cy="3029034"/>
          </a:xfrm>
          <a:prstGeom prst="rect">
            <a:avLst/>
          </a:prstGeom>
        </p:spPr>
        <p:txBody>
          <a:bodyPr vert="horz" wrap="square" lIns="0" tIns="12700" rIns="0" bIns="0" rtlCol="0">
            <a:spAutoFit/>
          </a:bodyPr>
          <a:lstStyle/>
          <a:p>
            <a:pPr marL="12700" marR="5080" algn="just">
              <a:lnSpc>
                <a:spcPct val="100000"/>
              </a:lnSpc>
              <a:spcBef>
                <a:spcPts val="100"/>
              </a:spcBef>
            </a:pPr>
            <a:r>
              <a:rPr sz="2800" b="1" spc="-5" dirty="0">
                <a:latin typeface="Times New Roman"/>
                <a:cs typeface="Times New Roman"/>
              </a:rPr>
              <a:t>SaaS </a:t>
            </a:r>
            <a:r>
              <a:rPr sz="2800" spc="-5" dirty="0">
                <a:latin typeface="Times New Roman"/>
                <a:cs typeface="Times New Roman"/>
              </a:rPr>
              <a:t>model allows </a:t>
            </a:r>
            <a:r>
              <a:rPr sz="2800" spc="5" dirty="0">
                <a:latin typeface="Times New Roman"/>
                <a:cs typeface="Times New Roman"/>
              </a:rPr>
              <a:t>to </a:t>
            </a:r>
            <a:r>
              <a:rPr sz="2800" spc="-5" dirty="0">
                <a:latin typeface="Times New Roman"/>
                <a:cs typeface="Times New Roman"/>
              </a:rPr>
              <a:t>use </a:t>
            </a:r>
            <a:r>
              <a:rPr sz="2800" spc="-5">
                <a:latin typeface="Times New Roman"/>
                <a:cs typeface="Times New Roman"/>
              </a:rPr>
              <a:t>software </a:t>
            </a:r>
            <a:r>
              <a:rPr sz="2800" smtClean="0">
                <a:latin typeface="Times New Roman"/>
                <a:cs typeface="Times New Roman"/>
              </a:rPr>
              <a:t>applications </a:t>
            </a:r>
            <a:r>
              <a:rPr sz="2800" spc="-5" dirty="0">
                <a:latin typeface="Times New Roman"/>
                <a:cs typeface="Times New Roman"/>
              </a:rPr>
              <a:t>as </a:t>
            </a:r>
            <a:r>
              <a:rPr sz="2800" dirty="0">
                <a:latin typeface="Times New Roman"/>
                <a:cs typeface="Times New Roman"/>
              </a:rPr>
              <a:t>a </a:t>
            </a:r>
            <a:r>
              <a:rPr sz="2800" spc="-5" dirty="0">
                <a:latin typeface="Times New Roman"/>
                <a:cs typeface="Times New Roman"/>
              </a:rPr>
              <a:t>service  </a:t>
            </a:r>
            <a:r>
              <a:rPr sz="2800" dirty="0">
                <a:latin typeface="Times New Roman"/>
                <a:cs typeface="Times New Roman"/>
              </a:rPr>
              <a:t>to end</a:t>
            </a:r>
            <a:r>
              <a:rPr sz="2800" spc="-5" dirty="0">
                <a:latin typeface="Times New Roman"/>
                <a:cs typeface="Times New Roman"/>
              </a:rPr>
              <a:t> users.</a:t>
            </a:r>
            <a:endParaRPr sz="2800" dirty="0">
              <a:latin typeface="Times New Roman"/>
              <a:cs typeface="Times New Roman"/>
            </a:endParaRPr>
          </a:p>
          <a:p>
            <a:pPr algn="just">
              <a:lnSpc>
                <a:spcPct val="100000"/>
              </a:lnSpc>
              <a:spcBef>
                <a:spcPts val="5"/>
              </a:spcBef>
            </a:pPr>
            <a:endParaRPr sz="2800" dirty="0">
              <a:latin typeface="Times New Roman"/>
              <a:cs typeface="Times New Roman"/>
            </a:endParaRPr>
          </a:p>
          <a:p>
            <a:pPr marL="12700" marR="360045" algn="just">
              <a:lnSpc>
                <a:spcPct val="100000"/>
              </a:lnSpc>
            </a:pPr>
            <a:r>
              <a:rPr sz="2800" b="1" spc="-5" dirty="0">
                <a:latin typeface="Times New Roman"/>
                <a:cs typeface="Times New Roman"/>
              </a:rPr>
              <a:t>SaaS </a:t>
            </a:r>
            <a:r>
              <a:rPr sz="2800" dirty="0">
                <a:latin typeface="Times New Roman"/>
                <a:cs typeface="Times New Roman"/>
              </a:rPr>
              <a:t>is a </a:t>
            </a:r>
            <a:r>
              <a:rPr sz="2800" spc="-5" dirty="0">
                <a:latin typeface="Times New Roman"/>
                <a:cs typeface="Times New Roman"/>
              </a:rPr>
              <a:t>software </a:t>
            </a:r>
            <a:r>
              <a:rPr sz="2800" dirty="0">
                <a:latin typeface="Times New Roman"/>
                <a:cs typeface="Times New Roman"/>
              </a:rPr>
              <a:t>delivery </a:t>
            </a:r>
            <a:r>
              <a:rPr sz="2800" spc="-5" dirty="0">
                <a:latin typeface="Times New Roman"/>
                <a:cs typeface="Times New Roman"/>
              </a:rPr>
              <a:t>methodology </a:t>
            </a:r>
            <a:r>
              <a:rPr sz="2800" dirty="0">
                <a:latin typeface="Times New Roman"/>
                <a:cs typeface="Times New Roman"/>
              </a:rPr>
              <a:t>that provides  </a:t>
            </a:r>
            <a:r>
              <a:rPr sz="2800" spc="-5" dirty="0">
                <a:latin typeface="Times New Roman"/>
                <a:cs typeface="Times New Roman"/>
              </a:rPr>
              <a:t>licensed multi-tenant access </a:t>
            </a:r>
            <a:r>
              <a:rPr sz="2800" dirty="0">
                <a:latin typeface="Times New Roman"/>
                <a:cs typeface="Times New Roman"/>
              </a:rPr>
              <a:t>to </a:t>
            </a:r>
            <a:r>
              <a:rPr sz="2800" spc="-5" dirty="0">
                <a:latin typeface="Times New Roman"/>
                <a:cs typeface="Times New Roman"/>
              </a:rPr>
              <a:t>software </a:t>
            </a:r>
            <a:r>
              <a:rPr sz="2800" dirty="0">
                <a:latin typeface="Times New Roman"/>
                <a:cs typeface="Times New Roman"/>
              </a:rPr>
              <a:t>and its </a:t>
            </a:r>
            <a:r>
              <a:rPr sz="2800" spc="-5" dirty="0">
                <a:latin typeface="Times New Roman"/>
                <a:cs typeface="Times New Roman"/>
              </a:rPr>
              <a:t>functions  remotely </a:t>
            </a:r>
            <a:r>
              <a:rPr sz="2800" dirty="0">
                <a:latin typeface="Times New Roman"/>
                <a:cs typeface="Times New Roman"/>
              </a:rPr>
              <a:t>as a </a:t>
            </a:r>
            <a:r>
              <a:rPr sz="2800" spc="-5" dirty="0">
                <a:latin typeface="Times New Roman"/>
                <a:cs typeface="Times New Roman"/>
              </a:rPr>
              <a:t>Web-based</a:t>
            </a:r>
            <a:r>
              <a:rPr sz="2800" spc="5" dirty="0">
                <a:latin typeface="Times New Roman"/>
                <a:cs typeface="Times New Roman"/>
              </a:rPr>
              <a:t> </a:t>
            </a:r>
            <a:r>
              <a:rPr sz="2800" dirty="0">
                <a:latin typeface="Times New Roman"/>
                <a:cs typeface="Times New Roman"/>
              </a:rPr>
              <a:t>service.</a:t>
            </a:r>
          </a:p>
        </p:txBody>
      </p:sp>
      <p:sp>
        <p:nvSpPr>
          <p:cNvPr id="4" name="object 4"/>
          <p:cNvSpPr txBox="1"/>
          <p:nvPr/>
        </p:nvSpPr>
        <p:spPr>
          <a:xfrm>
            <a:off x="2514600" y="4698087"/>
            <a:ext cx="132715" cy="112268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548DD4"/>
                </a:solidFill>
                <a:latin typeface="Arial"/>
                <a:cs typeface="Arial"/>
              </a:rPr>
              <a:t>•</a:t>
            </a:r>
            <a:endParaRPr sz="2400" dirty="0">
              <a:latin typeface="Arial"/>
              <a:cs typeface="Arial"/>
            </a:endParaRPr>
          </a:p>
          <a:p>
            <a:pPr marL="12700">
              <a:lnSpc>
                <a:spcPct val="100000"/>
              </a:lnSpc>
            </a:pPr>
            <a:r>
              <a:rPr sz="2400" dirty="0">
                <a:solidFill>
                  <a:srgbClr val="548DD4"/>
                </a:solidFill>
                <a:latin typeface="Arial"/>
                <a:cs typeface="Arial"/>
              </a:rPr>
              <a:t>•</a:t>
            </a:r>
            <a:endParaRPr sz="2400" dirty="0">
              <a:latin typeface="Arial"/>
              <a:cs typeface="Arial"/>
            </a:endParaRPr>
          </a:p>
          <a:p>
            <a:pPr marL="12700">
              <a:lnSpc>
                <a:spcPct val="100000"/>
              </a:lnSpc>
            </a:pPr>
            <a:r>
              <a:rPr sz="2400" dirty="0">
                <a:solidFill>
                  <a:srgbClr val="548DD4"/>
                </a:solidFill>
                <a:latin typeface="Arial"/>
                <a:cs typeface="Arial"/>
              </a:rPr>
              <a:t>•</a:t>
            </a:r>
            <a:endParaRPr sz="2400" dirty="0">
              <a:latin typeface="Arial"/>
              <a:cs typeface="Arial"/>
            </a:endParaRPr>
          </a:p>
        </p:txBody>
      </p:sp>
      <p:sp>
        <p:nvSpPr>
          <p:cNvPr id="5" name="object 5"/>
          <p:cNvSpPr txBox="1"/>
          <p:nvPr/>
        </p:nvSpPr>
        <p:spPr>
          <a:xfrm>
            <a:off x="2856231" y="4638114"/>
            <a:ext cx="4838064" cy="1305486"/>
          </a:xfrm>
          <a:prstGeom prst="rect">
            <a:avLst/>
          </a:prstGeom>
        </p:spPr>
        <p:txBody>
          <a:bodyPr vert="horz" wrap="square" lIns="0" tIns="12700" rIns="0" bIns="0" rtlCol="0">
            <a:spAutoFit/>
          </a:bodyPr>
          <a:lstStyle/>
          <a:p>
            <a:pPr marL="12700" marR="5080">
              <a:lnSpc>
                <a:spcPct val="100000"/>
              </a:lnSpc>
              <a:spcBef>
                <a:spcPts val="100"/>
              </a:spcBef>
            </a:pPr>
            <a:r>
              <a:rPr sz="2800" spc="-5" dirty="0">
                <a:latin typeface="Times New Roman"/>
                <a:cs typeface="Times New Roman"/>
              </a:rPr>
              <a:t>Usually </a:t>
            </a:r>
            <a:r>
              <a:rPr sz="2800" dirty="0">
                <a:latin typeface="Times New Roman"/>
                <a:cs typeface="Times New Roman"/>
              </a:rPr>
              <a:t>billed </a:t>
            </a:r>
            <a:r>
              <a:rPr sz="2800" spc="-5" dirty="0">
                <a:latin typeface="Times New Roman"/>
                <a:cs typeface="Times New Roman"/>
              </a:rPr>
              <a:t>based </a:t>
            </a:r>
            <a:r>
              <a:rPr sz="2800" dirty="0">
                <a:latin typeface="Times New Roman"/>
                <a:cs typeface="Times New Roman"/>
              </a:rPr>
              <a:t>on </a:t>
            </a:r>
            <a:r>
              <a:rPr sz="2800" spc="-5" dirty="0">
                <a:latin typeface="Times New Roman"/>
                <a:cs typeface="Times New Roman"/>
              </a:rPr>
              <a:t>usage  Usually multi </a:t>
            </a:r>
            <a:r>
              <a:rPr sz="2800" dirty="0">
                <a:latin typeface="Times New Roman"/>
                <a:cs typeface="Times New Roman"/>
              </a:rPr>
              <a:t>tenant </a:t>
            </a:r>
            <a:r>
              <a:rPr sz="2800" spc="-5" dirty="0">
                <a:latin typeface="Times New Roman"/>
                <a:cs typeface="Times New Roman"/>
              </a:rPr>
              <a:t>environment  </a:t>
            </a:r>
            <a:r>
              <a:rPr sz="2800" dirty="0">
                <a:latin typeface="Times New Roman"/>
                <a:cs typeface="Times New Roman"/>
              </a:rPr>
              <a:t>Highly scalable</a:t>
            </a:r>
            <a:r>
              <a:rPr sz="2800" spc="-5" dirty="0">
                <a:latin typeface="Times New Roman"/>
                <a:cs typeface="Times New Roman"/>
              </a:rPr>
              <a:t> </a:t>
            </a:r>
            <a:r>
              <a:rPr sz="2800" dirty="0">
                <a:latin typeface="Times New Roman"/>
                <a:cs typeface="Times New Roman"/>
              </a:rPr>
              <a:t>architecture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0670" y="638809"/>
            <a:ext cx="3007360" cy="574040"/>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SaaS</a:t>
            </a:r>
            <a:r>
              <a:rPr spc="-85" dirty="0">
                <a:solidFill>
                  <a:schemeClr val="tx1"/>
                </a:solidFill>
              </a:rPr>
              <a:t> </a:t>
            </a:r>
            <a:r>
              <a:rPr spc="-5" dirty="0">
                <a:solidFill>
                  <a:schemeClr val="tx1"/>
                </a:solidFill>
              </a:rPr>
              <a:t>Examples</a:t>
            </a:r>
          </a:p>
        </p:txBody>
      </p:sp>
      <p:sp>
        <p:nvSpPr>
          <p:cNvPr id="3" name="object 3"/>
          <p:cNvSpPr/>
          <p:nvPr/>
        </p:nvSpPr>
        <p:spPr>
          <a:xfrm>
            <a:off x="943590" y="2025014"/>
            <a:ext cx="2380637" cy="73342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351414" y="3304155"/>
            <a:ext cx="1657855" cy="174102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57200" y="5105400"/>
            <a:ext cx="3429000" cy="145732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242559" y="2048969"/>
            <a:ext cx="2240280" cy="659503"/>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5681979" y="5354320"/>
            <a:ext cx="1362709" cy="51435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5485383" y="3516177"/>
            <a:ext cx="1863918" cy="630843"/>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300789" y="615404"/>
            <a:ext cx="8650717" cy="6090196"/>
            <a:chOff x="300789" y="1419726"/>
            <a:chExt cx="8650717" cy="4975270"/>
          </a:xfrm>
        </p:grpSpPr>
        <p:sp>
          <p:nvSpPr>
            <p:cNvPr id="47" name="Cloud"/>
            <p:cNvSpPr>
              <a:spLocks noChangeAspect="1" noEditPoints="1" noChangeArrowheads="1"/>
            </p:cNvSpPr>
            <p:nvPr/>
          </p:nvSpPr>
          <p:spPr bwMode="auto">
            <a:xfrm rot="294844">
              <a:off x="1264418" y="5864405"/>
              <a:ext cx="653327" cy="31684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p>
          </p:txBody>
        </p:sp>
        <p:grpSp>
          <p:nvGrpSpPr>
            <p:cNvPr id="50" name="Group 49"/>
            <p:cNvGrpSpPr/>
            <p:nvPr/>
          </p:nvGrpSpPr>
          <p:grpSpPr>
            <a:xfrm>
              <a:off x="300789" y="1419726"/>
              <a:ext cx="8650717" cy="4975270"/>
              <a:chOff x="300789" y="1419726"/>
              <a:chExt cx="8650717" cy="4975270"/>
            </a:xfrm>
          </p:grpSpPr>
          <p:sp>
            <p:nvSpPr>
              <p:cNvPr id="5" name="Rectangle 4"/>
              <p:cNvSpPr/>
              <p:nvPr/>
            </p:nvSpPr>
            <p:spPr>
              <a:xfrm>
                <a:off x="300789" y="1419726"/>
                <a:ext cx="8650717" cy="4975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9" descr="C:\Documents and Settings\Administrator\Local Settings\Temporary Internet Files\Content.IE5\AD85KTOH\MC900434888[1].png"/>
              <p:cNvPicPr>
                <a:picLocks noChangeAspect="1" noChangeArrowheads="1"/>
              </p:cNvPicPr>
              <p:nvPr/>
            </p:nvPicPr>
            <p:blipFill>
              <a:blip r:embed="rId2" cstate="print"/>
              <a:srcRect/>
              <a:stretch>
                <a:fillRect/>
              </a:stretch>
            </p:blipFill>
            <p:spPr bwMode="auto">
              <a:xfrm>
                <a:off x="433280" y="4660927"/>
                <a:ext cx="745814" cy="745814"/>
              </a:xfrm>
              <a:prstGeom prst="rect">
                <a:avLst/>
              </a:prstGeom>
              <a:noFill/>
            </p:spPr>
          </p:pic>
          <p:pic>
            <p:nvPicPr>
              <p:cNvPr id="26" name="Picture 10" descr="C:\Documents and Settings\Administrator\Local Settings\Temporary Internet Files\Content.IE5\S5CT05S7\MC900433953[1].png"/>
              <p:cNvPicPr>
                <a:picLocks noChangeAspect="1" noChangeArrowheads="1"/>
              </p:cNvPicPr>
              <p:nvPr/>
            </p:nvPicPr>
            <p:blipFill>
              <a:blip r:embed="rId3" cstate="print"/>
              <a:srcRect/>
              <a:stretch>
                <a:fillRect/>
              </a:stretch>
            </p:blipFill>
            <p:spPr bwMode="auto">
              <a:xfrm flipH="1">
                <a:off x="397042" y="3872545"/>
                <a:ext cx="733926" cy="741686"/>
              </a:xfrm>
              <a:prstGeom prst="rect">
                <a:avLst/>
              </a:prstGeom>
              <a:noFill/>
            </p:spPr>
          </p:pic>
          <p:pic>
            <p:nvPicPr>
              <p:cNvPr id="27" name="Picture 11" descr="C:\Documents and Settings\Administrator\Local Settings\Temporary Internet Files\Content.IE5\AD85KTOH\MC900432624[1].png"/>
              <p:cNvPicPr>
                <a:picLocks noChangeAspect="1" noChangeArrowheads="1"/>
              </p:cNvPicPr>
              <p:nvPr/>
            </p:nvPicPr>
            <p:blipFill>
              <a:blip r:embed="rId4" cstate="print"/>
              <a:srcRect/>
              <a:stretch>
                <a:fillRect/>
              </a:stretch>
            </p:blipFill>
            <p:spPr bwMode="auto">
              <a:xfrm flipH="1">
                <a:off x="344353" y="3076659"/>
                <a:ext cx="750522" cy="749585"/>
              </a:xfrm>
              <a:prstGeom prst="rect">
                <a:avLst/>
              </a:prstGeom>
              <a:noFill/>
            </p:spPr>
          </p:pic>
        </p:grpSp>
        <p:grpSp>
          <p:nvGrpSpPr>
            <p:cNvPr id="39" name="Group 38"/>
            <p:cNvGrpSpPr/>
            <p:nvPr/>
          </p:nvGrpSpPr>
          <p:grpSpPr>
            <a:xfrm>
              <a:off x="2397643" y="3456895"/>
              <a:ext cx="6311037" cy="1331685"/>
              <a:chOff x="1435083" y="3336575"/>
              <a:chExt cx="6311037" cy="1331685"/>
            </a:xfrm>
          </p:grpSpPr>
          <p:sp>
            <p:nvSpPr>
              <p:cNvPr id="7" name="Text Box 5"/>
              <p:cNvSpPr txBox="1">
                <a:spLocks noChangeArrowheads="1"/>
              </p:cNvSpPr>
              <p:nvPr/>
            </p:nvSpPr>
            <p:spPr bwMode="auto">
              <a:xfrm>
                <a:off x="1507629" y="3447032"/>
                <a:ext cx="6238491" cy="1221228"/>
              </a:xfrm>
              <a:prstGeom prst="roundRect">
                <a:avLst>
                  <a:gd name="adj" fmla="val 6656"/>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pPr indent="-285750" algn="r">
                  <a:spcBef>
                    <a:spcPct val="20000"/>
                  </a:spcBef>
                  <a:buClr>
                    <a:schemeClr val="accent2"/>
                  </a:buClr>
                  <a:buSzPct val="60000"/>
                </a:pPr>
                <a:r>
                  <a:rPr lang="en-US" sz="1600" dirty="0" smtClean="0">
                    <a:solidFill>
                      <a:srgbClr val="000000"/>
                    </a:solidFill>
                    <a:latin typeface="Times New Roman" pitchFamily="18" charset="0"/>
                    <a:cs typeface="Times New Roman" pitchFamily="18" charset="0"/>
                  </a:rPr>
                  <a:t>Runtime Environment for Applications</a:t>
                </a:r>
              </a:p>
              <a:p>
                <a:pPr indent="-285750" algn="r">
                  <a:spcBef>
                    <a:spcPct val="20000"/>
                  </a:spcBef>
                  <a:buClr>
                    <a:schemeClr val="accent2"/>
                  </a:buClr>
                  <a:buSzPct val="60000"/>
                </a:pPr>
                <a:r>
                  <a:rPr lang="en-US" sz="1600" dirty="0" smtClean="0">
                    <a:solidFill>
                      <a:srgbClr val="000000"/>
                    </a:solidFill>
                    <a:latin typeface="Times New Roman" pitchFamily="18" charset="0"/>
                    <a:cs typeface="Times New Roman" pitchFamily="18" charset="0"/>
                  </a:rPr>
                  <a:t>Development and Data Processing Platforms</a:t>
                </a:r>
              </a:p>
              <a:p>
                <a:pPr indent="-285750" algn="r">
                  <a:spcBef>
                    <a:spcPct val="20000"/>
                  </a:spcBef>
                  <a:buClr>
                    <a:schemeClr val="accent2"/>
                  </a:buClr>
                  <a:buSzPct val="60000"/>
                </a:pPr>
                <a:r>
                  <a:rPr lang="en-US" sz="1400" b="1" i="1" dirty="0" smtClean="0">
                    <a:solidFill>
                      <a:srgbClr val="000000"/>
                    </a:solidFill>
                    <a:latin typeface="Times New Roman" pitchFamily="18" charset="0"/>
                    <a:cs typeface="Times New Roman" pitchFamily="18" charset="0"/>
                  </a:rPr>
                  <a:t>Examples</a:t>
                </a:r>
                <a:r>
                  <a:rPr lang="en-US" sz="1400" i="1" dirty="0" smtClean="0">
                    <a:solidFill>
                      <a:srgbClr val="000000"/>
                    </a:solidFill>
                    <a:latin typeface="Times New Roman" pitchFamily="18" charset="0"/>
                    <a:cs typeface="Times New Roman" pitchFamily="18" charset="0"/>
                  </a:rPr>
                  <a:t>: Windows Azure, </a:t>
                </a:r>
                <a:r>
                  <a:rPr lang="en-US" sz="1400" i="1" dirty="0" err="1" smtClean="0">
                    <a:solidFill>
                      <a:srgbClr val="000000"/>
                    </a:solidFill>
                    <a:latin typeface="Times New Roman" pitchFamily="18" charset="0"/>
                    <a:cs typeface="Times New Roman" pitchFamily="18" charset="0"/>
                  </a:rPr>
                  <a:t>Hadoop</a:t>
                </a:r>
                <a:r>
                  <a:rPr lang="en-US" sz="1400" i="1" dirty="0" smtClean="0">
                    <a:solidFill>
                      <a:srgbClr val="000000"/>
                    </a:solidFill>
                    <a:latin typeface="Times New Roman" pitchFamily="18" charset="0"/>
                    <a:cs typeface="Times New Roman" pitchFamily="18" charset="0"/>
                  </a:rPr>
                  <a:t>, Google </a:t>
                </a:r>
                <a:r>
                  <a:rPr lang="en-US" sz="1400" i="1" dirty="0" err="1" smtClean="0">
                    <a:solidFill>
                      <a:srgbClr val="000000"/>
                    </a:solidFill>
                    <a:latin typeface="Times New Roman" pitchFamily="18" charset="0"/>
                    <a:cs typeface="Times New Roman" pitchFamily="18" charset="0"/>
                  </a:rPr>
                  <a:t>AppEngine</a:t>
                </a:r>
                <a:r>
                  <a:rPr lang="en-US" sz="1400" i="1" dirty="0" smtClean="0">
                    <a:solidFill>
                      <a:srgbClr val="000000"/>
                    </a:solidFill>
                    <a:latin typeface="Times New Roman" pitchFamily="18" charset="0"/>
                    <a:cs typeface="Times New Roman" pitchFamily="18" charset="0"/>
                  </a:rPr>
                  <a:t>, Aneka</a:t>
                </a:r>
              </a:p>
            </p:txBody>
          </p:sp>
          <p:sp>
            <p:nvSpPr>
              <p:cNvPr id="16" name="Text Box 5"/>
              <p:cNvSpPr txBox="1">
                <a:spLocks noChangeArrowheads="1"/>
              </p:cNvSpPr>
              <p:nvPr/>
            </p:nvSpPr>
            <p:spPr bwMode="auto">
              <a:xfrm>
                <a:off x="1719150" y="3336575"/>
                <a:ext cx="2161517" cy="304852"/>
              </a:xfrm>
              <a:prstGeom prst="rect">
                <a:avLst/>
              </a:prstGeom>
              <a:solidFill>
                <a:srgbClr val="FFFFFF"/>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pPr indent="-285750" algn="ctr">
                  <a:spcBef>
                    <a:spcPct val="20000"/>
                  </a:spcBef>
                  <a:buClr>
                    <a:schemeClr val="accent2"/>
                  </a:buClr>
                  <a:buSzPct val="60000"/>
                  <a:buFont typeface="Wingdings" pitchFamily="2" charset="2"/>
                  <a:buNone/>
                </a:pPr>
                <a:r>
                  <a:rPr lang="en-US" sz="1400" dirty="0" smtClean="0">
                    <a:solidFill>
                      <a:srgbClr val="000000"/>
                    </a:solidFill>
                  </a:rPr>
                  <a:t>Platform as a Service</a:t>
                </a:r>
                <a:endParaRPr lang="en-US" sz="1400" dirty="0">
                  <a:solidFill>
                    <a:srgbClr val="000000"/>
                  </a:solidFill>
                </a:endParaRPr>
              </a:p>
            </p:txBody>
          </p:sp>
          <p:sp>
            <p:nvSpPr>
              <p:cNvPr id="17" name="Cloud"/>
              <p:cNvSpPr>
                <a:spLocks noChangeAspect="1" noEditPoints="1" noChangeArrowheads="1"/>
              </p:cNvSpPr>
              <p:nvPr/>
            </p:nvSpPr>
            <p:spPr bwMode="auto">
              <a:xfrm rot="294844">
                <a:off x="1435083" y="3977190"/>
                <a:ext cx="1262893" cy="61246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p>
            </p:txBody>
          </p:sp>
          <p:pic>
            <p:nvPicPr>
              <p:cNvPr id="1026" name="Picture 2" descr="C:\Documents and Settings\Administrator\Local Settings\Temporary Internet Files\Content.IE5\TNYO33JE\MC900431526[1].png"/>
              <p:cNvPicPr>
                <a:picLocks noChangeAspect="1" noChangeArrowheads="1"/>
              </p:cNvPicPr>
              <p:nvPr/>
            </p:nvPicPr>
            <p:blipFill>
              <a:blip r:embed="rId5" cstate="print"/>
              <a:srcRect/>
              <a:stretch>
                <a:fillRect/>
              </a:stretch>
            </p:blipFill>
            <p:spPr bwMode="auto">
              <a:xfrm>
                <a:off x="1467996" y="3814155"/>
                <a:ext cx="625499" cy="625499"/>
              </a:xfrm>
              <a:prstGeom prst="rect">
                <a:avLst/>
              </a:prstGeom>
              <a:noFill/>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39618" y="3974881"/>
                <a:ext cx="512950" cy="512950"/>
              </a:xfrm>
              <a:prstGeom prst="rect">
                <a:avLst/>
              </a:prstGeom>
            </p:spPr>
          </p:pic>
        </p:grpSp>
        <p:grpSp>
          <p:nvGrpSpPr>
            <p:cNvPr id="40" name="Group 39"/>
            <p:cNvGrpSpPr/>
            <p:nvPr/>
          </p:nvGrpSpPr>
          <p:grpSpPr>
            <a:xfrm>
              <a:off x="2480695" y="4928806"/>
              <a:ext cx="6238491" cy="1340066"/>
              <a:chOff x="1518135" y="4808486"/>
              <a:chExt cx="6238491" cy="1340066"/>
            </a:xfrm>
          </p:grpSpPr>
          <p:sp>
            <p:nvSpPr>
              <p:cNvPr id="8" name="Text Box 5"/>
              <p:cNvSpPr txBox="1">
                <a:spLocks noChangeArrowheads="1"/>
              </p:cNvSpPr>
              <p:nvPr/>
            </p:nvSpPr>
            <p:spPr bwMode="auto">
              <a:xfrm>
                <a:off x="1518135" y="4918841"/>
                <a:ext cx="6238491" cy="1107380"/>
              </a:xfrm>
              <a:prstGeom prst="roundRect">
                <a:avLst>
                  <a:gd name="adj" fmla="val 6656"/>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rIns="274320" rtlCol="0" anchor="t"/>
              <a:lstStyle/>
              <a:p>
                <a:pPr indent="-285750" algn="r">
                  <a:spcBef>
                    <a:spcPct val="20000"/>
                  </a:spcBef>
                  <a:buClr>
                    <a:schemeClr val="accent2"/>
                  </a:buClr>
                  <a:buSzPct val="60000"/>
                </a:pPr>
                <a:r>
                  <a:rPr lang="en-US" sz="1600" dirty="0" smtClean="0">
                    <a:solidFill>
                      <a:srgbClr val="000000"/>
                    </a:solidFill>
                    <a:latin typeface="Times New Roman" pitchFamily="18" charset="0"/>
                    <a:cs typeface="Times New Roman" pitchFamily="18" charset="0"/>
                  </a:rPr>
                  <a:t>Virtualized Servers</a:t>
                </a:r>
              </a:p>
              <a:p>
                <a:pPr indent="-285750" algn="r">
                  <a:spcBef>
                    <a:spcPct val="20000"/>
                  </a:spcBef>
                  <a:buClr>
                    <a:schemeClr val="accent2"/>
                  </a:buClr>
                  <a:buSzPct val="60000"/>
                </a:pPr>
                <a:r>
                  <a:rPr lang="en-US" sz="1600" dirty="0" smtClean="0">
                    <a:solidFill>
                      <a:srgbClr val="000000"/>
                    </a:solidFill>
                    <a:latin typeface="Times New Roman" pitchFamily="18" charset="0"/>
                    <a:cs typeface="Times New Roman" pitchFamily="18" charset="0"/>
                  </a:rPr>
                  <a:t>Storage and Networking</a:t>
                </a:r>
              </a:p>
              <a:p>
                <a:pPr indent="-285750" algn="r">
                  <a:spcBef>
                    <a:spcPct val="20000"/>
                  </a:spcBef>
                  <a:buClr>
                    <a:schemeClr val="accent2"/>
                  </a:buClr>
                  <a:buSzPct val="60000"/>
                </a:pPr>
                <a:r>
                  <a:rPr lang="en-US" sz="1400" b="1" i="1" dirty="0" smtClean="0">
                    <a:solidFill>
                      <a:srgbClr val="000000"/>
                    </a:solidFill>
                    <a:latin typeface="Times New Roman" pitchFamily="18" charset="0"/>
                    <a:cs typeface="Times New Roman" pitchFamily="18" charset="0"/>
                  </a:rPr>
                  <a:t>Examples: </a:t>
                </a:r>
                <a:r>
                  <a:rPr lang="en-US" sz="1400" i="1" dirty="0" smtClean="0">
                    <a:solidFill>
                      <a:srgbClr val="000000"/>
                    </a:solidFill>
                    <a:latin typeface="Times New Roman" pitchFamily="18" charset="0"/>
                    <a:cs typeface="Times New Roman" pitchFamily="18" charset="0"/>
                  </a:rPr>
                  <a:t>Amazon EC2, S3, </a:t>
                </a:r>
                <a:r>
                  <a:rPr lang="en-US" sz="1400" i="1" dirty="0" err="1" smtClean="0">
                    <a:solidFill>
                      <a:srgbClr val="000000"/>
                    </a:solidFill>
                    <a:latin typeface="Times New Roman" pitchFamily="18" charset="0"/>
                    <a:cs typeface="Times New Roman" pitchFamily="18" charset="0"/>
                  </a:rPr>
                  <a:t>Rightscale</a:t>
                </a:r>
                <a:r>
                  <a:rPr lang="en-US" sz="1400" i="1" dirty="0" smtClean="0">
                    <a:solidFill>
                      <a:srgbClr val="000000"/>
                    </a:solidFill>
                    <a:latin typeface="Times New Roman" pitchFamily="18" charset="0"/>
                    <a:cs typeface="Times New Roman" pitchFamily="18" charset="0"/>
                  </a:rPr>
                  <a:t>, </a:t>
                </a:r>
                <a:r>
                  <a:rPr lang="en-US" sz="1400" i="1" dirty="0" err="1" smtClean="0">
                    <a:solidFill>
                      <a:srgbClr val="000000"/>
                    </a:solidFill>
                    <a:latin typeface="Times New Roman" pitchFamily="18" charset="0"/>
                    <a:cs typeface="Times New Roman" pitchFamily="18" charset="0"/>
                  </a:rPr>
                  <a:t>vCloud</a:t>
                </a:r>
                <a:endParaRPr lang="en-US" sz="1400" i="1" dirty="0" smtClean="0">
                  <a:solidFill>
                    <a:srgbClr val="000000"/>
                  </a:solidFill>
                  <a:latin typeface="Times New Roman" pitchFamily="18" charset="0"/>
                  <a:cs typeface="Times New Roman" pitchFamily="18" charset="0"/>
                </a:endParaRPr>
              </a:p>
            </p:txBody>
          </p:sp>
          <p:sp>
            <p:nvSpPr>
              <p:cNvPr id="9" name="Cloud"/>
              <p:cNvSpPr>
                <a:spLocks noChangeAspect="1" noEditPoints="1" noChangeArrowheads="1"/>
              </p:cNvSpPr>
              <p:nvPr/>
            </p:nvSpPr>
            <p:spPr bwMode="auto">
              <a:xfrm rot="294844">
                <a:off x="1629527" y="5535764"/>
                <a:ext cx="1262893" cy="61246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p>
            </p:txBody>
          </p:sp>
          <p:pic>
            <p:nvPicPr>
              <p:cNvPr id="10"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1731440" y="5207428"/>
                <a:ext cx="469793" cy="909592"/>
              </a:xfrm>
              <a:prstGeom prst="rect">
                <a:avLst/>
              </a:prstGeom>
              <a:noFill/>
            </p:spPr>
          </p:pic>
          <p:pic>
            <p:nvPicPr>
              <p:cNvPr id="11"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2009968" y="5281002"/>
                <a:ext cx="448079" cy="867550"/>
              </a:xfrm>
              <a:prstGeom prst="rect">
                <a:avLst/>
              </a:prstGeom>
              <a:noFill/>
            </p:spPr>
          </p:pic>
          <p:pic>
            <p:nvPicPr>
              <p:cNvPr id="12" name="Picture 96" descr="MCj04421540000[1]"/>
              <p:cNvPicPr>
                <a:picLocks noChangeAspect="1" noChangeArrowheads="1"/>
              </p:cNvPicPr>
              <p:nvPr/>
            </p:nvPicPr>
            <p:blipFill>
              <a:blip r:embed="rId8" cstate="print"/>
              <a:srcRect/>
              <a:stretch>
                <a:fillRect/>
              </a:stretch>
            </p:blipFill>
            <p:spPr bwMode="auto">
              <a:xfrm>
                <a:off x="2232294" y="5597239"/>
                <a:ext cx="414938" cy="442231"/>
              </a:xfrm>
              <a:prstGeom prst="rect">
                <a:avLst/>
              </a:prstGeom>
              <a:noFill/>
              <a:ln w="9525">
                <a:noFill/>
                <a:miter lim="800000"/>
                <a:headEnd/>
                <a:tailEnd/>
              </a:ln>
            </p:spPr>
          </p:pic>
          <p:pic>
            <p:nvPicPr>
              <p:cNvPr id="13" name="Picture 96" descr="MCj04421540000[1]"/>
              <p:cNvPicPr>
                <a:picLocks noChangeAspect="1" noChangeArrowheads="1"/>
              </p:cNvPicPr>
              <p:nvPr/>
            </p:nvPicPr>
            <p:blipFill>
              <a:blip r:embed="rId8" cstate="print"/>
              <a:srcRect/>
              <a:stretch>
                <a:fillRect/>
              </a:stretch>
            </p:blipFill>
            <p:spPr bwMode="auto">
              <a:xfrm>
                <a:off x="2458799" y="5412290"/>
                <a:ext cx="310739" cy="331178"/>
              </a:xfrm>
              <a:prstGeom prst="rect">
                <a:avLst/>
              </a:prstGeom>
              <a:noFill/>
              <a:ln w="9525">
                <a:noFill/>
                <a:miter lim="800000"/>
                <a:headEnd/>
                <a:tailEnd/>
              </a:ln>
            </p:spPr>
          </p:pic>
          <p:pic>
            <p:nvPicPr>
              <p:cNvPr id="14" name="Picture 96" descr="MCj04421540000[1]"/>
              <p:cNvPicPr>
                <a:picLocks noChangeAspect="1" noChangeArrowheads="1"/>
              </p:cNvPicPr>
              <p:nvPr/>
            </p:nvPicPr>
            <p:blipFill>
              <a:blip r:embed="rId8" cstate="print"/>
              <a:srcRect/>
              <a:stretch>
                <a:fillRect/>
              </a:stretch>
            </p:blipFill>
            <p:spPr bwMode="auto">
              <a:xfrm>
                <a:off x="2242860" y="5259412"/>
                <a:ext cx="310739" cy="331178"/>
              </a:xfrm>
              <a:prstGeom prst="rect">
                <a:avLst/>
              </a:prstGeom>
              <a:noFill/>
              <a:ln w="9525">
                <a:noFill/>
                <a:miter lim="800000"/>
                <a:headEnd/>
                <a:tailEnd/>
              </a:ln>
            </p:spPr>
          </p:pic>
          <p:sp>
            <p:nvSpPr>
              <p:cNvPr id="15" name="Text Box 5"/>
              <p:cNvSpPr txBox="1">
                <a:spLocks noChangeArrowheads="1"/>
              </p:cNvSpPr>
              <p:nvPr/>
            </p:nvSpPr>
            <p:spPr bwMode="auto">
              <a:xfrm>
                <a:off x="1677113" y="4808486"/>
                <a:ext cx="2197038" cy="304935"/>
              </a:xfrm>
              <a:prstGeom prst="rect">
                <a:avLst/>
              </a:prstGeom>
              <a:solidFill>
                <a:srgbClr val="FFFFFF"/>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smtClean="0">
                    <a:solidFill>
                      <a:srgbClr val="000000"/>
                    </a:solidFill>
                  </a:rPr>
                  <a:t>Infrastructure as a Service</a:t>
                </a:r>
                <a:endParaRPr lang="en-US" sz="1100" dirty="0">
                  <a:solidFill>
                    <a:srgbClr val="000000"/>
                  </a:solidFill>
                </a:endParaRPr>
              </a:p>
            </p:txBody>
          </p:sp>
          <p:sp>
            <p:nvSpPr>
              <p:cNvPr id="32" name="Cloud"/>
              <p:cNvSpPr>
                <a:spLocks noChangeAspect="1" noEditPoints="1" noChangeArrowheads="1"/>
              </p:cNvSpPr>
              <p:nvPr/>
            </p:nvSpPr>
            <p:spPr bwMode="auto">
              <a:xfrm rot="294844">
                <a:off x="2693179" y="5695755"/>
                <a:ext cx="870116" cy="4219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p>
            </p:txBody>
          </p: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628626">
                <a:off x="2571922" y="5563253"/>
                <a:ext cx="663679" cy="477583"/>
              </a:xfrm>
              <a:prstGeom prst="rect">
                <a:avLst/>
              </a:prstGeom>
            </p:spPr>
          </p:pic>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62665" y="5555000"/>
                <a:ext cx="454303" cy="454303"/>
              </a:xfrm>
              <a:prstGeom prst="rect">
                <a:avLst/>
              </a:prstGeom>
            </p:spPr>
          </p:pic>
        </p:grpSp>
        <p:grpSp>
          <p:nvGrpSpPr>
            <p:cNvPr id="38" name="Group 37"/>
            <p:cNvGrpSpPr/>
            <p:nvPr/>
          </p:nvGrpSpPr>
          <p:grpSpPr>
            <a:xfrm>
              <a:off x="2136018" y="1580459"/>
              <a:ext cx="6574188" cy="1738309"/>
              <a:chOff x="1161426" y="1460139"/>
              <a:chExt cx="6574188" cy="1738309"/>
            </a:xfrm>
          </p:grpSpPr>
          <p:sp>
            <p:nvSpPr>
              <p:cNvPr id="6" name="Text Box 5"/>
              <p:cNvSpPr txBox="1">
                <a:spLocks noChangeArrowheads="1"/>
              </p:cNvSpPr>
              <p:nvPr/>
            </p:nvSpPr>
            <p:spPr bwMode="auto">
              <a:xfrm>
                <a:off x="1497123" y="1600196"/>
                <a:ext cx="6238491" cy="1598252"/>
              </a:xfrm>
              <a:prstGeom prst="roundRect">
                <a:avLst>
                  <a:gd name="adj" fmla="val 6656"/>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274320" rtlCol="0" anchor="ctr"/>
              <a:lstStyle/>
              <a:p>
                <a:pPr indent="-285750" algn="r">
                  <a:spcBef>
                    <a:spcPct val="20000"/>
                  </a:spcBef>
                  <a:buClr>
                    <a:schemeClr val="accent2"/>
                  </a:buClr>
                  <a:buSzPct val="60000"/>
                </a:pPr>
                <a:r>
                  <a:rPr lang="en-US" sz="1600" dirty="0" smtClean="0">
                    <a:solidFill>
                      <a:srgbClr val="000000"/>
                    </a:solidFill>
                    <a:latin typeface="Times New Roman" pitchFamily="18" charset="0"/>
                    <a:cs typeface="Times New Roman" pitchFamily="18" charset="0"/>
                  </a:rPr>
                  <a:t>End user applications</a:t>
                </a:r>
              </a:p>
              <a:p>
                <a:pPr indent="-285750" algn="r">
                  <a:spcBef>
                    <a:spcPct val="20000"/>
                  </a:spcBef>
                  <a:buClr>
                    <a:schemeClr val="accent2"/>
                  </a:buClr>
                  <a:buSzPct val="60000"/>
                </a:pPr>
                <a:r>
                  <a:rPr lang="en-US" sz="1600" dirty="0" smtClean="0">
                    <a:solidFill>
                      <a:srgbClr val="000000"/>
                    </a:solidFill>
                    <a:latin typeface="Times New Roman" pitchFamily="18" charset="0"/>
                    <a:cs typeface="Times New Roman" pitchFamily="18" charset="0"/>
                  </a:rPr>
                  <a:t>Scientific applications</a:t>
                </a:r>
              </a:p>
              <a:p>
                <a:pPr indent="-285750" algn="r">
                  <a:spcBef>
                    <a:spcPct val="20000"/>
                  </a:spcBef>
                  <a:buClr>
                    <a:schemeClr val="accent2"/>
                  </a:buClr>
                  <a:buSzPct val="60000"/>
                </a:pPr>
                <a:r>
                  <a:rPr lang="en-US" sz="1600" dirty="0" smtClean="0">
                    <a:solidFill>
                      <a:srgbClr val="000000"/>
                    </a:solidFill>
                    <a:latin typeface="Times New Roman" pitchFamily="18" charset="0"/>
                    <a:cs typeface="Times New Roman" pitchFamily="18" charset="0"/>
                  </a:rPr>
                  <a:t>Office automation, Photo editing, </a:t>
                </a:r>
              </a:p>
              <a:p>
                <a:pPr indent="-285750" algn="r">
                  <a:spcBef>
                    <a:spcPct val="20000"/>
                  </a:spcBef>
                  <a:buClr>
                    <a:schemeClr val="accent2"/>
                  </a:buClr>
                  <a:buSzPct val="60000"/>
                </a:pPr>
                <a:r>
                  <a:rPr lang="en-US" sz="1600" dirty="0" smtClean="0">
                    <a:solidFill>
                      <a:srgbClr val="000000"/>
                    </a:solidFill>
                    <a:latin typeface="Times New Roman" pitchFamily="18" charset="0"/>
                    <a:cs typeface="Times New Roman" pitchFamily="18" charset="0"/>
                  </a:rPr>
                  <a:t>CRM, and Social Networking</a:t>
                </a:r>
              </a:p>
              <a:p>
                <a:pPr indent="-285750" algn="r">
                  <a:spcBef>
                    <a:spcPct val="20000"/>
                  </a:spcBef>
                  <a:buClr>
                    <a:schemeClr val="accent2"/>
                  </a:buClr>
                  <a:buSzPct val="60000"/>
                </a:pPr>
                <a:r>
                  <a:rPr lang="en-US" sz="1400" b="1" i="1" dirty="0" smtClean="0">
                    <a:solidFill>
                      <a:srgbClr val="000000"/>
                    </a:solidFill>
                    <a:latin typeface="Times New Roman" pitchFamily="18" charset="0"/>
                    <a:cs typeface="Times New Roman" pitchFamily="18" charset="0"/>
                  </a:rPr>
                  <a:t>Examples: </a:t>
                </a:r>
                <a:r>
                  <a:rPr lang="en-US" sz="1400" i="1" dirty="0" smtClean="0">
                    <a:solidFill>
                      <a:srgbClr val="000000"/>
                    </a:solidFill>
                    <a:latin typeface="Times New Roman" pitchFamily="18" charset="0"/>
                    <a:cs typeface="Times New Roman" pitchFamily="18" charset="0"/>
                  </a:rPr>
                  <a:t>Google Documents, </a:t>
                </a:r>
                <a:r>
                  <a:rPr lang="en-US" sz="1400" i="1" dirty="0" err="1" smtClean="0">
                    <a:solidFill>
                      <a:srgbClr val="000000"/>
                    </a:solidFill>
                    <a:latin typeface="Times New Roman" pitchFamily="18" charset="0"/>
                    <a:cs typeface="Times New Roman" pitchFamily="18" charset="0"/>
                  </a:rPr>
                  <a:t>Facebook</a:t>
                </a:r>
                <a:r>
                  <a:rPr lang="en-US" sz="1400" i="1" dirty="0" smtClean="0">
                    <a:solidFill>
                      <a:srgbClr val="000000"/>
                    </a:solidFill>
                    <a:latin typeface="Times New Roman" pitchFamily="18" charset="0"/>
                    <a:cs typeface="Times New Roman" pitchFamily="18" charset="0"/>
                  </a:rPr>
                  <a:t>, </a:t>
                </a:r>
                <a:r>
                  <a:rPr lang="en-US" sz="1400" i="1" dirty="0" err="1" smtClean="0">
                    <a:solidFill>
                      <a:srgbClr val="000000"/>
                    </a:solidFill>
                    <a:latin typeface="Times New Roman" pitchFamily="18" charset="0"/>
                    <a:cs typeface="Times New Roman" pitchFamily="18" charset="0"/>
                  </a:rPr>
                  <a:t>Flickr</a:t>
                </a:r>
                <a:r>
                  <a:rPr lang="en-US" sz="1400" i="1" dirty="0" smtClean="0">
                    <a:solidFill>
                      <a:srgbClr val="000000"/>
                    </a:solidFill>
                    <a:latin typeface="Times New Roman" pitchFamily="18" charset="0"/>
                    <a:cs typeface="Times New Roman" pitchFamily="18" charset="0"/>
                  </a:rPr>
                  <a:t>, </a:t>
                </a:r>
                <a:r>
                  <a:rPr lang="en-US" sz="1400" i="1" dirty="0" err="1" smtClean="0">
                    <a:solidFill>
                      <a:srgbClr val="000000"/>
                    </a:solidFill>
                    <a:latin typeface="Times New Roman" pitchFamily="18" charset="0"/>
                    <a:cs typeface="Times New Roman" pitchFamily="18" charset="0"/>
                  </a:rPr>
                  <a:t>Salesforce</a:t>
                </a:r>
                <a:r>
                  <a:rPr lang="en-US" sz="1400" i="1" dirty="0" smtClean="0">
                    <a:solidFill>
                      <a:srgbClr val="000000"/>
                    </a:solidFill>
                    <a:latin typeface="Times New Roman" pitchFamily="18" charset="0"/>
                    <a:cs typeface="Times New Roman" pitchFamily="18" charset="0"/>
                  </a:rPr>
                  <a:t> </a:t>
                </a:r>
              </a:p>
            </p:txBody>
          </p:sp>
          <p:sp>
            <p:nvSpPr>
              <p:cNvPr id="24" name="Text Box 5"/>
              <p:cNvSpPr txBox="1">
                <a:spLocks noChangeArrowheads="1"/>
              </p:cNvSpPr>
              <p:nvPr/>
            </p:nvSpPr>
            <p:spPr bwMode="auto">
              <a:xfrm>
                <a:off x="1729655" y="1460139"/>
                <a:ext cx="2151012" cy="308504"/>
              </a:xfrm>
              <a:prstGeom prst="rect">
                <a:avLst/>
              </a:prstGeom>
              <a:solidFill>
                <a:srgbClr val="FFFFFF"/>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buFont typeface="Wingdings" pitchFamily="2" charset="2"/>
                  <a:buNone/>
                </a:pPr>
                <a:r>
                  <a:rPr lang="en-US" sz="1400" dirty="0" smtClean="0">
                    <a:solidFill>
                      <a:srgbClr val="000000"/>
                    </a:solidFill>
                  </a:rPr>
                  <a:t>Software as a Service</a:t>
                </a:r>
              </a:p>
            </p:txBody>
          </p:sp>
          <p:sp>
            <p:nvSpPr>
              <p:cNvPr id="28" name="Cloud"/>
              <p:cNvSpPr>
                <a:spLocks noChangeAspect="1" noEditPoints="1" noChangeArrowheads="1"/>
              </p:cNvSpPr>
              <p:nvPr/>
            </p:nvSpPr>
            <p:spPr bwMode="auto">
              <a:xfrm rot="294844">
                <a:off x="1161426" y="2260309"/>
                <a:ext cx="2222503" cy="82353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p>
            </p:txBody>
          </p:sp>
          <p:pic>
            <p:nvPicPr>
              <p:cNvPr id="35" name="Picture 34" descr="flickr_256.png"/>
              <p:cNvPicPr>
                <a:picLocks noChangeAspect="1"/>
              </p:cNvPicPr>
              <p:nvPr/>
            </p:nvPicPr>
            <p:blipFill>
              <a:blip r:embed="rId11" cstate="print"/>
              <a:stretch>
                <a:fillRect/>
              </a:stretch>
            </p:blipFill>
            <p:spPr>
              <a:xfrm>
                <a:off x="1475881" y="2029318"/>
                <a:ext cx="810126" cy="810126"/>
              </a:xfrm>
              <a:prstGeom prst="rect">
                <a:avLst/>
              </a:prstGeom>
            </p:spPr>
          </p:pic>
          <p:pic>
            <p:nvPicPr>
              <p:cNvPr id="36" name="Picture 35" descr="Facebook.png"/>
              <p:cNvPicPr>
                <a:picLocks noChangeAspect="1"/>
              </p:cNvPicPr>
              <p:nvPr/>
            </p:nvPicPr>
            <p:blipFill>
              <a:blip r:embed="rId12" cstate="print"/>
              <a:stretch>
                <a:fillRect/>
              </a:stretch>
            </p:blipFill>
            <p:spPr>
              <a:xfrm>
                <a:off x="1994850" y="1958739"/>
                <a:ext cx="483664" cy="483664"/>
              </a:xfrm>
              <a:prstGeom prst="rect">
                <a:avLst/>
              </a:prstGeom>
            </p:spPr>
          </p:pic>
          <p:pic>
            <p:nvPicPr>
              <p:cNvPr id="37" name="Picture 36" descr="Google_Docs_logo.png"/>
              <p:cNvPicPr>
                <a:picLocks noChangeAspect="1"/>
              </p:cNvPicPr>
              <p:nvPr/>
            </p:nvPicPr>
            <p:blipFill>
              <a:blip r:embed="rId13" cstate="print"/>
              <a:stretch>
                <a:fillRect/>
              </a:stretch>
            </p:blipFill>
            <p:spPr>
              <a:xfrm rot="21073591">
                <a:off x="1840837" y="2611847"/>
                <a:ext cx="1373913" cy="299792"/>
              </a:xfrm>
              <a:prstGeom prst="rect">
                <a:avLst/>
              </a:prstGeom>
            </p:spPr>
          </p:pic>
        </p:grpSp>
        <p:cxnSp>
          <p:nvCxnSpPr>
            <p:cNvPr id="43" name="Straight Connector 42"/>
            <p:cNvCxnSpPr/>
            <p:nvPr/>
          </p:nvCxnSpPr>
          <p:spPr>
            <a:xfrm flipV="1">
              <a:off x="1828798" y="1985214"/>
              <a:ext cx="12031" cy="383807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41" name="Picture 40" descr="1306768872_browser.png"/>
            <p:cNvPicPr>
              <a:picLocks noChangeAspect="1"/>
            </p:cNvPicPr>
            <p:nvPr/>
          </p:nvPicPr>
          <p:blipFill>
            <a:blip r:embed="rId14" cstate="print"/>
            <a:stretch>
              <a:fillRect/>
            </a:stretch>
          </p:blipFill>
          <p:spPr>
            <a:xfrm>
              <a:off x="1363578" y="5466347"/>
              <a:ext cx="886326" cy="886326"/>
            </a:xfrm>
            <a:prstGeom prst="rect">
              <a:avLst/>
            </a:prstGeom>
          </p:spPr>
        </p:pic>
        <p:sp>
          <p:nvSpPr>
            <p:cNvPr id="44" name="Left-Right Arrow 43"/>
            <p:cNvSpPr/>
            <p:nvPr/>
          </p:nvSpPr>
          <p:spPr>
            <a:xfrm rot="10800000" flipV="1">
              <a:off x="1416523" y="3354619"/>
              <a:ext cx="737126" cy="230796"/>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rot="10800000" flipV="1">
              <a:off x="1424544" y="4553788"/>
              <a:ext cx="737126" cy="230796"/>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1444509" y="3841275"/>
              <a:ext cx="703818" cy="594625"/>
              <a:chOff x="289479" y="343838"/>
              <a:chExt cx="703818" cy="594625"/>
            </a:xfrm>
          </p:grpSpPr>
          <p:pic>
            <p:nvPicPr>
              <p:cNvPr id="18" name="Picture 5" descr="C:\Documents and Settings\Administrator\Local Settings\Temporary Internet Files\Content.IE5\S5CT05S7\MC900431631[1].png"/>
              <p:cNvPicPr>
                <a:picLocks noChangeAspect="1" noChangeArrowheads="1"/>
              </p:cNvPicPr>
              <p:nvPr/>
            </p:nvPicPr>
            <p:blipFill>
              <a:blip r:embed="rId15" cstate="print"/>
              <a:srcRect/>
              <a:stretch>
                <a:fillRect/>
              </a:stretch>
            </p:blipFill>
            <p:spPr bwMode="auto">
              <a:xfrm>
                <a:off x="289479" y="343838"/>
                <a:ext cx="594625" cy="594625"/>
              </a:xfrm>
              <a:prstGeom prst="rect">
                <a:avLst/>
              </a:prstGeom>
              <a:noFill/>
            </p:spPr>
          </p:pic>
          <p:pic>
            <p:nvPicPr>
              <p:cNvPr id="19" name="Picture 6" descr="C:\Documents and Settings\Administrator\Local Settings\Temporary Internet Files\Content.IE5\S5CT05S7\MCj04420420000[1].png"/>
              <p:cNvPicPr>
                <a:picLocks noChangeAspect="1" noChangeArrowheads="1"/>
              </p:cNvPicPr>
              <p:nvPr/>
            </p:nvPicPr>
            <p:blipFill>
              <a:blip r:embed="rId16" cstate="print"/>
              <a:srcRect/>
              <a:stretch>
                <a:fillRect/>
              </a:stretch>
            </p:blipFill>
            <p:spPr bwMode="auto">
              <a:xfrm rot="20378132">
                <a:off x="649979" y="372350"/>
                <a:ext cx="343318" cy="441329"/>
              </a:xfrm>
              <a:prstGeom prst="rect">
                <a:avLst/>
              </a:prstGeom>
              <a:noFill/>
              <a:effectLst>
                <a:outerShdw blurRad="50800" dist="38100" dir="2700000" algn="tl" rotWithShape="0">
                  <a:prstClr val="black">
                    <a:alpha val="40000"/>
                  </a:prstClr>
                </a:outerShdw>
              </a:effectLst>
            </p:spPr>
          </p:pic>
        </p:grpSp>
        <p:sp>
          <p:nvSpPr>
            <p:cNvPr id="48" name="Text Box 5"/>
            <p:cNvSpPr txBox="1">
              <a:spLocks noChangeArrowheads="1"/>
            </p:cNvSpPr>
            <p:nvPr/>
          </p:nvSpPr>
          <p:spPr bwMode="auto">
            <a:xfrm>
              <a:off x="1354228" y="1600024"/>
              <a:ext cx="979900" cy="553632"/>
            </a:xfrm>
            <a:prstGeom prst="rect">
              <a:avLst/>
            </a:prstGeom>
            <a:solidFill>
              <a:srgbClr val="FFFFFF"/>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indent="-285750" algn="ctr">
                <a:spcBef>
                  <a:spcPct val="20000"/>
                </a:spcBef>
                <a:buClr>
                  <a:schemeClr val="accent2"/>
                </a:buClr>
                <a:buSzPct val="60000"/>
                <a:buFont typeface="Wingdings" pitchFamily="2" charset="2"/>
                <a:buNone/>
              </a:pPr>
              <a:r>
                <a:rPr lang="en-US" sz="1400" dirty="0" smtClean="0">
                  <a:solidFill>
                    <a:srgbClr val="000000"/>
                  </a:solidFill>
                </a:rPr>
                <a:t>Web 2.0 Interfaces</a:t>
              </a:r>
              <a:endParaRPr lang="en-US" sz="1400" dirty="0">
                <a:solidFill>
                  <a:srgbClr val="000000"/>
                </a:solidFill>
              </a:endParaRPr>
            </a:p>
          </p:txBody>
        </p:sp>
        <p:sp>
          <p:nvSpPr>
            <p:cNvPr id="49" name="Cloud"/>
            <p:cNvSpPr>
              <a:spLocks noChangeAspect="1" noEditPoints="1" noChangeArrowheads="1"/>
            </p:cNvSpPr>
            <p:nvPr/>
          </p:nvSpPr>
          <p:spPr bwMode="auto">
            <a:xfrm rot="294844">
              <a:off x="1717602" y="5788207"/>
              <a:ext cx="653327" cy="31684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p>
          </p:txBody>
        </p:sp>
      </p:grpSp>
      <p:sp>
        <p:nvSpPr>
          <p:cNvPr id="52" name="Rectangle 2"/>
          <p:cNvSpPr>
            <a:spLocks noGrp="1" noChangeArrowheads="1"/>
          </p:cNvSpPr>
          <p:nvPr>
            <p:ph type="title"/>
          </p:nvPr>
        </p:nvSpPr>
        <p:spPr>
          <a:xfrm>
            <a:off x="2020570" y="-40640"/>
            <a:ext cx="5102859" cy="574040"/>
          </a:xfrm>
        </p:spPr>
        <p:txBody>
          <a:bodyPr/>
          <a:lstStyle/>
          <a:p>
            <a:pPr algn="ctr" eaLnBrk="1" hangingPunct="1"/>
            <a:r>
              <a:rPr lang="en-AU" dirty="0" smtClean="0">
                <a:solidFill>
                  <a:schemeClr val="tx1"/>
                </a:solidFill>
                <a:latin typeface="Times New Roman" pitchFamily="18" charset="0"/>
                <a:cs typeface="Times New Roman" pitchFamily="18" charset="0"/>
              </a:rPr>
              <a:t>Cloud Services</a:t>
            </a:r>
            <a:endParaRPr lang="en-US"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2903907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9069" y="304800"/>
            <a:ext cx="5556885" cy="566822"/>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1"/>
                </a:solidFill>
                <a:latin typeface="Times New Roman" pitchFamily="18" charset="0"/>
                <a:cs typeface="Times New Roman" pitchFamily="18" charset="0"/>
              </a:rPr>
              <a:t>Desktop</a:t>
            </a:r>
            <a:r>
              <a:rPr spc="-5" dirty="0" smtClean="0">
                <a:solidFill>
                  <a:schemeClr val="tx1"/>
                </a:solidFill>
              </a:rPr>
              <a:t> </a:t>
            </a:r>
            <a:r>
              <a:rPr dirty="0">
                <a:solidFill>
                  <a:schemeClr val="tx1"/>
                </a:solidFill>
              </a:rPr>
              <a:t>as a </a:t>
            </a:r>
            <a:r>
              <a:rPr spc="-5" dirty="0">
                <a:solidFill>
                  <a:schemeClr val="tx1"/>
                </a:solidFill>
              </a:rPr>
              <a:t>Service</a:t>
            </a:r>
            <a:r>
              <a:rPr spc="-105" dirty="0">
                <a:solidFill>
                  <a:schemeClr val="tx1"/>
                </a:solidFill>
              </a:rPr>
              <a:t> </a:t>
            </a:r>
            <a:r>
              <a:rPr dirty="0" smtClean="0">
                <a:solidFill>
                  <a:schemeClr val="tx1"/>
                </a:solidFill>
              </a:rPr>
              <a:t>(</a:t>
            </a:r>
            <a:r>
              <a:rPr lang="en-US" dirty="0" err="1" smtClean="0">
                <a:solidFill>
                  <a:schemeClr val="tx1"/>
                </a:solidFill>
              </a:rPr>
              <a:t>D</a:t>
            </a:r>
            <a:r>
              <a:rPr dirty="0" err="1" smtClean="0">
                <a:solidFill>
                  <a:schemeClr val="tx1"/>
                </a:solidFill>
              </a:rPr>
              <a:t>aaS</a:t>
            </a:r>
            <a:r>
              <a:rPr dirty="0">
                <a:solidFill>
                  <a:schemeClr val="tx1"/>
                </a:solidFill>
              </a:rPr>
              <a:t>)</a:t>
            </a:r>
          </a:p>
        </p:txBody>
      </p:sp>
      <p:sp>
        <p:nvSpPr>
          <p:cNvPr id="6" name="Rectangle 5"/>
          <p:cNvSpPr/>
          <p:nvPr/>
        </p:nvSpPr>
        <p:spPr>
          <a:xfrm>
            <a:off x="457200" y="1109832"/>
            <a:ext cx="8077200" cy="4832092"/>
          </a:xfrm>
          <a:prstGeom prst="rect">
            <a:avLst/>
          </a:prstGeom>
        </p:spPr>
        <p:txBody>
          <a:bodyPr wrap="square">
            <a:spAutoFit/>
          </a:bodyPr>
          <a:lstStyle/>
          <a:p>
            <a:pPr algn="just"/>
            <a:r>
              <a:rPr lang="en-US" sz="2800" b="1" dirty="0" smtClean="0">
                <a:latin typeface="Times New Roman" pitchFamily="18" charset="0"/>
                <a:cs typeface="Times New Roman" pitchFamily="18" charset="0"/>
              </a:rPr>
              <a:t>Desktop-as-a-Service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DaaS</a:t>
            </a:r>
            <a:r>
              <a:rPr lang="en-US" sz="2800" dirty="0" smtClean="0">
                <a:latin typeface="Times New Roman" pitchFamily="18" charset="0"/>
                <a:cs typeface="Times New Roman" pitchFamily="18" charset="0"/>
              </a:rPr>
              <a:t>) is a form of virtual desktop infrastructure (VDI) in which the VDI is outsourced and handled by a third party. Also called hosted desktop services, desktop-as-a-service is frequently delivered as a cloud service along with the apps needed for use on the virtual desktop.</a:t>
            </a:r>
          </a:p>
          <a:p>
            <a:pPr algn="just"/>
            <a:endParaRPr lang="en-US" sz="2800"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Desktop-as-a-Service </a:t>
            </a:r>
            <a:r>
              <a:rPr lang="en-US" sz="2800" dirty="0" smtClean="0">
                <a:latin typeface="Times New Roman" pitchFamily="18" charset="0"/>
                <a:cs typeface="Times New Roman" pitchFamily="18" charset="0"/>
              </a:rPr>
              <a:t>provider typically handles storing, securing and backing up a user's data, as well as upgrades for the </a:t>
            </a:r>
            <a:r>
              <a:rPr lang="en-US" sz="2800" dirty="0" err="1" smtClean="0">
                <a:latin typeface="Times New Roman" pitchFamily="18" charset="0"/>
                <a:cs typeface="Times New Roman" pitchFamily="18" charset="0"/>
              </a:rPr>
              <a:t>DaaS</a:t>
            </a:r>
            <a:r>
              <a:rPr lang="en-US" sz="2800" dirty="0" smtClean="0">
                <a:latin typeface="Times New Roman" pitchFamily="18" charset="0"/>
                <a:cs typeface="Times New Roman" pitchFamily="18" charset="0"/>
              </a:rPr>
              <a:t> service and supported applications.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107573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57200" y="838200"/>
            <a:ext cx="8458200" cy="5262979"/>
          </a:xfrm>
          <a:prstGeom prst="rect">
            <a:avLst/>
          </a:prstGeom>
        </p:spPr>
        <p:txBody>
          <a:bodyPr wrap="square">
            <a:spAutoFit/>
          </a:bodyPr>
          <a:lstStyle/>
          <a:p>
            <a:pPr algn="just"/>
            <a:r>
              <a:rPr lang="en-US" sz="2800" dirty="0" smtClean="0">
                <a:latin typeface="Times New Roman" pitchFamily="18" charset="0"/>
                <a:cs typeface="Times New Roman" pitchFamily="18" charset="0"/>
              </a:rPr>
              <a:t>Some of the more well-known Desktop-as-a-Service providers include</a:t>
            </a:r>
            <a:r>
              <a:rPr lang="en-US" sz="2800" b="1" dirty="0" smtClean="0">
                <a:latin typeface="Times New Roman" pitchFamily="18" charset="0"/>
                <a:cs typeface="Times New Roman" pitchFamily="18" charset="0"/>
              </a:rPr>
              <a:t>:</a:t>
            </a:r>
          </a:p>
          <a:p>
            <a:pPr marL="457200" indent="-457200" algn="just">
              <a:buFont typeface="Arial" pitchFamily="34" charset="0"/>
              <a:buChar char="•"/>
            </a:pPr>
            <a:r>
              <a:rPr lang="en-US" sz="2800" b="1" dirty="0" smtClean="0">
                <a:latin typeface="Times New Roman" pitchFamily="18" charset="0"/>
                <a:cs typeface="Times New Roman" pitchFamily="18" charset="0"/>
              </a:rPr>
              <a:t>VMware</a:t>
            </a:r>
            <a:r>
              <a:rPr lang="en-US" sz="2800" dirty="0" smtClean="0">
                <a:latin typeface="Times New Roman" pitchFamily="18" charset="0"/>
                <a:cs typeface="Times New Roman" pitchFamily="18" charset="0"/>
              </a:rPr>
              <a:t> Horizon </a:t>
            </a:r>
            <a:r>
              <a:rPr lang="en-US" sz="2800" dirty="0" err="1" smtClean="0">
                <a:latin typeface="Times New Roman" pitchFamily="18" charset="0"/>
                <a:cs typeface="Times New Roman" pitchFamily="18" charset="0"/>
              </a:rPr>
              <a:t>DaaS</a:t>
            </a:r>
            <a:r>
              <a:rPr lang="en-US" sz="2800" dirty="0" smtClean="0">
                <a:latin typeface="Times New Roman" pitchFamily="18" charset="0"/>
                <a:cs typeface="Times New Roman" pitchFamily="18" charset="0"/>
              </a:rPr>
              <a:t> (formerly </a:t>
            </a:r>
            <a:r>
              <a:rPr lang="en-US" sz="2800" dirty="0" err="1" smtClean="0">
                <a:latin typeface="Times New Roman" pitchFamily="18" charset="0"/>
                <a:cs typeface="Times New Roman" pitchFamily="18" charset="0"/>
              </a:rPr>
              <a:t>Desktone</a:t>
            </a:r>
            <a:r>
              <a:rPr lang="en-US" sz="2800" dirty="0" smtClean="0">
                <a:latin typeface="Times New Roman" pitchFamily="18" charset="0"/>
                <a:cs typeface="Times New Roman" pitchFamily="18" charset="0"/>
              </a:rPr>
              <a:t>. ... )</a:t>
            </a:r>
          </a:p>
          <a:p>
            <a:pPr marL="457200" indent="-457200" algn="just">
              <a:buFont typeface="Arial" pitchFamily="34" charset="0"/>
              <a:buChar char="•"/>
            </a:pPr>
            <a:r>
              <a:rPr lang="en-US" sz="2800" b="1" dirty="0" smtClean="0">
                <a:latin typeface="Times New Roman" pitchFamily="18" charset="0"/>
                <a:cs typeface="Times New Roman" pitchFamily="18" charset="0"/>
              </a:rPr>
              <a:t>AWS Workspaces</a:t>
            </a:r>
          </a:p>
          <a:p>
            <a:pPr marL="457200" indent="-457200" algn="just">
              <a:buFont typeface="Arial" pitchFamily="34" charset="0"/>
              <a:buChar char="•"/>
            </a:pPr>
            <a:r>
              <a:rPr lang="en-US" sz="2800" dirty="0" smtClean="0">
                <a:latin typeface="Times New Roman" pitchFamily="18" charset="0"/>
                <a:cs typeface="Times New Roman" pitchFamily="18" charset="0"/>
              </a:rPr>
              <a:t>Citrix</a:t>
            </a:r>
          </a:p>
          <a:p>
            <a:pPr marL="457200" indent="-457200" algn="just">
              <a:buFont typeface="Arial" pitchFamily="34" charset="0"/>
              <a:buChar char="•"/>
            </a:pPr>
            <a:r>
              <a:rPr lang="en-US" sz="2800" b="1" dirty="0" smtClean="0">
                <a:latin typeface="Times New Roman" pitchFamily="18" charset="0"/>
                <a:cs typeface="Times New Roman" pitchFamily="18" charset="0"/>
              </a:rPr>
              <a:t>Microsoft Azure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RemoteApp</a:t>
            </a:r>
            <a:r>
              <a:rPr lang="en-US" sz="2800" dirty="0" smtClean="0">
                <a:latin typeface="Times New Roman" pitchFamily="18" charset="0"/>
                <a:cs typeface="Times New Roman" pitchFamily="18" charset="0"/>
              </a:rPr>
              <a:t> (still in Tech Preview as of this writing)</a:t>
            </a:r>
          </a:p>
          <a:p>
            <a:pPr marL="457200" indent="-457200" algn="just">
              <a:buFont typeface="Arial" pitchFamily="34" charset="0"/>
              <a:buChar char="•"/>
            </a:pPr>
            <a:r>
              <a:rPr lang="en-US" sz="2800" dirty="0" smtClean="0">
                <a:latin typeface="Times New Roman" pitchFamily="18" charset="0"/>
                <a:cs typeface="Times New Roman" pitchFamily="18" charset="0"/>
              </a:rPr>
              <a:t>Virtual Bridges VERDE (relatively new to the platform space)</a:t>
            </a:r>
          </a:p>
          <a:p>
            <a:pPr marL="457200" indent="-457200" algn="just">
              <a:buFont typeface="Arial" pitchFamily="34" charset="0"/>
              <a:buChar char="•"/>
            </a:pPr>
            <a:r>
              <a:rPr lang="en-US" sz="2800" dirty="0" err="1" smtClean="0">
                <a:latin typeface="Times New Roman" pitchFamily="18" charset="0"/>
                <a:cs typeface="Times New Roman" pitchFamily="18" charset="0"/>
              </a:rPr>
              <a:t>dinCloud</a:t>
            </a:r>
            <a:endParaRPr lang="en-US" sz="2800" dirty="0" smtClean="0">
              <a:latin typeface="Times New Roman" pitchFamily="18" charset="0"/>
              <a:cs typeface="Times New Roman" pitchFamily="18" charset="0"/>
            </a:endParaRPr>
          </a:p>
          <a:p>
            <a:pPr marL="457200" indent="-457200" algn="just">
              <a:buFont typeface="Arial" pitchFamily="34" charset="0"/>
              <a:buChar char="•"/>
            </a:pPr>
            <a:r>
              <a:rPr lang="en-US" sz="2800" dirty="0" err="1" smtClean="0">
                <a:latin typeface="Times New Roman" pitchFamily="18" charset="0"/>
                <a:cs typeface="Times New Roman" pitchFamily="18" charset="0"/>
              </a:rPr>
              <a:t>tuCloud</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027410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9069" y="304800"/>
            <a:ext cx="6018531" cy="566822"/>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1"/>
                </a:solidFill>
              </a:rPr>
              <a:t>Network </a:t>
            </a:r>
            <a:r>
              <a:rPr dirty="0" smtClean="0">
                <a:solidFill>
                  <a:schemeClr val="tx1"/>
                </a:solidFill>
              </a:rPr>
              <a:t>as </a:t>
            </a:r>
            <a:r>
              <a:rPr dirty="0">
                <a:solidFill>
                  <a:schemeClr val="tx1"/>
                </a:solidFill>
              </a:rPr>
              <a:t>a </a:t>
            </a:r>
            <a:r>
              <a:rPr spc="-5" dirty="0">
                <a:solidFill>
                  <a:schemeClr val="tx1"/>
                </a:solidFill>
              </a:rPr>
              <a:t>Service</a:t>
            </a:r>
            <a:r>
              <a:rPr spc="-105" dirty="0">
                <a:solidFill>
                  <a:schemeClr val="tx1"/>
                </a:solidFill>
              </a:rPr>
              <a:t> </a:t>
            </a:r>
            <a:r>
              <a:rPr dirty="0" smtClean="0">
                <a:solidFill>
                  <a:schemeClr val="tx1"/>
                </a:solidFill>
              </a:rPr>
              <a:t>(</a:t>
            </a:r>
            <a:r>
              <a:rPr lang="en-US" dirty="0" err="1" smtClean="0">
                <a:solidFill>
                  <a:schemeClr val="tx1"/>
                </a:solidFill>
              </a:rPr>
              <a:t>N</a:t>
            </a:r>
            <a:r>
              <a:rPr dirty="0" err="1" smtClean="0">
                <a:solidFill>
                  <a:schemeClr val="tx1"/>
                </a:solidFill>
              </a:rPr>
              <a:t>aaS</a:t>
            </a:r>
            <a:r>
              <a:rPr dirty="0">
                <a:solidFill>
                  <a:schemeClr val="tx1"/>
                </a:solidFill>
              </a:rPr>
              <a:t>)</a:t>
            </a:r>
          </a:p>
        </p:txBody>
      </p:sp>
      <p:sp>
        <p:nvSpPr>
          <p:cNvPr id="6" name="Rectangle 5"/>
          <p:cNvSpPr/>
          <p:nvPr/>
        </p:nvSpPr>
        <p:spPr>
          <a:xfrm>
            <a:off x="457200" y="1295400"/>
            <a:ext cx="8077200" cy="4832092"/>
          </a:xfrm>
          <a:prstGeom prst="rect">
            <a:avLst/>
          </a:prstGeom>
        </p:spPr>
        <p:txBody>
          <a:bodyPr wrap="square">
            <a:spAutoFit/>
          </a:bodyPr>
          <a:lstStyle/>
          <a:p>
            <a:pPr algn="just"/>
            <a:r>
              <a:rPr lang="en-US" sz="2800" b="1" dirty="0" smtClean="0">
                <a:latin typeface="Times New Roman" pitchFamily="18" charset="0"/>
                <a:cs typeface="Times New Roman" pitchFamily="18" charset="0"/>
              </a:rPr>
              <a:t>Networking as a Service </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NaaS</a:t>
            </a:r>
            <a:r>
              <a:rPr lang="en-US" sz="2800" dirty="0" smtClean="0">
                <a:latin typeface="Times New Roman" pitchFamily="18" charset="0"/>
                <a:cs typeface="Times New Roman" pitchFamily="18" charset="0"/>
              </a:rPr>
              <a:t>) is the sale of network services from third parties to customers that don’t want to build their own networking infrastructure.</a:t>
            </a:r>
          </a:p>
          <a:p>
            <a:pPr algn="just"/>
            <a:endParaRPr lang="en-US" sz="2800" dirty="0" smtClean="0">
              <a:latin typeface="Times New Roman" pitchFamily="18" charset="0"/>
              <a:cs typeface="Times New Roman" pitchFamily="18" charset="0"/>
            </a:endParaRPr>
          </a:p>
          <a:p>
            <a:pPr algn="just"/>
            <a:r>
              <a:rPr lang="en-US" sz="2800" b="1" dirty="0" err="1" smtClean="0">
                <a:latin typeface="Times New Roman" pitchFamily="18" charset="0"/>
                <a:cs typeface="Times New Roman" pitchFamily="18" charset="0"/>
              </a:rPr>
              <a:t>NaaS</a:t>
            </a:r>
            <a:r>
              <a:rPr lang="en-US" sz="2800" dirty="0" smtClean="0">
                <a:latin typeface="Times New Roman" pitchFamily="18" charset="0"/>
                <a:cs typeface="Times New Roman" pitchFamily="18" charset="0"/>
              </a:rPr>
              <a:t> packages networking resources, services, and applications as a product that can be purchased for a number of users, usually for a contracted period of time. It can include services such as Wide Area Networking (WAN) connectivity, data-center connectivity, bandwidth on demand (</a:t>
            </a:r>
            <a:r>
              <a:rPr lang="en-US" sz="2800" dirty="0" err="1" smtClean="0">
                <a:latin typeface="Times New Roman" pitchFamily="18" charset="0"/>
                <a:cs typeface="Times New Roman" pitchFamily="18" charset="0"/>
              </a:rPr>
              <a:t>BoD</a:t>
            </a:r>
            <a:r>
              <a:rPr lang="en-US" sz="2800" dirty="0" smtClean="0">
                <a:latin typeface="Times New Roman" pitchFamily="18" charset="0"/>
                <a:cs typeface="Times New Roman" pitchFamily="18" charset="0"/>
              </a:rPr>
              <a:t>), security services, and other applications.</a:t>
            </a:r>
          </a:p>
        </p:txBody>
      </p:sp>
    </p:spTree>
    <p:extLst>
      <p:ext uri="{BB962C8B-B14F-4D97-AF65-F5344CB8AC3E}">
        <p14:creationId xmlns:p14="http://schemas.microsoft.com/office/powerpoint/2010/main" val="2354549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57200" y="152400"/>
            <a:ext cx="8077200" cy="6063198"/>
          </a:xfrm>
          <a:prstGeom prst="rect">
            <a:avLst/>
          </a:prstGeom>
        </p:spPr>
        <p:txBody>
          <a:bodyPr wrap="square">
            <a:spAutoFit/>
          </a:bodyPr>
          <a:lstStyle/>
          <a:p>
            <a:pPr algn="just"/>
            <a:r>
              <a:rPr lang="en-US" sz="2800" b="1" dirty="0" smtClean="0">
                <a:latin typeface="Times New Roman" pitchFamily="18" charset="0"/>
                <a:cs typeface="Times New Roman" pitchFamily="18" charset="0"/>
              </a:rPr>
              <a:t>Many forms of </a:t>
            </a:r>
            <a:r>
              <a:rPr lang="en-US" sz="2800" b="1" dirty="0" err="1" smtClean="0">
                <a:latin typeface="Times New Roman" pitchFamily="18" charset="0"/>
                <a:cs typeface="Times New Roman" pitchFamily="18" charset="0"/>
              </a:rPr>
              <a:t>NaaS</a:t>
            </a:r>
            <a:r>
              <a:rPr lang="en-US" sz="2800" b="1" dirty="0" smtClean="0">
                <a:latin typeface="Times New Roman" pitchFamily="18" charset="0"/>
                <a:cs typeface="Times New Roman" pitchFamily="18" charset="0"/>
              </a:rPr>
              <a:t>:</a:t>
            </a:r>
          </a:p>
          <a:p>
            <a:pPr algn="just"/>
            <a:endParaRPr lang="en-US" sz="2800" b="1"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Virtualization technology provides the platform for </a:t>
            </a:r>
            <a:r>
              <a:rPr lang="en-US" sz="2400" dirty="0" err="1" smtClean="0">
                <a:latin typeface="Times New Roman" pitchFamily="18" charset="0"/>
                <a:cs typeface="Times New Roman" pitchFamily="18" charset="0"/>
              </a:rPr>
              <a:t>NaaS</a:t>
            </a:r>
            <a:r>
              <a:rPr lang="en-US" sz="2400" dirty="0" smtClean="0">
                <a:latin typeface="Times New Roman" pitchFamily="18" charset="0"/>
                <a:cs typeface="Times New Roman" pitchFamily="18" charset="0"/>
              </a:rPr>
              <a:t>, which is related to other cloud services. </a:t>
            </a:r>
          </a:p>
          <a:p>
            <a:pPr algn="just">
              <a:buFont typeface="Wingdings" pitchFamily="2" charset="2"/>
              <a:buChar char="ü"/>
            </a:pPr>
            <a:endParaRPr lang="en-US" sz="2400"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Services are offered by Cloud Service Providers (CSP) in addition to </a:t>
            </a:r>
            <a:r>
              <a:rPr lang="en-US" sz="2400" dirty="0" err="1" smtClean="0">
                <a:latin typeface="Times New Roman" pitchFamily="18" charset="0"/>
                <a:cs typeface="Times New Roman" pitchFamily="18" charset="0"/>
              </a:rPr>
              <a:t>NaaS</a:t>
            </a:r>
            <a:r>
              <a:rPr lang="en-US" sz="2400" dirty="0" smtClean="0">
                <a:latin typeface="Times New Roman" pitchFamily="18" charset="0"/>
                <a:cs typeface="Times New Roman" pitchFamily="18" charset="0"/>
              </a:rPr>
              <a:t> include Software as a Service (</a:t>
            </a:r>
            <a:r>
              <a:rPr lang="en-US" sz="2400" dirty="0" err="1" smtClean="0">
                <a:latin typeface="Times New Roman" pitchFamily="18" charset="0"/>
                <a:cs typeface="Times New Roman" pitchFamily="18" charset="0"/>
              </a:rPr>
              <a:t>SaaS</a:t>
            </a:r>
            <a:r>
              <a:rPr lang="en-US" sz="2400" dirty="0" smtClean="0">
                <a:latin typeface="Times New Roman" pitchFamily="18" charset="0"/>
                <a:cs typeface="Times New Roman" pitchFamily="18" charset="0"/>
              </a:rPr>
              <a:t>), a computing platform for developing or hosting applications, known as Platform as a Service (</a:t>
            </a:r>
            <a:r>
              <a:rPr lang="en-US" sz="2400" dirty="0" err="1" smtClean="0">
                <a:latin typeface="Times New Roman" pitchFamily="18" charset="0"/>
                <a:cs typeface="Times New Roman" pitchFamily="18" charset="0"/>
              </a:rPr>
              <a:t>PaaS</a:t>
            </a:r>
            <a:r>
              <a:rPr lang="en-US" sz="2400" dirty="0" smtClean="0">
                <a:latin typeface="Times New Roman" pitchFamily="18" charset="0"/>
                <a:cs typeface="Times New Roman" pitchFamily="18" charset="0"/>
              </a:rPr>
              <a:t>); or an entire networking or computing infrastructure, known as Infrastructure as a Service (</a:t>
            </a:r>
            <a:r>
              <a:rPr lang="en-US" sz="2400" dirty="0" err="1" smtClean="0">
                <a:latin typeface="Times New Roman" pitchFamily="18" charset="0"/>
                <a:cs typeface="Times New Roman" pitchFamily="18" charset="0"/>
              </a:rPr>
              <a:t>IaaS</a:t>
            </a:r>
            <a:r>
              <a:rPr lang="en-US" sz="2400" dirty="0" smtClean="0">
                <a:latin typeface="Times New Roman" pitchFamily="18" charset="0"/>
                <a:cs typeface="Times New Roman" pitchFamily="18" charset="0"/>
              </a:rPr>
              <a:t>). </a:t>
            </a:r>
          </a:p>
          <a:p>
            <a:pPr algn="just">
              <a:buFont typeface="Wingdings" pitchFamily="2" charset="2"/>
              <a:buChar char="ü"/>
            </a:pPr>
            <a:endParaRPr lang="en-US" sz="2400" dirty="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Cloud services such as </a:t>
            </a:r>
            <a:r>
              <a:rPr lang="en-US" sz="2400" dirty="0" err="1" smtClean="0">
                <a:latin typeface="Times New Roman" pitchFamily="18" charset="0"/>
                <a:cs typeface="Times New Roman" pitchFamily="18" charset="0"/>
              </a:rPr>
              <a:t>NaaS</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Paas</a:t>
            </a:r>
            <a:r>
              <a:rPr lang="en-US" sz="2400" dirty="0" smtClean="0">
                <a:latin typeface="Times New Roman" pitchFamily="18" charset="0"/>
                <a:cs typeface="Times New Roman" pitchFamily="18" charset="0"/>
              </a:rPr>
              <a:t> are provided by building a large, scalable infrastructure that can be virtualized so that it can be sold to individual customers.</a:t>
            </a:r>
          </a:p>
          <a:p>
            <a:pPr algn="just"/>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71172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0670" y="262890"/>
            <a:ext cx="3280410" cy="513080"/>
          </a:xfrm>
          <a:prstGeom prst="rect">
            <a:avLst/>
          </a:prstGeom>
        </p:spPr>
        <p:txBody>
          <a:bodyPr vert="horz" wrap="square" lIns="0" tIns="12700" rIns="0" bIns="0" rtlCol="0">
            <a:spAutoFit/>
          </a:bodyPr>
          <a:lstStyle/>
          <a:p>
            <a:pPr marL="12700">
              <a:lnSpc>
                <a:spcPct val="100000"/>
              </a:lnSpc>
              <a:spcBef>
                <a:spcPts val="100"/>
              </a:spcBef>
            </a:pPr>
            <a:r>
              <a:rPr sz="3200" dirty="0">
                <a:solidFill>
                  <a:schemeClr val="tx1"/>
                </a:solidFill>
              </a:rPr>
              <a:t>I</a:t>
            </a:r>
            <a:r>
              <a:rPr sz="3200" spc="-5" dirty="0">
                <a:solidFill>
                  <a:schemeClr val="tx1"/>
                </a:solidFill>
              </a:rPr>
              <a:t>N</a:t>
            </a:r>
            <a:r>
              <a:rPr sz="3200" spc="5" dirty="0">
                <a:solidFill>
                  <a:schemeClr val="tx1"/>
                </a:solidFill>
              </a:rPr>
              <a:t>TR</a:t>
            </a:r>
            <a:r>
              <a:rPr sz="3200" spc="-5" dirty="0">
                <a:solidFill>
                  <a:schemeClr val="tx1"/>
                </a:solidFill>
              </a:rPr>
              <a:t>O</a:t>
            </a:r>
            <a:r>
              <a:rPr sz="3200" dirty="0">
                <a:solidFill>
                  <a:schemeClr val="tx1"/>
                </a:solidFill>
              </a:rPr>
              <a:t>D</a:t>
            </a:r>
            <a:r>
              <a:rPr sz="3200" spc="-5" dirty="0">
                <a:solidFill>
                  <a:schemeClr val="tx1"/>
                </a:solidFill>
              </a:rPr>
              <a:t>U</a:t>
            </a:r>
            <a:r>
              <a:rPr sz="3200" spc="5" dirty="0">
                <a:solidFill>
                  <a:schemeClr val="tx1"/>
                </a:solidFill>
              </a:rPr>
              <a:t>C</a:t>
            </a:r>
            <a:r>
              <a:rPr sz="3200" spc="-5" dirty="0">
                <a:solidFill>
                  <a:schemeClr val="tx1"/>
                </a:solidFill>
              </a:rPr>
              <a:t>T</a:t>
            </a:r>
            <a:r>
              <a:rPr sz="3200" dirty="0">
                <a:solidFill>
                  <a:schemeClr val="tx1"/>
                </a:solidFill>
              </a:rPr>
              <a:t>I</a:t>
            </a:r>
            <a:r>
              <a:rPr sz="3200" spc="5" dirty="0">
                <a:solidFill>
                  <a:schemeClr val="tx1"/>
                </a:solidFill>
              </a:rPr>
              <a:t>O</a:t>
            </a:r>
            <a:r>
              <a:rPr sz="3200" dirty="0">
                <a:solidFill>
                  <a:schemeClr val="tx1"/>
                </a:solidFill>
              </a:rPr>
              <a:t>N</a:t>
            </a:r>
          </a:p>
        </p:txBody>
      </p:sp>
      <p:sp>
        <p:nvSpPr>
          <p:cNvPr id="3" name="object 3"/>
          <p:cNvSpPr txBox="1"/>
          <p:nvPr/>
        </p:nvSpPr>
        <p:spPr>
          <a:xfrm>
            <a:off x="671830" y="1350009"/>
            <a:ext cx="7088505" cy="3967753"/>
          </a:xfrm>
          <a:prstGeom prst="rect">
            <a:avLst/>
          </a:prstGeom>
        </p:spPr>
        <p:txBody>
          <a:bodyPr vert="horz" wrap="square" lIns="0" tIns="12700" rIns="0" bIns="0" rtlCol="0">
            <a:spAutoFit/>
          </a:bodyPr>
          <a:lstStyle/>
          <a:p>
            <a:pPr marL="13970" marR="96520" algn="just">
              <a:lnSpc>
                <a:spcPct val="100000"/>
              </a:lnSpc>
              <a:spcBef>
                <a:spcPts val="100"/>
              </a:spcBef>
            </a:pPr>
            <a:r>
              <a:rPr sz="2800" spc="-5" dirty="0">
                <a:latin typeface="Times New Roman"/>
                <a:cs typeface="Times New Roman"/>
              </a:rPr>
              <a:t>Cloud Computing </a:t>
            </a:r>
            <a:r>
              <a:rPr sz="2800" dirty="0">
                <a:latin typeface="Times New Roman"/>
                <a:cs typeface="Times New Roman"/>
              </a:rPr>
              <a:t>provides us a </a:t>
            </a:r>
            <a:r>
              <a:rPr sz="2800" spc="-10" dirty="0">
                <a:latin typeface="Times New Roman"/>
                <a:cs typeface="Times New Roman"/>
              </a:rPr>
              <a:t>means </a:t>
            </a:r>
            <a:r>
              <a:rPr sz="2800" dirty="0">
                <a:latin typeface="Times New Roman"/>
                <a:cs typeface="Times New Roman"/>
              </a:rPr>
              <a:t>by </a:t>
            </a:r>
            <a:r>
              <a:rPr sz="2800" spc="-5" dirty="0">
                <a:latin typeface="Times New Roman"/>
                <a:cs typeface="Times New Roman"/>
              </a:rPr>
              <a:t>which  </a:t>
            </a:r>
            <a:r>
              <a:rPr sz="2800" spc="-10" dirty="0">
                <a:latin typeface="Times New Roman"/>
                <a:cs typeface="Times New Roman"/>
              </a:rPr>
              <a:t>we can access </a:t>
            </a:r>
            <a:r>
              <a:rPr sz="2800" dirty="0">
                <a:latin typeface="Times New Roman"/>
                <a:cs typeface="Times New Roman"/>
              </a:rPr>
              <a:t>the </a:t>
            </a:r>
            <a:r>
              <a:rPr sz="2800" spc="-5" dirty="0">
                <a:latin typeface="Times New Roman"/>
                <a:cs typeface="Times New Roman"/>
              </a:rPr>
              <a:t>applications </a:t>
            </a:r>
            <a:r>
              <a:rPr sz="2800" spc="-5">
                <a:latin typeface="Times New Roman"/>
                <a:cs typeface="Times New Roman"/>
              </a:rPr>
              <a:t>as </a:t>
            </a:r>
            <a:r>
              <a:rPr sz="2800" spc="-5" smtClean="0">
                <a:latin typeface="Times New Roman"/>
                <a:cs typeface="Times New Roman"/>
              </a:rPr>
              <a:t>utilities</a:t>
            </a:r>
            <a:r>
              <a:rPr sz="2800" spc="-5" dirty="0">
                <a:latin typeface="Times New Roman"/>
                <a:cs typeface="Times New Roman"/>
              </a:rPr>
              <a:t>, over  </a:t>
            </a:r>
            <a:r>
              <a:rPr sz="2800" dirty="0">
                <a:latin typeface="Times New Roman"/>
                <a:cs typeface="Times New Roman"/>
              </a:rPr>
              <a:t>the </a:t>
            </a:r>
            <a:r>
              <a:rPr sz="2800" spc="-5" dirty="0">
                <a:latin typeface="Times New Roman"/>
                <a:cs typeface="Times New Roman"/>
              </a:rPr>
              <a:t>Internet. It allows </a:t>
            </a:r>
            <a:r>
              <a:rPr sz="2800" dirty="0">
                <a:latin typeface="Times New Roman"/>
                <a:cs typeface="Times New Roman"/>
              </a:rPr>
              <a:t>us to </a:t>
            </a:r>
            <a:r>
              <a:rPr sz="2800" spc="-5" dirty="0">
                <a:latin typeface="Times New Roman"/>
                <a:cs typeface="Times New Roman"/>
              </a:rPr>
              <a:t>create, configure, and  customize applications</a:t>
            </a:r>
            <a:r>
              <a:rPr sz="2800" spc="-30" dirty="0">
                <a:latin typeface="Times New Roman"/>
                <a:cs typeface="Times New Roman"/>
              </a:rPr>
              <a:t> </a:t>
            </a:r>
            <a:r>
              <a:rPr sz="2800" spc="-5" dirty="0">
                <a:latin typeface="Times New Roman"/>
                <a:cs typeface="Times New Roman"/>
              </a:rPr>
              <a:t>online.</a:t>
            </a:r>
            <a:endParaRPr sz="2800" dirty="0">
              <a:latin typeface="Times New Roman"/>
              <a:cs typeface="Times New Roman"/>
            </a:endParaRPr>
          </a:p>
          <a:p>
            <a:pPr algn="just">
              <a:lnSpc>
                <a:spcPct val="100000"/>
              </a:lnSpc>
              <a:spcBef>
                <a:spcPts val="5"/>
              </a:spcBef>
            </a:pPr>
            <a:endParaRPr sz="3300" dirty="0">
              <a:latin typeface="Times New Roman"/>
              <a:cs typeface="Times New Roman"/>
            </a:endParaRPr>
          </a:p>
          <a:p>
            <a:pPr marL="12700" marR="5080" algn="just">
              <a:lnSpc>
                <a:spcPct val="100000"/>
              </a:lnSpc>
            </a:pPr>
            <a:r>
              <a:rPr sz="2800" spc="5" dirty="0">
                <a:latin typeface="Times New Roman"/>
                <a:cs typeface="Times New Roman"/>
              </a:rPr>
              <a:t>With </a:t>
            </a:r>
            <a:r>
              <a:rPr sz="2800" spc="-5" dirty="0">
                <a:latin typeface="Times New Roman"/>
                <a:cs typeface="Times New Roman"/>
              </a:rPr>
              <a:t>Cloud Computing users </a:t>
            </a:r>
            <a:r>
              <a:rPr sz="2800" spc="-10" dirty="0">
                <a:latin typeface="Times New Roman"/>
                <a:cs typeface="Times New Roman"/>
              </a:rPr>
              <a:t>can access </a:t>
            </a:r>
            <a:r>
              <a:rPr sz="2800" spc="-5" dirty="0">
                <a:latin typeface="Times New Roman"/>
                <a:cs typeface="Times New Roman"/>
              </a:rPr>
              <a:t>database  resources </a:t>
            </a:r>
            <a:r>
              <a:rPr sz="2800" dirty="0">
                <a:latin typeface="Times New Roman"/>
                <a:cs typeface="Times New Roman"/>
              </a:rPr>
              <a:t>via the </a:t>
            </a:r>
            <a:r>
              <a:rPr sz="2800" spc="-5" dirty="0">
                <a:latin typeface="Times New Roman"/>
                <a:cs typeface="Times New Roman"/>
              </a:rPr>
              <a:t>internet from anywhere for </a:t>
            </a:r>
            <a:r>
              <a:rPr sz="2800" spc="-10" dirty="0">
                <a:latin typeface="Times New Roman"/>
                <a:cs typeface="Times New Roman"/>
              </a:rPr>
              <a:t>as  </a:t>
            </a:r>
            <a:r>
              <a:rPr sz="2800" dirty="0">
                <a:latin typeface="Times New Roman"/>
                <a:cs typeface="Times New Roman"/>
              </a:rPr>
              <a:t>long </a:t>
            </a:r>
            <a:r>
              <a:rPr sz="2800" spc="-5" dirty="0">
                <a:latin typeface="Times New Roman"/>
                <a:cs typeface="Times New Roman"/>
              </a:rPr>
              <a:t>as </a:t>
            </a:r>
            <a:r>
              <a:rPr sz="2800" dirty="0">
                <a:latin typeface="Times New Roman"/>
                <a:cs typeface="Times New Roman"/>
              </a:rPr>
              <a:t>they </a:t>
            </a:r>
            <a:r>
              <a:rPr sz="2800" spc="-5" dirty="0">
                <a:latin typeface="Times New Roman"/>
                <a:cs typeface="Times New Roman"/>
              </a:rPr>
              <a:t>need </a:t>
            </a:r>
            <a:r>
              <a:rPr sz="2800" dirty="0">
                <a:latin typeface="Times New Roman"/>
                <a:cs typeface="Times New Roman"/>
              </a:rPr>
              <a:t>without worrying </a:t>
            </a:r>
            <a:r>
              <a:rPr sz="2800" spc="-5" dirty="0">
                <a:latin typeface="Times New Roman"/>
                <a:cs typeface="Times New Roman"/>
              </a:rPr>
              <a:t>about any  maintenance </a:t>
            </a:r>
            <a:r>
              <a:rPr sz="2800" dirty="0">
                <a:latin typeface="Times New Roman"/>
                <a:cs typeface="Times New Roman"/>
              </a:rPr>
              <a:t>or </a:t>
            </a:r>
            <a:r>
              <a:rPr sz="2800" spc="-10" dirty="0">
                <a:latin typeface="Times New Roman"/>
                <a:cs typeface="Times New Roman"/>
              </a:rPr>
              <a:t>management </a:t>
            </a:r>
            <a:r>
              <a:rPr sz="2800" dirty="0">
                <a:latin typeface="Times New Roman"/>
                <a:cs typeface="Times New Roman"/>
              </a:rPr>
              <a:t>of </a:t>
            </a:r>
            <a:r>
              <a:rPr sz="2800" spc="-5" dirty="0">
                <a:latin typeface="Times New Roman"/>
                <a:cs typeface="Times New Roman"/>
              </a:rPr>
              <a:t>actual</a:t>
            </a:r>
            <a:r>
              <a:rPr sz="2800" spc="-40" dirty="0">
                <a:latin typeface="Times New Roman"/>
                <a:cs typeface="Times New Roman"/>
              </a:rPr>
              <a:t> </a:t>
            </a:r>
            <a:r>
              <a:rPr sz="2800" spc="-5" dirty="0">
                <a:latin typeface="Times New Roman"/>
                <a:cs typeface="Times New Roman"/>
              </a:rPr>
              <a:t>resources.</a:t>
            </a:r>
            <a:endParaRPr sz="2800" dirty="0">
              <a:latin typeface="Times New Roman"/>
              <a:cs typeface="Times New Roman"/>
            </a:endParaRPr>
          </a:p>
        </p:txBody>
      </p:sp>
    </p:spTree>
    <p:extLst>
      <p:ext uri="{BB962C8B-B14F-4D97-AF65-F5344CB8AC3E}">
        <p14:creationId xmlns:p14="http://schemas.microsoft.com/office/powerpoint/2010/main" val="3451844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F:\network_as_a_service_na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725" y="114300"/>
            <a:ext cx="440055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4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81000" y="990600"/>
            <a:ext cx="8305800" cy="3970318"/>
          </a:xfrm>
          <a:prstGeom prst="rect">
            <a:avLst/>
          </a:prstGeom>
        </p:spPr>
        <p:txBody>
          <a:bodyPr wrap="square">
            <a:spAutoFit/>
          </a:bodyPr>
          <a:lstStyle/>
          <a:p>
            <a:pPr algn="just">
              <a:buFont typeface="Wingdings" pitchFamily="2" charset="2"/>
              <a:buChar char="ü"/>
            </a:pPr>
            <a:r>
              <a:rPr lang="en-US" sz="2800" dirty="0" err="1" smtClean="0">
                <a:latin typeface="Times New Roman" pitchFamily="18" charset="0"/>
                <a:cs typeface="Times New Roman" pitchFamily="18" charset="0"/>
              </a:rPr>
              <a:t>NaaS</a:t>
            </a:r>
            <a:r>
              <a:rPr lang="en-US" sz="2800" dirty="0" smtClean="0">
                <a:latin typeface="Times New Roman" pitchFamily="18" charset="0"/>
                <a:cs typeface="Times New Roman" pitchFamily="18" charset="0"/>
              </a:rPr>
              <a:t> can include flexible and extended Virtual Private Network (VPN), bandwidth on demand, custom routing, multicast protocols, security firewall, intrusions detection and prevention, Wide Area Network (WAN), content monitoring and filtering, and antivirus. </a:t>
            </a:r>
          </a:p>
          <a:p>
            <a:pPr algn="just"/>
            <a:endParaRPr lang="en-US" sz="2800" b="1" dirty="0" smtClean="0">
              <a:latin typeface="Times New Roman" pitchFamily="18" charset="0"/>
              <a:cs typeface="Times New Roman" pitchFamily="18" charset="0"/>
            </a:endParaRPr>
          </a:p>
          <a:p>
            <a:pPr algn="just"/>
            <a:r>
              <a:rPr lang="en-US" sz="2800" b="1" dirty="0" err="1" smtClean="0">
                <a:latin typeface="Times New Roman" pitchFamily="18" charset="0"/>
                <a:cs typeface="Times New Roman" pitchFamily="18" charset="0"/>
              </a:rPr>
              <a:t>NaaS</a:t>
            </a:r>
            <a:r>
              <a:rPr lang="en-US" sz="2800" b="1" dirty="0" smtClean="0">
                <a:latin typeface="Times New Roman" pitchFamily="18" charset="0"/>
                <a:cs typeface="Times New Roman" pitchFamily="18" charset="0"/>
              </a:rPr>
              <a:t> Variation</a:t>
            </a:r>
          </a:p>
          <a:p>
            <a:pPr algn="just"/>
            <a:r>
              <a:rPr lang="en-US" sz="2800" dirty="0" smtClean="0">
                <a:latin typeface="Times New Roman" pitchFamily="18" charset="0"/>
                <a:cs typeface="Times New Roman" pitchFamily="18" charset="0"/>
              </a:rPr>
              <a:t>Some implementations of Network as a Service (</a:t>
            </a:r>
            <a:r>
              <a:rPr lang="en-US" sz="2800" dirty="0" err="1" smtClean="0">
                <a:latin typeface="Times New Roman" pitchFamily="18" charset="0"/>
                <a:cs typeface="Times New Roman" pitchFamily="18" charset="0"/>
              </a:rPr>
              <a:t>NaaS</a:t>
            </a:r>
            <a:r>
              <a:rPr lang="en-US" sz="2800" dirty="0" smtClean="0">
                <a:latin typeface="Times New Roman" pitchFamily="18" charset="0"/>
                <a:cs typeface="Times New Roman" pitchFamily="18" charset="0"/>
              </a:rPr>
              <a:t>) are referred to as Telco as a Service (</a:t>
            </a:r>
            <a:r>
              <a:rPr lang="en-US" sz="2800" dirty="0" err="1" smtClean="0">
                <a:latin typeface="Times New Roman" pitchFamily="18" charset="0"/>
                <a:cs typeface="Times New Roman" pitchFamily="18" charset="0"/>
              </a:rPr>
              <a:t>TaaS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70449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9069" y="304800"/>
            <a:ext cx="6018531" cy="566822"/>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1"/>
                </a:solidFill>
                <a:latin typeface="Times New Roman" pitchFamily="18" charset="0"/>
                <a:cs typeface="Times New Roman" pitchFamily="18" charset="0"/>
              </a:rPr>
              <a:t>Anything</a:t>
            </a:r>
            <a:r>
              <a:rPr spc="-5" dirty="0" smtClean="0">
                <a:solidFill>
                  <a:schemeClr val="tx1"/>
                </a:solidFill>
              </a:rPr>
              <a:t> </a:t>
            </a:r>
            <a:r>
              <a:rPr dirty="0">
                <a:solidFill>
                  <a:schemeClr val="tx1"/>
                </a:solidFill>
              </a:rPr>
              <a:t>as a </a:t>
            </a:r>
            <a:r>
              <a:rPr spc="-5" dirty="0">
                <a:solidFill>
                  <a:schemeClr val="tx1"/>
                </a:solidFill>
              </a:rPr>
              <a:t>Service</a:t>
            </a:r>
            <a:r>
              <a:rPr spc="-105" dirty="0">
                <a:solidFill>
                  <a:schemeClr val="tx1"/>
                </a:solidFill>
              </a:rPr>
              <a:t> </a:t>
            </a:r>
            <a:r>
              <a:rPr dirty="0" smtClean="0">
                <a:solidFill>
                  <a:schemeClr val="tx1"/>
                </a:solidFill>
              </a:rPr>
              <a:t>(</a:t>
            </a:r>
            <a:r>
              <a:rPr lang="en-US" dirty="0" err="1">
                <a:solidFill>
                  <a:schemeClr val="tx1"/>
                </a:solidFill>
              </a:rPr>
              <a:t>X</a:t>
            </a:r>
            <a:r>
              <a:rPr dirty="0" err="1" smtClean="0">
                <a:solidFill>
                  <a:schemeClr val="tx1"/>
                </a:solidFill>
              </a:rPr>
              <a:t>aaS</a:t>
            </a:r>
            <a:r>
              <a:rPr dirty="0">
                <a:solidFill>
                  <a:schemeClr val="tx1"/>
                </a:solidFill>
              </a:rPr>
              <a:t>)</a:t>
            </a:r>
          </a:p>
        </p:txBody>
      </p:sp>
      <p:sp>
        <p:nvSpPr>
          <p:cNvPr id="6" name="Rectangle 5"/>
          <p:cNvSpPr/>
          <p:nvPr/>
        </p:nvSpPr>
        <p:spPr>
          <a:xfrm>
            <a:off x="457200" y="1820882"/>
            <a:ext cx="8077200" cy="3970318"/>
          </a:xfrm>
          <a:prstGeom prst="rect">
            <a:avLst/>
          </a:prstGeom>
        </p:spPr>
        <p:txBody>
          <a:bodyPr wrap="square">
            <a:spAutoFit/>
          </a:bodyPr>
          <a:lstStyle/>
          <a:p>
            <a:pPr algn="just"/>
            <a:r>
              <a:rPr lang="en-US" sz="2800" b="1" dirty="0" smtClean="0">
                <a:latin typeface="Times New Roman" pitchFamily="18" charset="0"/>
                <a:cs typeface="Times New Roman" pitchFamily="18" charset="0"/>
              </a:rPr>
              <a:t>Anything-as-a-service</a:t>
            </a:r>
            <a:r>
              <a:rPr lang="en-US" sz="2800" dirty="0" smtClean="0">
                <a:latin typeface="Times New Roman" pitchFamily="18" charset="0"/>
                <a:cs typeface="Times New Roman" pitchFamily="18" charset="0"/>
              </a:rPr>
              <a:t>, or </a:t>
            </a:r>
            <a:r>
              <a:rPr lang="en-US" sz="2800" dirty="0" err="1" smtClean="0">
                <a:latin typeface="Times New Roman" pitchFamily="18" charset="0"/>
                <a:cs typeface="Times New Roman" pitchFamily="18" charset="0"/>
              </a:rPr>
              <a:t>XaaS</a:t>
            </a:r>
            <a:r>
              <a:rPr lang="en-US" sz="2800" dirty="0" smtClean="0">
                <a:latin typeface="Times New Roman" pitchFamily="18" charset="0"/>
                <a:cs typeface="Times New Roman" pitchFamily="18" charset="0"/>
              </a:rPr>
              <a:t>, refers to the growing diversity of services available over the Internet via cloud computing as opposed to being provided locally, or on premises. Also known as everything-as-a-service, anything-as-a-service reflects the vast potential for on-demand cloud services and is already being heavily marketed and promoted by companies like VMware and HP.  </a:t>
            </a:r>
          </a:p>
          <a:p>
            <a:pPr algn="just"/>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01883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9069" y="354687"/>
            <a:ext cx="6018531" cy="566822"/>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chemeClr val="tx1"/>
                </a:solidFill>
                <a:latin typeface="Times New Roman" pitchFamily="18" charset="0"/>
                <a:cs typeface="Times New Roman" pitchFamily="18" charset="0"/>
              </a:rPr>
              <a:t>Anything</a:t>
            </a:r>
            <a:r>
              <a:rPr spc="-5" dirty="0" smtClean="0">
                <a:solidFill>
                  <a:schemeClr val="tx1"/>
                </a:solidFill>
              </a:rPr>
              <a:t> </a:t>
            </a:r>
            <a:r>
              <a:rPr dirty="0">
                <a:solidFill>
                  <a:schemeClr val="tx1"/>
                </a:solidFill>
              </a:rPr>
              <a:t>as a </a:t>
            </a:r>
            <a:r>
              <a:rPr spc="-5" dirty="0">
                <a:solidFill>
                  <a:schemeClr val="tx1"/>
                </a:solidFill>
              </a:rPr>
              <a:t>Service</a:t>
            </a:r>
            <a:r>
              <a:rPr spc="-105" dirty="0">
                <a:solidFill>
                  <a:schemeClr val="tx1"/>
                </a:solidFill>
              </a:rPr>
              <a:t> </a:t>
            </a:r>
            <a:r>
              <a:rPr dirty="0" smtClean="0">
                <a:solidFill>
                  <a:schemeClr val="tx1"/>
                </a:solidFill>
              </a:rPr>
              <a:t>(</a:t>
            </a:r>
            <a:r>
              <a:rPr lang="en-US" dirty="0" err="1">
                <a:solidFill>
                  <a:schemeClr val="tx1"/>
                </a:solidFill>
              </a:rPr>
              <a:t>X</a:t>
            </a:r>
            <a:r>
              <a:rPr dirty="0" err="1" smtClean="0">
                <a:solidFill>
                  <a:schemeClr val="tx1"/>
                </a:solidFill>
              </a:rPr>
              <a:t>aaS</a:t>
            </a:r>
            <a:r>
              <a:rPr dirty="0">
                <a:solidFill>
                  <a:schemeClr val="tx1"/>
                </a:solidFill>
              </a:rPr>
              <a:t>)</a:t>
            </a:r>
          </a:p>
        </p:txBody>
      </p:sp>
      <p:sp>
        <p:nvSpPr>
          <p:cNvPr id="6" name="Rectangle 5"/>
          <p:cNvSpPr/>
          <p:nvPr/>
        </p:nvSpPr>
        <p:spPr>
          <a:xfrm>
            <a:off x="457200" y="1923395"/>
            <a:ext cx="8077200" cy="4401205"/>
          </a:xfrm>
          <a:prstGeom prst="rect">
            <a:avLst/>
          </a:prstGeom>
        </p:spPr>
        <p:txBody>
          <a:bodyPr wrap="square">
            <a:spAutoFit/>
          </a:bodyPr>
          <a:lstStyle/>
          <a:p>
            <a:pPr algn="just"/>
            <a:r>
              <a:rPr lang="en-US" sz="2800" b="1" dirty="0" smtClean="0">
                <a:latin typeface="Times New Roman" pitchFamily="18" charset="0"/>
                <a:cs typeface="Times New Roman" pitchFamily="18" charset="0"/>
              </a:rPr>
              <a:t>Anything-as-a-servic</a:t>
            </a:r>
            <a:r>
              <a:rPr lang="en-US" sz="2800" dirty="0" smtClean="0">
                <a:latin typeface="Times New Roman" pitchFamily="18" charset="0"/>
                <a:cs typeface="Times New Roman" pitchFamily="18" charset="0"/>
              </a:rPr>
              <a:t>e derives the "X" in its </a:t>
            </a:r>
            <a:r>
              <a:rPr lang="en-US" sz="2800" dirty="0" err="1" smtClean="0">
                <a:latin typeface="Times New Roman" pitchFamily="18" charset="0"/>
                <a:cs typeface="Times New Roman" pitchFamily="18" charset="0"/>
              </a:rPr>
              <a:t>XaaS</a:t>
            </a:r>
            <a:r>
              <a:rPr lang="en-US" sz="2800" dirty="0" smtClean="0">
                <a:latin typeface="Times New Roman" pitchFamily="18" charset="0"/>
                <a:cs typeface="Times New Roman" pitchFamily="18" charset="0"/>
              </a:rPr>
              <a:t> acronym as a result of being a catch-all term for everything from software-as-a-service (</a:t>
            </a:r>
            <a:r>
              <a:rPr lang="en-US" sz="2800" dirty="0" err="1" smtClean="0">
                <a:latin typeface="Times New Roman" pitchFamily="18" charset="0"/>
                <a:cs typeface="Times New Roman" pitchFamily="18" charset="0"/>
              </a:rPr>
              <a:t>SaaS</a:t>
            </a:r>
            <a:r>
              <a:rPr lang="en-US" sz="2800" dirty="0" smtClean="0">
                <a:latin typeface="Times New Roman" pitchFamily="18" charset="0"/>
                <a:cs typeface="Times New Roman" pitchFamily="18" charset="0"/>
              </a:rPr>
              <a:t>) to storage-as-a-service, desktop-as-a-service (</a:t>
            </a:r>
            <a:r>
              <a:rPr lang="en-US" sz="2800" dirty="0" err="1" smtClean="0">
                <a:latin typeface="Times New Roman" pitchFamily="18" charset="0"/>
                <a:cs typeface="Times New Roman" pitchFamily="18" charset="0"/>
              </a:rPr>
              <a:t>DaaS</a:t>
            </a:r>
            <a:r>
              <a:rPr lang="en-US" sz="2800" dirty="0" smtClean="0">
                <a:latin typeface="Times New Roman" pitchFamily="18" charset="0"/>
                <a:cs typeface="Times New Roman" pitchFamily="18" charset="0"/>
              </a:rPr>
              <a:t>), disaster recovery-as-a-service (</a:t>
            </a:r>
            <a:r>
              <a:rPr lang="en-US" sz="2800" dirty="0" err="1" smtClean="0">
                <a:latin typeface="Times New Roman" pitchFamily="18" charset="0"/>
                <a:cs typeface="Times New Roman" pitchFamily="18" charset="0"/>
              </a:rPr>
              <a:t>DRaaS</a:t>
            </a:r>
            <a:r>
              <a:rPr lang="en-US" sz="2800" dirty="0" smtClean="0">
                <a:latin typeface="Times New Roman" pitchFamily="18" charset="0"/>
                <a:cs typeface="Times New Roman" pitchFamily="18" charset="0"/>
              </a:rPr>
              <a:t>), network-as-a-service (</a:t>
            </a:r>
            <a:r>
              <a:rPr lang="en-US" sz="2800" dirty="0" err="1" smtClean="0">
                <a:latin typeface="Times New Roman" pitchFamily="18" charset="0"/>
                <a:cs typeface="Times New Roman" pitchFamily="18" charset="0"/>
              </a:rPr>
              <a:t>NaaS</a:t>
            </a:r>
            <a:r>
              <a:rPr lang="en-US" sz="2800" dirty="0" smtClean="0">
                <a:latin typeface="Times New Roman" pitchFamily="18" charset="0"/>
                <a:cs typeface="Times New Roman" pitchFamily="18" charset="0"/>
              </a:rPr>
              <a:t>), infrastructure-as-a-service (</a:t>
            </a:r>
            <a:r>
              <a:rPr lang="en-US" sz="2800" dirty="0" err="1" smtClean="0">
                <a:latin typeface="Times New Roman" pitchFamily="18" charset="0"/>
                <a:cs typeface="Times New Roman" pitchFamily="18" charset="0"/>
              </a:rPr>
              <a:t>IaaS</a:t>
            </a:r>
            <a:r>
              <a:rPr lang="en-US" sz="2800" dirty="0" smtClean="0">
                <a:latin typeface="Times New Roman" pitchFamily="18" charset="0"/>
                <a:cs typeface="Times New Roman" pitchFamily="18" charset="0"/>
              </a:rPr>
              <a:t>) and platform-as-a-service (</a:t>
            </a:r>
            <a:r>
              <a:rPr lang="en-US" sz="2800" dirty="0" err="1" smtClean="0">
                <a:latin typeface="Times New Roman" pitchFamily="18" charset="0"/>
                <a:cs typeface="Times New Roman" pitchFamily="18" charset="0"/>
              </a:rPr>
              <a:t>PaaS</a:t>
            </a:r>
            <a:r>
              <a:rPr lang="en-US" sz="2800" dirty="0" smtClean="0">
                <a:latin typeface="Times New Roman" pitchFamily="18" charset="0"/>
                <a:cs typeface="Times New Roman" pitchFamily="18" charset="0"/>
              </a:rPr>
              <a:t>), and even emerging services such as marketing-as-a-service and healthcare-as-a-service.</a:t>
            </a:r>
          </a:p>
          <a:p>
            <a:pPr algn="just"/>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76309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9069" y="354687"/>
            <a:ext cx="6018531" cy="566822"/>
          </a:xfrm>
          <a:prstGeom prst="rect">
            <a:avLst/>
          </a:prstGeom>
        </p:spPr>
        <p:txBody>
          <a:bodyPr vert="horz" wrap="square" lIns="0" tIns="12700" rIns="0" bIns="0" rtlCol="0">
            <a:spAutoFit/>
          </a:bodyPr>
          <a:lstStyle/>
          <a:p>
            <a:pPr marL="12700" algn="ctr">
              <a:spcBef>
                <a:spcPts val="100"/>
              </a:spcBef>
            </a:pPr>
            <a:r>
              <a:rPr lang="en-US" dirty="0">
                <a:solidFill>
                  <a:schemeClr val="tx1"/>
                </a:solidFill>
              </a:rPr>
              <a:t>Utility </a:t>
            </a:r>
            <a:r>
              <a:rPr lang="en-US" dirty="0" smtClean="0">
                <a:solidFill>
                  <a:schemeClr val="tx1"/>
                </a:solidFill>
              </a:rPr>
              <a:t>Computing</a:t>
            </a:r>
            <a:endParaRPr dirty="0">
              <a:solidFill>
                <a:schemeClr val="tx1"/>
              </a:solidFill>
            </a:endParaRPr>
          </a:p>
        </p:txBody>
      </p:sp>
      <p:sp>
        <p:nvSpPr>
          <p:cNvPr id="6" name="Rectangle 5"/>
          <p:cNvSpPr/>
          <p:nvPr/>
        </p:nvSpPr>
        <p:spPr>
          <a:xfrm>
            <a:off x="457200" y="1295400"/>
            <a:ext cx="8305800" cy="4893647"/>
          </a:xfrm>
          <a:prstGeom prst="rect">
            <a:avLst/>
          </a:prstGeom>
        </p:spPr>
        <p:txBody>
          <a:bodyPr wrap="square">
            <a:spAutoFit/>
          </a:bodyPr>
          <a:lstStyle/>
          <a:p>
            <a:pPr algn="just"/>
            <a:r>
              <a:rPr lang="en-US" sz="2400" b="1" dirty="0">
                <a:latin typeface="Times New Roman" pitchFamily="18" charset="0"/>
                <a:cs typeface="Times New Roman" pitchFamily="18" charset="0"/>
              </a:rPr>
              <a:t>Utility computing </a:t>
            </a:r>
            <a:r>
              <a:rPr lang="en-US" sz="2400" dirty="0">
                <a:latin typeface="Times New Roman" pitchFamily="18" charset="0"/>
                <a:cs typeface="Times New Roman" pitchFamily="18" charset="0"/>
              </a:rPr>
              <a:t>is the process of providing computing service through an on-demand, pay-per-use billing method. Utility computing is a computing business model in which the provider owns, operates and manages the computing infrastructure and resources, and the subscribers accesses it as and when required on a rental or metered basis.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Utility computing </a:t>
            </a:r>
            <a:r>
              <a:rPr lang="en-US" sz="2400" dirty="0">
                <a:latin typeface="Times New Roman" pitchFamily="18" charset="0"/>
                <a:cs typeface="Times New Roman" pitchFamily="18" charset="0"/>
              </a:rPr>
              <a:t>solutions can include virtual servers, virtual storage, virtual software, backup and most IT solutions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Cloud computing, grid computing and managed IT services are based on the concept of utility computing. </a:t>
            </a:r>
          </a:p>
          <a:p>
            <a:pPr algn="just"/>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957141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57200" y="457200"/>
            <a:ext cx="8305800" cy="5693866"/>
          </a:xfrm>
          <a:prstGeom prst="rect">
            <a:avLst/>
          </a:prstGeom>
        </p:spPr>
        <p:txBody>
          <a:bodyPr wrap="square">
            <a:spAutoFit/>
          </a:bodyPr>
          <a:lstStyle/>
          <a:p>
            <a:pPr algn="just"/>
            <a:r>
              <a:rPr lang="en-US" sz="2800" b="1" dirty="0">
                <a:latin typeface="Times New Roman" pitchFamily="18" charset="0"/>
                <a:cs typeface="Times New Roman" pitchFamily="18" charset="0"/>
              </a:rPr>
              <a:t>Utility </a:t>
            </a:r>
            <a:r>
              <a:rPr lang="en-US" sz="2800" b="1" dirty="0" smtClean="0">
                <a:latin typeface="Times New Roman" pitchFamily="18" charset="0"/>
                <a:cs typeface="Times New Roman" pitchFamily="18" charset="0"/>
              </a:rPr>
              <a:t>Computing Example:</a:t>
            </a:r>
          </a:p>
          <a:p>
            <a:pPr algn="just"/>
            <a:endParaRPr lang="en-US" sz="2800" b="1" dirty="0">
              <a:latin typeface="Times New Roman" pitchFamily="18" charset="0"/>
              <a:cs typeface="Times New Roman" pitchFamily="18" charset="0"/>
            </a:endParaRPr>
          </a:p>
          <a:p>
            <a:pPr algn="just">
              <a:buFont typeface="Wingdings" pitchFamily="2" charset="2"/>
              <a:buChar char="ü"/>
            </a:pPr>
            <a:r>
              <a:rPr lang="en-US" sz="2800" dirty="0">
                <a:latin typeface="Times New Roman" pitchFamily="18" charset="0"/>
                <a:cs typeface="Times New Roman" pitchFamily="18" charset="0"/>
              </a:rPr>
              <a:t>A startup develops their services on a cloud computing platform. Initially they only use a few computers. They are charged by the hour for computing instances and based on metered usage of data storage and bandwidth. </a:t>
            </a:r>
            <a:endParaRPr lang="en-US" sz="2800" dirty="0" smtClean="0">
              <a:latin typeface="Times New Roman" pitchFamily="18" charset="0"/>
              <a:cs typeface="Times New Roman" pitchFamily="18" charset="0"/>
            </a:endParaRPr>
          </a:p>
          <a:p>
            <a:pPr algn="just">
              <a:buFont typeface="Wingdings" pitchFamily="2" charset="2"/>
              <a:buChar char="ü"/>
            </a:pPr>
            <a:endParaRPr lang="en-US" sz="2800" dirty="0">
              <a:latin typeface="Times New Roman" pitchFamily="18" charset="0"/>
              <a:cs typeface="Times New Roman" pitchFamily="18" charset="0"/>
            </a:endParaRPr>
          </a:p>
          <a:p>
            <a:pPr algn="just">
              <a:buFont typeface="Wingdings" pitchFamily="2" charset="2"/>
              <a:buChar char="ü"/>
            </a:pPr>
            <a:r>
              <a:rPr lang="en-US" sz="2800" dirty="0" smtClean="0">
                <a:latin typeface="Times New Roman" pitchFamily="18" charset="0"/>
                <a:cs typeface="Times New Roman" pitchFamily="18" charset="0"/>
              </a:rPr>
              <a:t>As </a:t>
            </a:r>
            <a:r>
              <a:rPr lang="en-US" sz="2800" dirty="0">
                <a:latin typeface="Times New Roman" pitchFamily="18" charset="0"/>
                <a:cs typeface="Times New Roman" pitchFamily="18" charset="0"/>
              </a:rPr>
              <a:t>the popularity of the service grows, they automatically scale by requesting more instances using an API. </a:t>
            </a:r>
            <a:r>
              <a:rPr lang="en-US" sz="2800" dirty="0" smtClean="0">
                <a:latin typeface="Times New Roman" pitchFamily="18" charset="0"/>
                <a:cs typeface="Times New Roman" pitchFamily="18" charset="0"/>
              </a:rPr>
              <a:t>The cloud platform offers volume discounts whereby prices fall as you use more. This allows the startup to scale with declining operating costs related to computing.</a:t>
            </a:r>
          </a:p>
        </p:txBody>
      </p:sp>
    </p:spTree>
    <p:extLst>
      <p:ext uri="{BB962C8B-B14F-4D97-AF65-F5344CB8AC3E}">
        <p14:creationId xmlns:p14="http://schemas.microsoft.com/office/powerpoint/2010/main" val="976452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9069" y="354687"/>
            <a:ext cx="6018531" cy="566822"/>
          </a:xfrm>
          <a:prstGeom prst="rect">
            <a:avLst/>
          </a:prstGeom>
        </p:spPr>
        <p:txBody>
          <a:bodyPr vert="horz" wrap="square" lIns="0" tIns="12700" rIns="0" bIns="0" rtlCol="0">
            <a:spAutoFit/>
          </a:bodyPr>
          <a:lstStyle/>
          <a:p>
            <a:pPr marL="12700" algn="ctr">
              <a:spcBef>
                <a:spcPts val="100"/>
              </a:spcBef>
            </a:pPr>
            <a:r>
              <a:rPr lang="en-US" dirty="0" smtClean="0">
                <a:solidFill>
                  <a:schemeClr val="tx1"/>
                </a:solidFill>
              </a:rPr>
              <a:t>Elastic Computing</a:t>
            </a:r>
            <a:endParaRPr dirty="0">
              <a:solidFill>
                <a:schemeClr val="tx1"/>
              </a:solidFill>
            </a:endParaRPr>
          </a:p>
        </p:txBody>
      </p:sp>
      <p:sp>
        <p:nvSpPr>
          <p:cNvPr id="6" name="Rectangle 5"/>
          <p:cNvSpPr/>
          <p:nvPr/>
        </p:nvSpPr>
        <p:spPr>
          <a:xfrm>
            <a:off x="381000" y="1295400"/>
            <a:ext cx="8305800" cy="5262979"/>
          </a:xfrm>
          <a:prstGeom prst="rect">
            <a:avLst/>
          </a:prstGeom>
        </p:spPr>
        <p:txBody>
          <a:bodyPr wrap="square">
            <a:spAutoFit/>
          </a:bodyPr>
          <a:lstStyle/>
          <a:p>
            <a:pPr algn="just"/>
            <a:r>
              <a:rPr lang="en-US" sz="2400" b="1" dirty="0">
                <a:latin typeface="Times New Roman" pitchFamily="18" charset="0"/>
                <a:cs typeface="Times New Roman" pitchFamily="18" charset="0"/>
              </a:rPr>
              <a:t>Elastic computing </a:t>
            </a:r>
            <a:r>
              <a:rPr lang="en-US" sz="2400" dirty="0">
                <a:latin typeface="Times New Roman" pitchFamily="18" charset="0"/>
                <a:cs typeface="Times New Roman" pitchFamily="18" charset="0"/>
              </a:rPr>
              <a:t>is a concept in cloud computing in which computing resources can be scaled up and down easily by the cloud service provider.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Elastic </a:t>
            </a:r>
            <a:r>
              <a:rPr lang="en-US" sz="2400" b="1" dirty="0">
                <a:latin typeface="Times New Roman" pitchFamily="18" charset="0"/>
                <a:cs typeface="Times New Roman" pitchFamily="18" charset="0"/>
              </a:rPr>
              <a:t>computing </a:t>
            </a:r>
            <a:r>
              <a:rPr lang="en-US" sz="2400" dirty="0">
                <a:latin typeface="Times New Roman" pitchFamily="18" charset="0"/>
                <a:cs typeface="Times New Roman" pitchFamily="18" charset="0"/>
              </a:rPr>
              <a:t>is the ability of a cloud service provider to provision flexible computing power when and wherever required. The elasticity of these resources can be in terms of processing power, storage, bandwidth, etc</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Elastic Computing </a:t>
            </a:r>
            <a:r>
              <a:rPr lang="en-US" sz="2400" dirty="0">
                <a:latin typeface="Times New Roman" pitchFamily="18" charset="0"/>
                <a:cs typeface="Times New Roman" pitchFamily="18" charset="0"/>
              </a:rPr>
              <a:t>gives HPC (High Performance Computing) administrators the ability to manage resource expansion and contraction to increase productivity by providing additional resources when required.</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997385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57200" y="1295400"/>
            <a:ext cx="8305800" cy="5632311"/>
          </a:xfrm>
          <a:prstGeom prst="rect">
            <a:avLst/>
          </a:prstGeom>
        </p:spPr>
        <p:txBody>
          <a:bodyPr wrap="square">
            <a:spAutoFit/>
          </a:bodyPr>
          <a:lstStyle/>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Azure </a:t>
            </a:r>
            <a:r>
              <a:rPr lang="en-US" sz="2400" b="1" dirty="0">
                <a:latin typeface="Times New Roman" pitchFamily="18" charset="0"/>
                <a:cs typeface="Times New Roman" pitchFamily="18" charset="0"/>
              </a:rPr>
              <a:t>SQL Database</a:t>
            </a:r>
          </a:p>
          <a:p>
            <a:r>
              <a:rPr lang="en-US" sz="2400" dirty="0">
                <a:latin typeface="Times New Roman" pitchFamily="18" charset="0"/>
                <a:cs typeface="Times New Roman" pitchFamily="18" charset="0"/>
              </a:rPr>
              <a:t>Managed relational SQL Database as a service</a:t>
            </a:r>
          </a:p>
          <a:p>
            <a:endParaRPr lang="en-US" sz="2400" b="1" dirty="0" smtClean="0">
              <a:latin typeface="Times New Roman" pitchFamily="18" charset="0"/>
              <a:cs typeface="Times New Roman" pitchFamily="18" charset="0"/>
              <a:hlinkClick r:id="rId2"/>
            </a:endParaRPr>
          </a:p>
          <a:p>
            <a:endParaRPr lang="en-US" sz="2400" b="1" dirty="0" smtClean="0">
              <a:latin typeface="Times New Roman" pitchFamily="18" charset="0"/>
              <a:cs typeface="Times New Roman" pitchFamily="18" charset="0"/>
              <a:hlinkClick r:id="rId2"/>
            </a:endParaRPr>
          </a:p>
          <a:p>
            <a:r>
              <a:rPr lang="en-US" sz="2400" b="1" dirty="0" smtClean="0">
                <a:latin typeface="Times New Roman" pitchFamily="18" charset="0"/>
                <a:cs typeface="Times New Roman" pitchFamily="18" charset="0"/>
              </a:rPr>
              <a:t>                                        Load Balancer</a:t>
            </a:r>
          </a:p>
          <a:p>
            <a:r>
              <a:rPr lang="en-US" sz="2400" dirty="0" smtClean="0">
                <a:latin typeface="Times New Roman" pitchFamily="18" charset="0"/>
                <a:cs typeface="Times New Roman" pitchFamily="18" charset="0"/>
              </a:rPr>
              <a:t>Deliver high availability and network performance to your applications</a:t>
            </a: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Traffic </a:t>
            </a:r>
            <a:r>
              <a:rPr lang="en-US" sz="2400" b="1" dirty="0">
                <a:latin typeface="Times New Roman" pitchFamily="18" charset="0"/>
                <a:cs typeface="Times New Roman" pitchFamily="18" charset="0"/>
              </a:rPr>
              <a:t>Manager</a:t>
            </a:r>
          </a:p>
          <a:p>
            <a:r>
              <a:rPr lang="en-US" sz="2400" dirty="0">
                <a:latin typeface="Times New Roman" pitchFamily="18" charset="0"/>
                <a:cs typeface="Times New Roman" pitchFamily="18" charset="0"/>
              </a:rPr>
              <a:t>Route incoming traffic for high performance and availability</a:t>
            </a:r>
          </a:p>
          <a:p>
            <a:pPr algn="just"/>
            <a:endParaRPr lang="en-US" sz="2400" dirty="0" smtClean="0">
              <a:latin typeface="Times New Roman" pitchFamily="18" charset="0"/>
              <a:cs typeface="Times New Roman" pitchFamily="18" charset="0"/>
            </a:endParaRPr>
          </a:p>
        </p:txBody>
      </p:sp>
      <p:pic>
        <p:nvPicPr>
          <p:cNvPr id="2050" name="Picture 2" descr="C:\Users\dsvv\Desktop\01-simplif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2941008"/>
            <a:ext cx="1943100" cy="90011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dsvv\Desktop\04ba4fc8-8e86-477c-84d7-0520596059c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559" y="49530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dsvv\Desktop\409c5834-61ff-4f98-afd3-1f8ff1455a1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386" y="1447800"/>
            <a:ext cx="750834" cy="7508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2924" y="304800"/>
            <a:ext cx="4874989" cy="523220"/>
          </a:xfrm>
          <a:prstGeom prst="rect">
            <a:avLst/>
          </a:prstGeom>
        </p:spPr>
        <p:txBody>
          <a:bodyPr wrap="none">
            <a:spAutoFit/>
          </a:bodyPr>
          <a:lstStyle/>
          <a:p>
            <a:pPr algn="just"/>
            <a:r>
              <a:rPr lang="en-US" sz="2800" b="1" dirty="0">
                <a:latin typeface="Times New Roman" pitchFamily="18" charset="0"/>
                <a:cs typeface="Times New Roman" pitchFamily="18" charset="0"/>
              </a:rPr>
              <a:t>Related products and </a:t>
            </a:r>
            <a:r>
              <a:rPr lang="en-US" sz="2800" b="1" dirty="0" smtClean="0">
                <a:latin typeface="Times New Roman" pitchFamily="18" charset="0"/>
                <a:cs typeface="Times New Roman" pitchFamily="18" charset="0"/>
              </a:rPr>
              <a:t>services:</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682177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57200" y="1295400"/>
            <a:ext cx="8305800" cy="2308324"/>
          </a:xfrm>
          <a:prstGeom prst="rect">
            <a:avLst/>
          </a:prstGeom>
        </p:spPr>
        <p:txBody>
          <a:bodyPr wrap="square">
            <a:spAutoFit/>
          </a:bodyPr>
          <a:lstStyle/>
          <a:p>
            <a:pPr algn="just"/>
            <a:r>
              <a:rPr lang="en-US" sz="2400" b="1" dirty="0" smtClean="0">
                <a:latin typeface="Times New Roman" pitchFamily="18" charset="0"/>
                <a:cs typeface="Times New Roman" pitchFamily="18" charset="0"/>
              </a:rPr>
              <a:t>View </a:t>
            </a:r>
            <a:r>
              <a:rPr lang="en-US" sz="2400" b="1" dirty="0">
                <a:latin typeface="Times New Roman" pitchFamily="18" charset="0"/>
                <a:cs typeface="Times New Roman" pitchFamily="18" charset="0"/>
              </a:rPr>
              <a:t>this demonstration of Elastic Computing by Nick </a:t>
            </a:r>
            <a:r>
              <a:rPr lang="en-US" sz="2400" b="1" dirty="0" err="1" smtClean="0">
                <a:latin typeface="Times New Roman" pitchFamily="18" charset="0"/>
                <a:cs typeface="Times New Roman" pitchFamily="18" charset="0"/>
              </a:rPr>
              <a:t>Ihli</a:t>
            </a:r>
            <a:r>
              <a:rPr lang="en-US" sz="2400" b="1" dirty="0">
                <a:latin typeface="Times New Roman" pitchFamily="18" charset="0"/>
                <a:cs typeface="Times New Roman" pitchFamily="18" charset="0"/>
              </a:rPr>
              <a:t>:</a:t>
            </a:r>
            <a:endParaRPr lang="en-US" sz="2400" b="1" dirty="0" smtClean="0">
              <a:latin typeface="Times New Roman" pitchFamily="18" charset="0"/>
              <a:cs typeface="Times New Roman" pitchFamily="18" charset="0"/>
              <a:hlinkClick r:id="rId2"/>
            </a:endParaRPr>
          </a:p>
          <a:p>
            <a:pPr algn="just"/>
            <a:endParaRPr lang="en-US" sz="2400" b="1" dirty="0" smtClean="0">
              <a:latin typeface="Times New Roman" pitchFamily="18" charset="0"/>
              <a:cs typeface="Times New Roman" pitchFamily="18" charset="0"/>
              <a:hlinkClick r:id="rId2"/>
            </a:endParaRPr>
          </a:p>
          <a:p>
            <a:pPr algn="just"/>
            <a:r>
              <a:rPr lang="en-US" sz="2400" dirty="0" smtClean="0">
                <a:latin typeface="Times New Roman" pitchFamily="18" charset="0"/>
                <a:cs typeface="Times New Roman" pitchFamily="18" charset="0"/>
                <a:hlinkClick r:id="rId2"/>
              </a:rPr>
              <a:t>http://www.adaptivecomputing.com/demos/elastic-computing/</a:t>
            </a:r>
          </a:p>
          <a:p>
            <a:pPr algn="just"/>
            <a:endParaRPr lang="en-US" sz="2400" dirty="0" smtClean="0">
              <a:latin typeface="Times New Roman" pitchFamily="18" charset="0"/>
              <a:cs typeface="Times New Roman" pitchFamily="18" charset="0"/>
              <a:hlinkClick r:id="rId2"/>
            </a:endParaRPr>
          </a:p>
          <a:p>
            <a:pPr algn="just"/>
            <a:r>
              <a:rPr lang="en-US" sz="2400" dirty="0" smtClean="0">
                <a:latin typeface="Times New Roman" pitchFamily="18" charset="0"/>
                <a:cs typeface="Times New Roman" pitchFamily="18" charset="0"/>
                <a:hlinkClick r:id="rId2"/>
              </a:rPr>
              <a:t>http://www.adaptivecomputing.com/products/hpc-products/elastic-computing/</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67093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7700" y="642620"/>
            <a:ext cx="4497070" cy="574040"/>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Do </a:t>
            </a:r>
            <a:r>
              <a:rPr dirty="0">
                <a:solidFill>
                  <a:schemeClr val="tx1"/>
                </a:solidFill>
              </a:rPr>
              <a:t>you Use the</a:t>
            </a:r>
            <a:r>
              <a:rPr spc="-85" dirty="0">
                <a:solidFill>
                  <a:schemeClr val="tx1"/>
                </a:solidFill>
              </a:rPr>
              <a:t> </a:t>
            </a:r>
            <a:r>
              <a:rPr spc="-5" dirty="0">
                <a:solidFill>
                  <a:schemeClr val="tx1"/>
                </a:solidFill>
              </a:rPr>
              <a:t>Cloud?</a:t>
            </a:r>
          </a:p>
        </p:txBody>
      </p:sp>
      <p:sp>
        <p:nvSpPr>
          <p:cNvPr id="3" name="object 3"/>
          <p:cNvSpPr/>
          <p:nvPr/>
        </p:nvSpPr>
        <p:spPr>
          <a:xfrm>
            <a:off x="2343150" y="5531484"/>
            <a:ext cx="990600" cy="86182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5361" y="5853157"/>
            <a:ext cx="956233" cy="70311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0810" y="4483100"/>
            <a:ext cx="1675130" cy="113919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243330" y="5785358"/>
            <a:ext cx="1022350" cy="611632"/>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22450" y="4306570"/>
            <a:ext cx="1587500" cy="1029969"/>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89229" y="1799589"/>
            <a:ext cx="990600" cy="10033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1285815" y="1816421"/>
            <a:ext cx="937954" cy="549046"/>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2265679" y="1639570"/>
            <a:ext cx="946150" cy="917765"/>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6275070" y="1513839"/>
            <a:ext cx="1412240" cy="1060450"/>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4774628" y="3495040"/>
            <a:ext cx="1002601" cy="1022476"/>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3373120" y="1635584"/>
            <a:ext cx="843279" cy="821997"/>
          </a:xfrm>
          <a:prstGeom prst="rect">
            <a:avLst/>
          </a:prstGeom>
          <a:blipFill>
            <a:blip r:embed="rId12" cstate="print"/>
            <a:stretch>
              <a:fillRect/>
            </a:stretch>
          </a:blipFill>
        </p:spPr>
        <p:txBody>
          <a:bodyPr wrap="square" lIns="0" tIns="0" rIns="0" bIns="0" rtlCol="0"/>
          <a:lstStyle/>
          <a:p>
            <a:endParaRPr/>
          </a:p>
        </p:txBody>
      </p:sp>
      <p:sp>
        <p:nvSpPr>
          <p:cNvPr id="14" name="object 14"/>
          <p:cNvSpPr/>
          <p:nvPr/>
        </p:nvSpPr>
        <p:spPr>
          <a:xfrm>
            <a:off x="4293870" y="1621789"/>
            <a:ext cx="865425" cy="858507"/>
          </a:xfrm>
          <a:prstGeom prst="rect">
            <a:avLst/>
          </a:prstGeom>
          <a:blipFill>
            <a:blip r:embed="rId13" cstate="print"/>
            <a:stretch>
              <a:fillRect/>
            </a:stretch>
          </a:blipFill>
        </p:spPr>
        <p:txBody>
          <a:bodyPr wrap="square" lIns="0" tIns="0" rIns="0" bIns="0" rtlCol="0"/>
          <a:lstStyle/>
          <a:p>
            <a:endParaRPr/>
          </a:p>
        </p:txBody>
      </p:sp>
      <p:sp>
        <p:nvSpPr>
          <p:cNvPr id="15" name="object 15"/>
          <p:cNvSpPr/>
          <p:nvPr/>
        </p:nvSpPr>
        <p:spPr>
          <a:xfrm>
            <a:off x="3473450" y="5043726"/>
            <a:ext cx="1047750" cy="452578"/>
          </a:xfrm>
          <a:prstGeom prst="rect">
            <a:avLst/>
          </a:prstGeom>
          <a:blipFill>
            <a:blip r:embed="rId14" cstate="print"/>
            <a:stretch>
              <a:fillRect/>
            </a:stretch>
          </a:blipFill>
        </p:spPr>
        <p:txBody>
          <a:bodyPr wrap="square" lIns="0" tIns="0" rIns="0" bIns="0" rtlCol="0"/>
          <a:lstStyle/>
          <a:p>
            <a:endParaRPr/>
          </a:p>
        </p:txBody>
      </p:sp>
      <p:sp>
        <p:nvSpPr>
          <p:cNvPr id="16" name="object 16"/>
          <p:cNvSpPr/>
          <p:nvPr/>
        </p:nvSpPr>
        <p:spPr>
          <a:xfrm>
            <a:off x="4802733" y="5115559"/>
            <a:ext cx="725576" cy="684529"/>
          </a:xfrm>
          <a:prstGeom prst="rect">
            <a:avLst/>
          </a:prstGeom>
          <a:blipFill>
            <a:blip r:embed="rId15" cstate="print"/>
            <a:stretch>
              <a:fillRect/>
            </a:stretch>
          </a:blipFill>
        </p:spPr>
        <p:txBody>
          <a:bodyPr wrap="square" lIns="0" tIns="0" rIns="0" bIns="0" rtlCol="0"/>
          <a:lstStyle/>
          <a:p>
            <a:endParaRPr/>
          </a:p>
        </p:txBody>
      </p:sp>
      <p:sp>
        <p:nvSpPr>
          <p:cNvPr id="17" name="object 17"/>
          <p:cNvSpPr/>
          <p:nvPr/>
        </p:nvSpPr>
        <p:spPr>
          <a:xfrm>
            <a:off x="3938270" y="5843270"/>
            <a:ext cx="2675297" cy="597516"/>
          </a:xfrm>
          <a:prstGeom prst="rect">
            <a:avLst/>
          </a:prstGeom>
          <a:blipFill>
            <a:blip r:embed="rId16" cstate="print"/>
            <a:stretch>
              <a:fillRect/>
            </a:stretch>
          </a:blipFill>
        </p:spPr>
        <p:txBody>
          <a:bodyPr wrap="square" lIns="0" tIns="0" rIns="0" bIns="0" rtlCol="0"/>
          <a:lstStyle/>
          <a:p>
            <a:endParaRPr/>
          </a:p>
        </p:txBody>
      </p:sp>
      <p:sp>
        <p:nvSpPr>
          <p:cNvPr id="18" name="object 18"/>
          <p:cNvSpPr/>
          <p:nvPr/>
        </p:nvSpPr>
        <p:spPr>
          <a:xfrm>
            <a:off x="158750" y="3515359"/>
            <a:ext cx="1200150" cy="989330"/>
          </a:xfrm>
          <a:prstGeom prst="rect">
            <a:avLst/>
          </a:prstGeom>
          <a:blipFill>
            <a:blip r:embed="rId17" cstate="print"/>
            <a:stretch>
              <a:fillRect/>
            </a:stretch>
          </a:blipFill>
        </p:spPr>
        <p:txBody>
          <a:bodyPr wrap="square" lIns="0" tIns="0" rIns="0" bIns="0" rtlCol="0"/>
          <a:lstStyle/>
          <a:p>
            <a:endParaRPr/>
          </a:p>
        </p:txBody>
      </p:sp>
      <p:sp>
        <p:nvSpPr>
          <p:cNvPr id="19" name="object 19"/>
          <p:cNvSpPr/>
          <p:nvPr/>
        </p:nvSpPr>
        <p:spPr>
          <a:xfrm>
            <a:off x="3355340" y="2545079"/>
            <a:ext cx="859789" cy="868680"/>
          </a:xfrm>
          <a:prstGeom prst="rect">
            <a:avLst/>
          </a:prstGeom>
          <a:blipFill>
            <a:blip r:embed="rId18" cstate="print"/>
            <a:stretch>
              <a:fillRect/>
            </a:stretch>
          </a:blipFill>
        </p:spPr>
        <p:txBody>
          <a:bodyPr wrap="square" lIns="0" tIns="0" rIns="0" bIns="0" rtlCol="0"/>
          <a:lstStyle/>
          <a:p>
            <a:endParaRPr/>
          </a:p>
        </p:txBody>
      </p:sp>
      <p:sp>
        <p:nvSpPr>
          <p:cNvPr id="20" name="object 20"/>
          <p:cNvSpPr/>
          <p:nvPr/>
        </p:nvSpPr>
        <p:spPr>
          <a:xfrm>
            <a:off x="160020" y="2884170"/>
            <a:ext cx="1018540" cy="575310"/>
          </a:xfrm>
          <a:prstGeom prst="rect">
            <a:avLst/>
          </a:prstGeom>
          <a:blipFill>
            <a:blip r:embed="rId19" cstate="print"/>
            <a:stretch>
              <a:fillRect/>
            </a:stretch>
          </a:blipFill>
        </p:spPr>
        <p:txBody>
          <a:bodyPr wrap="square" lIns="0" tIns="0" rIns="0" bIns="0" rtlCol="0"/>
          <a:lstStyle/>
          <a:p>
            <a:endParaRPr/>
          </a:p>
        </p:txBody>
      </p:sp>
      <p:sp>
        <p:nvSpPr>
          <p:cNvPr id="21" name="object 21"/>
          <p:cNvSpPr/>
          <p:nvPr/>
        </p:nvSpPr>
        <p:spPr>
          <a:xfrm>
            <a:off x="5259070" y="1621789"/>
            <a:ext cx="843279" cy="843279"/>
          </a:xfrm>
          <a:prstGeom prst="rect">
            <a:avLst/>
          </a:prstGeom>
          <a:blipFill>
            <a:blip r:embed="rId20" cstate="print"/>
            <a:stretch>
              <a:fillRect/>
            </a:stretch>
          </a:blipFill>
        </p:spPr>
        <p:txBody>
          <a:bodyPr wrap="square" lIns="0" tIns="0" rIns="0" bIns="0" rtlCol="0"/>
          <a:lstStyle/>
          <a:p>
            <a:endParaRPr/>
          </a:p>
        </p:txBody>
      </p:sp>
      <p:sp>
        <p:nvSpPr>
          <p:cNvPr id="22" name="object 22"/>
          <p:cNvSpPr/>
          <p:nvPr/>
        </p:nvSpPr>
        <p:spPr>
          <a:xfrm>
            <a:off x="7078980" y="3764279"/>
            <a:ext cx="1766570" cy="900430"/>
          </a:xfrm>
          <a:prstGeom prst="rect">
            <a:avLst/>
          </a:prstGeom>
          <a:blipFill>
            <a:blip r:embed="rId21" cstate="print"/>
            <a:stretch>
              <a:fillRect/>
            </a:stretch>
          </a:blipFill>
        </p:spPr>
        <p:txBody>
          <a:bodyPr wrap="square" lIns="0" tIns="0" rIns="0" bIns="0" rtlCol="0"/>
          <a:lstStyle/>
          <a:p>
            <a:endParaRPr/>
          </a:p>
        </p:txBody>
      </p:sp>
      <p:sp>
        <p:nvSpPr>
          <p:cNvPr id="23" name="object 23"/>
          <p:cNvSpPr/>
          <p:nvPr/>
        </p:nvSpPr>
        <p:spPr>
          <a:xfrm>
            <a:off x="5936437" y="4648200"/>
            <a:ext cx="864446" cy="966469"/>
          </a:xfrm>
          <a:prstGeom prst="rect">
            <a:avLst/>
          </a:prstGeom>
          <a:blipFill>
            <a:blip r:embed="rId22" cstate="print"/>
            <a:stretch>
              <a:fillRect/>
            </a:stretch>
          </a:blipFill>
        </p:spPr>
        <p:txBody>
          <a:bodyPr wrap="square" lIns="0" tIns="0" rIns="0" bIns="0" rtlCol="0"/>
          <a:lstStyle/>
          <a:p>
            <a:endParaRPr/>
          </a:p>
        </p:txBody>
      </p:sp>
      <p:sp>
        <p:nvSpPr>
          <p:cNvPr id="24" name="object 24"/>
          <p:cNvSpPr/>
          <p:nvPr/>
        </p:nvSpPr>
        <p:spPr>
          <a:xfrm>
            <a:off x="2265679" y="2840989"/>
            <a:ext cx="1144270" cy="1146810"/>
          </a:xfrm>
          <a:prstGeom prst="rect">
            <a:avLst/>
          </a:prstGeom>
          <a:blipFill>
            <a:blip r:embed="rId23" cstate="print"/>
            <a:stretch>
              <a:fillRect/>
            </a:stretch>
          </a:blipFill>
        </p:spPr>
        <p:txBody>
          <a:bodyPr wrap="square" lIns="0" tIns="0" rIns="0" bIns="0" rtlCol="0"/>
          <a:lstStyle/>
          <a:p>
            <a:endParaRPr/>
          </a:p>
        </p:txBody>
      </p:sp>
      <p:sp>
        <p:nvSpPr>
          <p:cNvPr id="25" name="object 25"/>
          <p:cNvSpPr/>
          <p:nvPr/>
        </p:nvSpPr>
        <p:spPr>
          <a:xfrm>
            <a:off x="7991178" y="2631439"/>
            <a:ext cx="817541" cy="863600"/>
          </a:xfrm>
          <a:prstGeom prst="rect">
            <a:avLst/>
          </a:prstGeom>
          <a:blipFill>
            <a:blip r:embed="rId24" cstate="print"/>
            <a:stretch>
              <a:fillRect/>
            </a:stretch>
          </a:blipFill>
        </p:spPr>
        <p:txBody>
          <a:bodyPr wrap="square" lIns="0" tIns="0" rIns="0" bIns="0" rtlCol="0"/>
          <a:lstStyle/>
          <a:p>
            <a:endParaRPr/>
          </a:p>
        </p:txBody>
      </p:sp>
      <p:sp>
        <p:nvSpPr>
          <p:cNvPr id="26" name="object 26"/>
          <p:cNvSpPr/>
          <p:nvPr/>
        </p:nvSpPr>
        <p:spPr>
          <a:xfrm>
            <a:off x="5934709" y="3755390"/>
            <a:ext cx="1027430" cy="683846"/>
          </a:xfrm>
          <a:prstGeom prst="rect">
            <a:avLst/>
          </a:prstGeom>
          <a:blipFill>
            <a:blip r:embed="rId25" cstate="print"/>
            <a:stretch>
              <a:fillRect/>
            </a:stretch>
          </a:blipFill>
        </p:spPr>
        <p:txBody>
          <a:bodyPr wrap="square" lIns="0" tIns="0" rIns="0" bIns="0" rtlCol="0"/>
          <a:lstStyle/>
          <a:p>
            <a:endParaRPr/>
          </a:p>
        </p:txBody>
      </p:sp>
      <p:sp>
        <p:nvSpPr>
          <p:cNvPr id="27" name="object 27"/>
          <p:cNvSpPr/>
          <p:nvPr/>
        </p:nvSpPr>
        <p:spPr>
          <a:xfrm>
            <a:off x="6451600" y="2622550"/>
            <a:ext cx="824229" cy="1182370"/>
          </a:xfrm>
          <a:prstGeom prst="rect">
            <a:avLst/>
          </a:prstGeom>
          <a:blipFill>
            <a:blip r:embed="rId26" cstate="print"/>
            <a:stretch>
              <a:fillRect/>
            </a:stretch>
          </a:blipFill>
        </p:spPr>
        <p:txBody>
          <a:bodyPr wrap="square" lIns="0" tIns="0" rIns="0" bIns="0" rtlCol="0"/>
          <a:lstStyle/>
          <a:p>
            <a:endParaRPr/>
          </a:p>
        </p:txBody>
      </p:sp>
      <p:sp>
        <p:nvSpPr>
          <p:cNvPr id="28" name="object 28"/>
          <p:cNvSpPr/>
          <p:nvPr/>
        </p:nvSpPr>
        <p:spPr>
          <a:xfrm>
            <a:off x="4413250" y="4518659"/>
            <a:ext cx="1184910" cy="490219"/>
          </a:xfrm>
          <a:prstGeom prst="rect">
            <a:avLst/>
          </a:prstGeom>
          <a:blipFill>
            <a:blip r:embed="rId27" cstate="print"/>
            <a:stretch>
              <a:fillRect/>
            </a:stretch>
          </a:blipFill>
        </p:spPr>
        <p:txBody>
          <a:bodyPr wrap="square" lIns="0" tIns="0" rIns="0" bIns="0" rtlCol="0"/>
          <a:lstStyle/>
          <a:p>
            <a:endParaRPr/>
          </a:p>
        </p:txBody>
      </p:sp>
      <p:sp>
        <p:nvSpPr>
          <p:cNvPr id="29" name="object 29"/>
          <p:cNvSpPr/>
          <p:nvPr/>
        </p:nvSpPr>
        <p:spPr>
          <a:xfrm>
            <a:off x="7141209" y="4744720"/>
            <a:ext cx="1360170" cy="1021080"/>
          </a:xfrm>
          <a:prstGeom prst="rect">
            <a:avLst/>
          </a:prstGeom>
          <a:blipFill>
            <a:blip r:embed="rId28" cstate="print"/>
            <a:stretch>
              <a:fillRect/>
            </a:stretch>
          </a:blipFill>
        </p:spPr>
        <p:txBody>
          <a:bodyPr wrap="square" lIns="0" tIns="0" rIns="0" bIns="0" rtlCol="0"/>
          <a:lstStyle/>
          <a:p>
            <a:endParaRPr/>
          </a:p>
        </p:txBody>
      </p:sp>
      <p:sp>
        <p:nvSpPr>
          <p:cNvPr id="30" name="object 30"/>
          <p:cNvSpPr/>
          <p:nvPr/>
        </p:nvSpPr>
        <p:spPr>
          <a:xfrm>
            <a:off x="4298950" y="2532379"/>
            <a:ext cx="882650" cy="881380"/>
          </a:xfrm>
          <a:prstGeom prst="rect">
            <a:avLst/>
          </a:prstGeom>
          <a:blipFill>
            <a:blip r:embed="rId29" cstate="print"/>
            <a:stretch>
              <a:fillRect/>
            </a:stretch>
          </a:blipFill>
        </p:spPr>
        <p:txBody>
          <a:bodyPr wrap="square" lIns="0" tIns="0" rIns="0" bIns="0" rtlCol="0"/>
          <a:lstStyle/>
          <a:p>
            <a:endParaRPr/>
          </a:p>
        </p:txBody>
      </p:sp>
      <p:sp>
        <p:nvSpPr>
          <p:cNvPr id="31" name="object 31"/>
          <p:cNvSpPr/>
          <p:nvPr/>
        </p:nvSpPr>
        <p:spPr>
          <a:xfrm>
            <a:off x="5340939" y="2589529"/>
            <a:ext cx="1017950" cy="820420"/>
          </a:xfrm>
          <a:prstGeom prst="rect">
            <a:avLst/>
          </a:prstGeom>
          <a:blipFill>
            <a:blip r:embed="rId30" cstate="print"/>
            <a:stretch>
              <a:fillRect/>
            </a:stretch>
          </a:blipFill>
        </p:spPr>
        <p:txBody>
          <a:bodyPr wrap="square" lIns="0" tIns="0" rIns="0" bIns="0" rtlCol="0"/>
          <a:lstStyle/>
          <a:p>
            <a:endParaRPr/>
          </a:p>
        </p:txBody>
      </p:sp>
      <p:sp>
        <p:nvSpPr>
          <p:cNvPr id="32" name="object 32"/>
          <p:cNvSpPr/>
          <p:nvPr/>
        </p:nvSpPr>
        <p:spPr>
          <a:xfrm>
            <a:off x="7819390" y="1540510"/>
            <a:ext cx="979170" cy="977900"/>
          </a:xfrm>
          <a:prstGeom prst="rect">
            <a:avLst/>
          </a:prstGeom>
          <a:blipFill>
            <a:blip r:embed="rId31" cstate="print"/>
            <a:stretch>
              <a:fillRect/>
            </a:stretch>
          </a:blipFill>
        </p:spPr>
        <p:txBody>
          <a:bodyPr wrap="square" lIns="0" tIns="0" rIns="0" bIns="0" rtlCol="0"/>
          <a:lstStyle/>
          <a:p>
            <a:endParaRPr/>
          </a:p>
        </p:txBody>
      </p:sp>
      <p:sp>
        <p:nvSpPr>
          <p:cNvPr id="33" name="object 33"/>
          <p:cNvSpPr/>
          <p:nvPr/>
        </p:nvSpPr>
        <p:spPr>
          <a:xfrm>
            <a:off x="3473450" y="3535679"/>
            <a:ext cx="1112520" cy="1112520"/>
          </a:xfrm>
          <a:prstGeom prst="rect">
            <a:avLst/>
          </a:prstGeom>
          <a:blipFill>
            <a:blip r:embed="rId32" cstate="print"/>
            <a:stretch>
              <a:fillRect/>
            </a:stretch>
          </a:blipFill>
        </p:spPr>
        <p:txBody>
          <a:bodyPr wrap="square" lIns="0" tIns="0" rIns="0" bIns="0" rtlCol="0"/>
          <a:lstStyle/>
          <a:p>
            <a:endParaRPr/>
          </a:p>
        </p:txBody>
      </p:sp>
      <p:sp>
        <p:nvSpPr>
          <p:cNvPr id="34" name="object 34"/>
          <p:cNvSpPr/>
          <p:nvPr/>
        </p:nvSpPr>
        <p:spPr>
          <a:xfrm>
            <a:off x="1245869" y="2889250"/>
            <a:ext cx="908050" cy="908050"/>
          </a:xfrm>
          <a:prstGeom prst="rect">
            <a:avLst/>
          </a:prstGeom>
          <a:blipFill>
            <a:blip r:embed="rId33" cstate="print"/>
            <a:stretch>
              <a:fillRect/>
            </a:stretch>
          </a:blipFill>
        </p:spPr>
        <p:txBody>
          <a:bodyPr wrap="square" lIns="0" tIns="0" rIns="0" bIns="0" rtlCol="0"/>
          <a:lstStyle/>
          <a:p>
            <a:endParaRPr/>
          </a:p>
        </p:txBody>
      </p:sp>
      <p:sp>
        <p:nvSpPr>
          <p:cNvPr id="35" name="object 35"/>
          <p:cNvSpPr/>
          <p:nvPr/>
        </p:nvSpPr>
        <p:spPr>
          <a:xfrm>
            <a:off x="7927340" y="5586729"/>
            <a:ext cx="891540" cy="890269"/>
          </a:xfrm>
          <a:prstGeom prst="rect">
            <a:avLst/>
          </a:prstGeom>
          <a:blipFill>
            <a:blip r:embed="rId34" cstate="print"/>
            <a:stretch>
              <a:fillRect/>
            </a:stretch>
          </a:blipFill>
        </p:spPr>
        <p:txBody>
          <a:bodyPr wrap="square" lIns="0" tIns="0" rIns="0" bIns="0" rtlCol="0"/>
          <a:lstStyle/>
          <a:p>
            <a:endParaRPr/>
          </a:p>
        </p:txBody>
      </p:sp>
      <p:sp>
        <p:nvSpPr>
          <p:cNvPr id="36" name="object 36"/>
          <p:cNvSpPr/>
          <p:nvPr/>
        </p:nvSpPr>
        <p:spPr>
          <a:xfrm>
            <a:off x="6941819" y="5577840"/>
            <a:ext cx="876300" cy="875030"/>
          </a:xfrm>
          <a:prstGeom prst="rect">
            <a:avLst/>
          </a:prstGeom>
          <a:blipFill>
            <a:blip r:embed="rId35"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270" y="796290"/>
            <a:ext cx="2740025" cy="513080"/>
          </a:xfrm>
          <a:prstGeom prst="rect">
            <a:avLst/>
          </a:prstGeom>
        </p:spPr>
        <p:txBody>
          <a:bodyPr vert="horz" wrap="square" lIns="0" tIns="12700" rIns="0" bIns="0" rtlCol="0">
            <a:spAutoFit/>
          </a:bodyPr>
          <a:lstStyle/>
          <a:p>
            <a:pPr marL="12700">
              <a:lnSpc>
                <a:spcPct val="100000"/>
              </a:lnSpc>
              <a:spcBef>
                <a:spcPts val="100"/>
              </a:spcBef>
            </a:pPr>
            <a:r>
              <a:rPr sz="3200" dirty="0">
                <a:solidFill>
                  <a:schemeClr val="tx1"/>
                </a:solidFill>
              </a:rPr>
              <a:t>What </a:t>
            </a:r>
            <a:r>
              <a:rPr sz="3200" spc="-5" dirty="0">
                <a:solidFill>
                  <a:schemeClr val="tx1"/>
                </a:solidFill>
              </a:rPr>
              <a:t>is</a:t>
            </a:r>
            <a:r>
              <a:rPr sz="3200" spc="-75" dirty="0">
                <a:solidFill>
                  <a:schemeClr val="tx1"/>
                </a:solidFill>
              </a:rPr>
              <a:t> </a:t>
            </a:r>
            <a:r>
              <a:rPr sz="3200" dirty="0">
                <a:solidFill>
                  <a:schemeClr val="tx1"/>
                </a:solidFill>
              </a:rPr>
              <a:t>Cloud?</a:t>
            </a:r>
          </a:p>
        </p:txBody>
      </p:sp>
      <p:sp>
        <p:nvSpPr>
          <p:cNvPr id="3" name="object 3"/>
          <p:cNvSpPr txBox="1"/>
          <p:nvPr/>
        </p:nvSpPr>
        <p:spPr>
          <a:xfrm>
            <a:off x="581025" y="1939290"/>
            <a:ext cx="6353175" cy="3706143"/>
          </a:xfrm>
          <a:prstGeom prst="rect">
            <a:avLst/>
          </a:prstGeom>
        </p:spPr>
        <p:txBody>
          <a:bodyPr vert="horz" wrap="square" lIns="0" tIns="12700" rIns="0" bIns="0" rtlCol="0">
            <a:spAutoFit/>
          </a:bodyPr>
          <a:lstStyle/>
          <a:p>
            <a:pPr marL="12700" marR="5080" algn="just">
              <a:lnSpc>
                <a:spcPct val="100000"/>
              </a:lnSpc>
              <a:spcBef>
                <a:spcPts val="100"/>
              </a:spcBef>
            </a:pPr>
            <a:r>
              <a:rPr sz="2400" dirty="0">
                <a:latin typeface="Times New Roman"/>
                <a:cs typeface="Times New Roman"/>
              </a:rPr>
              <a:t>The term </a:t>
            </a:r>
            <a:r>
              <a:rPr sz="2400" b="1" spc="-5" dirty="0">
                <a:latin typeface="Times New Roman"/>
                <a:cs typeface="Times New Roman"/>
              </a:rPr>
              <a:t>Cloud </a:t>
            </a:r>
            <a:r>
              <a:rPr sz="2400" spc="-5" dirty="0">
                <a:latin typeface="Times New Roman"/>
                <a:cs typeface="Times New Roman"/>
              </a:rPr>
              <a:t>refers </a:t>
            </a:r>
            <a:r>
              <a:rPr sz="2400" dirty="0">
                <a:latin typeface="Times New Roman"/>
                <a:cs typeface="Times New Roman"/>
              </a:rPr>
              <a:t>to a </a:t>
            </a:r>
            <a:r>
              <a:rPr sz="2400" b="1" spc="-5" dirty="0">
                <a:latin typeface="Times New Roman"/>
                <a:cs typeface="Times New Roman"/>
              </a:rPr>
              <a:t>Network </a:t>
            </a:r>
            <a:r>
              <a:rPr sz="2400" dirty="0">
                <a:latin typeface="Times New Roman"/>
                <a:cs typeface="Times New Roman"/>
              </a:rPr>
              <a:t>or </a:t>
            </a:r>
            <a:r>
              <a:rPr sz="2400" b="1" spc="-5" dirty="0">
                <a:latin typeface="Times New Roman"/>
                <a:cs typeface="Times New Roman"/>
              </a:rPr>
              <a:t>Internet</a:t>
            </a:r>
            <a:r>
              <a:rPr sz="2400" spc="-5" dirty="0">
                <a:latin typeface="Times New Roman"/>
                <a:cs typeface="Times New Roman"/>
              </a:rPr>
              <a:t>.  </a:t>
            </a:r>
            <a:r>
              <a:rPr sz="2400" dirty="0">
                <a:latin typeface="Times New Roman"/>
                <a:cs typeface="Times New Roman"/>
              </a:rPr>
              <a:t>In other </a:t>
            </a:r>
            <a:r>
              <a:rPr sz="2400" spc="-5" dirty="0">
                <a:latin typeface="Times New Roman"/>
                <a:cs typeface="Times New Roman"/>
              </a:rPr>
              <a:t>words, we can </a:t>
            </a:r>
            <a:r>
              <a:rPr sz="2400" dirty="0">
                <a:latin typeface="Times New Roman"/>
                <a:cs typeface="Times New Roman"/>
              </a:rPr>
              <a:t>say that </a:t>
            </a:r>
            <a:r>
              <a:rPr sz="2400" spc="-5" dirty="0">
                <a:latin typeface="Times New Roman"/>
                <a:cs typeface="Times New Roman"/>
              </a:rPr>
              <a:t>Cloud </a:t>
            </a:r>
            <a:r>
              <a:rPr sz="2400" spc="5" dirty="0">
                <a:latin typeface="Times New Roman"/>
                <a:cs typeface="Times New Roman"/>
              </a:rPr>
              <a:t>is </a:t>
            </a:r>
            <a:r>
              <a:rPr sz="2400" spc="-5" dirty="0">
                <a:latin typeface="Times New Roman"/>
                <a:cs typeface="Times New Roman"/>
              </a:rPr>
              <a:t>something,  which </a:t>
            </a:r>
            <a:r>
              <a:rPr sz="2400" dirty="0">
                <a:latin typeface="Times New Roman"/>
                <a:cs typeface="Times New Roman"/>
              </a:rPr>
              <a:t>is present at </a:t>
            </a:r>
            <a:r>
              <a:rPr sz="2400" spc="-5" dirty="0">
                <a:latin typeface="Times New Roman"/>
                <a:cs typeface="Times New Roman"/>
              </a:rPr>
              <a:t>remote</a:t>
            </a:r>
            <a:r>
              <a:rPr sz="2400" spc="-25" dirty="0">
                <a:latin typeface="Times New Roman"/>
                <a:cs typeface="Times New Roman"/>
              </a:rPr>
              <a:t> </a:t>
            </a:r>
            <a:r>
              <a:rPr sz="2400" dirty="0">
                <a:latin typeface="Times New Roman"/>
                <a:cs typeface="Times New Roman"/>
              </a:rPr>
              <a:t>location.</a:t>
            </a:r>
          </a:p>
          <a:p>
            <a:pPr marL="12700" marR="487680" algn="just">
              <a:lnSpc>
                <a:spcPct val="100000"/>
              </a:lnSpc>
            </a:pPr>
            <a:endParaRPr lang="en-US" sz="2400" spc="-5" dirty="0" smtClean="0">
              <a:latin typeface="Times New Roman"/>
              <a:cs typeface="Times New Roman"/>
            </a:endParaRPr>
          </a:p>
          <a:p>
            <a:pPr marL="12700" marR="487680" algn="just">
              <a:lnSpc>
                <a:spcPct val="100000"/>
              </a:lnSpc>
            </a:pPr>
            <a:r>
              <a:rPr sz="2400" spc="-5" dirty="0" smtClean="0">
                <a:latin typeface="Times New Roman"/>
                <a:cs typeface="Times New Roman"/>
              </a:rPr>
              <a:t>Cloud </a:t>
            </a:r>
            <a:r>
              <a:rPr sz="2400" spc="-5" dirty="0">
                <a:latin typeface="Times New Roman"/>
                <a:cs typeface="Times New Roman"/>
              </a:rPr>
              <a:t>can </a:t>
            </a:r>
            <a:r>
              <a:rPr sz="2400" dirty="0">
                <a:latin typeface="Times New Roman"/>
                <a:cs typeface="Times New Roman"/>
              </a:rPr>
              <a:t>provide </a:t>
            </a:r>
            <a:r>
              <a:rPr sz="2400" spc="-5" dirty="0">
                <a:latin typeface="Times New Roman"/>
                <a:cs typeface="Times New Roman"/>
              </a:rPr>
              <a:t>services </a:t>
            </a:r>
            <a:r>
              <a:rPr sz="2400" dirty="0">
                <a:latin typeface="Times New Roman"/>
                <a:cs typeface="Times New Roman"/>
              </a:rPr>
              <a:t>over </a:t>
            </a:r>
            <a:r>
              <a:rPr sz="2400" spc="-5" dirty="0">
                <a:latin typeface="Times New Roman"/>
                <a:cs typeface="Times New Roman"/>
              </a:rPr>
              <a:t>network, </a:t>
            </a:r>
            <a:r>
              <a:rPr sz="2400" dirty="0">
                <a:latin typeface="Times New Roman"/>
                <a:cs typeface="Times New Roman"/>
              </a:rPr>
              <a:t>i.e.,  on public </a:t>
            </a:r>
            <a:r>
              <a:rPr sz="2400" spc="-5" dirty="0">
                <a:latin typeface="Times New Roman"/>
                <a:cs typeface="Times New Roman"/>
              </a:rPr>
              <a:t>networks </a:t>
            </a:r>
            <a:r>
              <a:rPr sz="2400" dirty="0">
                <a:latin typeface="Times New Roman"/>
                <a:cs typeface="Times New Roman"/>
              </a:rPr>
              <a:t>or on private </a:t>
            </a:r>
            <a:r>
              <a:rPr sz="2400" spc="-5" dirty="0">
                <a:latin typeface="Times New Roman"/>
                <a:cs typeface="Times New Roman"/>
              </a:rPr>
              <a:t>networks, </a:t>
            </a:r>
            <a:r>
              <a:rPr sz="2400" dirty="0">
                <a:latin typeface="Times New Roman"/>
                <a:cs typeface="Times New Roman"/>
              </a:rPr>
              <a:t>i.e.,  </a:t>
            </a:r>
            <a:r>
              <a:rPr sz="2400" spc="-10" dirty="0">
                <a:latin typeface="Times New Roman"/>
                <a:cs typeface="Times New Roman"/>
              </a:rPr>
              <a:t>WAN, </a:t>
            </a:r>
            <a:r>
              <a:rPr sz="2400" spc="-5" dirty="0">
                <a:latin typeface="Times New Roman"/>
                <a:cs typeface="Times New Roman"/>
              </a:rPr>
              <a:t>LAN </a:t>
            </a:r>
            <a:r>
              <a:rPr sz="2400" dirty="0">
                <a:latin typeface="Times New Roman"/>
                <a:cs typeface="Times New Roman"/>
              </a:rPr>
              <a:t>or </a:t>
            </a:r>
            <a:r>
              <a:rPr sz="2400" spc="-5" dirty="0" smtClean="0">
                <a:latin typeface="Times New Roman"/>
                <a:cs typeface="Times New Roman"/>
              </a:rPr>
              <a:t>VPN</a:t>
            </a:r>
            <a:r>
              <a:rPr lang="en-US" sz="2400" spc="-5" dirty="0" smtClean="0">
                <a:latin typeface="Times New Roman"/>
                <a:cs typeface="Times New Roman"/>
              </a:rPr>
              <a:t> (</a:t>
            </a:r>
            <a:r>
              <a:rPr lang="en-US" sz="2400" dirty="0" smtClean="0">
                <a:latin typeface="Times New Roman" pitchFamily="18" charset="0"/>
                <a:cs typeface="Times New Roman" pitchFamily="18" charset="0"/>
              </a:rPr>
              <a:t>Virtual Private Network</a:t>
            </a:r>
            <a:r>
              <a:rPr lang="en-US" sz="2400" spc="-5" dirty="0" smtClean="0">
                <a:latin typeface="Times New Roman"/>
                <a:cs typeface="Times New Roman"/>
              </a:rPr>
              <a:t>)</a:t>
            </a:r>
            <a:r>
              <a:rPr sz="2400" spc="-5" dirty="0" smtClean="0">
                <a:latin typeface="Times New Roman"/>
                <a:cs typeface="Times New Roman"/>
              </a:rPr>
              <a:t>.</a:t>
            </a:r>
            <a:endParaRPr sz="2400" dirty="0">
              <a:latin typeface="Times New Roman"/>
              <a:cs typeface="Times New Roman"/>
            </a:endParaRPr>
          </a:p>
          <a:p>
            <a:pPr marL="12700" marR="411480" algn="just">
              <a:lnSpc>
                <a:spcPct val="100000"/>
              </a:lnSpc>
            </a:pPr>
            <a:r>
              <a:rPr sz="2400" dirty="0">
                <a:latin typeface="Times New Roman"/>
                <a:cs typeface="Times New Roman"/>
              </a:rPr>
              <a:t>Applications </a:t>
            </a:r>
            <a:r>
              <a:rPr sz="2400" spc="-5" dirty="0">
                <a:latin typeface="Times New Roman"/>
                <a:cs typeface="Times New Roman"/>
              </a:rPr>
              <a:t>such </a:t>
            </a:r>
            <a:r>
              <a:rPr sz="2400" dirty="0">
                <a:latin typeface="Times New Roman"/>
                <a:cs typeface="Times New Roman"/>
              </a:rPr>
              <a:t>as </a:t>
            </a:r>
            <a:r>
              <a:rPr sz="2400" b="1" dirty="0">
                <a:latin typeface="Times New Roman"/>
                <a:cs typeface="Times New Roman"/>
              </a:rPr>
              <a:t>e-mail, </a:t>
            </a:r>
            <a:r>
              <a:rPr sz="2400" b="1" spc="-5" dirty="0">
                <a:latin typeface="Times New Roman"/>
                <a:cs typeface="Times New Roman"/>
              </a:rPr>
              <a:t>web conferencing,  customer relationship management (CRM),  </a:t>
            </a:r>
            <a:r>
              <a:rPr sz="2400" dirty="0">
                <a:latin typeface="Times New Roman"/>
                <a:cs typeface="Times New Roman"/>
              </a:rPr>
              <a:t>all run </a:t>
            </a:r>
            <a:r>
              <a:rPr sz="2400" spc="5" dirty="0">
                <a:latin typeface="Times New Roman"/>
                <a:cs typeface="Times New Roman"/>
              </a:rPr>
              <a:t>in</a:t>
            </a:r>
            <a:r>
              <a:rPr sz="2400" spc="-15" dirty="0">
                <a:latin typeface="Times New Roman"/>
                <a:cs typeface="Times New Roman"/>
              </a:rPr>
              <a:t> </a:t>
            </a:r>
            <a:r>
              <a:rPr sz="2400" dirty="0">
                <a:latin typeface="Times New Roman"/>
                <a:cs typeface="Times New Roman"/>
              </a:rPr>
              <a:t>cloud.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3570" y="491490"/>
            <a:ext cx="2312035" cy="574040"/>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Advantages</a:t>
            </a:r>
          </a:p>
        </p:txBody>
      </p:sp>
      <p:sp>
        <p:nvSpPr>
          <p:cNvPr id="3" name="object 3"/>
          <p:cNvSpPr txBox="1"/>
          <p:nvPr/>
        </p:nvSpPr>
        <p:spPr>
          <a:xfrm>
            <a:off x="382270" y="1652270"/>
            <a:ext cx="132715" cy="40487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p:txBody>
      </p:sp>
      <p:sp>
        <p:nvSpPr>
          <p:cNvPr id="4" name="object 4"/>
          <p:cNvSpPr txBox="1"/>
          <p:nvPr/>
        </p:nvSpPr>
        <p:spPr>
          <a:xfrm>
            <a:off x="725169" y="1742440"/>
            <a:ext cx="5075555" cy="4048760"/>
          </a:xfrm>
          <a:prstGeom prst="rect">
            <a:avLst/>
          </a:prstGeom>
        </p:spPr>
        <p:txBody>
          <a:bodyPr vert="horz" wrap="square" lIns="0" tIns="12700" rIns="0" bIns="0" rtlCol="0">
            <a:spAutoFit/>
          </a:bodyPr>
          <a:lstStyle/>
          <a:p>
            <a:pPr marL="12700" marR="2171065">
              <a:lnSpc>
                <a:spcPct val="100000"/>
              </a:lnSpc>
              <a:spcBef>
                <a:spcPts val="100"/>
              </a:spcBef>
            </a:pPr>
            <a:r>
              <a:rPr sz="2400" spc="-5" dirty="0">
                <a:latin typeface="Times New Roman"/>
                <a:cs typeface="Times New Roman"/>
              </a:rPr>
              <a:t>Lower computer </a:t>
            </a:r>
            <a:r>
              <a:rPr sz="2400" dirty="0">
                <a:latin typeface="Times New Roman"/>
                <a:cs typeface="Times New Roman"/>
              </a:rPr>
              <a:t>costs  </a:t>
            </a:r>
            <a:r>
              <a:rPr sz="2400" spc="-5" dirty="0">
                <a:latin typeface="Times New Roman"/>
                <a:cs typeface="Times New Roman"/>
              </a:rPr>
              <a:t>Improved</a:t>
            </a:r>
            <a:r>
              <a:rPr sz="2400" spc="-55" dirty="0">
                <a:latin typeface="Times New Roman"/>
                <a:cs typeface="Times New Roman"/>
              </a:rPr>
              <a:t> </a:t>
            </a:r>
            <a:r>
              <a:rPr sz="2400" spc="-5" dirty="0">
                <a:latin typeface="Times New Roman"/>
                <a:cs typeface="Times New Roman"/>
              </a:rPr>
              <a:t>performance:</a:t>
            </a:r>
            <a:endParaRPr sz="2400" dirty="0">
              <a:latin typeface="Times New Roman"/>
              <a:cs typeface="Times New Roman"/>
            </a:endParaRPr>
          </a:p>
          <a:p>
            <a:pPr marL="12700" marR="2089785">
              <a:lnSpc>
                <a:spcPct val="100000"/>
              </a:lnSpc>
            </a:pPr>
            <a:r>
              <a:rPr sz="2400" spc="-5" dirty="0">
                <a:latin typeface="Times New Roman"/>
                <a:cs typeface="Times New Roman"/>
              </a:rPr>
              <a:t>Reduced software costs  </a:t>
            </a:r>
            <a:r>
              <a:rPr sz="2400" dirty="0">
                <a:latin typeface="Times New Roman"/>
                <a:cs typeface="Times New Roman"/>
              </a:rPr>
              <a:t>Instant </a:t>
            </a:r>
            <a:r>
              <a:rPr sz="2400" spc="-5" dirty="0">
                <a:latin typeface="Times New Roman"/>
                <a:cs typeface="Times New Roman"/>
              </a:rPr>
              <a:t>software</a:t>
            </a:r>
            <a:r>
              <a:rPr sz="2400" spc="-75" dirty="0">
                <a:latin typeface="Times New Roman"/>
                <a:cs typeface="Times New Roman"/>
              </a:rPr>
              <a:t> </a:t>
            </a:r>
            <a:r>
              <a:rPr sz="2400" dirty="0">
                <a:latin typeface="Times New Roman"/>
                <a:cs typeface="Times New Roman"/>
              </a:rPr>
              <a:t>updates</a:t>
            </a:r>
          </a:p>
          <a:p>
            <a:pPr marL="12700" marR="5080">
              <a:lnSpc>
                <a:spcPct val="100000"/>
              </a:lnSpc>
            </a:pPr>
            <a:r>
              <a:rPr sz="2400" spc="-5" dirty="0">
                <a:latin typeface="Times New Roman"/>
                <a:cs typeface="Times New Roman"/>
              </a:rPr>
              <a:t>Improved document format </a:t>
            </a:r>
            <a:r>
              <a:rPr sz="2400" dirty="0">
                <a:latin typeface="Times New Roman"/>
                <a:cs typeface="Times New Roman"/>
              </a:rPr>
              <a:t>compatibility  </a:t>
            </a:r>
            <a:r>
              <a:rPr sz="2400" spc="-5" dirty="0">
                <a:latin typeface="Times New Roman"/>
                <a:cs typeface="Times New Roman"/>
              </a:rPr>
              <a:t>Unlimited </a:t>
            </a:r>
            <a:r>
              <a:rPr sz="2400" dirty="0">
                <a:latin typeface="Times New Roman"/>
                <a:cs typeface="Times New Roman"/>
              </a:rPr>
              <a:t>storage </a:t>
            </a:r>
            <a:r>
              <a:rPr sz="2400" spc="-5" dirty="0">
                <a:latin typeface="Times New Roman"/>
                <a:cs typeface="Times New Roman"/>
              </a:rPr>
              <a:t>capacity</a:t>
            </a:r>
            <a:endParaRPr sz="2400" dirty="0">
              <a:latin typeface="Times New Roman"/>
              <a:cs typeface="Times New Roman"/>
            </a:endParaRPr>
          </a:p>
          <a:p>
            <a:pPr marL="12700" marR="1736089">
              <a:lnSpc>
                <a:spcPct val="100000"/>
              </a:lnSpc>
            </a:pPr>
            <a:r>
              <a:rPr sz="2400" spc="-5" dirty="0">
                <a:latin typeface="Times New Roman"/>
                <a:cs typeface="Times New Roman"/>
              </a:rPr>
              <a:t>Increased </a:t>
            </a:r>
            <a:r>
              <a:rPr sz="2400" dirty="0">
                <a:latin typeface="Times New Roman"/>
                <a:cs typeface="Times New Roman"/>
              </a:rPr>
              <a:t>data reliability  </a:t>
            </a:r>
            <a:r>
              <a:rPr sz="2400" spc="-5" dirty="0">
                <a:latin typeface="Times New Roman"/>
                <a:cs typeface="Times New Roman"/>
              </a:rPr>
              <a:t>Universal document access  Latest </a:t>
            </a:r>
            <a:r>
              <a:rPr sz="2400" dirty="0">
                <a:latin typeface="Times New Roman"/>
                <a:cs typeface="Times New Roman"/>
              </a:rPr>
              <a:t>version availability  </a:t>
            </a:r>
            <a:r>
              <a:rPr sz="2400" spc="-5" dirty="0">
                <a:latin typeface="Times New Roman"/>
                <a:cs typeface="Times New Roman"/>
              </a:rPr>
              <a:t>Easier group </a:t>
            </a:r>
            <a:r>
              <a:rPr sz="2400" dirty="0">
                <a:latin typeface="Times New Roman"/>
                <a:cs typeface="Times New Roman"/>
              </a:rPr>
              <a:t>collaboration  </a:t>
            </a:r>
            <a:r>
              <a:rPr sz="2400" spc="-5" dirty="0">
                <a:latin typeface="Times New Roman"/>
                <a:cs typeface="Times New Roman"/>
              </a:rPr>
              <a:t>Device</a:t>
            </a:r>
            <a:r>
              <a:rPr sz="2400" spc="-15" dirty="0">
                <a:latin typeface="Times New Roman"/>
                <a:cs typeface="Times New Roman"/>
              </a:rPr>
              <a:t> </a:t>
            </a:r>
            <a:r>
              <a:rPr sz="2400" dirty="0">
                <a:latin typeface="Times New Roman"/>
                <a:cs typeface="Times New Roman"/>
              </a:rPr>
              <a:t>independence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4970" y="505459"/>
            <a:ext cx="2845435" cy="574040"/>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Disadvantages</a:t>
            </a:r>
          </a:p>
        </p:txBody>
      </p:sp>
      <p:sp>
        <p:nvSpPr>
          <p:cNvPr id="3" name="object 3"/>
          <p:cNvSpPr txBox="1"/>
          <p:nvPr/>
        </p:nvSpPr>
        <p:spPr>
          <a:xfrm>
            <a:off x="534669" y="1860550"/>
            <a:ext cx="132715" cy="22199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a:p>
            <a:pPr marL="12700">
              <a:lnSpc>
                <a:spcPct val="100000"/>
              </a:lnSpc>
            </a:pPr>
            <a:r>
              <a:rPr sz="2400" dirty="0">
                <a:solidFill>
                  <a:srgbClr val="548DD4"/>
                </a:solidFill>
                <a:latin typeface="Arial"/>
                <a:cs typeface="Arial"/>
              </a:rPr>
              <a:t>•</a:t>
            </a:r>
            <a:endParaRPr sz="2400">
              <a:latin typeface="Arial"/>
              <a:cs typeface="Arial"/>
            </a:endParaRPr>
          </a:p>
        </p:txBody>
      </p:sp>
      <p:sp>
        <p:nvSpPr>
          <p:cNvPr id="4" name="object 4"/>
          <p:cNvSpPr txBox="1"/>
          <p:nvPr/>
        </p:nvSpPr>
        <p:spPr>
          <a:xfrm>
            <a:off x="877569" y="1877059"/>
            <a:ext cx="5902325" cy="2598147"/>
          </a:xfrm>
          <a:prstGeom prst="rect">
            <a:avLst/>
          </a:prstGeom>
        </p:spPr>
        <p:txBody>
          <a:bodyPr vert="horz" wrap="square" lIns="0" tIns="12700" rIns="0" bIns="0" rtlCol="0">
            <a:spAutoFit/>
          </a:bodyPr>
          <a:lstStyle/>
          <a:p>
            <a:pPr marL="12700">
              <a:lnSpc>
                <a:spcPct val="100000"/>
              </a:lnSpc>
              <a:spcBef>
                <a:spcPts val="100"/>
              </a:spcBef>
            </a:pPr>
            <a:r>
              <a:rPr sz="2800" spc="-5" dirty="0">
                <a:latin typeface="Times New Roman"/>
                <a:cs typeface="Times New Roman"/>
              </a:rPr>
              <a:t>Requires </a:t>
            </a:r>
            <a:r>
              <a:rPr sz="2800" dirty="0">
                <a:latin typeface="Times New Roman"/>
                <a:cs typeface="Times New Roman"/>
              </a:rPr>
              <a:t>a constant Internet</a:t>
            </a:r>
            <a:r>
              <a:rPr sz="2800" spc="-20" dirty="0">
                <a:latin typeface="Times New Roman"/>
                <a:cs typeface="Times New Roman"/>
              </a:rPr>
              <a:t> </a:t>
            </a:r>
            <a:r>
              <a:rPr sz="2800" dirty="0">
                <a:latin typeface="Times New Roman"/>
                <a:cs typeface="Times New Roman"/>
              </a:rPr>
              <a:t>connection</a:t>
            </a:r>
          </a:p>
          <a:p>
            <a:pPr marL="12700" marR="5080">
              <a:lnSpc>
                <a:spcPct val="100000"/>
              </a:lnSpc>
            </a:pPr>
            <a:r>
              <a:rPr sz="2800" spc="-5" dirty="0">
                <a:latin typeface="Times New Roman"/>
                <a:cs typeface="Times New Roman"/>
              </a:rPr>
              <a:t>Does </a:t>
            </a:r>
            <a:r>
              <a:rPr sz="2800" dirty="0">
                <a:latin typeface="Times New Roman"/>
                <a:cs typeface="Times New Roman"/>
              </a:rPr>
              <a:t>not </a:t>
            </a:r>
            <a:r>
              <a:rPr sz="2800" spc="-5" dirty="0">
                <a:latin typeface="Times New Roman"/>
                <a:cs typeface="Times New Roman"/>
              </a:rPr>
              <a:t>work well with low-speed </a:t>
            </a:r>
            <a:r>
              <a:rPr sz="2800" dirty="0">
                <a:latin typeface="Times New Roman"/>
                <a:cs typeface="Times New Roman"/>
              </a:rPr>
              <a:t>connections  </a:t>
            </a:r>
            <a:r>
              <a:rPr sz="2800" spc="-5" dirty="0">
                <a:latin typeface="Times New Roman"/>
                <a:cs typeface="Times New Roman"/>
              </a:rPr>
              <a:t>Features might </a:t>
            </a:r>
            <a:r>
              <a:rPr sz="2800" dirty="0">
                <a:latin typeface="Times New Roman"/>
                <a:cs typeface="Times New Roman"/>
              </a:rPr>
              <a:t>be</a:t>
            </a:r>
            <a:r>
              <a:rPr sz="2800" spc="-10" dirty="0">
                <a:latin typeface="Times New Roman"/>
                <a:cs typeface="Times New Roman"/>
              </a:rPr>
              <a:t> </a:t>
            </a:r>
            <a:r>
              <a:rPr sz="2800" spc="-5" dirty="0">
                <a:latin typeface="Times New Roman"/>
                <a:cs typeface="Times New Roman"/>
              </a:rPr>
              <a:t>limited</a:t>
            </a:r>
            <a:endParaRPr sz="2800" dirty="0">
              <a:latin typeface="Times New Roman"/>
              <a:cs typeface="Times New Roman"/>
            </a:endParaRPr>
          </a:p>
          <a:p>
            <a:pPr marL="12700">
              <a:lnSpc>
                <a:spcPct val="100000"/>
              </a:lnSpc>
            </a:pPr>
            <a:r>
              <a:rPr sz="2800" spc="-5" dirty="0">
                <a:latin typeface="Times New Roman"/>
                <a:cs typeface="Times New Roman"/>
              </a:rPr>
              <a:t>Can </a:t>
            </a:r>
            <a:r>
              <a:rPr sz="2800" dirty="0">
                <a:latin typeface="Times New Roman"/>
                <a:cs typeface="Times New Roman"/>
              </a:rPr>
              <a:t>be slow</a:t>
            </a:r>
          </a:p>
          <a:p>
            <a:pPr marL="12700">
              <a:lnSpc>
                <a:spcPct val="100000"/>
              </a:lnSpc>
            </a:pPr>
            <a:r>
              <a:rPr sz="2800" spc="-5" dirty="0">
                <a:latin typeface="Times New Roman"/>
                <a:cs typeface="Times New Roman"/>
              </a:rPr>
              <a:t>Stored </a:t>
            </a:r>
            <a:r>
              <a:rPr sz="2800" dirty="0">
                <a:latin typeface="Times New Roman"/>
                <a:cs typeface="Times New Roman"/>
              </a:rPr>
              <a:t>data can be</a:t>
            </a:r>
            <a:r>
              <a:rPr sz="2800" spc="-5" dirty="0">
                <a:latin typeface="Times New Roman"/>
                <a:cs typeface="Times New Roman"/>
              </a:rPr>
              <a:t> lost</a:t>
            </a:r>
            <a:endParaRPr sz="2800" dirty="0">
              <a:latin typeface="Times New Roman"/>
              <a:cs typeface="Times New Roman"/>
            </a:endParaRPr>
          </a:p>
          <a:p>
            <a:pPr marL="12700">
              <a:lnSpc>
                <a:spcPct val="100000"/>
              </a:lnSpc>
            </a:pPr>
            <a:r>
              <a:rPr sz="2800" spc="-5" dirty="0">
                <a:latin typeface="Times New Roman"/>
                <a:cs typeface="Times New Roman"/>
              </a:rPr>
              <a:t>Stored </a:t>
            </a:r>
            <a:r>
              <a:rPr sz="2800" dirty="0">
                <a:latin typeface="Times New Roman"/>
                <a:cs typeface="Times New Roman"/>
              </a:rPr>
              <a:t>data </a:t>
            </a:r>
            <a:r>
              <a:rPr sz="2800" spc="-5" dirty="0">
                <a:latin typeface="Times New Roman"/>
                <a:cs typeface="Times New Roman"/>
              </a:rPr>
              <a:t>might </a:t>
            </a:r>
            <a:r>
              <a:rPr sz="2800" dirty="0">
                <a:latin typeface="Times New Roman"/>
                <a:cs typeface="Times New Roman"/>
              </a:rPr>
              <a:t>not be</a:t>
            </a:r>
            <a:r>
              <a:rPr sz="2800" spc="-5" dirty="0">
                <a:latin typeface="Times New Roman"/>
                <a:cs typeface="Times New Roman"/>
              </a:rPr>
              <a:t> </a:t>
            </a:r>
            <a:r>
              <a:rPr sz="2800" dirty="0">
                <a:latin typeface="Times New Roman"/>
                <a:cs typeface="Times New Roman"/>
              </a:rPr>
              <a:t>secure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8770" y="491490"/>
            <a:ext cx="2831465" cy="574040"/>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Cloud</a:t>
            </a:r>
            <a:r>
              <a:rPr spc="-60" dirty="0">
                <a:solidFill>
                  <a:schemeClr val="tx1"/>
                </a:solidFill>
              </a:rPr>
              <a:t> </a:t>
            </a:r>
            <a:r>
              <a:rPr spc="-5" dirty="0">
                <a:solidFill>
                  <a:schemeClr val="tx1"/>
                </a:solidFill>
              </a:rPr>
              <a:t>Storage</a:t>
            </a:r>
          </a:p>
        </p:txBody>
      </p:sp>
      <p:sp>
        <p:nvSpPr>
          <p:cNvPr id="3" name="object 3"/>
          <p:cNvSpPr/>
          <p:nvPr/>
        </p:nvSpPr>
        <p:spPr>
          <a:xfrm>
            <a:off x="716280" y="2840989"/>
            <a:ext cx="1399539" cy="14198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38400" y="1676400"/>
            <a:ext cx="1451610" cy="116458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30711" y="1900326"/>
            <a:ext cx="956178" cy="64861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438400" y="3124200"/>
            <a:ext cx="1451610" cy="1256538"/>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4800600" y="169290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548DD4"/>
                </a:solidFill>
                <a:latin typeface="Arial"/>
                <a:cs typeface="Arial"/>
              </a:rPr>
              <a:t>•</a:t>
            </a:r>
            <a:endParaRPr sz="2400">
              <a:latin typeface="Arial"/>
              <a:cs typeface="Arial"/>
            </a:endParaRPr>
          </a:p>
        </p:txBody>
      </p:sp>
      <p:sp>
        <p:nvSpPr>
          <p:cNvPr id="8" name="object 8"/>
          <p:cNvSpPr txBox="1"/>
          <p:nvPr/>
        </p:nvSpPr>
        <p:spPr>
          <a:xfrm>
            <a:off x="5143500" y="1710690"/>
            <a:ext cx="2463165" cy="1122680"/>
          </a:xfrm>
          <a:prstGeom prst="rect">
            <a:avLst/>
          </a:prstGeom>
        </p:spPr>
        <p:txBody>
          <a:bodyPr vert="horz" wrap="square" lIns="0" tIns="12700" rIns="0" bIns="0" rtlCol="0">
            <a:spAutoFit/>
          </a:bodyPr>
          <a:lstStyle/>
          <a:p>
            <a:pPr marL="12700" marR="5080" algn="just">
              <a:lnSpc>
                <a:spcPct val="100000"/>
              </a:lnSpc>
              <a:spcBef>
                <a:spcPts val="100"/>
              </a:spcBef>
            </a:pPr>
            <a:r>
              <a:rPr sz="2400" b="1" spc="-5" dirty="0">
                <a:latin typeface="Times New Roman"/>
                <a:cs typeface="Times New Roman"/>
              </a:rPr>
              <a:t>Create </a:t>
            </a:r>
            <a:r>
              <a:rPr sz="2400" b="1" dirty="0">
                <a:latin typeface="Times New Roman"/>
                <a:cs typeface="Times New Roman"/>
              </a:rPr>
              <a:t>an</a:t>
            </a:r>
            <a:r>
              <a:rPr sz="2400" b="1" spc="-60" dirty="0">
                <a:latin typeface="Times New Roman"/>
                <a:cs typeface="Times New Roman"/>
              </a:rPr>
              <a:t> </a:t>
            </a:r>
            <a:r>
              <a:rPr sz="2400" b="1" spc="-5" dirty="0">
                <a:latin typeface="Times New Roman"/>
                <a:cs typeface="Times New Roman"/>
              </a:rPr>
              <a:t>Account  User name and  password.</a:t>
            </a:r>
            <a:endParaRPr sz="2400" dirty="0">
              <a:latin typeface="Times New Roman"/>
              <a:cs typeface="Times New Roman"/>
            </a:endParaRPr>
          </a:p>
        </p:txBody>
      </p:sp>
      <p:sp>
        <p:nvSpPr>
          <p:cNvPr id="9" name="object 9"/>
          <p:cNvSpPr txBox="1"/>
          <p:nvPr/>
        </p:nvSpPr>
        <p:spPr>
          <a:xfrm>
            <a:off x="4800600" y="315595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548DD4"/>
                </a:solidFill>
                <a:latin typeface="Arial"/>
                <a:cs typeface="Arial"/>
              </a:rPr>
              <a:t>•</a:t>
            </a:r>
            <a:endParaRPr sz="2400">
              <a:latin typeface="Arial"/>
              <a:cs typeface="Arial"/>
            </a:endParaRPr>
          </a:p>
        </p:txBody>
      </p:sp>
      <p:sp>
        <p:nvSpPr>
          <p:cNvPr id="10" name="object 10"/>
          <p:cNvSpPr txBox="1"/>
          <p:nvPr/>
        </p:nvSpPr>
        <p:spPr>
          <a:xfrm>
            <a:off x="5143500" y="3173729"/>
            <a:ext cx="2861945" cy="756920"/>
          </a:xfrm>
          <a:prstGeom prst="rect">
            <a:avLst/>
          </a:prstGeom>
        </p:spPr>
        <p:txBody>
          <a:bodyPr vert="horz" wrap="square" lIns="0" tIns="12700" rIns="0" bIns="0" rtlCol="0">
            <a:spAutoFit/>
          </a:bodyPr>
          <a:lstStyle/>
          <a:p>
            <a:pPr marL="12700" marR="5080" algn="just">
              <a:lnSpc>
                <a:spcPct val="100000"/>
              </a:lnSpc>
              <a:spcBef>
                <a:spcPts val="100"/>
              </a:spcBef>
            </a:pPr>
            <a:r>
              <a:rPr sz="2400" b="1" spc="-5" dirty="0">
                <a:latin typeface="Times New Roman"/>
                <a:cs typeface="Times New Roman"/>
              </a:rPr>
              <a:t>Content </a:t>
            </a:r>
            <a:r>
              <a:rPr sz="2400" b="1" dirty="0">
                <a:latin typeface="Times New Roman"/>
                <a:cs typeface="Times New Roman"/>
              </a:rPr>
              <a:t>lives </a:t>
            </a:r>
            <a:r>
              <a:rPr sz="2400" b="1" spc="-5" dirty="0">
                <a:latin typeface="Times New Roman"/>
                <a:cs typeface="Times New Roman"/>
              </a:rPr>
              <a:t>with</a:t>
            </a:r>
            <a:r>
              <a:rPr sz="2400" b="1" spc="-55" dirty="0">
                <a:latin typeface="Times New Roman"/>
                <a:cs typeface="Times New Roman"/>
              </a:rPr>
              <a:t> </a:t>
            </a:r>
            <a:r>
              <a:rPr sz="2400" b="1" spc="-5" dirty="0">
                <a:latin typeface="Times New Roman"/>
                <a:cs typeface="Times New Roman"/>
              </a:rPr>
              <a:t>the  account </a:t>
            </a:r>
            <a:r>
              <a:rPr sz="2400" b="1" dirty="0">
                <a:latin typeface="Times New Roman"/>
                <a:cs typeface="Times New Roman"/>
              </a:rPr>
              <a:t>in </a:t>
            </a:r>
            <a:r>
              <a:rPr sz="2400" b="1" spc="-5" dirty="0">
                <a:latin typeface="Times New Roman"/>
                <a:cs typeface="Times New Roman"/>
              </a:rPr>
              <a:t>the</a:t>
            </a:r>
            <a:r>
              <a:rPr sz="2400" b="1" spc="-35" dirty="0">
                <a:latin typeface="Times New Roman"/>
                <a:cs typeface="Times New Roman"/>
              </a:rPr>
              <a:t> </a:t>
            </a:r>
            <a:r>
              <a:rPr sz="2400" b="1" spc="-5" dirty="0">
                <a:latin typeface="Times New Roman"/>
                <a:cs typeface="Times New Roman"/>
              </a:rPr>
              <a:t>cloud.</a:t>
            </a:r>
            <a:endParaRPr sz="2400" dirty="0">
              <a:latin typeface="Times New Roman"/>
              <a:cs typeface="Times New Roman"/>
            </a:endParaRPr>
          </a:p>
        </p:txBody>
      </p:sp>
      <p:sp>
        <p:nvSpPr>
          <p:cNvPr id="11" name="object 11"/>
          <p:cNvSpPr txBox="1"/>
          <p:nvPr/>
        </p:nvSpPr>
        <p:spPr>
          <a:xfrm>
            <a:off x="4800600" y="425322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548DD4"/>
                </a:solidFill>
                <a:latin typeface="Arial"/>
                <a:cs typeface="Arial"/>
              </a:rPr>
              <a:t>•</a:t>
            </a:r>
            <a:endParaRPr sz="2400">
              <a:latin typeface="Arial"/>
              <a:cs typeface="Arial"/>
            </a:endParaRPr>
          </a:p>
        </p:txBody>
      </p:sp>
      <p:sp>
        <p:nvSpPr>
          <p:cNvPr id="12" name="object 12"/>
          <p:cNvSpPr txBox="1"/>
          <p:nvPr/>
        </p:nvSpPr>
        <p:spPr>
          <a:xfrm>
            <a:off x="5143500" y="4271009"/>
            <a:ext cx="2768600" cy="1122680"/>
          </a:xfrm>
          <a:prstGeom prst="rect">
            <a:avLst/>
          </a:prstGeom>
        </p:spPr>
        <p:txBody>
          <a:bodyPr vert="horz" wrap="square" lIns="0" tIns="12700" rIns="0" bIns="0" rtlCol="0">
            <a:spAutoFit/>
          </a:bodyPr>
          <a:lstStyle/>
          <a:p>
            <a:pPr marL="12700" marR="5080" algn="just">
              <a:lnSpc>
                <a:spcPct val="100000"/>
              </a:lnSpc>
              <a:spcBef>
                <a:spcPts val="100"/>
              </a:spcBef>
            </a:pPr>
            <a:r>
              <a:rPr sz="2400" b="1" spc="-5" dirty="0">
                <a:latin typeface="Times New Roman"/>
                <a:cs typeface="Times New Roman"/>
              </a:rPr>
              <a:t>Log onto any  computer with</a:t>
            </a:r>
            <a:r>
              <a:rPr sz="2400" b="1" spc="-65" dirty="0">
                <a:latin typeface="Times New Roman"/>
                <a:cs typeface="Times New Roman"/>
              </a:rPr>
              <a:t> </a:t>
            </a:r>
            <a:r>
              <a:rPr sz="2400" b="1" dirty="0">
                <a:latin typeface="Times New Roman"/>
                <a:cs typeface="Times New Roman"/>
              </a:rPr>
              <a:t>Wi-Fi  to </a:t>
            </a:r>
            <a:r>
              <a:rPr sz="2400" b="1" spc="-5" dirty="0">
                <a:latin typeface="Times New Roman"/>
                <a:cs typeface="Times New Roman"/>
              </a:rPr>
              <a:t>find your</a:t>
            </a:r>
            <a:r>
              <a:rPr sz="2400" b="1" spc="-25" dirty="0">
                <a:latin typeface="Times New Roman"/>
                <a:cs typeface="Times New Roman"/>
              </a:rPr>
              <a:t> </a:t>
            </a:r>
            <a:r>
              <a:rPr sz="2400" b="1" spc="-5" dirty="0">
                <a:latin typeface="Times New Roman"/>
                <a:cs typeface="Times New Roman"/>
              </a:rPr>
              <a:t>content</a:t>
            </a:r>
            <a:endParaRPr sz="2400" dirty="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0570" y="491490"/>
            <a:ext cx="4441825" cy="574040"/>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Download For</a:t>
            </a:r>
            <a:r>
              <a:rPr spc="-55" dirty="0">
                <a:solidFill>
                  <a:schemeClr val="tx1"/>
                </a:solidFill>
              </a:rPr>
              <a:t> </a:t>
            </a:r>
            <a:r>
              <a:rPr spc="-5" dirty="0">
                <a:solidFill>
                  <a:schemeClr val="tx1"/>
                </a:solidFill>
              </a:rPr>
              <a:t>Storage</a:t>
            </a:r>
          </a:p>
        </p:txBody>
      </p:sp>
      <p:sp>
        <p:nvSpPr>
          <p:cNvPr id="3" name="object 3"/>
          <p:cNvSpPr txBox="1"/>
          <p:nvPr/>
        </p:nvSpPr>
        <p:spPr>
          <a:xfrm>
            <a:off x="458469" y="1659890"/>
            <a:ext cx="132715" cy="2233930"/>
          </a:xfrm>
          <a:prstGeom prst="rect">
            <a:avLst/>
          </a:prstGeom>
        </p:spPr>
        <p:txBody>
          <a:bodyPr vert="horz" wrap="square" lIns="0" tIns="88900" rIns="0" bIns="0" rtlCol="0">
            <a:spAutoFit/>
          </a:bodyPr>
          <a:lstStyle/>
          <a:p>
            <a:pPr marL="12700">
              <a:lnSpc>
                <a:spcPct val="100000"/>
              </a:lnSpc>
              <a:spcBef>
                <a:spcPts val="700"/>
              </a:spcBef>
            </a:pPr>
            <a:r>
              <a:rPr sz="2400" dirty="0">
                <a:solidFill>
                  <a:srgbClr val="548DD4"/>
                </a:solidFill>
                <a:latin typeface="Arial"/>
                <a:cs typeface="Arial"/>
              </a:rPr>
              <a:t>•</a:t>
            </a:r>
            <a:endParaRPr sz="2400">
              <a:latin typeface="Arial"/>
              <a:cs typeface="Arial"/>
            </a:endParaRPr>
          </a:p>
          <a:p>
            <a:pPr marL="12700">
              <a:lnSpc>
                <a:spcPct val="100000"/>
              </a:lnSpc>
              <a:spcBef>
                <a:spcPts val="600"/>
              </a:spcBef>
            </a:pPr>
            <a:r>
              <a:rPr sz="2400" dirty="0">
                <a:solidFill>
                  <a:srgbClr val="548DD4"/>
                </a:solidFill>
                <a:latin typeface="Arial"/>
                <a:cs typeface="Arial"/>
              </a:rPr>
              <a:t>•</a:t>
            </a:r>
            <a:endParaRPr sz="2400">
              <a:latin typeface="Arial"/>
              <a:cs typeface="Arial"/>
            </a:endParaRPr>
          </a:p>
          <a:p>
            <a:pPr marL="12700">
              <a:lnSpc>
                <a:spcPct val="100000"/>
              </a:lnSpc>
              <a:spcBef>
                <a:spcPts val="600"/>
              </a:spcBef>
            </a:pPr>
            <a:r>
              <a:rPr sz="2400" dirty="0">
                <a:solidFill>
                  <a:srgbClr val="548DD4"/>
                </a:solidFill>
                <a:latin typeface="Arial"/>
                <a:cs typeface="Arial"/>
              </a:rPr>
              <a:t>•</a:t>
            </a:r>
            <a:endParaRPr sz="2400">
              <a:latin typeface="Arial"/>
              <a:cs typeface="Arial"/>
            </a:endParaRPr>
          </a:p>
          <a:p>
            <a:pPr marL="12700">
              <a:lnSpc>
                <a:spcPct val="100000"/>
              </a:lnSpc>
              <a:spcBef>
                <a:spcPts val="600"/>
              </a:spcBef>
            </a:pPr>
            <a:r>
              <a:rPr sz="2400" dirty="0">
                <a:solidFill>
                  <a:srgbClr val="548DD4"/>
                </a:solidFill>
                <a:latin typeface="Arial"/>
                <a:cs typeface="Arial"/>
              </a:rPr>
              <a:t>•</a:t>
            </a:r>
            <a:endParaRPr sz="2400">
              <a:latin typeface="Arial"/>
              <a:cs typeface="Arial"/>
            </a:endParaRPr>
          </a:p>
          <a:p>
            <a:pPr marL="12700">
              <a:lnSpc>
                <a:spcPct val="100000"/>
              </a:lnSpc>
              <a:spcBef>
                <a:spcPts val="590"/>
              </a:spcBef>
            </a:pPr>
            <a:r>
              <a:rPr sz="2400" dirty="0">
                <a:solidFill>
                  <a:srgbClr val="548DD4"/>
                </a:solidFill>
                <a:latin typeface="Arial"/>
                <a:cs typeface="Arial"/>
              </a:rPr>
              <a:t>•</a:t>
            </a:r>
            <a:endParaRPr sz="2400">
              <a:latin typeface="Arial"/>
              <a:cs typeface="Arial"/>
            </a:endParaRPr>
          </a:p>
        </p:txBody>
      </p:sp>
      <p:sp>
        <p:nvSpPr>
          <p:cNvPr id="4" name="object 4"/>
          <p:cNvSpPr txBox="1"/>
          <p:nvPr/>
        </p:nvSpPr>
        <p:spPr>
          <a:xfrm>
            <a:off x="801369" y="1676400"/>
            <a:ext cx="7108825" cy="2235200"/>
          </a:xfrm>
          <a:prstGeom prst="rect">
            <a:avLst/>
          </a:prstGeom>
        </p:spPr>
        <p:txBody>
          <a:bodyPr vert="horz" wrap="square" lIns="0" tIns="88900" rIns="0" bIns="0" rtlCol="0">
            <a:spAutoFit/>
          </a:bodyPr>
          <a:lstStyle/>
          <a:p>
            <a:pPr marL="12700">
              <a:lnSpc>
                <a:spcPct val="100000"/>
              </a:lnSpc>
              <a:spcBef>
                <a:spcPts val="700"/>
              </a:spcBef>
            </a:pPr>
            <a:r>
              <a:rPr sz="2400" spc="-5" dirty="0">
                <a:latin typeface="Times New Roman"/>
                <a:cs typeface="Times New Roman"/>
              </a:rPr>
              <a:t>Download </a:t>
            </a:r>
            <a:r>
              <a:rPr sz="2400" dirty="0">
                <a:latin typeface="Times New Roman"/>
                <a:cs typeface="Times New Roman"/>
              </a:rPr>
              <a:t>a cloud </a:t>
            </a:r>
            <a:r>
              <a:rPr sz="2400" spc="-5" dirty="0">
                <a:latin typeface="Times New Roman"/>
                <a:cs typeface="Times New Roman"/>
              </a:rPr>
              <a:t>based </a:t>
            </a:r>
            <a:r>
              <a:rPr sz="2400" dirty="0">
                <a:latin typeface="Times New Roman"/>
                <a:cs typeface="Times New Roman"/>
              </a:rPr>
              <a:t>app to on </a:t>
            </a:r>
            <a:r>
              <a:rPr sz="2400" b="1" u="heavy" dirty="0">
                <a:uFill>
                  <a:solidFill>
                    <a:srgbClr val="548DD4"/>
                  </a:solidFill>
                </a:uFill>
                <a:latin typeface="Times New Roman"/>
                <a:cs typeface="Times New Roman"/>
              </a:rPr>
              <a:t>your</a:t>
            </a:r>
            <a:r>
              <a:rPr sz="2400" b="1" u="heavy" spc="-5" dirty="0">
                <a:uFill>
                  <a:solidFill>
                    <a:srgbClr val="548DD4"/>
                  </a:solidFill>
                </a:uFill>
                <a:latin typeface="Times New Roman"/>
                <a:cs typeface="Times New Roman"/>
              </a:rPr>
              <a:t> </a:t>
            </a:r>
            <a:r>
              <a:rPr sz="2400" b="1" u="heavy" spc="-5" dirty="0" smtClean="0">
                <a:uFill>
                  <a:solidFill>
                    <a:srgbClr val="548DD4"/>
                  </a:solidFill>
                </a:uFill>
                <a:latin typeface="Times New Roman"/>
                <a:cs typeface="Times New Roman"/>
              </a:rPr>
              <a:t>computer</a:t>
            </a:r>
            <a:endParaRPr sz="2400" dirty="0">
              <a:latin typeface="Times New Roman"/>
              <a:cs typeface="Times New Roman"/>
            </a:endParaRPr>
          </a:p>
          <a:p>
            <a:pPr marL="12700" marR="3131820">
              <a:lnSpc>
                <a:spcPct val="120800"/>
              </a:lnSpc>
            </a:pPr>
            <a:r>
              <a:rPr sz="2400" dirty="0">
                <a:latin typeface="Times New Roman"/>
                <a:cs typeface="Times New Roman"/>
              </a:rPr>
              <a:t>The app lives on your</a:t>
            </a:r>
            <a:r>
              <a:rPr sz="2400" spc="-75" dirty="0">
                <a:latin typeface="Times New Roman"/>
                <a:cs typeface="Times New Roman"/>
              </a:rPr>
              <a:t> </a:t>
            </a:r>
            <a:r>
              <a:rPr sz="2400" spc="-5" dirty="0">
                <a:latin typeface="Times New Roman"/>
                <a:cs typeface="Times New Roman"/>
              </a:rPr>
              <a:t>Computer  Save </a:t>
            </a:r>
            <a:r>
              <a:rPr sz="2400" dirty="0">
                <a:latin typeface="Times New Roman"/>
                <a:cs typeface="Times New Roman"/>
              </a:rPr>
              <a:t>files to the</a:t>
            </a:r>
            <a:r>
              <a:rPr sz="2400" spc="-20" dirty="0">
                <a:latin typeface="Times New Roman"/>
                <a:cs typeface="Times New Roman"/>
              </a:rPr>
              <a:t> </a:t>
            </a:r>
            <a:r>
              <a:rPr sz="2400" dirty="0">
                <a:latin typeface="Times New Roman"/>
                <a:cs typeface="Times New Roman"/>
              </a:rPr>
              <a:t>app</a:t>
            </a:r>
          </a:p>
          <a:p>
            <a:pPr marL="12700" marR="5080">
              <a:lnSpc>
                <a:spcPct val="120800"/>
              </a:lnSpc>
            </a:pPr>
            <a:r>
              <a:rPr sz="2400" spc="-10" dirty="0">
                <a:latin typeface="Times New Roman"/>
                <a:cs typeface="Times New Roman"/>
              </a:rPr>
              <a:t>When </a:t>
            </a:r>
            <a:r>
              <a:rPr sz="2400" spc="-5" dirty="0">
                <a:latin typeface="Times New Roman"/>
                <a:cs typeface="Times New Roman"/>
              </a:rPr>
              <a:t>connected </a:t>
            </a:r>
            <a:r>
              <a:rPr sz="2400" dirty="0">
                <a:latin typeface="Times New Roman"/>
                <a:cs typeface="Times New Roman"/>
              </a:rPr>
              <a:t>to the Internet it </a:t>
            </a:r>
            <a:r>
              <a:rPr sz="2400" spc="-5" dirty="0">
                <a:latin typeface="Times New Roman"/>
                <a:cs typeface="Times New Roman"/>
              </a:rPr>
              <a:t>will </a:t>
            </a:r>
            <a:r>
              <a:rPr sz="2400" dirty="0">
                <a:latin typeface="Times New Roman"/>
                <a:cs typeface="Times New Roman"/>
              </a:rPr>
              <a:t>sync </a:t>
            </a:r>
            <a:r>
              <a:rPr sz="2400" spc="-5" dirty="0">
                <a:latin typeface="Times New Roman"/>
                <a:cs typeface="Times New Roman"/>
              </a:rPr>
              <a:t>with </a:t>
            </a:r>
            <a:r>
              <a:rPr sz="2400" dirty="0">
                <a:latin typeface="Times New Roman"/>
                <a:cs typeface="Times New Roman"/>
              </a:rPr>
              <a:t>the cloud  The </a:t>
            </a:r>
            <a:r>
              <a:rPr sz="2400" spc="-5" dirty="0">
                <a:latin typeface="Times New Roman"/>
                <a:cs typeface="Times New Roman"/>
              </a:rPr>
              <a:t>Cloud can </a:t>
            </a:r>
            <a:r>
              <a:rPr sz="2400" dirty="0">
                <a:latin typeface="Times New Roman"/>
                <a:cs typeface="Times New Roman"/>
              </a:rPr>
              <a:t>be </a:t>
            </a:r>
            <a:r>
              <a:rPr sz="2400" spc="-5" dirty="0">
                <a:latin typeface="Times New Roman"/>
                <a:cs typeface="Times New Roman"/>
              </a:rPr>
              <a:t>accessed </a:t>
            </a:r>
            <a:r>
              <a:rPr sz="2400" dirty="0">
                <a:latin typeface="Times New Roman"/>
                <a:cs typeface="Times New Roman"/>
              </a:rPr>
              <a:t>from any Internet</a:t>
            </a:r>
            <a:r>
              <a:rPr sz="2400" spc="-10" dirty="0">
                <a:latin typeface="Times New Roman"/>
                <a:cs typeface="Times New Roman"/>
              </a:rPr>
              <a:t> </a:t>
            </a:r>
            <a:r>
              <a:rPr sz="2400" dirty="0">
                <a:latin typeface="Times New Roman"/>
                <a:cs typeface="Times New Roman"/>
              </a:rPr>
              <a:t>connection</a:t>
            </a:r>
          </a:p>
        </p:txBody>
      </p:sp>
      <p:sp>
        <p:nvSpPr>
          <p:cNvPr id="5" name="object 5"/>
          <p:cNvSpPr/>
          <p:nvPr/>
        </p:nvSpPr>
        <p:spPr>
          <a:xfrm>
            <a:off x="508000" y="4191000"/>
            <a:ext cx="8153400" cy="14351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8069" y="720090"/>
            <a:ext cx="6493510" cy="2951480"/>
          </a:xfrm>
          <a:prstGeom prst="rect">
            <a:avLst/>
          </a:prstGeom>
        </p:spPr>
        <p:txBody>
          <a:bodyPr vert="horz" wrap="square" lIns="0" tIns="12700" rIns="0" bIns="0" rtlCol="0">
            <a:spAutoFit/>
          </a:bodyPr>
          <a:lstStyle/>
          <a:p>
            <a:pPr marL="12700">
              <a:lnSpc>
                <a:spcPct val="100000"/>
              </a:lnSpc>
              <a:spcBef>
                <a:spcPts val="100"/>
              </a:spcBef>
            </a:pPr>
            <a:r>
              <a:rPr sz="9600" b="1" spc="-5" dirty="0">
                <a:latin typeface="Times New Roman"/>
                <a:cs typeface="Times New Roman"/>
              </a:rPr>
              <a:t>Thank</a:t>
            </a:r>
            <a:endParaRPr sz="9600" dirty="0">
              <a:latin typeface="Times New Roman"/>
              <a:cs typeface="Times New Roman"/>
            </a:endParaRPr>
          </a:p>
          <a:p>
            <a:pPr marL="3365500">
              <a:lnSpc>
                <a:spcPct val="100000"/>
              </a:lnSpc>
            </a:pPr>
            <a:r>
              <a:rPr sz="9600" b="1" spc="-10" dirty="0">
                <a:latin typeface="Times New Roman"/>
                <a:cs typeface="Times New Roman"/>
              </a:rPr>
              <a:t>y</a:t>
            </a:r>
            <a:r>
              <a:rPr sz="9600" b="1" dirty="0">
                <a:latin typeface="Times New Roman"/>
                <a:cs typeface="Times New Roman"/>
              </a:rPr>
              <a:t>ou…</a:t>
            </a:r>
            <a:endParaRPr sz="9600" dirty="0">
              <a:latin typeface="Times New Roman"/>
              <a:cs typeface="Times New Roman"/>
            </a:endParaRPr>
          </a:p>
        </p:txBody>
      </p:sp>
      <p:sp>
        <p:nvSpPr>
          <p:cNvPr id="3" name="object 3"/>
          <p:cNvSpPr txBox="1">
            <a:spLocks noGrp="1"/>
          </p:cNvSpPr>
          <p:nvPr>
            <p:ph type="subTitle" idx="4"/>
          </p:nvPr>
        </p:nvSpPr>
        <p:spPr>
          <a:prstGeom prst="rect">
            <a:avLst/>
          </a:prstGeom>
        </p:spPr>
        <p:txBody>
          <a:bodyPr vert="horz" wrap="square" lIns="0" tIns="12700" rIns="0" bIns="0" rtlCol="0">
            <a:spAutoFit/>
          </a:bodyPr>
          <a:lstStyle/>
          <a:p>
            <a:pPr marL="1967864">
              <a:lnSpc>
                <a:spcPct val="100000"/>
              </a:lnSpc>
              <a:spcBef>
                <a:spcPts val="100"/>
              </a:spcBef>
            </a:pPr>
            <a:r>
              <a:rPr spc="-5" dirty="0">
                <a:solidFill>
                  <a:schemeClr val="tx1"/>
                </a:solidFill>
              </a:rPr>
              <a:t>Ques</a:t>
            </a:r>
            <a:r>
              <a:rPr dirty="0">
                <a:solidFill>
                  <a:schemeClr val="tx1"/>
                </a:solidFill>
              </a:rPr>
              <a:t>t</a:t>
            </a:r>
            <a:r>
              <a:rPr spc="-5" dirty="0">
                <a:solidFill>
                  <a:schemeClr val="tx1"/>
                </a:solidFill>
              </a:rPr>
              <a:t>i</a:t>
            </a:r>
            <a:r>
              <a:rPr dirty="0">
                <a:solidFill>
                  <a:schemeClr val="tx1"/>
                </a:solidFill>
              </a:rPr>
              <a:t>o</a:t>
            </a:r>
            <a:r>
              <a:rPr spc="-10" dirty="0">
                <a:solidFill>
                  <a:schemeClr val="tx1"/>
                </a:solidFill>
              </a:rPr>
              <a:t>n</a:t>
            </a:r>
            <a:r>
              <a:rPr dirty="0">
                <a:solidFill>
                  <a:schemeClr val="tx1"/>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2"/>
          <p:cNvGrpSpPr/>
          <p:nvPr/>
        </p:nvGrpSpPr>
        <p:grpSpPr>
          <a:xfrm>
            <a:off x="278297" y="92766"/>
            <a:ext cx="8587408" cy="6400800"/>
            <a:chOff x="278297" y="92766"/>
            <a:chExt cx="8587408" cy="6400800"/>
          </a:xfrm>
        </p:grpSpPr>
        <p:sp>
          <p:nvSpPr>
            <p:cNvPr id="42" name="Rectangle 41"/>
            <p:cNvSpPr/>
            <p:nvPr/>
          </p:nvSpPr>
          <p:spPr>
            <a:xfrm>
              <a:off x="278297" y="92766"/>
              <a:ext cx="8587408" cy="640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loud"/>
            <p:cNvSpPr>
              <a:spLocks noChangeAspect="1" noEditPoints="1" noChangeArrowheads="1"/>
            </p:cNvSpPr>
            <p:nvPr/>
          </p:nvSpPr>
          <p:spPr bwMode="auto">
            <a:xfrm rot="863567">
              <a:off x="6149651" y="1994587"/>
              <a:ext cx="2308236" cy="154683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8" name="Cloud"/>
            <p:cNvSpPr>
              <a:spLocks noChangeAspect="1" noEditPoints="1" noChangeArrowheads="1"/>
            </p:cNvSpPr>
            <p:nvPr/>
          </p:nvSpPr>
          <p:spPr bwMode="auto">
            <a:xfrm rot="20296536">
              <a:off x="5400054" y="949327"/>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7" name="Cloud"/>
            <p:cNvSpPr>
              <a:spLocks noChangeAspect="1" noEditPoints="1" noChangeArrowheads="1"/>
            </p:cNvSpPr>
            <p:nvPr/>
          </p:nvSpPr>
          <p:spPr bwMode="auto">
            <a:xfrm>
              <a:off x="4942852" y="3089552"/>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6" name="Cloud"/>
            <p:cNvSpPr>
              <a:spLocks noChangeAspect="1" noEditPoints="1" noChangeArrowheads="1"/>
            </p:cNvSpPr>
            <p:nvPr/>
          </p:nvSpPr>
          <p:spPr bwMode="auto">
            <a:xfrm rot="1474936">
              <a:off x="4730820" y="1737833"/>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5" name="Cloud"/>
            <p:cNvSpPr>
              <a:spLocks noChangeAspect="1" noEditPoints="1" noChangeArrowheads="1"/>
            </p:cNvSpPr>
            <p:nvPr/>
          </p:nvSpPr>
          <p:spPr bwMode="auto">
            <a:xfrm rot="1474936">
              <a:off x="3783291" y="803554"/>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4" name="Cloud"/>
            <p:cNvSpPr>
              <a:spLocks noChangeAspect="1" noEditPoints="1" noChangeArrowheads="1"/>
            </p:cNvSpPr>
            <p:nvPr/>
          </p:nvSpPr>
          <p:spPr bwMode="auto">
            <a:xfrm rot="20296536">
              <a:off x="2279168" y="505379"/>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3" name="Cloud"/>
            <p:cNvSpPr>
              <a:spLocks noChangeAspect="1" noEditPoints="1" noChangeArrowheads="1"/>
            </p:cNvSpPr>
            <p:nvPr/>
          </p:nvSpPr>
          <p:spPr bwMode="auto">
            <a:xfrm rot="934925">
              <a:off x="1192489" y="1433031"/>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2" name="Cloud"/>
            <p:cNvSpPr>
              <a:spLocks noChangeAspect="1" noEditPoints="1" noChangeArrowheads="1"/>
            </p:cNvSpPr>
            <p:nvPr/>
          </p:nvSpPr>
          <p:spPr bwMode="auto">
            <a:xfrm rot="934925">
              <a:off x="2815881" y="1572179"/>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0" name="Cloud"/>
            <p:cNvSpPr>
              <a:spLocks noChangeAspect="1" noEditPoints="1" noChangeArrowheads="1"/>
            </p:cNvSpPr>
            <p:nvPr/>
          </p:nvSpPr>
          <p:spPr bwMode="auto">
            <a:xfrm>
              <a:off x="589518" y="2380562"/>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8" name="Cloud"/>
            <p:cNvSpPr>
              <a:spLocks noChangeAspect="1" noEditPoints="1" noChangeArrowheads="1"/>
            </p:cNvSpPr>
            <p:nvPr/>
          </p:nvSpPr>
          <p:spPr bwMode="auto">
            <a:xfrm>
              <a:off x="1053345" y="3387725"/>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8" name="Cloud"/>
            <p:cNvSpPr>
              <a:spLocks noChangeAspect="1" noEditPoints="1" noChangeArrowheads="1"/>
            </p:cNvSpPr>
            <p:nvPr/>
          </p:nvSpPr>
          <p:spPr bwMode="auto">
            <a:xfrm>
              <a:off x="3034537" y="3646142"/>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3074" name="Picture 2" descr="C:\Documents and Settings\Administrator\Local Settings\Temporary Internet Files\Content.IE5\S5CT05S7\MCj04415230000[1].wmf"/>
            <p:cNvPicPr>
              <a:picLocks noChangeAspect="1" noChangeArrowheads="1"/>
            </p:cNvPicPr>
            <p:nvPr/>
          </p:nvPicPr>
          <p:blipFill>
            <a:blip r:embed="rId2" cstate="print"/>
            <a:srcRect/>
            <a:stretch>
              <a:fillRect/>
            </a:stretch>
          </p:blipFill>
          <p:spPr bwMode="auto">
            <a:xfrm>
              <a:off x="6537178" y="4739303"/>
              <a:ext cx="1873250" cy="1600200"/>
            </a:xfrm>
            <a:prstGeom prst="rect">
              <a:avLst/>
            </a:prstGeom>
            <a:noFill/>
            <a:effectLst>
              <a:outerShdw blurRad="50800" dist="38100" dir="2700000" algn="tl" rotWithShape="0">
                <a:prstClr val="black">
                  <a:alpha val="40000"/>
                </a:prstClr>
              </a:outerShdw>
            </a:effectLst>
          </p:spPr>
        </p:pic>
        <p:sp>
          <p:nvSpPr>
            <p:cNvPr id="3075" name="Cloud"/>
            <p:cNvSpPr>
              <a:spLocks noChangeAspect="1" noEditPoints="1" noChangeArrowheads="1"/>
            </p:cNvSpPr>
            <p:nvPr/>
          </p:nvSpPr>
          <p:spPr bwMode="auto">
            <a:xfrm>
              <a:off x="1623185" y="4553913"/>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6" name="Rounded Rectangle 3"/>
            <p:cNvSpPr/>
            <p:nvPr/>
          </p:nvSpPr>
          <p:spPr>
            <a:xfrm rot="20700365">
              <a:off x="2234571" y="4913279"/>
              <a:ext cx="1224248" cy="321325"/>
            </a:xfrm>
            <a:prstGeom prst="roundRect">
              <a:avLst/>
            </a:prstGeom>
            <a:gradFill>
              <a:gsLst>
                <a:gs pos="0">
                  <a:schemeClr val="accent1">
                    <a:lumMod val="20000"/>
                    <a:lumOff val="80000"/>
                  </a:schemeClr>
                </a:gs>
                <a:gs pos="62000">
                  <a:schemeClr val="tx2">
                    <a:lumMod val="40000"/>
                    <a:lumOff val="60000"/>
                  </a:schemeClr>
                </a:gs>
                <a:gs pos="100000">
                  <a:srgbClr val="0070C0"/>
                </a:gs>
              </a:gsLst>
              <a:lin ang="5400000" scaled="0"/>
            </a:gradFill>
            <a:ln w="63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Virtualization</a:t>
              </a:r>
              <a:endParaRPr lang="en-US" sz="1400" dirty="0"/>
            </a:p>
          </p:txBody>
        </p:sp>
        <p:sp>
          <p:nvSpPr>
            <p:cNvPr id="7" name="Rounded Rectangle 6"/>
            <p:cNvSpPr/>
            <p:nvPr/>
          </p:nvSpPr>
          <p:spPr>
            <a:xfrm>
              <a:off x="3346173" y="3756993"/>
              <a:ext cx="1424609" cy="351181"/>
            </a:xfrm>
            <a:prstGeom prst="roundRect">
              <a:avLst/>
            </a:prstGeom>
            <a:gradFill>
              <a:gsLst>
                <a:gs pos="0">
                  <a:schemeClr val="accent4">
                    <a:lumMod val="40000"/>
                    <a:lumOff val="60000"/>
                  </a:schemeClr>
                </a:gs>
                <a:gs pos="50000">
                  <a:schemeClr val="accent4">
                    <a:lumMod val="75000"/>
                  </a:schemeClr>
                </a:gs>
                <a:gs pos="100000">
                  <a:schemeClr val="accent4">
                    <a:lumMod val="50000"/>
                  </a:schemeClr>
                </a:gs>
              </a:gsLst>
              <a:lin ang="5400000" scaled="0"/>
            </a:gradFill>
            <a:ln w="19050">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IT outsourcing</a:t>
              </a:r>
              <a:endParaRPr lang="en-US" sz="1400" dirty="0">
                <a:solidFill>
                  <a:schemeClr val="bg1"/>
                </a:solidFill>
              </a:endParaRPr>
            </a:p>
          </p:txBody>
        </p:sp>
        <p:sp>
          <p:nvSpPr>
            <p:cNvPr id="9" name="Rounded Rectangle 8"/>
            <p:cNvSpPr/>
            <p:nvPr/>
          </p:nvSpPr>
          <p:spPr>
            <a:xfrm>
              <a:off x="1311965" y="2014333"/>
              <a:ext cx="1298713" cy="344556"/>
            </a:xfrm>
            <a:prstGeom prst="roundRect">
              <a:avLst/>
            </a:prstGeom>
            <a:gradFill>
              <a:gsLst>
                <a:gs pos="0">
                  <a:srgbClr val="DDEBCF"/>
                </a:gs>
                <a:gs pos="50000">
                  <a:srgbClr val="9CB86E"/>
                </a:gs>
                <a:gs pos="100000">
                  <a:srgbClr val="156B13"/>
                </a:gs>
              </a:gsLst>
              <a:lin ang="5400000" scaled="0"/>
            </a:grad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Pay  as you go</a:t>
              </a:r>
              <a:endParaRPr lang="en-US" sz="1400" dirty="0">
                <a:solidFill>
                  <a:schemeClr val="bg1"/>
                </a:solidFill>
              </a:endParaRPr>
            </a:p>
          </p:txBody>
        </p:sp>
        <p:sp>
          <p:nvSpPr>
            <p:cNvPr id="10" name="Rounded Rectangle 9"/>
            <p:cNvSpPr/>
            <p:nvPr/>
          </p:nvSpPr>
          <p:spPr>
            <a:xfrm rot="20323704">
              <a:off x="1364963" y="4373219"/>
              <a:ext cx="1258964" cy="530086"/>
            </a:xfrm>
            <a:prstGeom prst="roundRect">
              <a:avLst/>
            </a:prstGeom>
            <a:gradFill>
              <a:gsLst>
                <a:gs pos="0">
                  <a:schemeClr val="accent2">
                    <a:lumMod val="20000"/>
                    <a:lumOff val="80000"/>
                  </a:schemeClr>
                </a:gs>
                <a:gs pos="50000">
                  <a:schemeClr val="accent2">
                    <a:lumMod val="60000"/>
                    <a:lumOff val="40000"/>
                  </a:schemeClr>
                </a:gs>
                <a:gs pos="100000">
                  <a:schemeClr val="accent2">
                    <a:lumMod val="75000"/>
                  </a:schemeClr>
                </a:gs>
              </a:gsLst>
              <a:lin ang="5400000" scaled="0"/>
            </a:grad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Provisioning </a:t>
              </a:r>
            </a:p>
            <a:p>
              <a:pPr algn="ctr"/>
              <a:r>
                <a:rPr lang="en-US" sz="1400" dirty="0" smtClean="0">
                  <a:solidFill>
                    <a:schemeClr val="bg1"/>
                  </a:solidFill>
                </a:rPr>
                <a:t>on demand</a:t>
              </a:r>
              <a:endParaRPr lang="en-US" sz="1400" dirty="0">
                <a:solidFill>
                  <a:schemeClr val="bg1"/>
                </a:solidFill>
              </a:endParaRPr>
            </a:p>
          </p:txBody>
        </p:sp>
        <p:sp>
          <p:nvSpPr>
            <p:cNvPr id="11" name="Rounded Rectangle 3"/>
            <p:cNvSpPr/>
            <p:nvPr/>
          </p:nvSpPr>
          <p:spPr>
            <a:xfrm rot="1069683">
              <a:off x="982238" y="3079235"/>
              <a:ext cx="992335" cy="339826"/>
            </a:xfrm>
            <a:prstGeom prst="roundRect">
              <a:avLst/>
            </a:prstGeom>
            <a:gradFill>
              <a:gsLst>
                <a:gs pos="0">
                  <a:schemeClr val="bg1">
                    <a:lumMod val="95000"/>
                  </a:schemeClr>
                </a:gs>
                <a:gs pos="50000">
                  <a:schemeClr val="tx1">
                    <a:lumMod val="65000"/>
                    <a:lumOff val="35000"/>
                  </a:schemeClr>
                </a:gs>
                <a:gs pos="100000">
                  <a:schemeClr val="tx1">
                    <a:lumMod val="95000"/>
                    <a:lumOff val="5000"/>
                  </a:schemeClr>
                </a:gs>
              </a:gsLst>
              <a:lin ang="5400000" scaled="0"/>
            </a:gra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Elasticity</a:t>
              </a:r>
              <a:endParaRPr lang="en-US" sz="1400" dirty="0"/>
            </a:p>
          </p:txBody>
        </p:sp>
        <p:sp>
          <p:nvSpPr>
            <p:cNvPr id="15" name="Rounded Rectangle 14"/>
            <p:cNvSpPr/>
            <p:nvPr/>
          </p:nvSpPr>
          <p:spPr>
            <a:xfrm rot="20585380">
              <a:off x="6851375" y="2676941"/>
              <a:ext cx="1550505" cy="351181"/>
            </a:xfrm>
            <a:prstGeom prst="roundRect">
              <a:avLst/>
            </a:prstGeom>
            <a:gradFill>
              <a:gsLst>
                <a:gs pos="0">
                  <a:schemeClr val="accent4">
                    <a:lumMod val="40000"/>
                    <a:lumOff val="60000"/>
                  </a:schemeClr>
                </a:gs>
                <a:gs pos="50000">
                  <a:schemeClr val="accent4">
                    <a:lumMod val="75000"/>
                  </a:schemeClr>
                </a:gs>
                <a:gs pos="100000">
                  <a:schemeClr val="accent4">
                    <a:lumMod val="50000"/>
                  </a:schemeClr>
                </a:gs>
              </a:gsLst>
              <a:lin ang="5400000" scaled="0"/>
            </a:gradFill>
            <a:ln w="19050">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Utility computing</a:t>
              </a:r>
              <a:endParaRPr lang="en-US" sz="1400" dirty="0">
                <a:solidFill>
                  <a:schemeClr val="bg1"/>
                </a:solidFill>
              </a:endParaRPr>
            </a:p>
          </p:txBody>
        </p:sp>
        <p:sp>
          <p:nvSpPr>
            <p:cNvPr id="16" name="Rounded Rectangle 3"/>
            <p:cNvSpPr/>
            <p:nvPr/>
          </p:nvSpPr>
          <p:spPr>
            <a:xfrm rot="20450208">
              <a:off x="1293664" y="3854487"/>
              <a:ext cx="992335" cy="339826"/>
            </a:xfrm>
            <a:prstGeom prst="roundRect">
              <a:avLst/>
            </a:prstGeom>
            <a:gradFill>
              <a:gsLst>
                <a:gs pos="0">
                  <a:schemeClr val="bg1">
                    <a:lumMod val="95000"/>
                  </a:schemeClr>
                </a:gs>
                <a:gs pos="50000">
                  <a:schemeClr val="tx1">
                    <a:lumMod val="65000"/>
                    <a:lumOff val="35000"/>
                  </a:schemeClr>
                </a:gs>
                <a:gs pos="100000">
                  <a:schemeClr val="tx1">
                    <a:lumMod val="95000"/>
                    <a:lumOff val="5000"/>
                  </a:schemeClr>
                </a:gs>
              </a:gsLst>
              <a:lin ang="5400000" scaled="0"/>
            </a:gra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Scalability</a:t>
              </a:r>
              <a:endParaRPr lang="en-US" sz="1400" dirty="0"/>
            </a:p>
          </p:txBody>
        </p:sp>
        <p:sp>
          <p:nvSpPr>
            <p:cNvPr id="17" name="Rounded Rectangle 3"/>
            <p:cNvSpPr/>
            <p:nvPr/>
          </p:nvSpPr>
          <p:spPr>
            <a:xfrm rot="20700365">
              <a:off x="1842673" y="2598328"/>
              <a:ext cx="827756" cy="364167"/>
            </a:xfrm>
            <a:prstGeom prst="roundRect">
              <a:avLst/>
            </a:prstGeom>
            <a:gradFill>
              <a:gsLst>
                <a:gs pos="0">
                  <a:schemeClr val="accent1">
                    <a:lumMod val="20000"/>
                    <a:lumOff val="80000"/>
                  </a:schemeClr>
                </a:gs>
                <a:gs pos="62000">
                  <a:schemeClr val="tx2">
                    <a:lumMod val="40000"/>
                    <a:lumOff val="60000"/>
                  </a:schemeClr>
                </a:gs>
                <a:gs pos="100000">
                  <a:srgbClr val="0070C0"/>
                </a:gs>
              </a:gsLst>
              <a:lin ang="5400000" scaled="0"/>
            </a:gradFill>
            <a:ln w="63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IaaS</a:t>
              </a:r>
              <a:endParaRPr lang="en-US" sz="1400" dirty="0"/>
            </a:p>
          </p:txBody>
        </p:sp>
        <p:sp>
          <p:nvSpPr>
            <p:cNvPr id="18" name="Rounded Rectangle 3"/>
            <p:cNvSpPr/>
            <p:nvPr/>
          </p:nvSpPr>
          <p:spPr>
            <a:xfrm rot="20700365">
              <a:off x="3982896" y="1968849"/>
              <a:ext cx="827756" cy="364167"/>
            </a:xfrm>
            <a:prstGeom prst="roundRect">
              <a:avLst/>
            </a:prstGeom>
            <a:gradFill>
              <a:gsLst>
                <a:gs pos="0">
                  <a:schemeClr val="accent1">
                    <a:lumMod val="20000"/>
                    <a:lumOff val="80000"/>
                  </a:schemeClr>
                </a:gs>
                <a:gs pos="62000">
                  <a:schemeClr val="tx2">
                    <a:lumMod val="40000"/>
                    <a:lumOff val="60000"/>
                  </a:schemeClr>
                </a:gs>
                <a:gs pos="100000">
                  <a:srgbClr val="0070C0"/>
                </a:gs>
              </a:gsLst>
              <a:lin ang="5400000" scaled="0"/>
            </a:gradFill>
            <a:ln w="63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PaaS</a:t>
              </a:r>
              <a:endParaRPr lang="en-US" sz="1400" dirty="0"/>
            </a:p>
          </p:txBody>
        </p:sp>
        <p:sp>
          <p:nvSpPr>
            <p:cNvPr id="19" name="Rounded Rectangle 3"/>
            <p:cNvSpPr/>
            <p:nvPr/>
          </p:nvSpPr>
          <p:spPr>
            <a:xfrm rot="20700365">
              <a:off x="1637262" y="1345996"/>
              <a:ext cx="827756" cy="364167"/>
            </a:xfrm>
            <a:prstGeom prst="roundRect">
              <a:avLst/>
            </a:prstGeom>
            <a:gradFill>
              <a:gsLst>
                <a:gs pos="0">
                  <a:schemeClr val="accent1">
                    <a:lumMod val="20000"/>
                    <a:lumOff val="80000"/>
                  </a:schemeClr>
                </a:gs>
                <a:gs pos="62000">
                  <a:schemeClr val="tx2">
                    <a:lumMod val="40000"/>
                    <a:lumOff val="60000"/>
                  </a:schemeClr>
                </a:gs>
                <a:gs pos="100000">
                  <a:srgbClr val="0070C0"/>
                </a:gs>
              </a:gsLst>
              <a:lin ang="5400000" scaled="0"/>
            </a:gradFill>
            <a:ln w="63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SaaS</a:t>
              </a:r>
              <a:endParaRPr lang="en-US" sz="1400" dirty="0"/>
            </a:p>
          </p:txBody>
        </p:sp>
        <p:sp>
          <p:nvSpPr>
            <p:cNvPr id="20" name="Rounded Rectangle 19"/>
            <p:cNvSpPr/>
            <p:nvPr/>
          </p:nvSpPr>
          <p:spPr>
            <a:xfrm rot="20061797">
              <a:off x="5453264" y="3597966"/>
              <a:ext cx="1146320" cy="536711"/>
            </a:xfrm>
            <a:prstGeom prst="roundRect">
              <a:avLst/>
            </a:prstGeom>
            <a:gradFill>
              <a:gsLst>
                <a:gs pos="0">
                  <a:schemeClr val="accent2">
                    <a:lumMod val="20000"/>
                    <a:lumOff val="80000"/>
                  </a:schemeClr>
                </a:gs>
                <a:gs pos="50000">
                  <a:schemeClr val="accent2">
                    <a:lumMod val="60000"/>
                    <a:lumOff val="40000"/>
                  </a:schemeClr>
                </a:gs>
                <a:gs pos="100000">
                  <a:schemeClr val="accent2">
                    <a:lumMod val="75000"/>
                  </a:schemeClr>
                </a:gs>
              </a:gsLst>
              <a:lin ang="5400000" scaled="0"/>
            </a:grad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Virtual Datacenters</a:t>
              </a:r>
              <a:endParaRPr lang="en-US" sz="1400" dirty="0">
                <a:solidFill>
                  <a:schemeClr val="bg1"/>
                </a:solidFill>
              </a:endParaRPr>
            </a:p>
          </p:txBody>
        </p:sp>
        <p:sp>
          <p:nvSpPr>
            <p:cNvPr id="21" name="Rounded Rectangle 20"/>
            <p:cNvSpPr/>
            <p:nvPr/>
          </p:nvSpPr>
          <p:spPr>
            <a:xfrm rot="870565">
              <a:off x="5585790" y="2073968"/>
              <a:ext cx="1570383" cy="344556"/>
            </a:xfrm>
            <a:prstGeom prst="roundRect">
              <a:avLst/>
            </a:prstGeom>
            <a:gradFill>
              <a:gsLst>
                <a:gs pos="0">
                  <a:srgbClr val="DDEBCF"/>
                </a:gs>
                <a:gs pos="50000">
                  <a:srgbClr val="9CB86E"/>
                </a:gs>
                <a:gs pos="100000">
                  <a:srgbClr val="156B13"/>
                </a:gs>
              </a:gsLst>
              <a:lin ang="5400000" scaled="0"/>
            </a:grad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Green computing</a:t>
              </a:r>
              <a:endParaRPr lang="en-US" sz="1400" dirty="0">
                <a:solidFill>
                  <a:schemeClr val="bg1"/>
                </a:solidFill>
              </a:endParaRPr>
            </a:p>
          </p:txBody>
        </p:sp>
        <p:sp>
          <p:nvSpPr>
            <p:cNvPr id="22" name="Rounded Rectangle 21"/>
            <p:cNvSpPr/>
            <p:nvPr/>
          </p:nvSpPr>
          <p:spPr>
            <a:xfrm rot="1500924">
              <a:off x="2776332" y="2047463"/>
              <a:ext cx="1106556" cy="351181"/>
            </a:xfrm>
            <a:prstGeom prst="roundRect">
              <a:avLst/>
            </a:prstGeom>
            <a:gradFill>
              <a:gsLst>
                <a:gs pos="0">
                  <a:schemeClr val="accent4">
                    <a:lumMod val="40000"/>
                    <a:lumOff val="60000"/>
                  </a:schemeClr>
                </a:gs>
                <a:gs pos="50000">
                  <a:schemeClr val="accent4">
                    <a:lumMod val="75000"/>
                  </a:schemeClr>
                </a:gs>
                <a:gs pos="100000">
                  <a:schemeClr val="accent4">
                    <a:lumMod val="50000"/>
                  </a:schemeClr>
                </a:gs>
              </a:gsLst>
              <a:lin ang="5400000" scaled="0"/>
            </a:gradFill>
            <a:ln w="19050">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Internet</a:t>
              </a:r>
              <a:endParaRPr lang="en-US" sz="1400" dirty="0">
                <a:solidFill>
                  <a:schemeClr val="bg1"/>
                </a:solidFill>
              </a:endParaRPr>
            </a:p>
          </p:txBody>
        </p:sp>
        <p:sp>
          <p:nvSpPr>
            <p:cNvPr id="23" name="Rounded Rectangle 3"/>
            <p:cNvSpPr/>
            <p:nvPr/>
          </p:nvSpPr>
          <p:spPr>
            <a:xfrm>
              <a:off x="2850794" y="839616"/>
              <a:ext cx="1522424" cy="512105"/>
            </a:xfrm>
            <a:prstGeom prst="roundRect">
              <a:avLst/>
            </a:prstGeom>
            <a:gradFill>
              <a:gsLst>
                <a:gs pos="0">
                  <a:schemeClr val="bg1">
                    <a:lumMod val="95000"/>
                  </a:schemeClr>
                </a:gs>
                <a:gs pos="50000">
                  <a:schemeClr val="tx1">
                    <a:lumMod val="65000"/>
                    <a:lumOff val="35000"/>
                  </a:schemeClr>
                </a:gs>
                <a:gs pos="100000">
                  <a:schemeClr val="tx1">
                    <a:lumMod val="95000"/>
                    <a:lumOff val="5000"/>
                  </a:schemeClr>
                </a:gs>
              </a:gsLst>
              <a:lin ang="5400000" scaled="0"/>
            </a:gra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 capital investments</a:t>
              </a:r>
              <a:endParaRPr lang="en-US" sz="1400" dirty="0"/>
            </a:p>
          </p:txBody>
        </p:sp>
        <p:sp>
          <p:nvSpPr>
            <p:cNvPr id="24" name="Rounded Rectangle 23"/>
            <p:cNvSpPr/>
            <p:nvPr/>
          </p:nvSpPr>
          <p:spPr>
            <a:xfrm>
              <a:off x="4194313" y="1411359"/>
              <a:ext cx="1550505" cy="351181"/>
            </a:xfrm>
            <a:prstGeom prst="roundRect">
              <a:avLst/>
            </a:prstGeom>
            <a:gradFill>
              <a:gsLst>
                <a:gs pos="0">
                  <a:schemeClr val="accent4">
                    <a:lumMod val="40000"/>
                    <a:lumOff val="60000"/>
                  </a:schemeClr>
                </a:gs>
                <a:gs pos="50000">
                  <a:schemeClr val="accent4">
                    <a:lumMod val="75000"/>
                  </a:schemeClr>
                </a:gs>
                <a:gs pos="100000">
                  <a:schemeClr val="accent4">
                    <a:lumMod val="50000"/>
                  </a:schemeClr>
                </a:gs>
              </a:gsLst>
              <a:lin ang="5400000" scaled="0"/>
            </a:gradFill>
            <a:ln w="19050">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Quality of Service</a:t>
              </a:r>
              <a:endParaRPr lang="en-US" sz="1400" dirty="0">
                <a:solidFill>
                  <a:schemeClr val="bg1"/>
                </a:solidFill>
              </a:endParaRPr>
            </a:p>
          </p:txBody>
        </p:sp>
        <p:sp>
          <p:nvSpPr>
            <p:cNvPr id="25" name="Rounded Rectangle 24"/>
            <p:cNvSpPr/>
            <p:nvPr/>
          </p:nvSpPr>
          <p:spPr>
            <a:xfrm rot="1053262">
              <a:off x="5340620" y="1099933"/>
              <a:ext cx="1742668" cy="344555"/>
            </a:xfrm>
            <a:prstGeom prst="roundRect">
              <a:avLst/>
            </a:prstGeom>
            <a:gradFill>
              <a:gsLst>
                <a:gs pos="0">
                  <a:schemeClr val="accent2">
                    <a:lumMod val="20000"/>
                    <a:lumOff val="80000"/>
                  </a:schemeClr>
                </a:gs>
                <a:gs pos="50000">
                  <a:schemeClr val="accent2">
                    <a:lumMod val="60000"/>
                    <a:lumOff val="40000"/>
                  </a:schemeClr>
                </a:gs>
                <a:gs pos="100000">
                  <a:schemeClr val="accent2">
                    <a:lumMod val="75000"/>
                  </a:schemeClr>
                </a:gs>
              </a:gsLst>
              <a:lin ang="5400000" scaled="0"/>
            </a:grad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rPr>
                <a:t>Cloudbusrting</a:t>
              </a:r>
              <a:endParaRPr lang="en-US" sz="1400" dirty="0">
                <a:solidFill>
                  <a:schemeClr val="bg1"/>
                </a:solidFill>
              </a:endParaRPr>
            </a:p>
          </p:txBody>
        </p:sp>
        <p:sp>
          <p:nvSpPr>
            <p:cNvPr id="26" name="Rounded Rectangle 3"/>
            <p:cNvSpPr/>
            <p:nvPr/>
          </p:nvSpPr>
          <p:spPr>
            <a:xfrm>
              <a:off x="4222394" y="4503844"/>
              <a:ext cx="992335" cy="339826"/>
            </a:xfrm>
            <a:prstGeom prst="roundRect">
              <a:avLst/>
            </a:prstGeom>
            <a:gradFill>
              <a:gsLst>
                <a:gs pos="0">
                  <a:schemeClr val="bg1">
                    <a:lumMod val="95000"/>
                  </a:schemeClr>
                </a:gs>
                <a:gs pos="50000">
                  <a:schemeClr val="tx1">
                    <a:lumMod val="65000"/>
                    <a:lumOff val="35000"/>
                  </a:schemeClr>
                </a:gs>
                <a:gs pos="100000">
                  <a:schemeClr val="tx1">
                    <a:lumMod val="95000"/>
                    <a:lumOff val="5000"/>
                  </a:schemeClr>
                </a:gs>
              </a:gsLst>
              <a:lin ang="5400000" scaled="0"/>
            </a:gra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Security</a:t>
              </a:r>
              <a:endParaRPr lang="en-US" sz="1400" dirty="0"/>
            </a:p>
          </p:txBody>
        </p:sp>
        <p:sp>
          <p:nvSpPr>
            <p:cNvPr id="27" name="Rounded Rectangle 26"/>
            <p:cNvSpPr/>
            <p:nvPr/>
          </p:nvSpPr>
          <p:spPr>
            <a:xfrm rot="645151">
              <a:off x="2704368" y="4127333"/>
              <a:ext cx="1463552" cy="441014"/>
            </a:xfrm>
            <a:prstGeom prst="roundRect">
              <a:avLst/>
            </a:prstGeom>
            <a:gradFill>
              <a:gsLst>
                <a:gs pos="0">
                  <a:srgbClr val="DDEBCF"/>
                </a:gs>
                <a:gs pos="50000">
                  <a:srgbClr val="9CB86E"/>
                </a:gs>
                <a:gs pos="100000">
                  <a:srgbClr val="156B13"/>
                </a:gs>
              </a:gsLst>
              <a:lin ang="5400000" scaled="0"/>
            </a:grad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Privacy &amp; Trust</a:t>
              </a:r>
              <a:endParaRPr lang="en-US" sz="1400" dirty="0">
                <a:solidFill>
                  <a:schemeClr val="bg1"/>
                </a:solidFill>
              </a:endParaRPr>
            </a:p>
          </p:txBody>
        </p:sp>
        <p:sp>
          <p:nvSpPr>
            <p:cNvPr id="29" name="Cloud"/>
            <p:cNvSpPr>
              <a:spLocks noChangeAspect="1" noEditPoints="1" noChangeArrowheads="1"/>
            </p:cNvSpPr>
            <p:nvPr/>
          </p:nvSpPr>
          <p:spPr bwMode="auto">
            <a:xfrm>
              <a:off x="2252663" y="2572717"/>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Rounded Rectangle 12"/>
            <p:cNvSpPr/>
            <p:nvPr/>
          </p:nvSpPr>
          <p:spPr>
            <a:xfrm rot="20770886">
              <a:off x="2140219" y="3067879"/>
              <a:ext cx="1742668" cy="344555"/>
            </a:xfrm>
            <a:prstGeom prst="roundRect">
              <a:avLst/>
            </a:prstGeom>
            <a:gradFill>
              <a:gsLst>
                <a:gs pos="0">
                  <a:schemeClr val="accent2">
                    <a:lumMod val="20000"/>
                    <a:lumOff val="80000"/>
                  </a:schemeClr>
                </a:gs>
                <a:gs pos="50000">
                  <a:schemeClr val="accent2">
                    <a:lumMod val="60000"/>
                    <a:lumOff val="40000"/>
                  </a:schemeClr>
                </a:gs>
                <a:gs pos="100000">
                  <a:schemeClr val="accent2">
                    <a:lumMod val="75000"/>
                  </a:schemeClr>
                </a:gs>
              </a:gsLst>
              <a:lin ang="5400000" scaled="0"/>
            </a:grad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IT outsourcing</a:t>
              </a:r>
              <a:endParaRPr lang="en-US" sz="1400" dirty="0">
                <a:solidFill>
                  <a:schemeClr val="bg1"/>
                </a:solidFill>
              </a:endParaRPr>
            </a:p>
          </p:txBody>
        </p:sp>
        <p:sp>
          <p:nvSpPr>
            <p:cNvPr id="31" name="Cloud"/>
            <p:cNvSpPr>
              <a:spLocks noChangeAspect="1" noEditPoints="1" noChangeArrowheads="1"/>
            </p:cNvSpPr>
            <p:nvPr/>
          </p:nvSpPr>
          <p:spPr bwMode="auto">
            <a:xfrm>
              <a:off x="3982069" y="2539587"/>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Rounded Rectangle 3"/>
            <p:cNvSpPr/>
            <p:nvPr/>
          </p:nvSpPr>
          <p:spPr>
            <a:xfrm rot="20700365">
              <a:off x="4425901" y="2963234"/>
              <a:ext cx="1466429" cy="543381"/>
            </a:xfrm>
            <a:prstGeom prst="roundRect">
              <a:avLst/>
            </a:prstGeom>
            <a:gradFill>
              <a:gsLst>
                <a:gs pos="0">
                  <a:schemeClr val="accent1">
                    <a:lumMod val="20000"/>
                    <a:lumOff val="80000"/>
                  </a:schemeClr>
                </a:gs>
                <a:gs pos="62000">
                  <a:schemeClr val="tx2">
                    <a:lumMod val="40000"/>
                    <a:lumOff val="60000"/>
                  </a:schemeClr>
                </a:gs>
                <a:gs pos="100000">
                  <a:srgbClr val="0070C0"/>
                </a:gs>
              </a:gsLst>
              <a:lin ang="5400000" scaled="0"/>
            </a:gradFill>
            <a:ln w="63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Service Level Agreement</a:t>
              </a:r>
              <a:endParaRPr lang="en-US" sz="1400" dirty="0"/>
            </a:p>
          </p:txBody>
        </p:sp>
        <p:sp>
          <p:nvSpPr>
            <p:cNvPr id="14" name="Rounded Rectangle 13"/>
            <p:cNvSpPr/>
            <p:nvPr/>
          </p:nvSpPr>
          <p:spPr>
            <a:xfrm>
              <a:off x="3863008" y="2551045"/>
              <a:ext cx="1298713" cy="344556"/>
            </a:xfrm>
            <a:prstGeom prst="roundRect">
              <a:avLst/>
            </a:prstGeom>
            <a:gradFill>
              <a:gsLst>
                <a:gs pos="0">
                  <a:srgbClr val="DDEBCF"/>
                </a:gs>
                <a:gs pos="50000">
                  <a:srgbClr val="9CB86E"/>
                </a:gs>
                <a:gs pos="100000">
                  <a:srgbClr val="156B13"/>
                </a:gs>
              </a:gsLst>
              <a:lin ang="5400000" scaled="0"/>
            </a:grad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Billing</a:t>
              </a:r>
              <a:endParaRPr lang="en-US" sz="1400" dirty="0">
                <a:solidFill>
                  <a:schemeClr val="bg1"/>
                </a:solidFill>
              </a:endParaRPr>
            </a:p>
          </p:txBody>
        </p:sp>
        <p:sp>
          <p:nvSpPr>
            <p:cNvPr id="41" name="Cloud"/>
            <p:cNvSpPr>
              <a:spLocks noChangeAspect="1" noEditPoints="1" noChangeArrowheads="1"/>
            </p:cNvSpPr>
            <p:nvPr/>
          </p:nvSpPr>
          <p:spPr bwMode="auto">
            <a:xfrm>
              <a:off x="5314115" y="4487654"/>
              <a:ext cx="2153265" cy="110551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US" b="1" dirty="0" smtClean="0">
                  <a:solidFill>
                    <a:schemeClr val="accent1">
                      <a:lumMod val="75000"/>
                    </a:schemeClr>
                  </a:solidFill>
                  <a:effectLst>
                    <a:outerShdw blurRad="38100" dist="38100" dir="2700000" algn="tl">
                      <a:srgbClr val="000000">
                        <a:alpha val="43137"/>
                      </a:srgbClr>
                    </a:outerShdw>
                  </a:effectLst>
                </a:rPr>
                <a:t>Cloud Computing?</a:t>
              </a:r>
              <a:endParaRPr lang="en-US" b="1" dirty="0">
                <a:solidFill>
                  <a:schemeClr val="accent1">
                    <a:lumMod val="75000"/>
                  </a:schemeClr>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781759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270" y="796290"/>
            <a:ext cx="4813300" cy="513080"/>
          </a:xfrm>
          <a:prstGeom prst="rect">
            <a:avLst/>
          </a:prstGeom>
        </p:spPr>
        <p:txBody>
          <a:bodyPr vert="horz" wrap="square" lIns="0" tIns="12700" rIns="0" bIns="0" rtlCol="0">
            <a:spAutoFit/>
          </a:bodyPr>
          <a:lstStyle/>
          <a:p>
            <a:pPr marL="12700">
              <a:lnSpc>
                <a:spcPct val="100000"/>
              </a:lnSpc>
              <a:spcBef>
                <a:spcPts val="100"/>
              </a:spcBef>
            </a:pPr>
            <a:r>
              <a:rPr sz="3200" dirty="0">
                <a:solidFill>
                  <a:schemeClr val="tx1"/>
                </a:solidFill>
              </a:rPr>
              <a:t>What </a:t>
            </a:r>
            <a:r>
              <a:rPr sz="3200" spc="-5" dirty="0">
                <a:solidFill>
                  <a:schemeClr val="tx1"/>
                </a:solidFill>
              </a:rPr>
              <a:t>is Cloud</a:t>
            </a:r>
            <a:r>
              <a:rPr sz="3200" spc="-15" dirty="0">
                <a:solidFill>
                  <a:schemeClr val="tx1"/>
                </a:solidFill>
              </a:rPr>
              <a:t> </a:t>
            </a:r>
            <a:r>
              <a:rPr sz="3200" dirty="0">
                <a:solidFill>
                  <a:schemeClr val="tx1"/>
                </a:solidFill>
              </a:rPr>
              <a:t>Computing?</a:t>
            </a:r>
          </a:p>
        </p:txBody>
      </p:sp>
      <p:sp>
        <p:nvSpPr>
          <p:cNvPr id="3" name="object 3"/>
          <p:cNvSpPr txBox="1"/>
          <p:nvPr/>
        </p:nvSpPr>
        <p:spPr>
          <a:xfrm>
            <a:off x="382270" y="1996440"/>
            <a:ext cx="7201534" cy="3216265"/>
          </a:xfrm>
          <a:prstGeom prst="rect">
            <a:avLst/>
          </a:prstGeom>
        </p:spPr>
        <p:txBody>
          <a:bodyPr vert="horz" wrap="square" lIns="0" tIns="12700" rIns="0" bIns="0" rtlCol="0">
            <a:spAutoFit/>
          </a:bodyPr>
          <a:lstStyle/>
          <a:p>
            <a:pPr marL="12700" marR="885190" algn="just">
              <a:lnSpc>
                <a:spcPct val="100000"/>
              </a:lnSpc>
              <a:spcBef>
                <a:spcPts val="100"/>
              </a:spcBef>
            </a:pPr>
            <a:r>
              <a:rPr sz="2400" b="1" spc="-5" dirty="0">
                <a:latin typeface="Times New Roman"/>
                <a:cs typeface="Times New Roman"/>
              </a:rPr>
              <a:t>Cloud Computing </a:t>
            </a:r>
            <a:r>
              <a:rPr sz="2400" spc="-5" dirty="0">
                <a:latin typeface="Times New Roman"/>
                <a:cs typeface="Times New Roman"/>
              </a:rPr>
              <a:t>refers </a:t>
            </a:r>
            <a:r>
              <a:rPr sz="2400" dirty="0">
                <a:latin typeface="Times New Roman"/>
                <a:cs typeface="Times New Roman"/>
              </a:rPr>
              <a:t>to </a:t>
            </a:r>
            <a:r>
              <a:rPr sz="2400" b="1" spc="-5" dirty="0">
                <a:latin typeface="Times New Roman"/>
                <a:cs typeface="Times New Roman"/>
              </a:rPr>
              <a:t>manipulating,  configuring, </a:t>
            </a:r>
            <a:r>
              <a:rPr sz="2400" spc="-5" dirty="0">
                <a:latin typeface="Times New Roman"/>
                <a:cs typeface="Times New Roman"/>
              </a:rPr>
              <a:t>and </a:t>
            </a:r>
            <a:r>
              <a:rPr sz="2400" b="1" spc="-5" dirty="0">
                <a:latin typeface="Times New Roman"/>
                <a:cs typeface="Times New Roman"/>
              </a:rPr>
              <a:t>accessing </a:t>
            </a:r>
            <a:r>
              <a:rPr sz="2400" dirty="0">
                <a:latin typeface="Times New Roman"/>
                <a:cs typeface="Times New Roman"/>
              </a:rPr>
              <a:t>the applications</a:t>
            </a:r>
            <a:r>
              <a:rPr sz="2400" spc="5" dirty="0">
                <a:latin typeface="Times New Roman"/>
                <a:cs typeface="Times New Roman"/>
              </a:rPr>
              <a:t> </a:t>
            </a:r>
            <a:r>
              <a:rPr sz="2400" dirty="0">
                <a:latin typeface="Times New Roman"/>
                <a:cs typeface="Times New Roman"/>
              </a:rPr>
              <a:t>online.</a:t>
            </a:r>
          </a:p>
          <a:p>
            <a:pPr marL="12700" algn="just">
              <a:lnSpc>
                <a:spcPct val="100000"/>
              </a:lnSpc>
            </a:pPr>
            <a:endParaRPr lang="en-US" sz="2400" dirty="0" smtClean="0">
              <a:latin typeface="Times New Roman"/>
              <a:cs typeface="Times New Roman"/>
            </a:endParaRPr>
          </a:p>
          <a:p>
            <a:pPr marL="12700" algn="just">
              <a:lnSpc>
                <a:spcPct val="100000"/>
              </a:lnSpc>
            </a:pPr>
            <a:r>
              <a:rPr sz="2400" dirty="0" smtClean="0">
                <a:latin typeface="Times New Roman"/>
                <a:cs typeface="Times New Roman"/>
              </a:rPr>
              <a:t>It </a:t>
            </a:r>
            <a:r>
              <a:rPr sz="2400" spc="-5" dirty="0">
                <a:latin typeface="Times New Roman"/>
                <a:cs typeface="Times New Roman"/>
              </a:rPr>
              <a:t>offers </a:t>
            </a:r>
            <a:r>
              <a:rPr sz="2400" dirty="0">
                <a:latin typeface="Times New Roman"/>
                <a:cs typeface="Times New Roman"/>
              </a:rPr>
              <a:t>online data storage, infrastructure and</a:t>
            </a:r>
            <a:r>
              <a:rPr sz="2400" spc="-80" dirty="0">
                <a:latin typeface="Times New Roman"/>
                <a:cs typeface="Times New Roman"/>
              </a:rPr>
              <a:t> </a:t>
            </a:r>
            <a:r>
              <a:rPr sz="2400" dirty="0">
                <a:latin typeface="Times New Roman"/>
                <a:cs typeface="Times New Roman"/>
              </a:rPr>
              <a:t>application.</a:t>
            </a:r>
          </a:p>
          <a:p>
            <a:pPr algn="just">
              <a:lnSpc>
                <a:spcPct val="100000"/>
              </a:lnSpc>
            </a:pPr>
            <a:endParaRPr sz="2600" dirty="0">
              <a:latin typeface="Times New Roman"/>
              <a:cs typeface="Times New Roman"/>
            </a:endParaRPr>
          </a:p>
          <a:p>
            <a:pPr marL="12700" marR="154940" algn="just">
              <a:lnSpc>
                <a:spcPct val="100000"/>
              </a:lnSpc>
              <a:spcBef>
                <a:spcPts val="1720"/>
              </a:spcBef>
            </a:pPr>
            <a:r>
              <a:rPr sz="2400" b="1" spc="-5" dirty="0">
                <a:latin typeface="Times New Roman"/>
                <a:cs typeface="Times New Roman"/>
              </a:rPr>
              <a:t>Cloud Computing </a:t>
            </a:r>
            <a:r>
              <a:rPr sz="2400" dirty="0">
                <a:latin typeface="Times New Roman"/>
                <a:cs typeface="Times New Roman"/>
              </a:rPr>
              <a:t>is both a </a:t>
            </a:r>
            <a:r>
              <a:rPr sz="2400" spc="-5" dirty="0">
                <a:latin typeface="Times New Roman"/>
                <a:cs typeface="Times New Roman"/>
              </a:rPr>
              <a:t>combination </a:t>
            </a:r>
            <a:r>
              <a:rPr sz="2400" dirty="0">
                <a:latin typeface="Times New Roman"/>
                <a:cs typeface="Times New Roman"/>
              </a:rPr>
              <a:t>of </a:t>
            </a:r>
            <a:r>
              <a:rPr sz="2400" spc="-5" dirty="0">
                <a:latin typeface="Times New Roman"/>
                <a:cs typeface="Times New Roman"/>
              </a:rPr>
              <a:t>software </a:t>
            </a:r>
            <a:r>
              <a:rPr sz="2400" dirty="0">
                <a:latin typeface="Times New Roman"/>
                <a:cs typeface="Times New Roman"/>
              </a:rPr>
              <a:t>and  </a:t>
            </a:r>
            <a:r>
              <a:rPr sz="2400" spc="-5" dirty="0">
                <a:latin typeface="Times New Roman"/>
                <a:cs typeface="Times New Roman"/>
              </a:rPr>
              <a:t>hardware based computing </a:t>
            </a:r>
            <a:r>
              <a:rPr sz="2400" dirty="0">
                <a:latin typeface="Times New Roman"/>
                <a:cs typeface="Times New Roman"/>
              </a:rPr>
              <a:t>resources delivered </a:t>
            </a:r>
            <a:r>
              <a:rPr sz="2400" spc="-5" dirty="0">
                <a:latin typeface="Times New Roman"/>
                <a:cs typeface="Times New Roman"/>
              </a:rPr>
              <a:t>as </a:t>
            </a:r>
            <a:r>
              <a:rPr sz="2400" dirty="0">
                <a:latin typeface="Times New Roman"/>
                <a:cs typeface="Times New Roman"/>
              </a:rPr>
              <a:t>a  </a:t>
            </a:r>
            <a:r>
              <a:rPr sz="2400" spc="-5" dirty="0">
                <a:latin typeface="Times New Roman"/>
                <a:cs typeface="Times New Roman"/>
              </a:rPr>
              <a:t>network service.</a:t>
            </a:r>
            <a:endParaRPr sz="24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9069" y="796290"/>
            <a:ext cx="5479415"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tx1"/>
                </a:solidFill>
              </a:rPr>
              <a:t>Cloud </a:t>
            </a:r>
            <a:r>
              <a:rPr sz="3200" dirty="0">
                <a:solidFill>
                  <a:schemeClr val="tx1"/>
                </a:solidFill>
              </a:rPr>
              <a:t>Computing</a:t>
            </a:r>
            <a:r>
              <a:rPr sz="3200" spc="-25" dirty="0">
                <a:solidFill>
                  <a:schemeClr val="tx1"/>
                </a:solidFill>
              </a:rPr>
              <a:t> </a:t>
            </a:r>
            <a:r>
              <a:rPr sz="3200" dirty="0">
                <a:solidFill>
                  <a:schemeClr val="tx1"/>
                </a:solidFill>
              </a:rPr>
              <a:t>Architecture</a:t>
            </a:r>
          </a:p>
        </p:txBody>
      </p:sp>
      <p:sp>
        <p:nvSpPr>
          <p:cNvPr id="3" name="object 3"/>
          <p:cNvSpPr/>
          <p:nvPr/>
        </p:nvSpPr>
        <p:spPr>
          <a:xfrm>
            <a:off x="762000" y="1905000"/>
            <a:ext cx="7239000" cy="4343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685800"/>
            <a:ext cx="6856731"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solidFill>
                  <a:schemeClr val="tx1"/>
                </a:solidFill>
              </a:rPr>
              <a:t>NIST: </a:t>
            </a:r>
            <a:r>
              <a:rPr sz="3200" spc="-5" dirty="0" smtClean="0">
                <a:solidFill>
                  <a:schemeClr val="tx1"/>
                </a:solidFill>
              </a:rPr>
              <a:t>Cloud </a:t>
            </a:r>
            <a:r>
              <a:rPr sz="3200" dirty="0">
                <a:solidFill>
                  <a:schemeClr val="tx1"/>
                </a:solidFill>
              </a:rPr>
              <a:t>Computing</a:t>
            </a:r>
            <a:r>
              <a:rPr sz="3200" spc="-25" dirty="0">
                <a:solidFill>
                  <a:schemeClr val="tx1"/>
                </a:solidFill>
              </a:rPr>
              <a:t> </a:t>
            </a:r>
            <a:r>
              <a:rPr sz="3200" dirty="0">
                <a:solidFill>
                  <a:schemeClr val="tx1"/>
                </a:solidFill>
              </a:rPr>
              <a:t>Architecture</a:t>
            </a:r>
          </a:p>
        </p:txBody>
      </p:sp>
      <p:pic>
        <p:nvPicPr>
          <p:cNvPr id="5" name="Picture 4" descr="Untitle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686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475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TotalTime>
  <Words>2681</Words>
  <Application>Microsoft Office PowerPoint</Application>
  <PresentationFormat>On-screen Show (4:3)</PresentationFormat>
  <Paragraphs>365</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PowerPoint Presentation</vt:lpstr>
      <vt:lpstr>PowerPoint Presentation</vt:lpstr>
      <vt:lpstr>PowerPoint Presentation</vt:lpstr>
      <vt:lpstr>INTRODUCTION</vt:lpstr>
      <vt:lpstr>What is Cloud?</vt:lpstr>
      <vt:lpstr>PowerPoint Presentation</vt:lpstr>
      <vt:lpstr>What is Cloud Computing?</vt:lpstr>
      <vt:lpstr>Cloud Computing Architecture</vt:lpstr>
      <vt:lpstr>NIST: Cloud Computing Architecture</vt:lpstr>
      <vt:lpstr>Basic Concepts</vt:lpstr>
      <vt:lpstr>Deployment Models</vt:lpstr>
      <vt:lpstr>PowerPoint Presentation</vt:lpstr>
      <vt:lpstr>PUBLIC CLOUD : The Public Cloud allows systems and services to be  easily accessible to the general public. Public cloud may be less secure because  of its openness, e.g., e-mail.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Infrastructure as a Service (IaaS)</vt:lpstr>
      <vt:lpstr>Infrastructure as a Service (IaaS)</vt:lpstr>
      <vt:lpstr>IaaS Examples</vt:lpstr>
      <vt:lpstr>Platform as a Service (PaaS)</vt:lpstr>
      <vt:lpstr>Platform as a Service (PaaS)</vt:lpstr>
      <vt:lpstr>PaaS Examples</vt:lpstr>
      <vt:lpstr>Software as a Service (SaaS)</vt:lpstr>
      <vt:lpstr>Software as a Service (SaaS)</vt:lpstr>
      <vt:lpstr>SaaS Examples</vt:lpstr>
      <vt:lpstr>Cloud Services</vt:lpstr>
      <vt:lpstr>Desktop as a Service (DaaS)</vt:lpstr>
      <vt:lpstr>PowerPoint Presentation</vt:lpstr>
      <vt:lpstr>Network as a Service (NaaS)</vt:lpstr>
      <vt:lpstr>PowerPoint Presentation</vt:lpstr>
      <vt:lpstr>PowerPoint Presentation</vt:lpstr>
      <vt:lpstr>PowerPoint Presentation</vt:lpstr>
      <vt:lpstr>Anything as a Service (XaaS)</vt:lpstr>
      <vt:lpstr>Anything as a Service (XaaS)</vt:lpstr>
      <vt:lpstr>Utility Computing</vt:lpstr>
      <vt:lpstr>PowerPoint Presentation</vt:lpstr>
      <vt:lpstr>Elastic Computing</vt:lpstr>
      <vt:lpstr>PowerPoint Presentation</vt:lpstr>
      <vt:lpstr>PowerPoint Presentation</vt:lpstr>
      <vt:lpstr>Do you Use the Cloud?</vt:lpstr>
      <vt:lpstr>Advantages</vt:lpstr>
      <vt:lpstr>Disadvantages</vt:lpstr>
      <vt:lpstr>Cloud Storage</vt:lpstr>
      <vt:lpstr>Download For Storage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dsvv</dc:creator>
  <cp:lastModifiedBy>dsvv</cp:lastModifiedBy>
  <cp:revision>46</cp:revision>
  <dcterms:created xsi:type="dcterms:W3CDTF">2018-10-12T09:44:23Z</dcterms:created>
  <dcterms:modified xsi:type="dcterms:W3CDTF">2018-10-15T07:10:17Z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2014-11-14T00:00:00Z</vt:filetime>
  </property>
  <property fmtid="{D5CDD505-2E9C-101B-9397-08002B2CF9AE}" pid="3" name="Creator">
    <vt:lpwstr>pdftk 1.44 - www.pdftk.com</vt:lpwstr>
  </property>
  <property fmtid="{D5CDD505-2E9C-101B-9397-08002B2CF9AE}" pid="4" name="LastSaved">
    <vt:filetime>2018-10-12T00:00:00Z</vt:filetime>
  </property>
</Properties>
</file>