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78" r:id="rId3"/>
    <p:sldId id="266" r:id="rId4"/>
    <p:sldId id="267" r:id="rId5"/>
    <p:sldId id="268" r:id="rId6"/>
    <p:sldId id="269" r:id="rId7"/>
    <p:sldId id="270" r:id="rId8"/>
    <p:sldId id="271" r:id="rId9"/>
    <p:sldId id="272" r:id="rId10"/>
    <p:sldId id="273" r:id="rId11"/>
    <p:sldId id="274" r:id="rId12"/>
    <p:sldId id="275" r:id="rId13"/>
    <p:sldId id="276" r:id="rId14"/>
    <p:sldId id="300" r:id="rId15"/>
    <p:sldId id="281" r:id="rId16"/>
    <p:sldId id="282" r:id="rId17"/>
    <p:sldId id="283" r:id="rId18"/>
    <p:sldId id="284" r:id="rId19"/>
    <p:sldId id="285" r:id="rId20"/>
    <p:sldId id="288" r:id="rId21"/>
    <p:sldId id="301" r:id="rId22"/>
    <p:sldId id="302" r:id="rId23"/>
    <p:sldId id="303" r:id="rId24"/>
    <p:sldId id="304" r:id="rId25"/>
    <p:sldId id="305" r:id="rId26"/>
    <p:sldId id="308" r:id="rId27"/>
    <p:sldId id="309" r:id="rId28"/>
    <p:sldId id="323" r:id="rId29"/>
    <p:sldId id="310" r:id="rId30"/>
    <p:sldId id="311" r:id="rId31"/>
    <p:sldId id="313" r:id="rId32"/>
    <p:sldId id="324" r:id="rId33"/>
    <p:sldId id="325" r:id="rId34"/>
    <p:sldId id="326" r:id="rId35"/>
    <p:sldId id="327" r:id="rId36"/>
    <p:sldId id="335" r:id="rId37"/>
    <p:sldId id="336" r:id="rId38"/>
    <p:sldId id="337" r:id="rId39"/>
    <p:sldId id="289" r:id="rId40"/>
    <p:sldId id="290" r:id="rId41"/>
    <p:sldId id="291" r:id="rId42"/>
    <p:sldId id="292" r:id="rId43"/>
    <p:sldId id="293" r:id="rId44"/>
    <p:sldId id="294" r:id="rId45"/>
    <p:sldId id="316" r:id="rId46"/>
    <p:sldId id="295" r:id="rId47"/>
    <p:sldId id="296" r:id="rId48"/>
    <p:sldId id="297" r:id="rId49"/>
    <p:sldId id="318" r:id="rId50"/>
    <p:sldId id="319" r:id="rId51"/>
    <p:sldId id="320" r:id="rId52"/>
    <p:sldId id="321" r:id="rId53"/>
    <p:sldId id="322" r:id="rId54"/>
    <p:sldId id="298" r:id="rId55"/>
    <p:sldId id="328" r:id="rId56"/>
    <p:sldId id="329" r:id="rId57"/>
    <p:sldId id="330" r:id="rId58"/>
    <p:sldId id="331" r:id="rId59"/>
    <p:sldId id="332" r:id="rId60"/>
    <p:sldId id="333" r:id="rId61"/>
    <p:sldId id="334" r:id="rId6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1" autoAdjust="0"/>
    <p:restoredTop sz="95682" autoAdjust="0"/>
  </p:normalViewPr>
  <p:slideViewPr>
    <p:cSldViewPr>
      <p:cViewPr>
        <p:scale>
          <a:sx n="77" d="100"/>
          <a:sy n="77" d="100"/>
        </p:scale>
        <p:origin x="-31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CB1AA67-1224-4ED9-B09C-7823B9CAB522}" type="slidenum">
              <a:rPr lang="en-US" altLang="zh-TW"/>
              <a:pPr/>
              <a:t>‹#›</a:t>
            </a:fld>
            <a:endParaRPr lang="en-US" altLang="zh-TW"/>
          </a:p>
        </p:txBody>
      </p:sp>
    </p:spTree>
    <p:extLst>
      <p:ext uri="{BB962C8B-B14F-4D97-AF65-F5344CB8AC3E}">
        <p14:creationId xmlns:p14="http://schemas.microsoft.com/office/powerpoint/2010/main" val="8805834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81923"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1859"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30051"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32099"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35171"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37219"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86019"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212995"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63843"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65891"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67939"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2643"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7763"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9811"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zh-TW" altLang="zh-TW"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sz="3600"/>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2939896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04800" y="76200"/>
            <a:ext cx="8610600" cy="1143000"/>
          </a:xfrm>
        </p:spPr>
        <p:txBody>
          <a:bodyPr/>
          <a:lstStyle>
            <a:lvl1pPr>
              <a:defRPr sz="36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04800" y="1371600"/>
            <a:ext cx="8610600" cy="5257800"/>
          </a:xfrm>
        </p:spPr>
        <p:txBody>
          <a:bodyPr/>
          <a:lstStyle>
            <a:lvl1pPr>
              <a:defRPr sz="2800"/>
            </a:lvl1pPr>
            <a:lvl2pPr>
              <a:defRPr sz="2400"/>
            </a:lvl2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41206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36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dirty="0" smtClean="0"/>
              <a:t>按一下以編輯母片文字樣式</a:t>
            </a:r>
          </a:p>
        </p:txBody>
      </p:sp>
    </p:spTree>
    <p:extLst>
      <p:ext uri="{BB962C8B-B14F-4D97-AF65-F5344CB8AC3E}">
        <p14:creationId xmlns:p14="http://schemas.microsoft.com/office/powerpoint/2010/main" val="18676209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3/8/2022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128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153360"/>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76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Rectangle 3"/>
          <p:cNvSpPr>
            <a:spLocks noGrp="1" noChangeArrowheads="1"/>
          </p:cNvSpPr>
          <p:nvPr>
            <p:ph type="body" idx="1"/>
          </p:nvPr>
        </p:nvSpPr>
        <p:spPr bwMode="auto">
          <a:xfrm>
            <a:off x="152400" y="1219200"/>
            <a:ext cx="8763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ctr" rtl="0" fontAlgn="base">
        <a:spcBef>
          <a:spcPct val="0"/>
        </a:spcBef>
        <a:spcAft>
          <a:spcPct val="0"/>
        </a:spcAft>
        <a:defRPr kumimoji="1" sz="36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新細明體" pitchFamily="18" charset="-120"/>
        </a:defRPr>
      </a:lvl2pPr>
      <a:lvl3pPr algn="ctr" rtl="0" fontAlgn="base">
        <a:spcBef>
          <a:spcPct val="0"/>
        </a:spcBef>
        <a:spcAft>
          <a:spcPct val="0"/>
        </a:spcAft>
        <a:defRPr kumimoji="1" sz="4400">
          <a:solidFill>
            <a:schemeClr val="tx2"/>
          </a:solidFill>
          <a:latin typeface="Arial" charset="0"/>
          <a:ea typeface="新細明體" pitchFamily="18" charset="-120"/>
        </a:defRPr>
      </a:lvl3pPr>
      <a:lvl4pPr algn="ctr" rtl="0" fontAlgn="base">
        <a:spcBef>
          <a:spcPct val="0"/>
        </a:spcBef>
        <a:spcAft>
          <a:spcPct val="0"/>
        </a:spcAft>
        <a:defRPr kumimoji="1" sz="4400">
          <a:solidFill>
            <a:schemeClr val="tx2"/>
          </a:solidFill>
          <a:latin typeface="Arial" charset="0"/>
          <a:ea typeface="新細明體" pitchFamily="18" charset="-120"/>
        </a:defRPr>
      </a:lvl4pPr>
      <a:lvl5pPr algn="ctr" rtl="0" fontAlgn="base">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4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TW" sz="4000" dirty="0"/>
              <a:t>Introduction to</a:t>
            </a:r>
            <a:br>
              <a:rPr lang="en-US" altLang="zh-TW" sz="4000" dirty="0"/>
            </a:br>
            <a:r>
              <a:rPr lang="en-US" altLang="zh-TW" sz="4000" dirty="0"/>
              <a:t>Cloud Computing</a:t>
            </a:r>
            <a:br>
              <a:rPr lang="en-US" altLang="zh-TW" sz="4000" dirty="0"/>
            </a:br>
            <a:r>
              <a:rPr lang="en-US" altLang="zh-TW" sz="4000" dirty="0"/>
              <a:t>Lecture </a:t>
            </a:r>
            <a:r>
              <a:rPr lang="en-US" altLang="zh-TW" sz="4000" dirty="0" smtClean="0"/>
              <a:t>5</a:t>
            </a:r>
            <a:endParaRPr lang="en-US" altLang="zh-TW" sz="4000" dirty="0"/>
          </a:p>
        </p:txBody>
      </p:sp>
      <p:sp>
        <p:nvSpPr>
          <p:cNvPr id="2" name="副標題 1"/>
          <p:cNvSpPr>
            <a:spLocks noGrp="1"/>
          </p:cNvSpPr>
          <p:nvPr>
            <p:ph type="subTitle" idx="1"/>
          </p:nvPr>
        </p:nvSpPr>
        <p:spPr/>
        <p:txBody>
          <a:bodyPr/>
          <a:lstStyle/>
          <a:p>
            <a:r>
              <a:rPr lang="en-US" altLang="zh-TW" dirty="0" smtClean="0"/>
              <a:t>Server Virtualization</a:t>
            </a:r>
            <a:endParaRPr lang="zh-TW" altLang="en-US" dirty="0"/>
          </a:p>
        </p:txBody>
      </p:sp>
      <p:sp>
        <p:nvSpPr>
          <p:cNvPr id="4" name="文字方塊 3"/>
          <p:cNvSpPr txBox="1"/>
          <p:nvPr/>
        </p:nvSpPr>
        <p:spPr>
          <a:xfrm>
            <a:off x="1371600" y="6084395"/>
            <a:ext cx="7165680" cy="523220"/>
          </a:xfrm>
          <a:prstGeom prst="rect">
            <a:avLst/>
          </a:prstGeom>
          <a:noFill/>
        </p:spPr>
        <p:txBody>
          <a:bodyPr wrap="none" rtlCol="0">
            <a:spAutoFit/>
          </a:bodyPr>
          <a:lstStyle/>
          <a:p>
            <a:r>
              <a:rPr lang="en-US" altLang="zh-TW" sz="1400" dirty="0" smtClean="0"/>
              <a:t>*Some slides are adopted from “Distributed and Cloud Computing from </a:t>
            </a:r>
          </a:p>
          <a:p>
            <a:r>
              <a:rPr lang="en-US" altLang="zh-TW" sz="1400" dirty="0" smtClean="0"/>
              <a:t>Parallel Processing to the Internet of Things” by K. Hwang, G. C. Fox and J. J. </a:t>
            </a:r>
            <a:r>
              <a:rPr lang="en-US" altLang="zh-TW" sz="1400" dirty="0" err="1" smtClean="0"/>
              <a:t>Dongarra</a:t>
            </a:r>
            <a:endParaRPr lang="zh-TW" alt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Performance &amp; Optimization</a:t>
            </a:r>
            <a:endParaRPr lang="en-US" dirty="0"/>
          </a:p>
        </p:txBody>
      </p:sp>
      <p:sp>
        <p:nvSpPr>
          <p:cNvPr id="3" name="Content Placeholder 2"/>
          <p:cNvSpPr>
            <a:spLocks noGrp="1"/>
          </p:cNvSpPr>
          <p:nvPr>
            <p:ph idx="1"/>
          </p:nvPr>
        </p:nvSpPr>
        <p:spPr/>
        <p:txBody>
          <a:bodyPr/>
          <a:lstStyle/>
          <a:p>
            <a:r>
              <a:rPr lang="en-US" dirty="0" smtClean="0"/>
              <a:t>What do performance and optimization mean in </a:t>
            </a:r>
            <a:r>
              <a:rPr lang="en-US" dirty="0" err="1" smtClean="0"/>
              <a:t>IaaS</a:t>
            </a:r>
            <a:r>
              <a:rPr lang="en-US" dirty="0" smtClean="0"/>
              <a:t> ?</a:t>
            </a:r>
          </a:p>
          <a:p>
            <a:pPr lvl="1"/>
            <a:r>
              <a:rPr lang="en-US" dirty="0" smtClean="0"/>
              <a:t>Physical resources should be highly utilized among different clients.</a:t>
            </a:r>
          </a:p>
          <a:p>
            <a:pPr lvl="1"/>
            <a:r>
              <a:rPr lang="en-US" dirty="0" smtClean="0"/>
              <a:t>Physical resources should form a large resource pool which provide high computing power through parallel processing.</a:t>
            </a:r>
          </a:p>
          <a:p>
            <a:pPr lvl="1"/>
            <a:r>
              <a:rPr lang="en-US" dirty="0" smtClean="0"/>
              <a:t>Virtual infrastructure resources will be dynamically configured to an optimized deployment among physical resources.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402843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Performance &amp; Optimization</a:t>
            </a:r>
            <a:endParaRPr lang="en-US" dirty="0"/>
          </a:p>
        </p:txBody>
      </p:sp>
      <p:sp>
        <p:nvSpPr>
          <p:cNvPr id="3" name="Content Placeholder 2"/>
          <p:cNvSpPr>
            <a:spLocks noGrp="1"/>
          </p:cNvSpPr>
          <p:nvPr>
            <p:ph idx="1"/>
          </p:nvPr>
        </p:nvSpPr>
        <p:spPr/>
        <p:txBody>
          <a:bodyPr/>
          <a:lstStyle/>
          <a:p>
            <a:r>
              <a:rPr lang="en-US" dirty="0" smtClean="0"/>
              <a:t>How to approach performance and optimization in </a:t>
            </a:r>
            <a:r>
              <a:rPr lang="en-US" dirty="0" err="1" smtClean="0"/>
              <a:t>IaaS</a:t>
            </a:r>
            <a:r>
              <a:rPr lang="en-US" dirty="0" smtClean="0"/>
              <a:t> ?</a:t>
            </a:r>
          </a:p>
          <a:p>
            <a:pPr lvl="1"/>
            <a:r>
              <a:rPr lang="en-US" sz="2000" dirty="0" smtClean="0"/>
              <a:t>For computation resources :</a:t>
            </a:r>
          </a:p>
          <a:p>
            <a:pPr lvl="2"/>
            <a:r>
              <a:rPr lang="en-US" sz="2000" dirty="0" smtClean="0"/>
              <a:t>Deploy virtual machine with load balancing consideration.</a:t>
            </a:r>
          </a:p>
          <a:p>
            <a:pPr lvl="2"/>
            <a:r>
              <a:rPr lang="en-US" sz="2000" dirty="0" smtClean="0"/>
              <a:t>Live migrate virtual machines among physical ones to balance the system loading.</a:t>
            </a:r>
          </a:p>
          <a:p>
            <a:pPr lvl="1"/>
            <a:r>
              <a:rPr lang="en-US" sz="2000" dirty="0" smtClean="0"/>
              <a:t>For storage resources :</a:t>
            </a:r>
          </a:p>
          <a:p>
            <a:pPr lvl="2"/>
            <a:r>
              <a:rPr lang="en-US" sz="2000" dirty="0" smtClean="0"/>
              <a:t>Deploy virtual storage with hot spot access consideration.</a:t>
            </a:r>
          </a:p>
          <a:p>
            <a:pPr lvl="2"/>
            <a:r>
              <a:rPr lang="en-US" sz="2000" dirty="0" smtClean="0"/>
              <a:t>Live migrate virtual storage among physical ones with different performance level.</a:t>
            </a:r>
          </a:p>
          <a:p>
            <a:pPr lvl="1"/>
            <a:r>
              <a:rPr lang="en-US" sz="2000" dirty="0" smtClean="0"/>
              <a:t>For communication resources :</a:t>
            </a:r>
          </a:p>
          <a:p>
            <a:pPr lvl="2"/>
            <a:r>
              <a:rPr lang="en-US" sz="2000" dirty="0" smtClean="0"/>
              <a:t>Consider network bandwidth loading when deploying virtual machines and storage.</a:t>
            </a:r>
          </a:p>
          <a:p>
            <a:pPr lvl="2"/>
            <a:r>
              <a:rPr lang="en-US" sz="2000" dirty="0" smtClean="0"/>
              <a:t>Dynamically migrate virtual machines or storage to balance network flow.</a:t>
            </a:r>
          </a:p>
        </p:txBody>
      </p:sp>
      <p:pic>
        <p:nvPicPr>
          <p:cNvPr id="6"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2939733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Accessibility &amp; Portability</a:t>
            </a:r>
            <a:endParaRPr lang="en-US" dirty="0"/>
          </a:p>
        </p:txBody>
      </p:sp>
      <p:sp>
        <p:nvSpPr>
          <p:cNvPr id="3" name="Content Placeholder 2"/>
          <p:cNvSpPr>
            <a:spLocks noGrp="1"/>
          </p:cNvSpPr>
          <p:nvPr>
            <p:ph idx="1"/>
          </p:nvPr>
        </p:nvSpPr>
        <p:spPr/>
        <p:txBody>
          <a:bodyPr/>
          <a:lstStyle/>
          <a:p>
            <a:r>
              <a:rPr lang="en-US" dirty="0" smtClean="0"/>
              <a:t>What do accessibility and portability mean in </a:t>
            </a:r>
            <a:r>
              <a:rPr lang="en-US" dirty="0" err="1" smtClean="0"/>
              <a:t>IaaS</a:t>
            </a:r>
            <a:r>
              <a:rPr lang="en-US" dirty="0" smtClean="0"/>
              <a:t> ?</a:t>
            </a:r>
          </a:p>
          <a:p>
            <a:pPr lvl="1"/>
            <a:r>
              <a:rPr lang="en-US" dirty="0" smtClean="0"/>
              <a:t>Clients should be able to control, manage and access infrastructure resources in an easy way, such as the web-browser, without additional local software or hardware installation.</a:t>
            </a:r>
          </a:p>
          <a:p>
            <a:pPr lvl="1"/>
            <a:r>
              <a:rPr lang="en-US" dirty="0" smtClean="0"/>
              <a:t>Provided infrastructure resources should be able to be reallocated or duplicated easily.</a:t>
            </a:r>
          </a:p>
        </p:txBody>
      </p:sp>
      <p:pic>
        <p:nvPicPr>
          <p:cNvPr id="5" name="Picture 4"/>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2489341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Accessibility &amp; Portability</a:t>
            </a:r>
            <a:endParaRPr lang="en-US" dirty="0"/>
          </a:p>
        </p:txBody>
      </p:sp>
      <p:sp>
        <p:nvSpPr>
          <p:cNvPr id="3" name="Content Placeholder 2"/>
          <p:cNvSpPr>
            <a:spLocks noGrp="1"/>
          </p:cNvSpPr>
          <p:nvPr>
            <p:ph idx="1"/>
          </p:nvPr>
        </p:nvSpPr>
        <p:spPr/>
        <p:txBody>
          <a:bodyPr/>
          <a:lstStyle/>
          <a:p>
            <a:r>
              <a:rPr lang="en-US" dirty="0" smtClean="0"/>
              <a:t>How to approach accessibility and portability in </a:t>
            </a:r>
            <a:r>
              <a:rPr lang="en-US" dirty="0" err="1" smtClean="0"/>
              <a:t>IaaS</a:t>
            </a:r>
            <a:r>
              <a:rPr lang="en-US" dirty="0" smtClean="0"/>
              <a:t> ?</a:t>
            </a:r>
          </a:p>
          <a:p>
            <a:pPr lvl="1"/>
            <a:r>
              <a:rPr lang="en-US" dirty="0" smtClean="0"/>
              <a:t>For computation resources :</a:t>
            </a:r>
          </a:p>
          <a:p>
            <a:pPr lvl="2"/>
            <a:r>
              <a:rPr lang="en-US" dirty="0" smtClean="0"/>
              <a:t>Cloud provider integrates virtual machine management and access through web-based portal.</a:t>
            </a:r>
          </a:p>
          <a:p>
            <a:pPr lvl="2"/>
            <a:r>
              <a:rPr lang="en-US" dirty="0" smtClean="0"/>
              <a:t>Comply the virtual machine standard for portability.</a:t>
            </a:r>
          </a:p>
          <a:p>
            <a:pPr lvl="1"/>
            <a:r>
              <a:rPr lang="en-US" dirty="0" smtClean="0"/>
              <a:t>For storage resources :</a:t>
            </a:r>
          </a:p>
          <a:p>
            <a:pPr lvl="2"/>
            <a:r>
              <a:rPr lang="en-US" dirty="0" smtClean="0"/>
              <a:t>Cloud provider integrates virtual storage management and access through web-based portal.</a:t>
            </a:r>
          </a:p>
          <a:p>
            <a:pPr lvl="1"/>
            <a:r>
              <a:rPr lang="en-US" dirty="0" smtClean="0"/>
              <a:t>For communication resources :</a:t>
            </a:r>
          </a:p>
          <a:p>
            <a:pPr lvl="2"/>
            <a:r>
              <a:rPr lang="en-US" dirty="0" smtClean="0"/>
              <a:t>Cloud provider integrates virtual network management and access through web-based portal.</a:t>
            </a:r>
          </a:p>
        </p:txBody>
      </p:sp>
      <p:pic>
        <p:nvPicPr>
          <p:cNvPr id="5" name="Picture 4"/>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1971911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TW" sz="4000" dirty="0" smtClean="0"/>
              <a:t>Virtualization Overview</a:t>
            </a:r>
            <a:endParaRPr lang="en-US" altLang="zh-TW" sz="4000" dirty="0"/>
          </a:p>
        </p:txBody>
      </p:sp>
      <p:sp>
        <p:nvSpPr>
          <p:cNvPr id="2" name="副標題 1"/>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069804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Overview</a:t>
            </a:r>
            <a:endParaRPr lang="en-US" dirty="0"/>
          </a:p>
        </p:txBody>
      </p:sp>
      <p:sp>
        <p:nvSpPr>
          <p:cNvPr id="3" name="Content Placeholder 2"/>
          <p:cNvSpPr>
            <a:spLocks noGrp="1"/>
          </p:cNvSpPr>
          <p:nvPr>
            <p:ph idx="1"/>
          </p:nvPr>
        </p:nvSpPr>
        <p:spPr/>
        <p:txBody>
          <a:bodyPr>
            <a:normAutofit fontScale="92500"/>
          </a:bodyPr>
          <a:lstStyle/>
          <a:p>
            <a:r>
              <a:rPr lang="en-US" dirty="0" smtClean="0"/>
              <a:t>What is virtualization ?</a:t>
            </a:r>
          </a:p>
          <a:p>
            <a:pPr lvl="1"/>
            <a:r>
              <a:rPr lang="en-US" altLang="zh-TW" dirty="0" smtClean="0"/>
              <a:t>Virtualization is the creation of a virtual (rather than physical) version of something, such as an operating system, a server, a storage device or network resources.</a:t>
            </a:r>
          </a:p>
          <a:p>
            <a:pPr lvl="1"/>
            <a:r>
              <a:rPr lang="en-US" altLang="zh-TW" dirty="0" smtClean="0"/>
              <a:t>It hides the physical characteristics of a resource from users, instead showing another abstract resource.</a:t>
            </a:r>
            <a:br>
              <a:rPr lang="en-US" altLang="zh-TW" dirty="0" smtClean="0"/>
            </a:br>
            <a:endParaRPr lang="en-US" altLang="zh-TW" dirty="0" smtClean="0"/>
          </a:p>
          <a:p>
            <a:r>
              <a:rPr lang="en-US" altLang="zh-TW" dirty="0" smtClean="0"/>
              <a:t>But, where does virtualization come from ?</a:t>
            </a:r>
          </a:p>
          <a:p>
            <a:pPr lvl="1"/>
            <a:r>
              <a:rPr lang="en-US" altLang="zh-TW" dirty="0" smtClean="0"/>
              <a:t>Virtualization is NOT a new idea of computer science.</a:t>
            </a:r>
          </a:p>
          <a:p>
            <a:pPr lvl="1"/>
            <a:r>
              <a:rPr lang="en-US" altLang="zh-TW" dirty="0" smtClean="0"/>
              <a:t>Virtualization concept comes from the component abstraction of system design, and it has been adapted in many system level.</a:t>
            </a:r>
          </a:p>
          <a:p>
            <a:pPr lvl="1"/>
            <a:r>
              <a:rPr lang="en-US" altLang="zh-TW" dirty="0" smtClean="0"/>
              <a:t>Now, let’s take a look of our original system architecture !!</a:t>
            </a:r>
          </a:p>
        </p:txBody>
      </p:sp>
    </p:spTree>
    <p:extLst>
      <p:ext uri="{BB962C8B-B14F-4D97-AF65-F5344CB8AC3E}">
        <p14:creationId xmlns:p14="http://schemas.microsoft.com/office/powerpoint/2010/main" val="2590134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Overview</a:t>
            </a:r>
            <a:endParaRPr lang="en-US" dirty="0"/>
          </a:p>
        </p:txBody>
      </p:sp>
      <p:sp>
        <p:nvSpPr>
          <p:cNvPr id="3" name="Content Placeholder 2"/>
          <p:cNvSpPr>
            <a:spLocks noGrp="1"/>
          </p:cNvSpPr>
          <p:nvPr>
            <p:ph idx="1"/>
          </p:nvPr>
        </p:nvSpPr>
        <p:spPr>
          <a:xfrm>
            <a:off x="228600" y="1600200"/>
            <a:ext cx="4526280" cy="4525963"/>
          </a:xfrm>
        </p:spPr>
        <p:txBody>
          <a:bodyPr/>
          <a:lstStyle/>
          <a:p>
            <a:r>
              <a:rPr lang="en-US" dirty="0" smtClean="0"/>
              <a:t>System abstraction :</a:t>
            </a:r>
          </a:p>
          <a:p>
            <a:pPr lvl="1"/>
            <a:r>
              <a:rPr lang="en-US" sz="2000" dirty="0" smtClean="0"/>
              <a:t>Computer systems are built on levels of abstraction.</a:t>
            </a:r>
          </a:p>
          <a:p>
            <a:pPr lvl="1"/>
            <a:r>
              <a:rPr lang="en-US" sz="2000" dirty="0" smtClean="0"/>
              <a:t>Higher level of abstraction hide details at lower levels.</a:t>
            </a:r>
          </a:p>
          <a:p>
            <a:pPr lvl="1"/>
            <a:r>
              <a:rPr lang="en-US" sz="2000" dirty="0" smtClean="0"/>
              <a:t>Designer of each abstraction level make use of the functions supported from its lower level, and provide another abstraction to its higher one.</a:t>
            </a:r>
            <a:br>
              <a:rPr lang="en-US" sz="2000" dirty="0" smtClean="0"/>
            </a:br>
            <a:endParaRPr lang="en-US" sz="2000" dirty="0" smtClean="0"/>
          </a:p>
          <a:p>
            <a:pPr lvl="1"/>
            <a:r>
              <a:rPr lang="en-US" sz="2000" dirty="0" smtClean="0"/>
              <a:t>Example</a:t>
            </a:r>
          </a:p>
          <a:p>
            <a:pPr lvl="2"/>
            <a:r>
              <a:rPr lang="en-US" sz="2000" dirty="0" smtClean="0"/>
              <a:t>files are an abstraction of a disk</a:t>
            </a:r>
          </a:p>
          <a:p>
            <a:pPr lvl="1"/>
            <a:endParaRPr lang="en-US" dirty="0"/>
          </a:p>
        </p:txBody>
      </p:sp>
      <p:pic>
        <p:nvPicPr>
          <p:cNvPr id="5" name="Picture 6"/>
          <p:cNvPicPr>
            <a:picLocks noChangeAspect="1" noChangeArrowheads="1"/>
          </p:cNvPicPr>
          <p:nvPr/>
        </p:nvPicPr>
        <p:blipFill>
          <a:blip r:embed="rId2" cstate="print"/>
          <a:srcRect l="1667" t="5634" r="3333" b="4225"/>
          <a:stretch>
            <a:fillRect/>
          </a:stretch>
        </p:blipFill>
        <p:spPr bwMode="auto">
          <a:xfrm>
            <a:off x="4850606" y="1608221"/>
            <a:ext cx="4064794" cy="45639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8357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Overview</a:t>
            </a:r>
            <a:endParaRPr lang="en-US" dirty="0"/>
          </a:p>
        </p:txBody>
      </p:sp>
      <p:sp>
        <p:nvSpPr>
          <p:cNvPr id="3" name="Content Placeholder 2"/>
          <p:cNvSpPr>
            <a:spLocks noGrp="1"/>
          </p:cNvSpPr>
          <p:nvPr>
            <p:ph idx="1"/>
          </p:nvPr>
        </p:nvSpPr>
        <p:spPr>
          <a:xfrm>
            <a:off x="457200" y="1600200"/>
            <a:ext cx="4297680" cy="4525963"/>
          </a:xfrm>
        </p:spPr>
        <p:txBody>
          <a:bodyPr/>
          <a:lstStyle/>
          <a:p>
            <a:r>
              <a:rPr lang="en-US" sz="2000" dirty="0" smtClean="0"/>
              <a:t>Machine level abstraction :</a:t>
            </a:r>
          </a:p>
          <a:p>
            <a:pPr lvl="1"/>
            <a:r>
              <a:rPr lang="en-US" sz="2000" dirty="0" smtClean="0"/>
              <a:t>For OS developers, a machine is defined by ISA (Instruction Set Architecture).</a:t>
            </a:r>
          </a:p>
          <a:p>
            <a:pPr lvl="1"/>
            <a:r>
              <a:rPr lang="en-US" sz="2000" dirty="0" smtClean="0"/>
              <a:t>This is the major division between hardware and software.</a:t>
            </a:r>
            <a:br>
              <a:rPr lang="en-US" sz="2000" dirty="0" smtClean="0"/>
            </a:br>
            <a:endParaRPr lang="en-US" sz="2000" dirty="0" smtClean="0"/>
          </a:p>
          <a:p>
            <a:pPr lvl="1"/>
            <a:r>
              <a:rPr lang="en-US" sz="2000" dirty="0" smtClean="0"/>
              <a:t>Examples :</a:t>
            </a:r>
          </a:p>
          <a:p>
            <a:pPr lvl="2"/>
            <a:r>
              <a:rPr lang="en-US" sz="2000" dirty="0" smtClean="0"/>
              <a:t>X86</a:t>
            </a:r>
          </a:p>
          <a:p>
            <a:pPr lvl="2"/>
            <a:r>
              <a:rPr lang="en-US" sz="2000" dirty="0" smtClean="0"/>
              <a:t>ARM</a:t>
            </a:r>
          </a:p>
          <a:p>
            <a:pPr lvl="2"/>
            <a:r>
              <a:rPr lang="en-US" sz="2000" dirty="0" smtClean="0"/>
              <a:t>MIPS</a:t>
            </a:r>
          </a:p>
        </p:txBody>
      </p:sp>
      <p:pic>
        <p:nvPicPr>
          <p:cNvPr id="4" name="Picture 5"/>
          <p:cNvPicPr>
            <a:picLocks noChangeAspect="1" noChangeArrowheads="1"/>
          </p:cNvPicPr>
          <p:nvPr/>
        </p:nvPicPr>
        <p:blipFill>
          <a:blip r:embed="rId2" cstate="print"/>
          <a:srcRect l="4242" t="14286" r="7273" b="13714"/>
          <a:stretch>
            <a:fillRect/>
          </a:stretch>
        </p:blipFill>
        <p:spPr bwMode="auto">
          <a:xfrm>
            <a:off x="4953000" y="1828800"/>
            <a:ext cx="3973286"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839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Overview</a:t>
            </a:r>
            <a:endParaRPr lang="en-US" dirty="0"/>
          </a:p>
        </p:txBody>
      </p:sp>
      <p:sp>
        <p:nvSpPr>
          <p:cNvPr id="3" name="Content Placeholder 2"/>
          <p:cNvSpPr>
            <a:spLocks noGrp="1"/>
          </p:cNvSpPr>
          <p:nvPr>
            <p:ph idx="1"/>
          </p:nvPr>
        </p:nvSpPr>
        <p:spPr>
          <a:xfrm>
            <a:off x="457200" y="1600200"/>
            <a:ext cx="4297680" cy="4525963"/>
          </a:xfrm>
        </p:spPr>
        <p:txBody>
          <a:bodyPr/>
          <a:lstStyle/>
          <a:p>
            <a:r>
              <a:rPr lang="en-US" sz="2000" dirty="0" smtClean="0"/>
              <a:t>OS level abstraction :</a:t>
            </a:r>
          </a:p>
          <a:p>
            <a:pPr lvl="1"/>
            <a:r>
              <a:rPr lang="en-US" sz="2000" dirty="0" smtClean="0"/>
              <a:t>For compiler or library developers, a machine is defined by ABI (Application Binary Interface).</a:t>
            </a:r>
          </a:p>
          <a:p>
            <a:pPr lvl="1"/>
            <a:r>
              <a:rPr lang="en-US" sz="2000" dirty="0" smtClean="0"/>
              <a:t>This define the basic OS interface which may be used by libraries or user.</a:t>
            </a:r>
            <a:br>
              <a:rPr lang="en-US" sz="2000" dirty="0" smtClean="0"/>
            </a:br>
            <a:endParaRPr lang="en-US" sz="2000" dirty="0" smtClean="0"/>
          </a:p>
          <a:p>
            <a:pPr lvl="1"/>
            <a:r>
              <a:rPr lang="en-US" sz="2000" dirty="0" smtClean="0"/>
              <a:t>Examples :</a:t>
            </a:r>
          </a:p>
          <a:p>
            <a:pPr lvl="2"/>
            <a:r>
              <a:rPr lang="en-US" sz="2000" dirty="0" smtClean="0"/>
              <a:t>User ISA</a:t>
            </a:r>
          </a:p>
          <a:p>
            <a:pPr lvl="2"/>
            <a:r>
              <a:rPr lang="en-US" sz="2000" dirty="0" smtClean="0"/>
              <a:t>OS system call</a:t>
            </a:r>
          </a:p>
        </p:txBody>
      </p:sp>
      <p:pic>
        <p:nvPicPr>
          <p:cNvPr id="4" name="Picture 5"/>
          <p:cNvPicPr>
            <a:picLocks noChangeAspect="1" noChangeArrowheads="1"/>
          </p:cNvPicPr>
          <p:nvPr/>
        </p:nvPicPr>
        <p:blipFill>
          <a:blip r:embed="rId2" cstate="print"/>
          <a:srcRect l="4311" t="7692" r="9218" b="9231"/>
          <a:stretch>
            <a:fillRect/>
          </a:stretch>
        </p:blipFill>
        <p:spPr bwMode="auto">
          <a:xfrm>
            <a:off x="4958080" y="1828800"/>
            <a:ext cx="3977640"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7391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Overview</a:t>
            </a:r>
            <a:endParaRPr lang="en-US" dirty="0"/>
          </a:p>
        </p:txBody>
      </p:sp>
      <p:sp>
        <p:nvSpPr>
          <p:cNvPr id="3" name="Content Placeholder 2"/>
          <p:cNvSpPr>
            <a:spLocks noGrp="1"/>
          </p:cNvSpPr>
          <p:nvPr>
            <p:ph idx="1"/>
          </p:nvPr>
        </p:nvSpPr>
        <p:spPr>
          <a:xfrm>
            <a:off x="457200" y="1600200"/>
            <a:ext cx="4297680" cy="4525963"/>
          </a:xfrm>
        </p:spPr>
        <p:txBody>
          <a:bodyPr/>
          <a:lstStyle/>
          <a:p>
            <a:r>
              <a:rPr lang="en-US" sz="2000" dirty="0" smtClean="0"/>
              <a:t>Library level abstraction :</a:t>
            </a:r>
          </a:p>
          <a:p>
            <a:pPr lvl="1"/>
            <a:r>
              <a:rPr lang="en-US" sz="2000" dirty="0" smtClean="0"/>
              <a:t>For application developers, a machine is defined by API (Application Programming Interface).</a:t>
            </a:r>
          </a:p>
          <a:p>
            <a:pPr lvl="1"/>
            <a:r>
              <a:rPr lang="en-US" sz="2000" dirty="0" smtClean="0"/>
              <a:t>This abstraction provides the well-rounded functionalities.</a:t>
            </a:r>
            <a:br>
              <a:rPr lang="en-US" sz="2000" dirty="0" smtClean="0"/>
            </a:br>
            <a:endParaRPr lang="en-US" sz="2000" dirty="0" smtClean="0"/>
          </a:p>
          <a:p>
            <a:pPr lvl="1"/>
            <a:r>
              <a:rPr lang="en-US" sz="2000" dirty="0" smtClean="0"/>
              <a:t>Examples :</a:t>
            </a:r>
          </a:p>
          <a:p>
            <a:pPr lvl="2"/>
            <a:r>
              <a:rPr lang="en-US" sz="2000" dirty="0" smtClean="0"/>
              <a:t>User ISA</a:t>
            </a:r>
          </a:p>
          <a:p>
            <a:pPr lvl="2"/>
            <a:r>
              <a:rPr lang="en-US" sz="2000" dirty="0" smtClean="0"/>
              <a:t>Standard C library</a:t>
            </a:r>
          </a:p>
          <a:p>
            <a:pPr lvl="2"/>
            <a:r>
              <a:rPr lang="en-US" sz="2000" dirty="0" smtClean="0"/>
              <a:t>Graphical library</a:t>
            </a:r>
          </a:p>
        </p:txBody>
      </p:sp>
      <p:pic>
        <p:nvPicPr>
          <p:cNvPr id="4" name="Picture 5"/>
          <p:cNvPicPr>
            <a:picLocks noChangeAspect="1" noChangeArrowheads="1"/>
          </p:cNvPicPr>
          <p:nvPr/>
        </p:nvPicPr>
        <p:blipFill>
          <a:blip r:embed="rId2" cstate="print"/>
          <a:srcRect l="2222" t="10606" r="7843" b="6869"/>
          <a:stretch>
            <a:fillRect/>
          </a:stretch>
        </p:blipFill>
        <p:spPr bwMode="auto">
          <a:xfrm>
            <a:off x="4953000" y="1828800"/>
            <a:ext cx="3977640"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3075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TW" sz="4000" dirty="0"/>
              <a:t>How </a:t>
            </a:r>
            <a:r>
              <a:rPr lang="en-US" altLang="zh-TW" sz="4000" dirty="0" smtClean="0"/>
              <a:t>Virtualization </a:t>
            </a:r>
            <a:r>
              <a:rPr lang="en-US" altLang="zh-TW" sz="4000" dirty="0"/>
              <a:t>meets cloud properties ?</a:t>
            </a:r>
          </a:p>
        </p:txBody>
      </p:sp>
      <p:sp>
        <p:nvSpPr>
          <p:cNvPr id="2" name="副標題 1"/>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43820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572000" y="3124200"/>
            <a:ext cx="4479047" cy="32004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Virtual Machine</a:t>
            </a:r>
            <a:endParaRPr lang="en-US" dirty="0"/>
          </a:p>
        </p:txBody>
      </p:sp>
      <p:sp>
        <p:nvSpPr>
          <p:cNvPr id="3" name="Content Placeholder 2"/>
          <p:cNvSpPr>
            <a:spLocks noGrp="1"/>
          </p:cNvSpPr>
          <p:nvPr>
            <p:ph idx="1"/>
          </p:nvPr>
        </p:nvSpPr>
        <p:spPr/>
        <p:txBody>
          <a:bodyPr/>
          <a:lstStyle/>
          <a:p>
            <a:r>
              <a:rPr lang="en-US" sz="2000" dirty="0" smtClean="0"/>
              <a:t>What is Virtual Machine (VM)?</a:t>
            </a:r>
          </a:p>
          <a:p>
            <a:pPr lvl="1"/>
            <a:r>
              <a:rPr lang="en-US" sz="2000" b="1" dirty="0" smtClean="0"/>
              <a:t>VM</a:t>
            </a:r>
            <a:r>
              <a:rPr lang="en-US" sz="2000" dirty="0" smtClean="0"/>
              <a:t> is a software implementation of a machine (i.e. a computer) that executes programs like a real machine.</a:t>
            </a:r>
            <a:br>
              <a:rPr lang="en-US" sz="2000" dirty="0" smtClean="0"/>
            </a:br>
            <a:endParaRPr lang="en-US" sz="2000" dirty="0" smtClean="0"/>
          </a:p>
          <a:p>
            <a:r>
              <a:rPr lang="en-US" sz="2000" dirty="0" smtClean="0"/>
              <a:t>Terminology :</a:t>
            </a:r>
          </a:p>
          <a:p>
            <a:pPr lvl="1"/>
            <a:r>
              <a:rPr lang="en-US" sz="2000" dirty="0" smtClean="0"/>
              <a:t>Host (Target)</a:t>
            </a:r>
          </a:p>
          <a:p>
            <a:pPr lvl="2"/>
            <a:r>
              <a:rPr lang="en-US" sz="2000" dirty="0" smtClean="0"/>
              <a:t>The primary environment where</a:t>
            </a:r>
            <a:br>
              <a:rPr lang="en-US" sz="2000" dirty="0" smtClean="0"/>
            </a:br>
            <a:r>
              <a:rPr lang="en-US" sz="2000" dirty="0" smtClean="0"/>
              <a:t>will be the target of virtualization.</a:t>
            </a:r>
          </a:p>
          <a:p>
            <a:pPr lvl="1"/>
            <a:r>
              <a:rPr lang="en-US" sz="2000" dirty="0" smtClean="0"/>
              <a:t>Guest (Source)</a:t>
            </a:r>
          </a:p>
          <a:p>
            <a:pPr lvl="2"/>
            <a:r>
              <a:rPr lang="en-US" sz="2000" dirty="0" smtClean="0"/>
              <a:t>The virtualized environment where</a:t>
            </a:r>
            <a:br>
              <a:rPr lang="en-US" sz="2000" dirty="0" smtClean="0"/>
            </a:br>
            <a:r>
              <a:rPr lang="en-US" sz="2000" dirty="0" smtClean="0"/>
              <a:t>will be the source of virtualization.</a:t>
            </a:r>
          </a:p>
        </p:txBody>
      </p:sp>
    </p:spTree>
    <p:extLst>
      <p:ext uri="{BB962C8B-B14F-4D97-AF65-F5344CB8AC3E}">
        <p14:creationId xmlns:p14="http://schemas.microsoft.com/office/powerpoint/2010/main" val="4052821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80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98450"/>
            <a:ext cx="8296275" cy="598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357731"/>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5"/>
          <p:cNvSpPr>
            <a:spLocks noChangeArrowheads="1"/>
          </p:cNvSpPr>
          <p:nvPr/>
        </p:nvSpPr>
        <p:spPr bwMode="auto">
          <a:xfrm>
            <a:off x="354013" y="591703"/>
            <a:ext cx="8361362" cy="534915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nSpc>
                <a:spcPct val="140000"/>
              </a:lnSpc>
            </a:pPr>
            <a:r>
              <a:rPr lang="en-US" altLang="zh-TW" sz="2400" i="1" dirty="0"/>
              <a:t>Virtualization at </a:t>
            </a:r>
            <a:r>
              <a:rPr lang="en-US" altLang="zh-TW" sz="2400" b="1" i="1" dirty="0"/>
              <a:t>ISA level</a:t>
            </a:r>
            <a:r>
              <a:rPr lang="en-US" altLang="zh-TW" sz="2400" i="1" dirty="0"/>
              <a:t>:</a:t>
            </a:r>
          </a:p>
          <a:p>
            <a:pPr>
              <a:lnSpc>
                <a:spcPct val="140000"/>
              </a:lnSpc>
            </a:pPr>
            <a:r>
              <a:rPr lang="en-US" altLang="zh-TW" sz="2000" dirty="0"/>
              <a:t>Emulating a given ISA by the ISA of the host machine. For example, MIPS binary code can run on an x-86-based host machine with the help of ISA emulation. Typical systems: </a:t>
            </a:r>
            <a:r>
              <a:rPr lang="en-US" altLang="zh-TW" sz="2000" dirty="0" err="1"/>
              <a:t>Bochs</a:t>
            </a:r>
            <a:r>
              <a:rPr lang="en-US" altLang="zh-TW" sz="2000" dirty="0"/>
              <a:t>, Crusoe, </a:t>
            </a:r>
            <a:r>
              <a:rPr lang="en-US" altLang="zh-TW" sz="2000" dirty="0" err="1"/>
              <a:t>Quemu</a:t>
            </a:r>
            <a:r>
              <a:rPr lang="en-US" altLang="zh-TW" sz="2000" dirty="0"/>
              <a:t>, BIRD, Dynamo</a:t>
            </a:r>
          </a:p>
          <a:p>
            <a:pPr marL="342900" indent="-342900">
              <a:lnSpc>
                <a:spcPct val="140000"/>
              </a:lnSpc>
              <a:buFont typeface="Arial" panose="020B0604020202020204" pitchFamily="34" charset="0"/>
              <a:buChar char="•"/>
            </a:pPr>
            <a:r>
              <a:rPr lang="en-US" altLang="zh-TW" sz="2000" dirty="0"/>
              <a:t>Advantage:  It can run a large amount of legacy binary codes written for various processors on any given new hardware host machines; best application flexibility</a:t>
            </a:r>
          </a:p>
          <a:p>
            <a:pPr marL="342900" indent="-342900">
              <a:lnSpc>
                <a:spcPct val="140000"/>
              </a:lnSpc>
              <a:buFont typeface="Arial" panose="020B0604020202020204" pitchFamily="34" charset="0"/>
              <a:buChar char="•"/>
            </a:pPr>
            <a:r>
              <a:rPr lang="en-US" altLang="zh-TW" sz="2000" dirty="0"/>
              <a:t>Shortcoming &amp; limitation:  One source instruction may require tens or hundreds of native target instructions to perform its function, which is relatively slow. V-ISA requires adding a processor-specific software translation layer in the complier.</a:t>
            </a:r>
          </a:p>
        </p:txBody>
      </p:sp>
      <p:sp>
        <p:nvSpPr>
          <p:cNvPr id="2" name="文字方塊 1"/>
          <p:cNvSpPr txBox="1"/>
          <p:nvPr/>
        </p:nvSpPr>
        <p:spPr>
          <a:xfrm>
            <a:off x="354013" y="6324600"/>
            <a:ext cx="8858194" cy="369332"/>
          </a:xfrm>
          <a:prstGeom prst="rect">
            <a:avLst/>
          </a:prstGeom>
          <a:noFill/>
        </p:spPr>
        <p:txBody>
          <a:bodyPr wrap="none" rtlCol="0">
            <a:spAutoFit/>
          </a:bodyPr>
          <a:lstStyle/>
          <a:p>
            <a:r>
              <a:rPr lang="en-US" altLang="zh-TW" dirty="0" smtClean="0"/>
              <a:t>* This technology is usually included in the Hardware-Abstraction-Level-Virtualization</a:t>
            </a:r>
            <a:endParaRPr lang="zh-TW" altLang="en-US" dirty="0"/>
          </a:p>
        </p:txBody>
      </p:sp>
    </p:spTree>
    <p:extLst>
      <p:ext uri="{BB962C8B-B14F-4D97-AF65-F5344CB8AC3E}">
        <p14:creationId xmlns:p14="http://schemas.microsoft.com/office/powerpoint/2010/main" val="3804411984"/>
      </p:ext>
    </p:extLst>
  </p:cSld>
  <p:clrMapOvr>
    <a:masterClrMapping/>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230188" y="550863"/>
            <a:ext cx="8728075" cy="462280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60000"/>
              </a:lnSpc>
            </a:pPr>
            <a:r>
              <a:rPr lang="en-US" altLang="zh-TW" sz="2400" i="1" dirty="0"/>
              <a:t>Virtualization at </a:t>
            </a:r>
            <a:r>
              <a:rPr lang="en-US" altLang="zh-TW" sz="2400" b="1" i="1" dirty="0"/>
              <a:t>Hardware Abstraction level</a:t>
            </a:r>
            <a:r>
              <a:rPr lang="en-US" altLang="zh-TW" sz="2400" i="1" dirty="0"/>
              <a:t>:</a:t>
            </a:r>
            <a:r>
              <a:rPr lang="en-US" altLang="zh-TW" sz="2400" dirty="0"/>
              <a:t> </a:t>
            </a:r>
            <a:endParaRPr lang="en-US" altLang="zh-TW" sz="2400" dirty="0" smtClean="0"/>
          </a:p>
          <a:p>
            <a:pPr>
              <a:lnSpc>
                <a:spcPct val="160000"/>
              </a:lnSpc>
            </a:pPr>
            <a:r>
              <a:rPr lang="en-US" altLang="zh-TW" sz="2000" dirty="0" smtClean="0"/>
              <a:t>Virtualization </a:t>
            </a:r>
            <a:r>
              <a:rPr lang="en-US" altLang="zh-TW" sz="2000" dirty="0"/>
              <a:t>is performed right on top of the hardware. It generates virtual hardware environments for VMs, and manages the underlying hardware through virtualization. Typical systems: VMware, Virtual PC, Denali, </a:t>
            </a:r>
            <a:r>
              <a:rPr lang="en-US" altLang="zh-TW" sz="2000" dirty="0" err="1"/>
              <a:t>Xen</a:t>
            </a:r>
            <a:endParaRPr lang="en-US" altLang="zh-TW" sz="2000" dirty="0"/>
          </a:p>
          <a:p>
            <a:pPr marL="342900" indent="-342900">
              <a:lnSpc>
                <a:spcPct val="160000"/>
              </a:lnSpc>
              <a:buFont typeface="Arial" panose="020B0604020202020204" pitchFamily="34" charset="0"/>
              <a:buChar char="•"/>
            </a:pPr>
            <a:endParaRPr lang="en-US" altLang="zh-TW" sz="2000" dirty="0"/>
          </a:p>
          <a:p>
            <a:pPr marL="342900" indent="-342900">
              <a:lnSpc>
                <a:spcPct val="160000"/>
              </a:lnSpc>
              <a:buFont typeface="Arial" panose="020B0604020202020204" pitchFamily="34" charset="0"/>
              <a:buChar char="•"/>
            </a:pPr>
            <a:r>
              <a:rPr lang="en-US" altLang="zh-TW" sz="2000" dirty="0"/>
              <a:t>Advantage: has higher performance and good application isolation</a:t>
            </a:r>
          </a:p>
          <a:p>
            <a:pPr marL="342900" indent="-342900">
              <a:lnSpc>
                <a:spcPct val="160000"/>
              </a:lnSpc>
              <a:buFont typeface="Arial" panose="020B0604020202020204" pitchFamily="34" charset="0"/>
              <a:buChar char="•"/>
            </a:pPr>
            <a:endParaRPr lang="en-US" altLang="zh-TW" sz="2000" dirty="0"/>
          </a:p>
          <a:p>
            <a:pPr marL="342900" indent="-342900">
              <a:lnSpc>
                <a:spcPct val="160000"/>
              </a:lnSpc>
              <a:buFont typeface="Arial" panose="020B0604020202020204" pitchFamily="34" charset="0"/>
              <a:buChar char="•"/>
            </a:pPr>
            <a:r>
              <a:rPr lang="en-US" altLang="zh-TW" sz="2000" dirty="0"/>
              <a:t>Shortcoming &amp; limitation: very expensive to implement (complexity)</a:t>
            </a:r>
          </a:p>
          <a:p>
            <a:pPr>
              <a:lnSpc>
                <a:spcPct val="160000"/>
              </a:lnSpc>
            </a:pPr>
            <a:endParaRPr lang="en-US" altLang="zh-TW" sz="2000" i="1" dirty="0"/>
          </a:p>
        </p:txBody>
      </p:sp>
    </p:spTree>
    <p:extLst>
      <p:ext uri="{BB962C8B-B14F-4D97-AF65-F5344CB8AC3E}">
        <p14:creationId xmlns:p14="http://schemas.microsoft.com/office/powerpoint/2010/main" val="374840571"/>
      </p:ext>
    </p:extLst>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311150" y="639763"/>
            <a:ext cx="8621713" cy="422269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pPr>
            <a:r>
              <a:rPr lang="en-US" altLang="zh-TW" sz="2400" i="1" dirty="0"/>
              <a:t>Virtualization at </a:t>
            </a:r>
            <a:r>
              <a:rPr lang="en-US" altLang="zh-TW" sz="2400" b="1" i="1" dirty="0"/>
              <a:t>Operating System level:</a:t>
            </a:r>
            <a:r>
              <a:rPr lang="en-US" altLang="zh-TW" sz="2400" b="1" dirty="0"/>
              <a:t> </a:t>
            </a:r>
          </a:p>
          <a:p>
            <a:pPr>
              <a:lnSpc>
                <a:spcPct val="110000"/>
              </a:lnSpc>
            </a:pPr>
            <a:r>
              <a:rPr lang="en-US" altLang="zh-TW" sz="2000" i="1" dirty="0"/>
              <a:t>      </a:t>
            </a:r>
            <a:r>
              <a:rPr lang="en-US" altLang="zh-TW" sz="2000" dirty="0"/>
              <a:t>It is an abstraction layer between traditional OS and user placations. This virtualization creates isolated containers on a single physical server and the OS-instance to utilize the hardware and software in datacenters. Typical systems: Jail / Virtual Environment / </a:t>
            </a:r>
            <a:r>
              <a:rPr lang="en-US" altLang="zh-TW" sz="2000" dirty="0" err="1"/>
              <a:t>Ensim's</a:t>
            </a:r>
            <a:r>
              <a:rPr lang="en-US" altLang="zh-TW" sz="2000" dirty="0"/>
              <a:t> VPS / FVM</a:t>
            </a:r>
          </a:p>
          <a:p>
            <a:pPr>
              <a:lnSpc>
                <a:spcPct val="110000"/>
              </a:lnSpc>
            </a:pPr>
            <a:endParaRPr lang="en-US" altLang="zh-TW" sz="2000" dirty="0"/>
          </a:p>
          <a:p>
            <a:pPr marL="342900" indent="-342900">
              <a:lnSpc>
                <a:spcPct val="110000"/>
              </a:lnSpc>
              <a:buFont typeface="Arial" panose="020B0604020202020204" pitchFamily="34" charset="0"/>
              <a:buChar char="•"/>
            </a:pPr>
            <a:r>
              <a:rPr lang="en-US" altLang="zh-TW" sz="2000" dirty="0"/>
              <a:t>Advantage: have minimal </a:t>
            </a:r>
            <a:r>
              <a:rPr lang="en-US" altLang="zh-TW" sz="2000" dirty="0" err="1"/>
              <a:t>starup</a:t>
            </a:r>
            <a:r>
              <a:rPr lang="en-US" altLang="zh-TW" sz="2000" dirty="0"/>
              <a:t>/shutdown cost, low resource requirement, and high scalability; synchronize VM and host state changes.</a:t>
            </a:r>
          </a:p>
          <a:p>
            <a:pPr marL="342900" indent="-342900">
              <a:lnSpc>
                <a:spcPct val="110000"/>
              </a:lnSpc>
              <a:buFont typeface="Arial" panose="020B0604020202020204" pitchFamily="34" charset="0"/>
              <a:buChar char="•"/>
            </a:pPr>
            <a:endParaRPr lang="en-US" altLang="zh-TW" sz="2000" dirty="0"/>
          </a:p>
          <a:p>
            <a:pPr marL="342900" indent="-342900">
              <a:lnSpc>
                <a:spcPct val="110000"/>
              </a:lnSpc>
              <a:buFont typeface="Arial" panose="020B0604020202020204" pitchFamily="34" charset="0"/>
              <a:buChar char="•"/>
            </a:pPr>
            <a:r>
              <a:rPr lang="en-US" altLang="zh-TW" sz="2000" dirty="0"/>
              <a:t>Shortcoming &amp; limitation: all VMs at the operating system level must have the same kind of guest OS; poor application flexibility and isolation.</a:t>
            </a:r>
          </a:p>
        </p:txBody>
      </p:sp>
    </p:spTree>
    <p:extLst>
      <p:ext uri="{BB962C8B-B14F-4D97-AF65-F5344CB8AC3E}">
        <p14:creationId xmlns:p14="http://schemas.microsoft.com/office/powerpoint/2010/main" val="2051853658"/>
      </p:ext>
    </p:extLst>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84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325563"/>
            <a:ext cx="8653462"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6" name="Text Box 4"/>
          <p:cNvSpPr txBox="1">
            <a:spLocks noChangeArrowheads="1"/>
          </p:cNvSpPr>
          <p:nvPr/>
        </p:nvSpPr>
        <p:spPr bwMode="auto">
          <a:xfrm>
            <a:off x="609600" y="381000"/>
            <a:ext cx="7183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dirty="0">
                <a:effectLst>
                  <a:outerShdw blurRad="38100" dist="38100" dir="2700000" algn="tl">
                    <a:srgbClr val="000000"/>
                  </a:outerShdw>
                </a:effectLst>
              </a:rPr>
              <a:t>Virtualization at OS Level</a:t>
            </a:r>
          </a:p>
        </p:txBody>
      </p:sp>
    </p:spTree>
    <p:extLst>
      <p:ext uri="{BB962C8B-B14F-4D97-AF65-F5344CB8AC3E}">
        <p14:creationId xmlns:p14="http://schemas.microsoft.com/office/powerpoint/2010/main" val="1008098489"/>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684213" y="692150"/>
            <a:ext cx="8264525" cy="51706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TW" sz="2400" i="1" dirty="0"/>
              <a:t>Library Support level:</a:t>
            </a:r>
            <a:r>
              <a:rPr lang="en-US" altLang="zh-TW" sz="2400" dirty="0"/>
              <a:t> </a:t>
            </a:r>
          </a:p>
          <a:p>
            <a:endParaRPr lang="en-US" altLang="zh-TW" dirty="0"/>
          </a:p>
          <a:p>
            <a:r>
              <a:rPr lang="en-US" altLang="zh-TW" sz="2400" dirty="0"/>
              <a:t>It creates execution environments for running alien programs on a platform rather than creating VM to run the entire operating system. It is done by API call interception and remapping. Typical systems: Wine, WAB, </a:t>
            </a:r>
            <a:r>
              <a:rPr lang="en-US" altLang="zh-TW" sz="2400" dirty="0" err="1"/>
              <a:t>LxRun</a:t>
            </a:r>
            <a:r>
              <a:rPr lang="en-US" altLang="zh-TW" sz="2400" dirty="0"/>
              <a:t> , </a:t>
            </a:r>
            <a:r>
              <a:rPr lang="en-US" altLang="zh-TW" sz="2400" dirty="0" err="1"/>
              <a:t>VisualMainWin</a:t>
            </a:r>
            <a:endParaRPr lang="en-US" altLang="zh-TW" sz="2400" dirty="0"/>
          </a:p>
          <a:p>
            <a:endParaRPr lang="en-US" altLang="zh-TW" sz="2400" dirty="0"/>
          </a:p>
          <a:p>
            <a:r>
              <a:rPr lang="en-US" altLang="zh-TW" sz="2400" dirty="0"/>
              <a:t>Advantage: It has very low implementation effort</a:t>
            </a:r>
          </a:p>
          <a:p>
            <a:endParaRPr lang="en-US" altLang="zh-TW" sz="2400" dirty="0"/>
          </a:p>
          <a:p>
            <a:r>
              <a:rPr lang="en-US" altLang="zh-TW" sz="2400" dirty="0"/>
              <a:t>Shortcoming &amp; limitation: poor application flexibility and isolation</a:t>
            </a:r>
          </a:p>
          <a:p>
            <a:endParaRPr lang="en-US" altLang="zh-TW" sz="2400" i="1" dirty="0"/>
          </a:p>
          <a:p>
            <a:endParaRPr lang="en-US" altLang="zh-TW" sz="2400" i="1" dirty="0"/>
          </a:p>
        </p:txBody>
      </p:sp>
    </p:spTree>
    <p:extLst>
      <p:ext uri="{BB962C8B-B14F-4D97-AF65-F5344CB8AC3E}">
        <p14:creationId xmlns:p14="http://schemas.microsoft.com/office/powerpoint/2010/main" val="2038951201"/>
      </p:ext>
    </p:extLst>
  </p:cSld>
  <p:clrMapOvr>
    <a:masterClrMapping/>
  </p:clrMapOvr>
  <p:transition>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77825" y="669925"/>
            <a:ext cx="8501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800" dirty="0">
                <a:effectLst>
                  <a:outerShdw blurRad="38100" dist="38100" dir="2700000" algn="tl">
                    <a:srgbClr val="000000"/>
                  </a:outerShdw>
                </a:effectLst>
              </a:rPr>
              <a:t>Virtualization with Middleware/Library Support</a:t>
            </a:r>
          </a:p>
        </p:txBody>
      </p:sp>
      <p:pic>
        <p:nvPicPr>
          <p:cNvPr id="1013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252538"/>
            <a:ext cx="8978900"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75920"/>
      </p:ext>
    </p:extLst>
  </p:cSld>
  <p:clrMapOvr>
    <a:masterClrMapping/>
  </p:clrMapOvr>
  <p:transition>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r>
              <a:rPr lang="en-US" altLang="zh-TW" dirty="0"/>
              <a:t>Visual </a:t>
            </a:r>
            <a:r>
              <a:rPr lang="en-US" altLang="zh-TW" dirty="0" err="1" smtClean="0"/>
              <a:t>MainWin</a:t>
            </a:r>
            <a:r>
              <a:rPr lang="en-US" altLang="zh-TW" dirty="0" smtClean="0"/>
              <a:t> (</a:t>
            </a:r>
            <a:r>
              <a:rPr lang="en-US" altLang="zh-TW" dirty="0" err="1" smtClean="0"/>
              <a:t>MainSoft</a:t>
            </a:r>
            <a:r>
              <a:rPr lang="en-US" altLang="zh-TW" dirty="0" smtClean="0"/>
              <a:t>)</a:t>
            </a:r>
            <a:endParaRPr lang="zh-TW" altLang="en-US" dirty="0"/>
          </a:p>
        </p:txBody>
      </p:sp>
      <p:sp>
        <p:nvSpPr>
          <p:cNvPr id="3" name="內容版面配置區 2"/>
          <p:cNvSpPr>
            <a:spLocks noGrp="1"/>
          </p:cNvSpPr>
          <p:nvPr>
            <p:ph idx="1"/>
          </p:nvPr>
        </p:nvSpPr>
        <p:spPr>
          <a:xfrm>
            <a:off x="304800" y="1371600"/>
            <a:ext cx="8610600" cy="2438400"/>
          </a:xfrm>
        </p:spPr>
        <p:txBody>
          <a:bodyPr/>
          <a:lstStyle/>
          <a:p>
            <a:r>
              <a:rPr lang="en-US" altLang="zh-TW" dirty="0" err="1"/>
              <a:t>Mainsoft</a:t>
            </a:r>
            <a:r>
              <a:rPr lang="en-US" altLang="zh-TW" dirty="0"/>
              <a:t> compiles the .NET source to Java bytecode without changing it, this allows the same .NET developers to maintain their application, using Visual Studio, even when it runs on the Java EE platform.</a:t>
            </a:r>
            <a:endParaRPr lang="zh-TW" altLang="en-US" dirty="0"/>
          </a:p>
        </p:txBody>
      </p:sp>
      <p:pic>
        <p:nvPicPr>
          <p:cNvPr id="1026" name="Picture 2" descr="http://www.mainsoft.com/sites/default/files/MainsoftBinaryCompatibilit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986" y="4114801"/>
            <a:ext cx="6830286" cy="1943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057400" y="6196400"/>
            <a:ext cx="7010400" cy="276999"/>
          </a:xfrm>
          <a:prstGeom prst="rect">
            <a:avLst/>
          </a:prstGeom>
        </p:spPr>
        <p:txBody>
          <a:bodyPr wrap="square">
            <a:spAutoFit/>
          </a:bodyPr>
          <a:lstStyle/>
          <a:p>
            <a:r>
              <a:rPr lang="en-US" altLang="zh-TW" sz="1200" dirty="0"/>
              <a:t>http://www.mainsoft.com/content/mainsoft-enterprise-edition-overview</a:t>
            </a:r>
            <a:endParaRPr lang="zh-TW" altLang="en-US" sz="1200" dirty="0"/>
          </a:p>
        </p:txBody>
      </p:sp>
    </p:spTree>
    <p:extLst>
      <p:ext uri="{BB962C8B-B14F-4D97-AF65-F5344CB8AC3E}">
        <p14:creationId xmlns:p14="http://schemas.microsoft.com/office/powerpoint/2010/main" val="59359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p:cNvSpPr txBox="1">
            <a:spLocks noChangeArrowheads="1"/>
          </p:cNvSpPr>
          <p:nvPr/>
        </p:nvSpPr>
        <p:spPr bwMode="auto">
          <a:xfrm>
            <a:off x="684213" y="0"/>
            <a:ext cx="8264525"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TW" sz="3200" i="1" dirty="0" smtClean="0"/>
              <a:t>Virtualization at </a:t>
            </a:r>
            <a:r>
              <a:rPr lang="en-US" altLang="zh-TW" sz="3200" b="1" i="1" dirty="0" smtClean="0"/>
              <a:t>User-Application </a:t>
            </a:r>
            <a:r>
              <a:rPr lang="en-US" altLang="zh-TW" sz="3200" b="1" i="1" dirty="0"/>
              <a:t>level</a:t>
            </a:r>
            <a:r>
              <a:rPr lang="en-US" altLang="zh-TW" sz="3200" i="1" dirty="0"/>
              <a:t>:</a:t>
            </a:r>
            <a:r>
              <a:rPr lang="en-US" altLang="zh-TW" sz="3200" dirty="0"/>
              <a:t> </a:t>
            </a:r>
          </a:p>
          <a:p>
            <a:endParaRPr lang="en-US" altLang="zh-TW" sz="3600" dirty="0">
              <a:solidFill>
                <a:srgbClr val="FFFF00"/>
              </a:solidFill>
            </a:endParaRPr>
          </a:p>
          <a:p>
            <a:r>
              <a:rPr lang="en-US" altLang="zh-TW" sz="2400" dirty="0"/>
              <a:t>It</a:t>
            </a:r>
            <a:r>
              <a:rPr lang="en-US" altLang="zh-TW" sz="2000" dirty="0"/>
              <a:t> </a:t>
            </a:r>
            <a:r>
              <a:rPr lang="en-US" altLang="zh-TW" sz="2400" dirty="0"/>
              <a:t>virtualizes an application as a virtual machine. This layer sits as an application program on top of an operating system and exports an abstraction of a VM that can run programs written and compiled to a particular abstract machine definition. Typical systems: </a:t>
            </a:r>
            <a:br>
              <a:rPr lang="en-US" altLang="zh-TW" sz="2400" dirty="0"/>
            </a:br>
            <a:r>
              <a:rPr lang="en-US" altLang="zh-TW" sz="2400" dirty="0"/>
              <a:t>JVM ,  NET CLI ,  </a:t>
            </a:r>
            <a:r>
              <a:rPr lang="en-US" altLang="zh-TW" sz="2400" dirty="0" err="1"/>
              <a:t>Panot</a:t>
            </a:r>
            <a:endParaRPr lang="en-US" altLang="zh-TW" sz="2400" dirty="0"/>
          </a:p>
          <a:p>
            <a:endParaRPr lang="en-US" altLang="zh-TW" sz="2400" dirty="0"/>
          </a:p>
          <a:p>
            <a:pPr marL="342900" indent="-342900">
              <a:buFont typeface="Arial" panose="020B0604020202020204" pitchFamily="34" charset="0"/>
              <a:buChar char="•"/>
            </a:pPr>
            <a:r>
              <a:rPr lang="en-US" altLang="zh-TW" sz="2400" dirty="0"/>
              <a:t>Advantage: has the best application isolation</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a:t>Shortcoming &amp; limitation: low performance, low application flexibility and high implementation complexity.</a:t>
            </a:r>
          </a:p>
          <a:p>
            <a:endParaRPr lang="en-US" altLang="zh-TW" sz="2400" dirty="0"/>
          </a:p>
        </p:txBody>
      </p:sp>
    </p:spTree>
    <p:extLst>
      <p:ext uri="{BB962C8B-B14F-4D97-AF65-F5344CB8AC3E}">
        <p14:creationId xmlns:p14="http://schemas.microsoft.com/office/powerpoint/2010/main" val="3826923746"/>
      </p:ext>
    </p:extLst>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and Characteristics</a:t>
            </a:r>
            <a:endParaRPr lang="en-US" dirty="0"/>
          </a:p>
        </p:txBody>
      </p:sp>
      <p:sp>
        <p:nvSpPr>
          <p:cNvPr id="3" name="Content Placeholder 2"/>
          <p:cNvSpPr>
            <a:spLocks noGrp="1"/>
          </p:cNvSpPr>
          <p:nvPr>
            <p:ph idx="1"/>
          </p:nvPr>
        </p:nvSpPr>
        <p:spPr>
          <a:xfrm>
            <a:off x="457200" y="1066800"/>
            <a:ext cx="8229600" cy="1447800"/>
          </a:xfrm>
        </p:spPr>
        <p:txBody>
          <a:bodyPr/>
          <a:lstStyle/>
          <a:p>
            <a:r>
              <a:rPr lang="en-US" dirty="0" smtClean="0"/>
              <a:t>As a cloud provider, all of the fundamental properties and characteristics stated in previous lectures should be concerned and implemented.</a:t>
            </a:r>
          </a:p>
        </p:txBody>
      </p:sp>
      <p:pic>
        <p:nvPicPr>
          <p:cNvPr id="1027" name="Picture 3"/>
          <p:cNvPicPr>
            <a:picLocks noChangeAspect="1" noChangeArrowheads="1"/>
          </p:cNvPicPr>
          <p:nvPr/>
        </p:nvPicPr>
        <p:blipFill>
          <a:blip r:embed="rId2" cstate="print"/>
          <a:srcRect/>
          <a:stretch>
            <a:fillRect/>
          </a:stretch>
        </p:blipFill>
        <p:spPr bwMode="auto">
          <a:xfrm>
            <a:off x="1371600" y="2286000"/>
            <a:ext cx="6400800" cy="4539343"/>
          </a:xfrm>
          <a:prstGeom prst="rect">
            <a:avLst/>
          </a:prstGeom>
          <a:noFill/>
          <a:ln w="9525">
            <a:noFill/>
            <a:miter lim="800000"/>
            <a:headEnd/>
            <a:tailEnd/>
          </a:ln>
          <a:effectLst/>
        </p:spPr>
      </p:pic>
    </p:spTree>
    <p:extLst>
      <p:ext uri="{BB962C8B-B14F-4D97-AF65-F5344CB8AC3E}">
        <p14:creationId xmlns:p14="http://schemas.microsoft.com/office/powerpoint/2010/main" val="28097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p:cNvPicPr>
            <a:picLocks noChangeAspect="1" noChangeArrowheads="1"/>
          </p:cNvPicPr>
          <p:nvPr/>
        </p:nvPicPr>
        <p:blipFill>
          <a:blip r:embed="rId3">
            <a:extLst>
              <a:ext uri="{28A0092B-C50C-407E-A947-70E740481C1C}">
                <a14:useLocalDpi xmlns:a14="http://schemas.microsoft.com/office/drawing/2010/main" val="0"/>
              </a:ext>
            </a:extLst>
          </a:blip>
          <a:srcRect l="1907" r="1891"/>
          <a:stretch>
            <a:fillRect/>
          </a:stretch>
        </p:blipFill>
        <p:spPr bwMode="auto">
          <a:xfrm>
            <a:off x="214313" y="1290638"/>
            <a:ext cx="8929687" cy="354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70063"/>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TW" sz="4000" dirty="0" smtClean="0"/>
              <a:t>Server Virtualization –</a:t>
            </a:r>
            <a:br>
              <a:rPr lang="en-US" altLang="zh-TW" sz="4000" dirty="0" smtClean="0"/>
            </a:br>
            <a:r>
              <a:rPr lang="en-US" altLang="zh-TW" sz="4000" dirty="0" smtClean="0"/>
              <a:t>Hardware Abstraction Layer </a:t>
            </a:r>
            <a:endParaRPr lang="en-US" altLang="zh-TW" sz="4000" dirty="0"/>
          </a:p>
        </p:txBody>
      </p:sp>
      <p:sp>
        <p:nvSpPr>
          <p:cNvPr id="2" name="副標題 1"/>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192307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373063" y="469900"/>
            <a:ext cx="8393112" cy="641350"/>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TW" sz="4000" dirty="0" smtClean="0">
                <a:solidFill>
                  <a:schemeClr val="tx1"/>
                </a:solidFill>
                <a:effectLst/>
                <a:latin typeface="Arial" charset="0"/>
                <a:ea typeface="ＭＳ Ｐゴシック" pitchFamily="34" charset="-128"/>
              </a:rPr>
              <a:t>Low-Level VMM Operations (1)</a:t>
            </a:r>
          </a:p>
        </p:txBody>
      </p:sp>
      <p:pic>
        <p:nvPicPr>
          <p:cNvPr id="76803" name="Picture 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t="23529" r="10533"/>
          <a:stretch>
            <a:fillRect/>
          </a:stretch>
        </p:blipFill>
        <p:spPr>
          <a:xfrm>
            <a:off x="520700" y="1447800"/>
            <a:ext cx="7929563" cy="4192588"/>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
        <p:nvSpPr>
          <p:cNvPr id="76804" name="Text Box 4"/>
          <p:cNvSpPr txBox="1">
            <a:spLocks noChangeArrowheads="1"/>
          </p:cNvSpPr>
          <p:nvPr/>
        </p:nvSpPr>
        <p:spPr bwMode="auto">
          <a:xfrm>
            <a:off x="5222875" y="5764213"/>
            <a:ext cx="3286125" cy="2746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TW" sz="1200" dirty="0"/>
              <a:t>(Courtesy of Mendel Rosenblum, 2006)</a:t>
            </a:r>
          </a:p>
        </p:txBody>
      </p:sp>
    </p:spTree>
    <p:extLst>
      <p:ext uri="{BB962C8B-B14F-4D97-AF65-F5344CB8AC3E}">
        <p14:creationId xmlns:p14="http://schemas.microsoft.com/office/powerpoint/2010/main" val="3817321536"/>
      </p:ext>
    </p:extLst>
  </p:cSld>
  <p:clrMapOvr>
    <a:masterClrMapping/>
  </p:clrMapOvr>
  <p:transition>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381000" y="200025"/>
            <a:ext cx="8393113" cy="641350"/>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TW" sz="4000" dirty="0" smtClean="0">
                <a:solidFill>
                  <a:schemeClr val="tx1"/>
                </a:solidFill>
                <a:effectLst/>
                <a:latin typeface="Arial" charset="0"/>
                <a:ea typeface="ＭＳ Ｐゴシック" pitchFamily="34" charset="-128"/>
              </a:rPr>
              <a:t>Low-Level VMM Operations (2)</a:t>
            </a:r>
          </a:p>
        </p:txBody>
      </p:sp>
      <p:pic>
        <p:nvPicPr>
          <p:cNvPr id="77827" name="Picture 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t="24077" r="8929"/>
          <a:stretch>
            <a:fillRect/>
          </a:stretch>
        </p:blipFill>
        <p:spPr>
          <a:xfrm>
            <a:off x="442913" y="1474788"/>
            <a:ext cx="8318500" cy="359251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
        <p:nvSpPr>
          <p:cNvPr id="77828" name="Text Box 4"/>
          <p:cNvSpPr txBox="1">
            <a:spLocks noChangeArrowheads="1"/>
          </p:cNvSpPr>
          <p:nvPr/>
        </p:nvSpPr>
        <p:spPr bwMode="auto">
          <a:xfrm>
            <a:off x="5513388" y="5251450"/>
            <a:ext cx="3286125" cy="2746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TW" sz="1200" dirty="0"/>
              <a:t>(Courtesy of Mendel Rosenblum, 2006)</a:t>
            </a:r>
          </a:p>
        </p:txBody>
      </p:sp>
    </p:spTree>
    <p:extLst>
      <p:ext uri="{BB962C8B-B14F-4D97-AF65-F5344CB8AC3E}">
        <p14:creationId xmlns:p14="http://schemas.microsoft.com/office/powerpoint/2010/main" val="42552515"/>
      </p:ext>
    </p:extLst>
  </p:cSld>
  <p:clrMapOvr>
    <a:masterClrMapping/>
  </p:clrMapOvr>
  <p:transition>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381000" y="200025"/>
            <a:ext cx="8393113" cy="585788"/>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TW" sz="3600" dirty="0" smtClean="0">
                <a:solidFill>
                  <a:schemeClr val="tx1"/>
                </a:solidFill>
                <a:effectLst/>
                <a:latin typeface="Arial" charset="0"/>
                <a:ea typeface="ＭＳ Ｐゴシック" pitchFamily="34" charset="-128"/>
              </a:rPr>
              <a:t>Low-Level VMM Operations (3)</a:t>
            </a:r>
          </a:p>
        </p:txBody>
      </p:sp>
      <p:pic>
        <p:nvPicPr>
          <p:cNvPr id="78851" name="Picture 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t="23784"/>
          <a:stretch>
            <a:fillRect/>
          </a:stretch>
        </p:blipFill>
        <p:spPr>
          <a:xfrm>
            <a:off x="700088" y="1517650"/>
            <a:ext cx="7694612" cy="3927475"/>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
        <p:nvSpPr>
          <p:cNvPr id="78852" name="Text Box 4"/>
          <p:cNvSpPr txBox="1">
            <a:spLocks noChangeArrowheads="1"/>
          </p:cNvSpPr>
          <p:nvPr/>
        </p:nvSpPr>
        <p:spPr bwMode="auto">
          <a:xfrm>
            <a:off x="5280025" y="5614988"/>
            <a:ext cx="3286125" cy="2746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TW" sz="1200"/>
              <a:t>(Courtesy of Mendel Rosenblum, 2006)</a:t>
            </a:r>
          </a:p>
        </p:txBody>
      </p:sp>
    </p:spTree>
    <p:extLst>
      <p:ext uri="{BB962C8B-B14F-4D97-AF65-F5344CB8AC3E}">
        <p14:creationId xmlns:p14="http://schemas.microsoft.com/office/powerpoint/2010/main" val="4225297972"/>
      </p:ext>
    </p:extLst>
  </p:cSld>
  <p:clrMapOvr>
    <a:masterClrMapping/>
  </p:clrMapOvr>
  <p:transition>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381000" y="200025"/>
            <a:ext cx="8393113" cy="585788"/>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r>
              <a:rPr lang="en-US" altLang="zh-TW" sz="3600" dirty="0" smtClean="0">
                <a:solidFill>
                  <a:schemeClr val="tx1"/>
                </a:solidFill>
                <a:effectLst/>
                <a:latin typeface="Arial" charset="0"/>
                <a:ea typeface="ＭＳ Ｐゴシック" pitchFamily="34" charset="-128"/>
              </a:rPr>
              <a:t>Low-Level VMM Operations (4)</a:t>
            </a:r>
          </a:p>
        </p:txBody>
      </p:sp>
      <p:pic>
        <p:nvPicPr>
          <p:cNvPr id="79875" name="Picture 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t="14824"/>
          <a:stretch>
            <a:fillRect/>
          </a:stretch>
        </p:blipFill>
        <p:spPr>
          <a:xfrm>
            <a:off x="1120775" y="1279525"/>
            <a:ext cx="7161213" cy="3787775"/>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
        <p:nvSpPr>
          <p:cNvPr id="79876" name="Text Box 4"/>
          <p:cNvSpPr txBox="1">
            <a:spLocks noChangeArrowheads="1"/>
          </p:cNvSpPr>
          <p:nvPr/>
        </p:nvSpPr>
        <p:spPr bwMode="auto">
          <a:xfrm>
            <a:off x="5513388" y="5251450"/>
            <a:ext cx="3286125" cy="2746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TW" sz="1200"/>
              <a:t>(Courtesy of Mendel Rosenblum, 2006)</a:t>
            </a:r>
          </a:p>
        </p:txBody>
      </p:sp>
    </p:spTree>
    <p:extLst>
      <p:ext uri="{BB962C8B-B14F-4D97-AF65-F5344CB8AC3E}">
        <p14:creationId xmlns:p14="http://schemas.microsoft.com/office/powerpoint/2010/main" val="2216082235"/>
      </p:ext>
    </p:extLst>
  </p:cSld>
  <p:clrMapOvr>
    <a:masterClrMapping/>
  </p:clrMapOvr>
  <p:transition>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162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792381"/>
            <a:ext cx="8339137"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2820" name="Text Box 4"/>
          <p:cNvSpPr txBox="1">
            <a:spLocks noChangeArrowheads="1"/>
          </p:cNvSpPr>
          <p:nvPr/>
        </p:nvSpPr>
        <p:spPr bwMode="auto">
          <a:xfrm>
            <a:off x="474663" y="146050"/>
            <a:ext cx="7213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3600" dirty="0">
                <a:ea typeface="ＭＳ Ｐゴシック" pitchFamily="34" charset="-128"/>
                <a:cs typeface="+mj-cs"/>
              </a:rPr>
              <a:t>Live Migration of Virtual Machines</a:t>
            </a:r>
          </a:p>
        </p:txBody>
      </p:sp>
    </p:spTree>
    <p:extLst>
      <p:ext uri="{BB962C8B-B14F-4D97-AF65-F5344CB8AC3E}">
        <p14:creationId xmlns:p14="http://schemas.microsoft.com/office/powerpoint/2010/main" val="494455816"/>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164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8" y="896938"/>
            <a:ext cx="8837612" cy="52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785792"/>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166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609600"/>
            <a:ext cx="8896350"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577733"/>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Emulation vs. Virtualization</a:t>
            </a:r>
            <a:endParaRPr lang="en-US" dirty="0"/>
          </a:p>
        </p:txBody>
      </p:sp>
      <p:sp>
        <p:nvSpPr>
          <p:cNvPr id="3" name="Content Placeholder 2"/>
          <p:cNvSpPr>
            <a:spLocks noGrp="1"/>
          </p:cNvSpPr>
          <p:nvPr>
            <p:ph idx="1"/>
          </p:nvPr>
        </p:nvSpPr>
        <p:spPr/>
        <p:txBody>
          <a:bodyPr/>
          <a:lstStyle/>
          <a:p>
            <a:r>
              <a:rPr lang="en-US" sz="2000" dirty="0" smtClean="0"/>
              <a:t>Emulation technique</a:t>
            </a:r>
          </a:p>
          <a:p>
            <a:pPr lvl="1"/>
            <a:r>
              <a:rPr lang="en-US" sz="2000" dirty="0" smtClean="0"/>
              <a:t>Simulate an independent environment where guest ISA and</a:t>
            </a:r>
            <a:br>
              <a:rPr lang="en-US" sz="2000" dirty="0" smtClean="0"/>
            </a:br>
            <a:r>
              <a:rPr lang="en-US" sz="2000" dirty="0" smtClean="0"/>
              <a:t>host ISA are different.</a:t>
            </a:r>
          </a:p>
          <a:p>
            <a:pPr lvl="1"/>
            <a:r>
              <a:rPr lang="en-US" sz="2000" dirty="0" smtClean="0"/>
              <a:t>Example</a:t>
            </a:r>
          </a:p>
          <a:p>
            <a:pPr lvl="2"/>
            <a:r>
              <a:rPr lang="en-US" sz="2000" dirty="0" smtClean="0"/>
              <a:t>Emulate x86 architecture on ARM platform.</a:t>
            </a:r>
            <a:br>
              <a:rPr lang="en-US" sz="2000" dirty="0" smtClean="0"/>
            </a:br>
            <a:endParaRPr lang="en-US" sz="2000" dirty="0" smtClean="0"/>
          </a:p>
          <a:p>
            <a:r>
              <a:rPr lang="en-US" sz="2000" dirty="0" smtClean="0"/>
              <a:t>Virtualization technique</a:t>
            </a:r>
          </a:p>
          <a:p>
            <a:pPr lvl="1"/>
            <a:r>
              <a:rPr lang="en-US" sz="2000" dirty="0" smtClean="0"/>
              <a:t>Simulate an independent environment where guest ISA and</a:t>
            </a:r>
            <a:br>
              <a:rPr lang="en-US" sz="2000" dirty="0" smtClean="0"/>
            </a:br>
            <a:r>
              <a:rPr lang="en-US" sz="2000" dirty="0" smtClean="0"/>
              <a:t>host ISA are the same.</a:t>
            </a:r>
          </a:p>
          <a:p>
            <a:pPr lvl="1"/>
            <a:r>
              <a:rPr lang="en-US" sz="2000" dirty="0" smtClean="0"/>
              <a:t>Example</a:t>
            </a:r>
          </a:p>
          <a:p>
            <a:pPr lvl="2"/>
            <a:r>
              <a:rPr lang="en-US" sz="2000" dirty="0" err="1" smtClean="0"/>
              <a:t>Virtualize</a:t>
            </a:r>
            <a:r>
              <a:rPr lang="en-US" sz="2000" dirty="0" smtClean="0"/>
              <a:t> x86 architecture to multiple instances.</a:t>
            </a:r>
          </a:p>
        </p:txBody>
      </p:sp>
    </p:spTree>
    <p:extLst>
      <p:ext uri="{BB962C8B-B14F-4D97-AF65-F5344CB8AC3E}">
        <p14:creationId xmlns:p14="http://schemas.microsoft.com/office/powerpoint/2010/main" val="2331249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Scalability &amp; Elasticity</a:t>
            </a:r>
            <a:endParaRPr lang="en-US" dirty="0"/>
          </a:p>
        </p:txBody>
      </p:sp>
      <p:sp>
        <p:nvSpPr>
          <p:cNvPr id="3" name="Content Placeholder 2"/>
          <p:cNvSpPr>
            <a:spLocks noGrp="1"/>
          </p:cNvSpPr>
          <p:nvPr>
            <p:ph idx="1"/>
          </p:nvPr>
        </p:nvSpPr>
        <p:spPr/>
        <p:txBody>
          <a:bodyPr/>
          <a:lstStyle/>
          <a:p>
            <a:r>
              <a:rPr lang="en-US" dirty="0" smtClean="0"/>
              <a:t>What do scalability and elasticity mean in </a:t>
            </a:r>
            <a:r>
              <a:rPr lang="en-US" dirty="0" err="1" smtClean="0"/>
              <a:t>IaaS</a:t>
            </a:r>
            <a:r>
              <a:rPr lang="en-US" dirty="0" smtClean="0"/>
              <a:t> ?</a:t>
            </a:r>
          </a:p>
          <a:p>
            <a:pPr lvl="1"/>
            <a:r>
              <a:rPr lang="en-US" dirty="0" smtClean="0"/>
              <a:t>Clients should be able to dynamically increase or decrease the amount of infrastructure resources in need.</a:t>
            </a:r>
          </a:p>
          <a:p>
            <a:pPr lvl="1"/>
            <a:r>
              <a:rPr lang="en-US" dirty="0" smtClean="0"/>
              <a:t>Large amount of resources provisioning and deployment should be done in a short period of time, such as several hours or days.</a:t>
            </a:r>
          </a:p>
          <a:p>
            <a:pPr lvl="1"/>
            <a:r>
              <a:rPr lang="en-US" dirty="0" smtClean="0"/>
              <a:t>System behavior should remain identical in small scale or large one.</a:t>
            </a:r>
          </a:p>
        </p:txBody>
      </p:sp>
      <p:pic>
        <p:nvPicPr>
          <p:cNvPr id="4" name="Picture 1"/>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20704606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Virtual Machine</a:t>
            </a:r>
            <a:endParaRPr lang="en-US" dirty="0"/>
          </a:p>
        </p:txBody>
      </p:sp>
      <p:sp>
        <p:nvSpPr>
          <p:cNvPr id="3" name="Content Placeholder 2"/>
          <p:cNvSpPr>
            <a:spLocks noGrp="1"/>
          </p:cNvSpPr>
          <p:nvPr>
            <p:ph idx="1"/>
          </p:nvPr>
        </p:nvSpPr>
        <p:spPr>
          <a:xfrm>
            <a:off x="228600" y="1600201"/>
            <a:ext cx="8458200" cy="1676400"/>
          </a:xfrm>
        </p:spPr>
        <p:txBody>
          <a:bodyPr/>
          <a:lstStyle/>
          <a:p>
            <a:r>
              <a:rPr lang="en-US" sz="2000" dirty="0" smtClean="0"/>
              <a:t>Process virtual machine</a:t>
            </a:r>
          </a:p>
          <a:p>
            <a:pPr lvl="1"/>
            <a:r>
              <a:rPr lang="en-US" sz="2000" dirty="0" smtClean="0"/>
              <a:t>Usually execute guest applications with an ISA different from host</a:t>
            </a:r>
          </a:p>
          <a:p>
            <a:pPr lvl="1"/>
            <a:r>
              <a:rPr lang="en-US" sz="2000" dirty="0" smtClean="0"/>
              <a:t>Couple at ABI(Application Binary Interface) level via runtime system</a:t>
            </a:r>
          </a:p>
          <a:p>
            <a:pPr lvl="1"/>
            <a:r>
              <a:rPr lang="en-US" sz="2000" dirty="0" smtClean="0"/>
              <a:t>Not persistent</a:t>
            </a:r>
          </a:p>
        </p:txBody>
      </p:sp>
      <p:pic>
        <p:nvPicPr>
          <p:cNvPr id="4" name="Picture 5"/>
          <p:cNvPicPr>
            <a:picLocks noChangeAspect="1" noChangeArrowheads="1"/>
          </p:cNvPicPr>
          <p:nvPr/>
        </p:nvPicPr>
        <p:blipFill>
          <a:blip r:embed="rId2" cstate="print"/>
          <a:srcRect/>
          <a:stretch>
            <a:fillRect/>
          </a:stretch>
        </p:blipFill>
        <p:spPr bwMode="auto">
          <a:xfrm>
            <a:off x="723900" y="3429000"/>
            <a:ext cx="7696200"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55187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Virtual Machine</a:t>
            </a:r>
            <a:endParaRPr lang="en-US" dirty="0"/>
          </a:p>
        </p:txBody>
      </p:sp>
      <p:sp>
        <p:nvSpPr>
          <p:cNvPr id="3" name="Content Placeholder 2"/>
          <p:cNvSpPr>
            <a:spLocks noGrp="1"/>
          </p:cNvSpPr>
          <p:nvPr>
            <p:ph idx="1"/>
          </p:nvPr>
        </p:nvSpPr>
        <p:spPr>
          <a:xfrm>
            <a:off x="457200" y="1600201"/>
            <a:ext cx="8229600" cy="1600200"/>
          </a:xfrm>
        </p:spPr>
        <p:txBody>
          <a:bodyPr/>
          <a:lstStyle/>
          <a:p>
            <a:r>
              <a:rPr lang="en-US" sz="2000" dirty="0" smtClean="0"/>
              <a:t>System virtual machine</a:t>
            </a:r>
          </a:p>
          <a:p>
            <a:pPr lvl="1"/>
            <a:r>
              <a:rPr lang="en-US" sz="2000" dirty="0" smtClean="0"/>
              <a:t>Provide the entire operating system on same or different host ISA</a:t>
            </a:r>
          </a:p>
          <a:p>
            <a:pPr lvl="1"/>
            <a:r>
              <a:rPr lang="en-US" sz="2000" dirty="0" smtClean="0"/>
              <a:t>Constructed at ISA level</a:t>
            </a:r>
          </a:p>
          <a:p>
            <a:pPr lvl="1"/>
            <a:r>
              <a:rPr lang="en-US" sz="2000" dirty="0" smtClean="0"/>
              <a:t>Persistent</a:t>
            </a:r>
          </a:p>
        </p:txBody>
      </p:sp>
      <p:pic>
        <p:nvPicPr>
          <p:cNvPr id="4" name="Picture 4"/>
          <p:cNvPicPr>
            <a:picLocks noChangeAspect="1" noChangeArrowheads="1"/>
          </p:cNvPicPr>
          <p:nvPr/>
        </p:nvPicPr>
        <p:blipFill>
          <a:blip r:embed="rId2" cstate="print"/>
          <a:srcRect l="2020"/>
          <a:stretch>
            <a:fillRect/>
          </a:stretch>
        </p:blipFill>
        <p:spPr bwMode="auto">
          <a:xfrm>
            <a:off x="876300" y="3733800"/>
            <a:ext cx="7391400" cy="2895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6216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6738350"/>
              </p:ext>
            </p:extLst>
          </p:nvPr>
        </p:nvGraphicFramePr>
        <p:xfrm>
          <a:off x="457200" y="2514600"/>
          <a:ext cx="8229600" cy="1590040"/>
        </p:xfrm>
        <a:graphic>
          <a:graphicData uri="http://schemas.openxmlformats.org/drawingml/2006/table">
            <a:tbl>
              <a:tblPr firstRow="1" bandRow="1">
                <a:tableStyleId>{7DF18680-E054-41AD-8BC1-D1AEF772440D}</a:tableStyleId>
              </a:tblPr>
              <a:tblGrid>
                <a:gridCol w="1828800"/>
                <a:gridCol w="2971800"/>
                <a:gridCol w="3429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rPr>
                        <a:t>System Virtual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Process Virtual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i="1" dirty="0" smtClean="0">
                          <a:solidFill>
                            <a:schemeClr val="tx2">
                              <a:lumMod val="75000"/>
                            </a:schemeClr>
                          </a:solidFill>
                        </a:rPr>
                        <a:t>Emulation</a:t>
                      </a:r>
                      <a:endParaRPr lang="en-US" b="1" i="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i="1" dirty="0" err="1" smtClean="0">
                          <a:solidFill>
                            <a:schemeClr val="tx1"/>
                          </a:solidFill>
                          <a:latin typeface="Cambria" pitchFamily="18" charset="0"/>
                        </a:rPr>
                        <a:t>Transmeta</a:t>
                      </a:r>
                      <a:r>
                        <a:rPr lang="en-US" b="1" i="1" dirty="0" smtClean="0">
                          <a:solidFill>
                            <a:schemeClr val="tx1"/>
                          </a:solidFill>
                          <a:latin typeface="Cambria" pitchFamily="18" charset="0"/>
                        </a:rPr>
                        <a:t> </a:t>
                      </a:r>
                      <a:r>
                        <a:rPr lang="en-US" b="1" i="1" baseline="0" dirty="0" smtClean="0">
                          <a:solidFill>
                            <a:schemeClr val="tx1"/>
                          </a:solidFill>
                          <a:latin typeface="Cambria" pitchFamily="18" charset="0"/>
                        </a:rPr>
                        <a:t>Crusoe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1" dirty="0" smtClean="0">
                          <a:solidFill>
                            <a:schemeClr val="tx1"/>
                          </a:solidFill>
                          <a:latin typeface="Cambria" pitchFamily="18" charset="0"/>
                        </a:rPr>
                        <a:t>( Emulate x86 on VLIW </a:t>
                      </a:r>
                      <a:r>
                        <a:rPr lang="en-US" sz="1600" b="0" i="1" dirty="0" err="1" smtClean="0">
                          <a:solidFill>
                            <a:schemeClr val="tx1"/>
                          </a:solidFill>
                          <a:latin typeface="Cambria" pitchFamily="18" charset="0"/>
                        </a:rPr>
                        <a:t>cpu</a:t>
                      </a:r>
                      <a:r>
                        <a:rPr lang="en-US" sz="1600" b="0" i="1" dirty="0" smtClean="0">
                          <a:solidFill>
                            <a:schemeClr val="tx1"/>
                          </a:solidFill>
                          <a:latin typeface="Cambria"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b="1" i="1" kern="1200" dirty="0" smtClean="0">
                          <a:solidFill>
                            <a:schemeClr val="tx1"/>
                          </a:solidFill>
                          <a:latin typeface="Cambria" pitchFamily="18" charset="0"/>
                          <a:ea typeface="+mn-ea"/>
                          <a:cs typeface="+mn-cs"/>
                        </a:rPr>
                        <a:t>Multi-processing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i="1" dirty="0" smtClean="0">
                          <a:solidFill>
                            <a:schemeClr val="tx2">
                              <a:lumMod val="75000"/>
                            </a:schemeClr>
                          </a:solidFill>
                        </a:rPr>
                        <a:t>Virtualization</a:t>
                      </a:r>
                      <a:endParaRPr lang="en-US" b="1" i="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b="1" i="1" kern="1200" dirty="0" smtClean="0">
                          <a:solidFill>
                            <a:schemeClr val="tx1"/>
                          </a:solidFill>
                          <a:latin typeface="Cambria" pitchFamily="18" charset="0"/>
                          <a:ea typeface="+mn-ea"/>
                          <a:cs typeface="+mn-cs"/>
                        </a:rPr>
                        <a:t>XEN, KVM, </a:t>
                      </a:r>
                      <a:r>
                        <a:rPr lang="en-US" sz="1800" b="1" i="1" kern="1200" dirty="0" err="1" smtClean="0">
                          <a:solidFill>
                            <a:schemeClr val="tx1"/>
                          </a:solidFill>
                          <a:latin typeface="Cambria" pitchFamily="18" charset="0"/>
                          <a:ea typeface="+mn-ea"/>
                          <a:cs typeface="+mn-cs"/>
                        </a:rPr>
                        <a:t>VMWare</a:t>
                      </a:r>
                      <a:endParaRPr lang="en-US" sz="1800" b="1" i="1" kern="1200" dirty="0" smtClean="0">
                        <a:solidFill>
                          <a:schemeClr val="tx1"/>
                        </a:solidFill>
                        <a:latin typeface="Cambria" pitchFamily="18" charset="0"/>
                        <a:ea typeface="+mn-ea"/>
                        <a:cs typeface="+mn-cs"/>
                      </a:endParaRPr>
                    </a:p>
                    <a:p>
                      <a:r>
                        <a:rPr lang="en-US" sz="1600" b="0" i="1" kern="1200" dirty="0" smtClean="0">
                          <a:solidFill>
                            <a:schemeClr val="tx1"/>
                          </a:solidFill>
                          <a:latin typeface="Cambria" pitchFamily="18" charset="0"/>
                          <a:ea typeface="+mn-ea"/>
                          <a:cs typeface="+mn-cs"/>
                        </a:rPr>
                        <a:t>( x86 virtualization software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b="1" i="1" kern="1200" dirty="0" smtClean="0">
                          <a:solidFill>
                            <a:schemeClr val="tx1"/>
                          </a:solidFill>
                          <a:latin typeface="Cambria" pitchFamily="18" charset="0"/>
                          <a:ea typeface="+mn-ea"/>
                          <a:cs typeface="+mn-cs"/>
                        </a:rPr>
                        <a:t>JVM, Microsoft CLI</a:t>
                      </a:r>
                    </a:p>
                    <a:p>
                      <a:r>
                        <a:rPr lang="en-US" sz="1600" b="0" i="1" kern="1200" dirty="0" smtClean="0">
                          <a:solidFill>
                            <a:schemeClr val="tx1"/>
                          </a:solidFill>
                          <a:latin typeface="Cambria" pitchFamily="18" charset="0"/>
                          <a:ea typeface="+mn-ea"/>
                          <a:cs typeface="+mn-cs"/>
                        </a:rPr>
                        <a:t>( High level language virtualization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ounded Rectangle 4"/>
          <p:cNvSpPr/>
          <p:nvPr/>
        </p:nvSpPr>
        <p:spPr>
          <a:xfrm>
            <a:off x="2286000" y="3505200"/>
            <a:ext cx="2971800" cy="609600"/>
          </a:xfrm>
          <a:prstGeom prst="roundRect">
            <a:avLst/>
          </a:prstGeom>
          <a:noFill/>
          <a:ln w="571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831133" y="4182070"/>
            <a:ext cx="4750596"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smtClean="0">
                <a:ln w="11430"/>
                <a:effectLst>
                  <a:outerShdw blurRad="50800" dist="39000" dir="5460000" algn="tl">
                    <a:srgbClr val="000000">
                      <a:alpha val="38000"/>
                    </a:srgbClr>
                  </a:outerShdw>
                </a:effectLst>
              </a:rPr>
              <a:t>Techniques utilized in </a:t>
            </a:r>
            <a:r>
              <a:rPr lang="en-US" sz="2800" b="1" cap="none" spc="0" dirty="0" err="1" smtClean="0">
                <a:ln w="11430"/>
                <a:effectLst>
                  <a:outerShdw blurRad="50800" dist="39000" dir="5460000" algn="tl">
                    <a:srgbClr val="000000">
                      <a:alpha val="38000"/>
                    </a:srgbClr>
                  </a:outerShdw>
                </a:effectLst>
              </a:rPr>
              <a:t>IaaS</a:t>
            </a:r>
            <a:endParaRPr lang="en-US" sz="28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998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Monitor (Hypervisor)</a:t>
            </a: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smtClean="0"/>
              <a:t>What’s Virtual Machine Monitor (VMM) ?</a:t>
            </a:r>
          </a:p>
          <a:p>
            <a:pPr lvl="1"/>
            <a:r>
              <a:rPr lang="en-US" b="1" dirty="0" smtClean="0"/>
              <a:t>VMM</a:t>
            </a:r>
            <a:r>
              <a:rPr lang="en-US" dirty="0" smtClean="0"/>
              <a:t> or </a:t>
            </a:r>
            <a:r>
              <a:rPr lang="en-US" b="1" dirty="0" smtClean="0"/>
              <a:t>Hypervisor</a:t>
            </a:r>
            <a:r>
              <a:rPr lang="en-US" dirty="0" smtClean="0"/>
              <a:t> is the software layer providing the virtualization.</a:t>
            </a:r>
            <a:br>
              <a:rPr lang="en-US" dirty="0" smtClean="0"/>
            </a:br>
            <a:endParaRPr lang="en-US" dirty="0" smtClean="0"/>
          </a:p>
          <a:p>
            <a:r>
              <a:rPr lang="en-US" dirty="0" smtClean="0"/>
              <a:t>System architecture :</a:t>
            </a:r>
          </a:p>
        </p:txBody>
      </p:sp>
      <p:pic>
        <p:nvPicPr>
          <p:cNvPr id="4" name="Picture 2"/>
          <p:cNvPicPr>
            <a:picLocks noChangeAspect="1" noChangeArrowheads="1"/>
          </p:cNvPicPr>
          <p:nvPr/>
        </p:nvPicPr>
        <p:blipFill>
          <a:blip r:embed="rId2" cstate="print"/>
          <a:srcRect/>
          <a:stretch>
            <a:fillRect/>
          </a:stretch>
        </p:blipFill>
        <p:spPr bwMode="auto">
          <a:xfrm>
            <a:off x="4495800" y="3822700"/>
            <a:ext cx="3276600" cy="25781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1219200" y="4356100"/>
            <a:ext cx="2925763" cy="2036763"/>
          </a:xfrm>
          <a:prstGeom prst="rect">
            <a:avLst/>
          </a:prstGeom>
          <a:noFill/>
          <a:ln w="9525">
            <a:noFill/>
            <a:miter lim="800000"/>
            <a:headEnd/>
            <a:tailEnd/>
          </a:ln>
          <a:effectLst/>
        </p:spPr>
      </p:pic>
      <p:sp>
        <p:nvSpPr>
          <p:cNvPr id="6" name="Rounded Rectangle 5"/>
          <p:cNvSpPr/>
          <p:nvPr/>
        </p:nvSpPr>
        <p:spPr bwMode="auto">
          <a:xfrm>
            <a:off x="4495800" y="3429000"/>
            <a:ext cx="10668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latin typeface="Cambria" pitchFamily="18" charset="0"/>
              </a:rPr>
              <a:t>VM1</a:t>
            </a:r>
          </a:p>
        </p:txBody>
      </p:sp>
      <p:sp>
        <p:nvSpPr>
          <p:cNvPr id="7" name="Rounded Rectangle 6"/>
          <p:cNvSpPr/>
          <p:nvPr/>
        </p:nvSpPr>
        <p:spPr bwMode="auto">
          <a:xfrm>
            <a:off x="5588358" y="3429000"/>
            <a:ext cx="10668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smtClean="0">
                <a:solidFill>
                  <a:srgbClr val="C00000"/>
                </a:solidFill>
                <a:latin typeface="Cambria" pitchFamily="18" charset="0"/>
              </a:rPr>
              <a:t>VM2</a:t>
            </a:r>
          </a:p>
        </p:txBody>
      </p:sp>
      <p:sp>
        <p:nvSpPr>
          <p:cNvPr id="8" name="Rounded Rectangle 7"/>
          <p:cNvSpPr/>
          <p:nvPr/>
        </p:nvSpPr>
        <p:spPr bwMode="auto">
          <a:xfrm>
            <a:off x="6692721" y="3429000"/>
            <a:ext cx="10668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smtClean="0">
                <a:solidFill>
                  <a:srgbClr val="C00000"/>
                </a:solidFill>
                <a:latin typeface="Cambria" pitchFamily="18" charset="0"/>
              </a:rPr>
              <a:t>VM3</a:t>
            </a:r>
          </a:p>
        </p:txBody>
      </p:sp>
    </p:spTree>
    <p:extLst>
      <p:ext uri="{BB962C8B-B14F-4D97-AF65-F5344CB8AC3E}">
        <p14:creationId xmlns:p14="http://schemas.microsoft.com/office/powerpoint/2010/main" val="4513634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Virtualization Types</a:t>
            </a:r>
            <a:endParaRPr lang="en-US" dirty="0"/>
          </a:p>
        </p:txBody>
      </p:sp>
      <p:sp>
        <p:nvSpPr>
          <p:cNvPr id="3" name="Content Placeholder 2"/>
          <p:cNvSpPr>
            <a:spLocks noGrp="1"/>
          </p:cNvSpPr>
          <p:nvPr>
            <p:ph idx="1"/>
          </p:nvPr>
        </p:nvSpPr>
        <p:spPr/>
        <p:txBody>
          <a:bodyPr/>
          <a:lstStyle/>
          <a:p>
            <a:r>
              <a:rPr lang="en-US" dirty="0" smtClean="0"/>
              <a:t>Virtualization Types :</a:t>
            </a:r>
          </a:p>
          <a:p>
            <a:pPr lvl="1"/>
            <a:r>
              <a:rPr lang="en-US" dirty="0" smtClean="0"/>
              <a:t>Type 1 – Bare metal</a:t>
            </a:r>
          </a:p>
          <a:p>
            <a:pPr lvl="2"/>
            <a:r>
              <a:rPr lang="en-US" dirty="0" smtClean="0"/>
              <a:t>VMMs run directly on the host's hardware as a hardware control and guest operating system monitor. </a:t>
            </a:r>
          </a:p>
          <a:p>
            <a:pPr lvl="1"/>
            <a:r>
              <a:rPr lang="en-US" dirty="0" smtClean="0"/>
              <a:t>Type 2 – Hosted</a:t>
            </a:r>
          </a:p>
          <a:p>
            <a:pPr lvl="2"/>
            <a:r>
              <a:rPr lang="en-US" dirty="0" smtClean="0"/>
              <a:t>VMMs are software applications running within a conventional operating system. </a:t>
            </a:r>
          </a:p>
        </p:txBody>
      </p:sp>
      <p:sp>
        <p:nvSpPr>
          <p:cNvPr id="4" name="投影片編號版面配置區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1642203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1116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1547813"/>
            <a:ext cx="8724900"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0" name="Text Box 4"/>
          <p:cNvSpPr txBox="1">
            <a:spLocks noChangeArrowheads="1"/>
          </p:cNvSpPr>
          <p:nvPr/>
        </p:nvSpPr>
        <p:spPr bwMode="auto">
          <a:xfrm>
            <a:off x="1223963" y="258763"/>
            <a:ext cx="6672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4000">
                <a:effectLst>
                  <a:outerShdw blurRad="38100" dist="38100" dir="2700000" algn="tl">
                    <a:srgbClr val="000000"/>
                  </a:outerShdw>
                </a:effectLst>
              </a:rPr>
              <a:t>Host-based Virtualization </a:t>
            </a:r>
          </a:p>
        </p:txBody>
      </p:sp>
    </p:spTree>
    <p:extLst>
      <p:ext uri="{BB962C8B-B14F-4D97-AF65-F5344CB8AC3E}">
        <p14:creationId xmlns:p14="http://schemas.microsoft.com/office/powerpoint/2010/main" val="3138552820"/>
      </p:ext>
    </p:extLst>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Approaches</a:t>
            </a:r>
            <a:endParaRPr lang="en-US" dirty="0"/>
          </a:p>
        </p:txBody>
      </p:sp>
      <p:sp>
        <p:nvSpPr>
          <p:cNvPr id="3" name="Content Placeholder 2"/>
          <p:cNvSpPr>
            <a:spLocks noGrp="1"/>
          </p:cNvSpPr>
          <p:nvPr>
            <p:ph idx="1"/>
          </p:nvPr>
        </p:nvSpPr>
        <p:spPr/>
        <p:txBody>
          <a:bodyPr/>
          <a:lstStyle/>
          <a:p>
            <a:r>
              <a:rPr lang="en-US" dirty="0" smtClean="0"/>
              <a:t>Virtualization Approaches :</a:t>
            </a:r>
          </a:p>
          <a:p>
            <a:pPr lvl="1"/>
            <a:r>
              <a:rPr lang="en-US" dirty="0" smtClean="0"/>
              <a:t>Full-Virtualization</a:t>
            </a:r>
          </a:p>
          <a:p>
            <a:pPr lvl="2"/>
            <a:r>
              <a:rPr lang="en-US" dirty="0" smtClean="0"/>
              <a:t>VMM simulates enough hardware to allow an unmodified guest OS.</a:t>
            </a:r>
          </a:p>
          <a:p>
            <a:pPr lvl="1"/>
            <a:r>
              <a:rPr lang="en-US" dirty="0" smtClean="0"/>
              <a:t>Para-Virtualization</a:t>
            </a:r>
          </a:p>
          <a:p>
            <a:pPr lvl="2"/>
            <a:r>
              <a:rPr lang="en-US" dirty="0" smtClean="0"/>
              <a:t>VMM does not necessarily simulate hardware, but instead offers a special API that can only be used by </a:t>
            </a:r>
            <a:r>
              <a:rPr lang="en-US" altLang="zh-TW" dirty="0" smtClean="0"/>
              <a:t>the </a:t>
            </a:r>
            <a:r>
              <a:rPr lang="en-US" dirty="0" smtClean="0"/>
              <a:t>modified guest OS.</a:t>
            </a:r>
            <a:endParaRPr lang="en-US" dirty="0"/>
          </a:p>
        </p:txBody>
      </p:sp>
      <p:sp>
        <p:nvSpPr>
          <p:cNvPr id="4" name="投影片編號版面配置區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8551855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Approaches</a:t>
            </a:r>
            <a:endParaRPr lang="en-US" dirty="0"/>
          </a:p>
        </p:txBody>
      </p:sp>
      <p:sp>
        <p:nvSpPr>
          <p:cNvPr id="6" name="Content Placeholder 5"/>
          <p:cNvSpPr>
            <a:spLocks noGrp="1"/>
          </p:cNvSpPr>
          <p:nvPr>
            <p:ph idx="1"/>
          </p:nvPr>
        </p:nvSpPr>
        <p:spPr>
          <a:xfrm>
            <a:off x="457200" y="1219200"/>
            <a:ext cx="8229600" cy="4525963"/>
          </a:xfrm>
        </p:spPr>
        <p:txBody>
          <a:bodyPr/>
          <a:lstStyle/>
          <a:p>
            <a:r>
              <a:rPr lang="en-US" dirty="0" smtClean="0"/>
              <a:t>Full-Virtualization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704536" y="1828800"/>
            <a:ext cx="5780690" cy="3352800"/>
          </a:xfrm>
          <a:prstGeom prst="rect">
            <a:avLst/>
          </a:prstGeom>
          <a:ln>
            <a:noFill/>
          </a:ln>
          <a:effectLst>
            <a:outerShdw blurRad="292100" dist="139700" dir="2700000" algn="tl" rotWithShape="0">
              <a:srgbClr val="333333">
                <a:alpha val="65000"/>
              </a:srgbClr>
            </a:outerShdw>
          </a:effectLst>
        </p:spPr>
      </p:pic>
      <p:graphicFrame>
        <p:nvGraphicFramePr>
          <p:cNvPr id="7" name="Table 6"/>
          <p:cNvGraphicFramePr>
            <a:graphicFrameLocks noGrp="1"/>
          </p:cNvGraphicFramePr>
          <p:nvPr/>
        </p:nvGraphicFramePr>
        <p:xfrm>
          <a:off x="1600200" y="5582920"/>
          <a:ext cx="6096000" cy="741680"/>
        </p:xfrm>
        <a:graphic>
          <a:graphicData uri="http://schemas.openxmlformats.org/drawingml/2006/table">
            <a:tbl>
              <a:tblPr firstRow="1" bandRow="1">
                <a:tableStyleId>{5C22544A-7EE6-4342-B048-85BDC9FD1C3A}</a:tableStyleId>
              </a:tblPr>
              <a:tblGrid>
                <a:gridCol w="1295400"/>
                <a:gridCol w="4800600"/>
              </a:tblGrid>
              <a:tr h="370840">
                <a:tc>
                  <a:txBody>
                    <a:bodyPr/>
                    <a:lstStyle/>
                    <a:p>
                      <a:pPr algn="ctr"/>
                      <a:r>
                        <a:rPr lang="en-US" b="1" i="1" dirty="0" smtClean="0">
                          <a:solidFill>
                            <a:schemeClr val="tx1"/>
                          </a:solidFill>
                          <a:latin typeface="Calibri" pitchFamily="34" charset="0"/>
                        </a:rPr>
                        <a:t>Pros</a:t>
                      </a:r>
                      <a:endParaRPr lang="en-US" b="1" i="1" dirty="0">
                        <a:solidFill>
                          <a:schemeClr val="tx1"/>
                        </a:solidFill>
                        <a:latin typeface="Calibri" pitchFamily="34" charset="0"/>
                      </a:endParaRPr>
                    </a:p>
                  </a:txBody>
                  <a:tcPr/>
                </a:tc>
                <a:tc>
                  <a:txBody>
                    <a:bodyPr/>
                    <a:lstStyle/>
                    <a:p>
                      <a:pPr marL="91440"/>
                      <a:r>
                        <a:rPr lang="en-US" b="1" dirty="0" smtClean="0">
                          <a:solidFill>
                            <a:schemeClr val="accent2">
                              <a:lumMod val="50000"/>
                            </a:schemeClr>
                          </a:solidFill>
                          <a:latin typeface="Cambria" pitchFamily="18" charset="0"/>
                        </a:rPr>
                        <a:t>Need not to modify guest OS</a:t>
                      </a:r>
                      <a:endParaRPr lang="en-US" b="1" dirty="0">
                        <a:solidFill>
                          <a:schemeClr val="accent2">
                            <a:lumMod val="50000"/>
                          </a:schemeClr>
                        </a:solidFill>
                        <a:latin typeface="Cambria" pitchFamily="18" charset="0"/>
                      </a:endParaRPr>
                    </a:p>
                  </a:txBody>
                  <a:tcPr/>
                </a:tc>
              </a:tr>
              <a:tr h="370840">
                <a:tc>
                  <a:txBody>
                    <a:bodyPr/>
                    <a:lstStyle/>
                    <a:p>
                      <a:pPr algn="ctr"/>
                      <a:r>
                        <a:rPr lang="en-US" b="1" i="1" dirty="0" smtClean="0">
                          <a:solidFill>
                            <a:schemeClr val="tx1"/>
                          </a:solidFill>
                          <a:latin typeface="Calibri" pitchFamily="34" charset="0"/>
                        </a:rPr>
                        <a:t>Cons</a:t>
                      </a:r>
                      <a:endParaRPr lang="en-US" b="1" i="1" dirty="0">
                        <a:solidFill>
                          <a:schemeClr val="tx1"/>
                        </a:solidFill>
                        <a:latin typeface="Calibri" pitchFamily="34" charset="0"/>
                      </a:endParaRPr>
                    </a:p>
                  </a:txBody>
                  <a:tcPr/>
                </a:tc>
                <a:tc>
                  <a:txBody>
                    <a:bodyPr/>
                    <a:lstStyle/>
                    <a:p>
                      <a:pPr marL="91440"/>
                      <a:r>
                        <a:rPr lang="en-US" b="1" dirty="0" smtClean="0">
                          <a:solidFill>
                            <a:schemeClr val="accent2">
                              <a:lumMod val="50000"/>
                            </a:schemeClr>
                          </a:solidFill>
                          <a:latin typeface="Cambria" pitchFamily="18" charset="0"/>
                        </a:rPr>
                        <a:t>Significant</a:t>
                      </a:r>
                      <a:r>
                        <a:rPr lang="en-US" b="1" baseline="0" dirty="0" smtClean="0">
                          <a:solidFill>
                            <a:schemeClr val="accent2">
                              <a:lumMod val="50000"/>
                            </a:schemeClr>
                          </a:solidFill>
                          <a:latin typeface="Cambria" pitchFamily="18" charset="0"/>
                        </a:rPr>
                        <a:t> performance hit</a:t>
                      </a:r>
                      <a:endParaRPr lang="en-US" b="1" dirty="0">
                        <a:solidFill>
                          <a:schemeClr val="accent2">
                            <a:lumMod val="50000"/>
                          </a:schemeClr>
                        </a:solidFill>
                        <a:latin typeface="Cambria" pitchFamily="18" charset="0"/>
                      </a:endParaRPr>
                    </a:p>
                  </a:txBody>
                  <a:tcPr/>
                </a:tc>
              </a:tr>
            </a:tbl>
          </a:graphicData>
        </a:graphic>
      </p:graphicFrame>
      <p:sp>
        <p:nvSpPr>
          <p:cNvPr id="8" name="投影片編號版面配置區 7"/>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559565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Approaches</a:t>
            </a:r>
            <a:endParaRPr lang="en-US" dirty="0"/>
          </a:p>
        </p:txBody>
      </p:sp>
      <p:sp>
        <p:nvSpPr>
          <p:cNvPr id="6" name="Content Placeholder 5"/>
          <p:cNvSpPr>
            <a:spLocks noGrp="1"/>
          </p:cNvSpPr>
          <p:nvPr>
            <p:ph idx="1"/>
          </p:nvPr>
        </p:nvSpPr>
        <p:spPr>
          <a:xfrm>
            <a:off x="457200" y="1219200"/>
            <a:ext cx="8229600" cy="4525963"/>
          </a:xfrm>
        </p:spPr>
        <p:txBody>
          <a:bodyPr/>
          <a:lstStyle/>
          <a:p>
            <a:r>
              <a:rPr lang="en-US" dirty="0" smtClean="0"/>
              <a:t>Para-Virtualization</a:t>
            </a:r>
            <a:endParaRPr lang="en-US" dirty="0"/>
          </a:p>
        </p:txBody>
      </p:sp>
      <p:graphicFrame>
        <p:nvGraphicFramePr>
          <p:cNvPr id="7" name="Table 6"/>
          <p:cNvGraphicFramePr>
            <a:graphicFrameLocks noGrp="1"/>
          </p:cNvGraphicFramePr>
          <p:nvPr/>
        </p:nvGraphicFramePr>
        <p:xfrm>
          <a:off x="1600200" y="5582920"/>
          <a:ext cx="6096000" cy="741680"/>
        </p:xfrm>
        <a:graphic>
          <a:graphicData uri="http://schemas.openxmlformats.org/drawingml/2006/table">
            <a:tbl>
              <a:tblPr firstRow="1" bandRow="1">
                <a:tableStyleId>{5C22544A-7EE6-4342-B048-85BDC9FD1C3A}</a:tableStyleId>
              </a:tblPr>
              <a:tblGrid>
                <a:gridCol w="1295400"/>
                <a:gridCol w="4800600"/>
              </a:tblGrid>
              <a:tr h="370840">
                <a:tc>
                  <a:txBody>
                    <a:bodyPr/>
                    <a:lstStyle/>
                    <a:p>
                      <a:pPr algn="ctr"/>
                      <a:r>
                        <a:rPr lang="en-US" b="1" i="1" dirty="0" smtClean="0">
                          <a:solidFill>
                            <a:schemeClr val="tx1"/>
                          </a:solidFill>
                          <a:latin typeface="Calibri" pitchFamily="34" charset="0"/>
                        </a:rPr>
                        <a:t>Pros</a:t>
                      </a:r>
                      <a:endParaRPr lang="en-US" b="1" i="1" dirty="0">
                        <a:solidFill>
                          <a:schemeClr val="tx1"/>
                        </a:solidFill>
                        <a:latin typeface="Calibri" pitchFamily="34" charset="0"/>
                      </a:endParaRPr>
                    </a:p>
                  </a:txBody>
                  <a:tcPr/>
                </a:tc>
                <a:tc>
                  <a:txBody>
                    <a:bodyPr/>
                    <a:lstStyle/>
                    <a:p>
                      <a:pPr marL="91440"/>
                      <a:r>
                        <a:rPr lang="en-US" b="1" dirty="0" smtClean="0">
                          <a:solidFill>
                            <a:schemeClr val="accent2">
                              <a:lumMod val="50000"/>
                            </a:schemeClr>
                          </a:solidFill>
                          <a:latin typeface="Cambria" pitchFamily="18" charset="0"/>
                        </a:rPr>
                        <a:t>Light weight and high perform</a:t>
                      </a:r>
                      <a:r>
                        <a:rPr lang="en-US" b="1" baseline="0" dirty="0" smtClean="0">
                          <a:solidFill>
                            <a:schemeClr val="accent2">
                              <a:lumMod val="50000"/>
                            </a:schemeClr>
                          </a:solidFill>
                          <a:latin typeface="Cambria" pitchFamily="18" charset="0"/>
                        </a:rPr>
                        <a:t>ance</a:t>
                      </a:r>
                      <a:endParaRPr lang="en-US" b="1" dirty="0">
                        <a:solidFill>
                          <a:schemeClr val="accent2">
                            <a:lumMod val="50000"/>
                          </a:schemeClr>
                        </a:solidFill>
                        <a:latin typeface="Cambria" pitchFamily="18" charset="0"/>
                      </a:endParaRPr>
                    </a:p>
                  </a:txBody>
                  <a:tcPr/>
                </a:tc>
              </a:tr>
              <a:tr h="370840">
                <a:tc>
                  <a:txBody>
                    <a:bodyPr/>
                    <a:lstStyle/>
                    <a:p>
                      <a:pPr algn="ctr"/>
                      <a:r>
                        <a:rPr lang="en-US" b="1" i="1" dirty="0" smtClean="0">
                          <a:solidFill>
                            <a:schemeClr val="tx1"/>
                          </a:solidFill>
                          <a:latin typeface="Calibri" pitchFamily="34" charset="0"/>
                        </a:rPr>
                        <a:t>Cons</a:t>
                      </a:r>
                      <a:endParaRPr lang="en-US" b="1" i="1" dirty="0">
                        <a:solidFill>
                          <a:schemeClr val="tx1"/>
                        </a:solidFill>
                        <a:latin typeface="Calibri" pitchFamily="34" charset="0"/>
                      </a:endParaRPr>
                    </a:p>
                  </a:txBody>
                  <a:tcPr/>
                </a:tc>
                <a:tc>
                  <a:txBody>
                    <a:bodyPr/>
                    <a:lstStyle/>
                    <a:p>
                      <a:pPr marL="91440"/>
                      <a:r>
                        <a:rPr lang="en-US" b="1" dirty="0" smtClean="0">
                          <a:solidFill>
                            <a:schemeClr val="accent2">
                              <a:lumMod val="50000"/>
                            </a:schemeClr>
                          </a:solidFill>
                          <a:latin typeface="Cambria" pitchFamily="18" charset="0"/>
                        </a:rPr>
                        <a:t>Require</a:t>
                      </a:r>
                      <a:r>
                        <a:rPr lang="en-US" b="1" baseline="0" dirty="0" smtClean="0">
                          <a:solidFill>
                            <a:schemeClr val="accent2">
                              <a:lumMod val="50000"/>
                            </a:schemeClr>
                          </a:solidFill>
                          <a:latin typeface="Cambria" pitchFamily="18" charset="0"/>
                        </a:rPr>
                        <a:t> modification of guest OS</a:t>
                      </a:r>
                      <a:endParaRPr lang="en-US" b="1" dirty="0">
                        <a:solidFill>
                          <a:schemeClr val="accent2">
                            <a:lumMod val="50000"/>
                          </a:schemeClr>
                        </a:solidFill>
                        <a:latin typeface="Cambria" pitchFamily="18" charset="0"/>
                      </a:endParaRPr>
                    </a:p>
                  </a:txBody>
                  <a:tcPr/>
                </a:tc>
              </a:tr>
            </a:tbl>
          </a:graphicData>
        </a:graphic>
      </p:graphicFrame>
      <p:pic>
        <p:nvPicPr>
          <p:cNvPr id="8" name="Picture 2"/>
          <p:cNvPicPr>
            <a:picLocks noChangeAspect="1" noChangeArrowheads="1"/>
          </p:cNvPicPr>
          <p:nvPr/>
        </p:nvPicPr>
        <p:blipFill>
          <a:blip r:embed="rId2" cstate="print"/>
          <a:srcRect/>
          <a:stretch>
            <a:fillRect/>
          </a:stretch>
        </p:blipFill>
        <p:spPr bwMode="auto">
          <a:xfrm>
            <a:off x="1689513" y="1828800"/>
            <a:ext cx="5778087" cy="3428999"/>
          </a:xfrm>
          <a:prstGeom prst="rect">
            <a:avLst/>
          </a:prstGeom>
          <a:ln>
            <a:noFill/>
          </a:ln>
          <a:effectLst>
            <a:outerShdw blurRad="292100" dist="139700" dir="2700000" algn="tl" rotWithShape="0">
              <a:srgbClr val="333333">
                <a:alpha val="65000"/>
              </a:srgbClr>
            </a:outerShdw>
          </a:effectLst>
        </p:spPr>
      </p:pic>
      <p:sp>
        <p:nvSpPr>
          <p:cNvPr id="9" name="投影片編號版面配置區 8"/>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5888345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82575" y="804863"/>
            <a:ext cx="2471738" cy="113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50000"/>
              </a:spcBef>
            </a:pPr>
            <a:r>
              <a:rPr lang="en-US" altLang="zh-TW" dirty="0">
                <a:effectLst>
                  <a:outerShdw blurRad="38100" dist="38100" dir="2700000" algn="tl">
                    <a:srgbClr val="000000"/>
                  </a:outerShdw>
                </a:effectLst>
              </a:rPr>
              <a:t>Binary Translation of Guest OS Requests using a VMM: </a:t>
            </a:r>
          </a:p>
        </p:txBody>
      </p:sp>
      <p:pic>
        <p:nvPicPr>
          <p:cNvPr id="1136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25" y="471488"/>
            <a:ext cx="6251575"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591693"/>
      </p:ext>
    </p:extLst>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Scalability &amp; Elasticity</a:t>
            </a:r>
            <a:endParaRPr lang="en-US" dirty="0"/>
          </a:p>
        </p:txBody>
      </p:sp>
      <p:sp>
        <p:nvSpPr>
          <p:cNvPr id="3" name="Content Placeholder 2"/>
          <p:cNvSpPr>
            <a:spLocks noGrp="1"/>
          </p:cNvSpPr>
          <p:nvPr>
            <p:ph idx="1"/>
          </p:nvPr>
        </p:nvSpPr>
        <p:spPr>
          <a:xfrm>
            <a:off x="228600" y="1295400"/>
            <a:ext cx="8763000" cy="5181600"/>
          </a:xfrm>
        </p:spPr>
        <p:txBody>
          <a:bodyPr/>
          <a:lstStyle/>
          <a:p>
            <a:r>
              <a:rPr lang="en-US" dirty="0" smtClean="0"/>
              <a:t>How to approach scalability and elasticity in </a:t>
            </a:r>
            <a:r>
              <a:rPr lang="en-US" dirty="0" err="1" smtClean="0"/>
              <a:t>IaaS</a:t>
            </a:r>
            <a:r>
              <a:rPr lang="en-US" dirty="0" smtClean="0"/>
              <a:t> ?</a:t>
            </a:r>
          </a:p>
          <a:p>
            <a:pPr lvl="1"/>
            <a:r>
              <a:rPr lang="en-US" sz="2000" dirty="0" smtClean="0"/>
              <a:t>For computation resources :</a:t>
            </a:r>
          </a:p>
          <a:p>
            <a:pPr lvl="2"/>
            <a:r>
              <a:rPr lang="en-US" sz="2000" dirty="0" smtClean="0"/>
              <a:t>Dynamically create/terminate VMs for clients on demand.</a:t>
            </a:r>
          </a:p>
          <a:p>
            <a:pPr lvl="2"/>
            <a:r>
              <a:rPr lang="en-US" sz="2000" dirty="0" smtClean="0"/>
              <a:t>Integrate hypervisors among all physical machines to collaboratively control and manage all virtual machines.</a:t>
            </a:r>
          </a:p>
          <a:p>
            <a:pPr lvl="1"/>
            <a:r>
              <a:rPr lang="en-US" sz="2000" dirty="0" smtClean="0"/>
              <a:t>For storage resources :</a:t>
            </a:r>
          </a:p>
          <a:p>
            <a:pPr lvl="2"/>
            <a:r>
              <a:rPr lang="en-US" sz="2000" dirty="0" smtClean="0"/>
              <a:t>Dynamically allocate or de-allocate virtual  storage space for clients.</a:t>
            </a:r>
          </a:p>
          <a:p>
            <a:pPr lvl="2"/>
            <a:r>
              <a:rPr lang="en-US" sz="2000" dirty="0" smtClean="0"/>
              <a:t>Integrate all  physical storage resources in the entire </a:t>
            </a:r>
            <a:r>
              <a:rPr lang="en-US" sz="2000" dirty="0" err="1" smtClean="0"/>
              <a:t>IaaS</a:t>
            </a:r>
            <a:r>
              <a:rPr lang="en-US" sz="2000" dirty="0" smtClean="0"/>
              <a:t> system</a:t>
            </a:r>
          </a:p>
          <a:p>
            <a:pPr lvl="2"/>
            <a:r>
              <a:rPr lang="en-US" sz="2000" dirty="0" smtClean="0"/>
              <a:t>Offer initial storage resources by thin provisioning technique.</a:t>
            </a:r>
          </a:p>
          <a:p>
            <a:pPr lvl="1"/>
            <a:r>
              <a:rPr lang="en-US" sz="2000" dirty="0" smtClean="0"/>
              <a:t>For communication resources :</a:t>
            </a:r>
          </a:p>
          <a:p>
            <a:pPr lvl="2"/>
            <a:r>
              <a:rPr lang="en-US" sz="2000" dirty="0" smtClean="0"/>
              <a:t>Dynamically connect or disconnect the linking state of </a:t>
            </a:r>
            <a:r>
              <a:rPr lang="en-US" altLang="zh-TW" sz="2000" dirty="0" smtClean="0"/>
              <a:t>virtual networks </a:t>
            </a:r>
            <a:r>
              <a:rPr lang="en-US" sz="2000" dirty="0" smtClean="0"/>
              <a:t>for clients on demand.</a:t>
            </a:r>
          </a:p>
          <a:p>
            <a:pPr lvl="2"/>
            <a:r>
              <a:rPr lang="en-US" sz="2000" dirty="0" smtClean="0"/>
              <a:t>Dynamically divide the network request flow to different physical routers to maintain access bandwidth.</a:t>
            </a:r>
          </a:p>
        </p:txBody>
      </p:sp>
      <p:pic>
        <p:nvPicPr>
          <p:cNvPr id="4" name="Picture 1"/>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16763826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1167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252413"/>
            <a:ext cx="772160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475716"/>
      </p:ext>
    </p:extLst>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1187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1492250"/>
            <a:ext cx="862965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88" name="Text Box 4"/>
          <p:cNvSpPr txBox="1">
            <a:spLocks noChangeArrowheads="1"/>
          </p:cNvSpPr>
          <p:nvPr/>
        </p:nvSpPr>
        <p:spPr bwMode="auto">
          <a:xfrm>
            <a:off x="1620838" y="282575"/>
            <a:ext cx="6108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3600" dirty="0" err="1">
                <a:solidFill>
                  <a:schemeClr val="tx2"/>
                </a:solidFill>
                <a:latin typeface="+mj-lt"/>
                <a:ea typeface="+mj-ea"/>
                <a:cs typeface="+mj-cs"/>
              </a:rPr>
              <a:t>Hypercall</a:t>
            </a:r>
            <a:r>
              <a:rPr lang="en-US" altLang="zh-TW" sz="3600" dirty="0">
                <a:solidFill>
                  <a:schemeClr val="tx2"/>
                </a:solidFill>
                <a:latin typeface="+mj-lt"/>
                <a:ea typeface="+mj-ea"/>
                <a:cs typeface="+mj-cs"/>
              </a:rPr>
              <a:t> Execution</a:t>
            </a:r>
          </a:p>
        </p:txBody>
      </p:sp>
    </p:spTree>
    <p:extLst>
      <p:ext uri="{BB962C8B-B14F-4D97-AF65-F5344CB8AC3E}">
        <p14:creationId xmlns:p14="http://schemas.microsoft.com/office/powerpoint/2010/main" val="1634249589"/>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sp>
        <p:nvSpPr>
          <p:cNvPr id="120835" name="Text Box 3"/>
          <p:cNvSpPr txBox="1">
            <a:spLocks noChangeArrowheads="1"/>
          </p:cNvSpPr>
          <p:nvPr/>
        </p:nvSpPr>
        <p:spPr bwMode="auto">
          <a:xfrm>
            <a:off x="395288" y="493713"/>
            <a:ext cx="85502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3200" dirty="0">
                <a:solidFill>
                  <a:schemeClr val="tx2"/>
                </a:solidFill>
                <a:latin typeface="+mj-lt"/>
                <a:ea typeface="+mj-ea"/>
                <a:cs typeface="+mj-cs"/>
              </a:rPr>
              <a:t>VMWare ESX Server for Para-Virtualization</a:t>
            </a:r>
          </a:p>
        </p:txBody>
      </p:sp>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389063"/>
            <a:ext cx="8694737"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496699"/>
      </p:ext>
    </p:extLst>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455613" y="273050"/>
            <a:ext cx="8237537"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lnSpc>
                <a:spcPct val="90000"/>
              </a:lnSpc>
              <a:defRPr sz="4400" b="1">
                <a:solidFill>
                  <a:schemeClr val="tx2"/>
                </a:solidFill>
                <a:latin typeface="Arial" pitchFamily="34" charset="0"/>
                <a:ea typeface="MS PGothic" pitchFamily="34" charset="-128"/>
              </a:defRPr>
            </a:lvl1pPr>
            <a:lvl2pPr eaLnBrk="0" hangingPunct="0">
              <a:lnSpc>
                <a:spcPct val="90000"/>
              </a:lnSpc>
              <a:defRPr sz="4400" b="1">
                <a:solidFill>
                  <a:schemeClr val="tx2"/>
                </a:solidFill>
                <a:latin typeface="Arial" pitchFamily="34" charset="0"/>
                <a:ea typeface="MS PGothic" pitchFamily="34" charset="-128"/>
              </a:defRPr>
            </a:lvl2pPr>
            <a:lvl3pPr eaLnBrk="0" hangingPunct="0">
              <a:lnSpc>
                <a:spcPct val="90000"/>
              </a:lnSpc>
              <a:defRPr sz="4400" b="1">
                <a:solidFill>
                  <a:schemeClr val="tx2"/>
                </a:solidFill>
                <a:latin typeface="Arial" pitchFamily="34" charset="0"/>
                <a:ea typeface="MS PGothic" pitchFamily="34" charset="-128"/>
              </a:defRPr>
            </a:lvl3pPr>
            <a:lvl4pPr eaLnBrk="0" hangingPunct="0">
              <a:lnSpc>
                <a:spcPct val="90000"/>
              </a:lnSpc>
              <a:defRPr sz="4400" b="1">
                <a:solidFill>
                  <a:schemeClr val="tx2"/>
                </a:solidFill>
                <a:latin typeface="Arial" pitchFamily="34" charset="0"/>
                <a:ea typeface="MS PGothic" pitchFamily="34" charset="-128"/>
              </a:defRPr>
            </a:lvl4pPr>
            <a:lvl5pPr eaLnBrk="0" hangingPunct="0">
              <a:lnSpc>
                <a:spcPct val="90000"/>
              </a:lnSpc>
              <a:defRPr sz="4400" b="1">
                <a:solidFill>
                  <a:schemeClr val="tx2"/>
                </a:solidFill>
                <a:latin typeface="Arial" pitchFamily="34" charset="0"/>
                <a:ea typeface="MS PGothic" pitchFamily="34" charset="-128"/>
              </a:defRPr>
            </a:lvl5pPr>
            <a:lvl6pPr marL="457200" eaLnBrk="0" fontAlgn="base" hangingPunct="0">
              <a:lnSpc>
                <a:spcPct val="90000"/>
              </a:lnSpc>
              <a:spcBef>
                <a:spcPct val="0"/>
              </a:spcBef>
              <a:spcAft>
                <a:spcPct val="0"/>
              </a:spcAft>
              <a:defRPr sz="4400" b="1">
                <a:solidFill>
                  <a:schemeClr val="tx2"/>
                </a:solidFill>
                <a:latin typeface="Arial" pitchFamily="34" charset="0"/>
                <a:ea typeface="MS PGothic" pitchFamily="34" charset="-128"/>
              </a:defRPr>
            </a:lvl6pPr>
            <a:lvl7pPr marL="914400" eaLnBrk="0" fontAlgn="base" hangingPunct="0">
              <a:lnSpc>
                <a:spcPct val="90000"/>
              </a:lnSpc>
              <a:spcBef>
                <a:spcPct val="0"/>
              </a:spcBef>
              <a:spcAft>
                <a:spcPct val="0"/>
              </a:spcAft>
              <a:defRPr sz="4400" b="1">
                <a:solidFill>
                  <a:schemeClr val="tx2"/>
                </a:solidFill>
                <a:latin typeface="Arial" pitchFamily="34" charset="0"/>
                <a:ea typeface="MS PGothic" pitchFamily="34" charset="-128"/>
              </a:defRPr>
            </a:lvl7pPr>
            <a:lvl8pPr marL="1371600" eaLnBrk="0" fontAlgn="base" hangingPunct="0">
              <a:lnSpc>
                <a:spcPct val="90000"/>
              </a:lnSpc>
              <a:spcBef>
                <a:spcPct val="0"/>
              </a:spcBef>
              <a:spcAft>
                <a:spcPct val="0"/>
              </a:spcAft>
              <a:defRPr sz="4400" b="1">
                <a:solidFill>
                  <a:schemeClr val="tx2"/>
                </a:solidFill>
                <a:latin typeface="Arial" pitchFamily="34" charset="0"/>
                <a:ea typeface="MS PGothic" pitchFamily="34" charset="-128"/>
              </a:defRPr>
            </a:lvl8pPr>
            <a:lvl9pPr marL="1828800" eaLnBrk="0" fontAlgn="base" hangingPunct="0">
              <a:lnSpc>
                <a:spcPct val="90000"/>
              </a:lnSpc>
              <a:spcBef>
                <a:spcPct val="0"/>
              </a:spcBef>
              <a:spcAft>
                <a:spcPct val="0"/>
              </a:spcAft>
              <a:defRPr sz="4400" b="1">
                <a:solidFill>
                  <a:schemeClr val="tx2"/>
                </a:solidFill>
                <a:latin typeface="Arial" pitchFamily="34" charset="0"/>
                <a:ea typeface="MS PGothic" pitchFamily="34" charset="-128"/>
              </a:defRPr>
            </a:lvl9pPr>
          </a:lstStyle>
          <a:p>
            <a:r>
              <a:rPr lang="en-US" altLang="zh-TW" sz="4000" dirty="0">
                <a:solidFill>
                  <a:schemeClr val="tx1"/>
                </a:solidFill>
              </a:rPr>
              <a:t>Virtualization Support at Intel</a:t>
            </a:r>
            <a:endParaRPr lang="en-US" altLang="zh-TW" sz="2400" i="1" dirty="0">
              <a:solidFill>
                <a:schemeClr val="tx1"/>
              </a:solidFill>
            </a:endParaRPr>
          </a:p>
        </p:txBody>
      </p:sp>
      <p:pic>
        <p:nvPicPr>
          <p:cNvPr id="1228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068388"/>
            <a:ext cx="8861425" cy="52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900983"/>
      </p:ext>
    </p:extLst>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err="1" smtClean="0"/>
              <a:t>Xen</a:t>
            </a:r>
            <a:endParaRPr lang="en-US" dirty="0"/>
          </a:p>
        </p:txBody>
      </p:sp>
      <p:sp>
        <p:nvSpPr>
          <p:cNvPr id="4" name="Content Placeholder 3"/>
          <p:cNvSpPr>
            <a:spLocks noGrp="1"/>
          </p:cNvSpPr>
          <p:nvPr>
            <p:ph sz="half" idx="2"/>
          </p:nvPr>
        </p:nvSpPr>
        <p:spPr/>
        <p:txBody>
          <a:bodyPr/>
          <a:lstStyle/>
          <a:p>
            <a:r>
              <a:rPr lang="en-US" dirty="0" smtClean="0"/>
              <a:t>Type 1 Virtualization</a:t>
            </a:r>
          </a:p>
          <a:p>
            <a:r>
              <a:rPr lang="en-US" dirty="0" smtClean="0"/>
              <a:t>Para-Virtualization</a:t>
            </a:r>
          </a:p>
        </p:txBody>
      </p:sp>
      <p:sp>
        <p:nvSpPr>
          <p:cNvPr id="5" name="Text Placeholder 4"/>
          <p:cNvSpPr>
            <a:spLocks noGrp="1"/>
          </p:cNvSpPr>
          <p:nvPr>
            <p:ph type="body" sz="quarter" idx="3"/>
          </p:nvPr>
        </p:nvSpPr>
        <p:spPr/>
        <p:txBody>
          <a:bodyPr/>
          <a:lstStyle/>
          <a:p>
            <a:r>
              <a:rPr lang="en-US" dirty="0" smtClean="0"/>
              <a:t>KVM</a:t>
            </a:r>
            <a:endParaRPr lang="en-US" dirty="0"/>
          </a:p>
        </p:txBody>
      </p:sp>
      <p:sp>
        <p:nvSpPr>
          <p:cNvPr id="6" name="Content Placeholder 5"/>
          <p:cNvSpPr>
            <a:spLocks noGrp="1"/>
          </p:cNvSpPr>
          <p:nvPr>
            <p:ph sz="quarter" idx="4"/>
          </p:nvPr>
        </p:nvSpPr>
        <p:spPr/>
        <p:txBody>
          <a:bodyPr/>
          <a:lstStyle/>
          <a:p>
            <a:r>
              <a:rPr lang="en-US" dirty="0" smtClean="0"/>
              <a:t>Type 2 Virtualization</a:t>
            </a:r>
          </a:p>
          <a:p>
            <a:r>
              <a:rPr lang="en-US" dirty="0" smtClean="0"/>
              <a:t>Full-Virtualization</a:t>
            </a:r>
          </a:p>
        </p:txBody>
      </p:sp>
      <p:pic>
        <p:nvPicPr>
          <p:cNvPr id="7" name="Picture 2"/>
          <p:cNvPicPr>
            <a:picLocks noChangeAspect="1" noChangeArrowheads="1"/>
          </p:cNvPicPr>
          <p:nvPr/>
        </p:nvPicPr>
        <p:blipFill>
          <a:blip r:embed="rId2" cstate="print"/>
          <a:srcRect/>
          <a:stretch>
            <a:fillRect/>
          </a:stretch>
        </p:blipFill>
        <p:spPr bwMode="auto">
          <a:xfrm>
            <a:off x="4664064" y="3200400"/>
            <a:ext cx="4371241" cy="289519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107303" y="3200401"/>
            <a:ext cx="4371861" cy="2895600"/>
          </a:xfrm>
          <a:prstGeom prst="rect">
            <a:avLst/>
          </a:prstGeom>
          <a:noFill/>
          <a:ln w="9525">
            <a:noFill/>
            <a:miter lim="800000"/>
            <a:headEnd/>
            <a:tailEnd/>
          </a:ln>
          <a:effectLst/>
        </p:spPr>
      </p:pic>
      <p:sp>
        <p:nvSpPr>
          <p:cNvPr id="9" name="投影片編號版面配置區 8"/>
          <p:cNvSpPr>
            <a:spLocks noGrp="1"/>
          </p:cNvSpPr>
          <p:nvPr>
            <p:ph type="sldNum" sz="quarter" idx="12"/>
          </p:nvPr>
        </p:nvSpPr>
        <p:spPr/>
        <p:txBody>
          <a:bodyPr/>
          <a:lstStyle/>
          <a:p>
            <a:fld id="{B6F15528-21DE-4FAA-801E-634DDDAF4B2B}" type="slidenum">
              <a:rPr lang="en-US" smtClean="0"/>
              <a:pPr/>
              <a:t>54</a:t>
            </a:fld>
            <a:endParaRPr lang="en-US"/>
          </a:p>
        </p:txBody>
      </p:sp>
      <p:sp>
        <p:nvSpPr>
          <p:cNvPr id="11" name="Title 1"/>
          <p:cNvSpPr>
            <a:spLocks noGrp="1"/>
          </p:cNvSpPr>
          <p:nvPr>
            <p:ph type="title"/>
          </p:nvPr>
        </p:nvSpPr>
        <p:spPr>
          <a:xfrm>
            <a:off x="457200" y="274638"/>
            <a:ext cx="8229600" cy="868362"/>
          </a:xfrm>
        </p:spPr>
        <p:txBody>
          <a:bodyPr/>
          <a:lstStyle/>
          <a:p>
            <a:r>
              <a:rPr lang="en-US" dirty="0" smtClean="0"/>
              <a:t>Examples</a:t>
            </a:r>
            <a:endParaRPr lang="en-US" dirty="0"/>
          </a:p>
        </p:txBody>
      </p:sp>
    </p:spTree>
    <p:extLst>
      <p:ext uri="{BB962C8B-B14F-4D97-AF65-F5344CB8AC3E}">
        <p14:creationId xmlns:p14="http://schemas.microsoft.com/office/powerpoint/2010/main" val="3546518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213"/>
            <a:ext cx="9144000" cy="620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26541"/>
      </p:ext>
    </p:extLst>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129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8" y="781050"/>
            <a:ext cx="8977312"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665257"/>
      </p:ext>
    </p:extLst>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pic>
        <p:nvPicPr>
          <p:cNvPr id="131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06375"/>
            <a:ext cx="8515350" cy="620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620389"/>
      </p:ext>
    </p:extLst>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77900" y="1130300"/>
            <a:ext cx="7843838" cy="4692650"/>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Tree>
    <p:extLst>
      <p:ext uri="{BB962C8B-B14F-4D97-AF65-F5344CB8AC3E}">
        <p14:creationId xmlns:p14="http://schemas.microsoft.com/office/powerpoint/2010/main" val="1361347959"/>
      </p:ext>
    </p:extLst>
  </p:cSld>
  <p:clrMapOvr>
    <a:masterClrMapping/>
  </p:clrMapOvr>
  <p:transition>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95263"/>
            <a:ext cx="8081963" cy="611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149" name="Text Box 5"/>
          <p:cNvSpPr txBox="1">
            <a:spLocks noChangeArrowheads="1"/>
          </p:cNvSpPr>
          <p:nvPr/>
        </p:nvSpPr>
        <p:spPr bwMode="auto">
          <a:xfrm>
            <a:off x="6100763" y="6407150"/>
            <a:ext cx="2230437" cy="2746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TW" sz="1200">
                <a:solidFill>
                  <a:srgbClr val="66FFFF"/>
                </a:solidFill>
              </a:rPr>
              <a:t>(Courtesy of VMWare, 2008)</a:t>
            </a:r>
          </a:p>
        </p:txBody>
      </p:sp>
    </p:spTree>
    <p:extLst>
      <p:ext uri="{BB962C8B-B14F-4D97-AF65-F5344CB8AC3E}">
        <p14:creationId xmlns:p14="http://schemas.microsoft.com/office/powerpoint/2010/main" val="1478848415"/>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Availability &amp; Reliability</a:t>
            </a:r>
            <a:endParaRPr lang="en-US" dirty="0"/>
          </a:p>
        </p:txBody>
      </p:sp>
      <p:sp>
        <p:nvSpPr>
          <p:cNvPr id="3" name="Content Placeholder 2"/>
          <p:cNvSpPr>
            <a:spLocks noGrp="1"/>
          </p:cNvSpPr>
          <p:nvPr>
            <p:ph idx="1"/>
          </p:nvPr>
        </p:nvSpPr>
        <p:spPr/>
        <p:txBody>
          <a:bodyPr/>
          <a:lstStyle/>
          <a:p>
            <a:r>
              <a:rPr lang="en-US" dirty="0" smtClean="0"/>
              <a:t>What do availability and reliability mean in </a:t>
            </a:r>
            <a:r>
              <a:rPr lang="en-US" dirty="0" err="1" smtClean="0"/>
              <a:t>IaaS</a:t>
            </a:r>
            <a:r>
              <a:rPr lang="en-US" dirty="0" smtClean="0"/>
              <a:t> ?</a:t>
            </a:r>
          </a:p>
          <a:p>
            <a:pPr lvl="1"/>
            <a:r>
              <a:rPr lang="en-US" dirty="0" smtClean="0"/>
              <a:t>Clients should be able to access computation resources without considering </a:t>
            </a:r>
            <a:r>
              <a:rPr lang="en-US" u="sng" dirty="0" smtClean="0"/>
              <a:t>the possibility of hardware failure</a:t>
            </a:r>
            <a:r>
              <a:rPr lang="en-US" dirty="0" smtClean="0"/>
              <a:t>.</a:t>
            </a:r>
          </a:p>
          <a:p>
            <a:pPr lvl="1"/>
            <a:r>
              <a:rPr lang="en-US" dirty="0" smtClean="0"/>
              <a:t>Data stored in </a:t>
            </a:r>
            <a:r>
              <a:rPr lang="en-US" dirty="0" err="1" smtClean="0"/>
              <a:t>IaaS</a:t>
            </a:r>
            <a:r>
              <a:rPr lang="en-US" dirty="0" smtClean="0"/>
              <a:t> cloud should be able to be retrieved when needed without considering </a:t>
            </a:r>
            <a:r>
              <a:rPr lang="en-US" u="sng" dirty="0" smtClean="0"/>
              <a:t>any natural disaster damage</a:t>
            </a:r>
            <a:r>
              <a:rPr lang="en-US" dirty="0" smtClean="0"/>
              <a:t>.</a:t>
            </a:r>
          </a:p>
          <a:p>
            <a:pPr lvl="1"/>
            <a:r>
              <a:rPr lang="en-US" dirty="0" smtClean="0"/>
              <a:t>Communication capability and capacity should be maintained without considering </a:t>
            </a:r>
            <a:r>
              <a:rPr lang="en-US" u="sng" dirty="0" smtClean="0"/>
              <a:t>any physical equipment shortage</a:t>
            </a:r>
            <a:r>
              <a:rPr lang="en-US" dirty="0" smtClean="0"/>
              <a:t>.</a:t>
            </a:r>
          </a:p>
        </p:txBody>
      </p:sp>
      <p:pic>
        <p:nvPicPr>
          <p:cNvPr id="5" name="Picture 4"/>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2960211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zh-TW">
              <a:effectLst>
                <a:outerShdw blurRad="38100" dist="38100" dir="2700000" algn="tl">
                  <a:srgbClr val="000000"/>
                </a:outerShdw>
              </a:effectLst>
            </a:endParaRPr>
          </a:p>
        </p:txBody>
      </p:sp>
      <p:sp>
        <p:nvSpPr>
          <p:cNvPr id="136195" name="Text Box 3"/>
          <p:cNvSpPr txBox="1">
            <a:spLocks noChangeArrowheads="1"/>
          </p:cNvSpPr>
          <p:nvPr/>
        </p:nvSpPr>
        <p:spPr bwMode="auto">
          <a:xfrm>
            <a:off x="452438" y="538163"/>
            <a:ext cx="8307387"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800" dirty="0">
                <a:effectLst>
                  <a:outerShdw algn="tl">
                    <a:srgbClr val="000000"/>
                  </a:outerShdw>
                </a:effectLst>
              </a:rPr>
              <a:t>Conclusions on CPU, Memory </a:t>
            </a:r>
            <a:br>
              <a:rPr lang="en-US" altLang="zh-TW" sz="2800" dirty="0">
                <a:effectLst>
                  <a:outerShdw algn="tl">
                    <a:srgbClr val="000000"/>
                  </a:outerShdw>
                </a:effectLst>
              </a:rPr>
            </a:br>
            <a:r>
              <a:rPr lang="en-US" altLang="zh-TW" sz="2800" dirty="0">
                <a:effectLst>
                  <a:outerShdw algn="tl">
                    <a:srgbClr val="000000"/>
                  </a:outerShdw>
                </a:effectLst>
              </a:rPr>
              <a:t>and I/O Virtualization :</a:t>
            </a:r>
          </a:p>
          <a:p>
            <a:pPr>
              <a:spcBef>
                <a:spcPct val="50000"/>
              </a:spcBef>
              <a:buClr>
                <a:srgbClr val="FF0000"/>
              </a:buClr>
              <a:buSzPct val="125000"/>
              <a:buFont typeface="Wingdings" pitchFamily="2" charset="2"/>
              <a:buChar char="§"/>
            </a:pPr>
            <a:r>
              <a:rPr lang="en-US" altLang="zh-TW" dirty="0">
                <a:solidFill>
                  <a:srgbClr val="FFFF00"/>
                </a:solidFill>
                <a:effectLst>
                  <a:outerShdw algn="tl">
                    <a:srgbClr val="000000"/>
                  </a:outerShdw>
                </a:effectLst>
              </a:rPr>
              <a:t>  </a:t>
            </a:r>
            <a:r>
              <a:rPr lang="en-US" altLang="zh-TW" sz="2000" dirty="0">
                <a:effectLst>
                  <a:outerShdw algn="tl">
                    <a:srgbClr val="000000"/>
                  </a:outerShdw>
                </a:effectLst>
              </a:rPr>
              <a:t>CPU virtualization demands hardware-assisted traps of </a:t>
            </a:r>
            <a:br>
              <a:rPr lang="en-US" altLang="zh-TW" sz="2000" dirty="0">
                <a:effectLst>
                  <a:outerShdw algn="tl">
                    <a:srgbClr val="000000"/>
                  </a:outerShdw>
                </a:effectLst>
              </a:rPr>
            </a:br>
            <a:r>
              <a:rPr lang="en-US" altLang="zh-TW" sz="2000" dirty="0">
                <a:effectLst>
                  <a:outerShdw algn="tl">
                    <a:srgbClr val="000000"/>
                  </a:outerShdw>
                </a:effectLst>
              </a:rPr>
              <a:t>      sensitive instructions by the VMM</a:t>
            </a:r>
          </a:p>
          <a:p>
            <a:pPr>
              <a:lnSpc>
                <a:spcPct val="140000"/>
              </a:lnSpc>
              <a:spcBef>
                <a:spcPct val="50000"/>
              </a:spcBef>
              <a:buClr>
                <a:srgbClr val="FF0000"/>
              </a:buClr>
              <a:buSzPct val="125000"/>
              <a:buFont typeface="Wingdings" pitchFamily="2" charset="2"/>
              <a:buChar char="§"/>
            </a:pPr>
            <a:r>
              <a:rPr lang="en-US" altLang="zh-TW" sz="2000" dirty="0">
                <a:effectLst>
                  <a:outerShdw algn="tl">
                    <a:srgbClr val="000000"/>
                  </a:outerShdw>
                </a:effectLst>
              </a:rPr>
              <a:t>    Memory  virtualization demands special hardware  support </a:t>
            </a:r>
            <a:br>
              <a:rPr lang="en-US" altLang="zh-TW" sz="2000" dirty="0">
                <a:effectLst>
                  <a:outerShdw algn="tl">
                    <a:srgbClr val="000000"/>
                  </a:outerShdw>
                </a:effectLst>
              </a:rPr>
            </a:br>
            <a:r>
              <a:rPr lang="en-US" altLang="zh-TW" sz="2000" dirty="0">
                <a:effectLst>
                  <a:outerShdw algn="tl">
                    <a:srgbClr val="000000"/>
                  </a:outerShdw>
                </a:effectLst>
              </a:rPr>
              <a:t>     (shadow page tables by VMWare or extended page table by </a:t>
            </a:r>
            <a:br>
              <a:rPr lang="en-US" altLang="zh-TW" sz="2000" dirty="0">
                <a:effectLst>
                  <a:outerShdw algn="tl">
                    <a:srgbClr val="000000"/>
                  </a:outerShdw>
                </a:effectLst>
              </a:rPr>
            </a:br>
            <a:r>
              <a:rPr lang="en-US" altLang="zh-TW" sz="2000" dirty="0">
                <a:effectLst>
                  <a:outerShdw algn="tl">
                    <a:srgbClr val="000000"/>
                  </a:outerShdw>
                </a:effectLst>
              </a:rPr>
              <a:t>     Intel) to help translate virtual address into physical address </a:t>
            </a:r>
            <a:br>
              <a:rPr lang="en-US" altLang="zh-TW" sz="2000" dirty="0">
                <a:effectLst>
                  <a:outerShdw algn="tl">
                    <a:srgbClr val="000000"/>
                  </a:outerShdw>
                </a:effectLst>
              </a:rPr>
            </a:br>
            <a:r>
              <a:rPr lang="en-US" altLang="zh-TW" sz="2000" dirty="0">
                <a:effectLst>
                  <a:outerShdw algn="tl">
                    <a:srgbClr val="000000"/>
                  </a:outerShdw>
                </a:effectLst>
              </a:rPr>
              <a:t>     and machine memory in two stages. </a:t>
            </a:r>
          </a:p>
          <a:p>
            <a:pPr>
              <a:lnSpc>
                <a:spcPct val="140000"/>
              </a:lnSpc>
              <a:spcBef>
                <a:spcPct val="50000"/>
              </a:spcBef>
              <a:buClr>
                <a:srgbClr val="FF0000"/>
              </a:buClr>
              <a:buSzPct val="125000"/>
              <a:buFont typeface="Wingdings" pitchFamily="2" charset="2"/>
              <a:buChar char="§"/>
            </a:pPr>
            <a:r>
              <a:rPr lang="en-US" altLang="zh-TW" sz="2000" dirty="0">
                <a:effectLst>
                  <a:outerShdw algn="tl">
                    <a:srgbClr val="000000"/>
                  </a:outerShdw>
                </a:effectLst>
              </a:rPr>
              <a:t>     I/O virtualization is the most difficult one to realize due to</a:t>
            </a:r>
            <a:br>
              <a:rPr lang="en-US" altLang="zh-TW" sz="2000" dirty="0">
                <a:effectLst>
                  <a:outerShdw algn="tl">
                    <a:srgbClr val="000000"/>
                  </a:outerShdw>
                </a:effectLst>
              </a:rPr>
            </a:br>
            <a:r>
              <a:rPr lang="en-US" altLang="zh-TW" sz="2000" dirty="0">
                <a:effectLst>
                  <a:outerShdw algn="tl">
                    <a:srgbClr val="000000"/>
                  </a:outerShdw>
                </a:effectLst>
              </a:rPr>
              <a:t>      the complexity if I/O service routines and the emulation </a:t>
            </a:r>
            <a:br>
              <a:rPr lang="en-US" altLang="zh-TW" sz="2000" dirty="0">
                <a:effectLst>
                  <a:outerShdw algn="tl">
                    <a:srgbClr val="000000"/>
                  </a:outerShdw>
                </a:effectLst>
              </a:rPr>
            </a:br>
            <a:r>
              <a:rPr lang="en-US" altLang="zh-TW" sz="2000" dirty="0">
                <a:effectLst>
                  <a:outerShdw algn="tl">
                    <a:srgbClr val="000000"/>
                  </a:outerShdw>
                </a:effectLst>
              </a:rPr>
              <a:t>      needed  between the guest OS and host OS. </a:t>
            </a:r>
          </a:p>
        </p:txBody>
      </p:sp>
    </p:spTree>
    <p:extLst>
      <p:ext uri="{BB962C8B-B14F-4D97-AF65-F5344CB8AC3E}">
        <p14:creationId xmlns:p14="http://schemas.microsoft.com/office/powerpoint/2010/main" val="3855276425"/>
      </p:ext>
    </p:extLst>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p:cNvPicPr>
            <a:picLocks noChangeAspect="1" noChangeArrowheads="1"/>
          </p:cNvPicPr>
          <p:nvPr/>
        </p:nvPicPr>
        <p:blipFill>
          <a:blip r:embed="rId2">
            <a:extLst>
              <a:ext uri="{28A0092B-C50C-407E-A947-70E740481C1C}">
                <a14:useLocalDpi xmlns:a14="http://schemas.microsoft.com/office/drawing/2010/main" val="0"/>
              </a:ext>
            </a:extLst>
          </a:blip>
          <a:srcRect l="20468" r="19627" b="32130"/>
          <a:stretch>
            <a:fillRect/>
          </a:stretch>
        </p:blipFill>
        <p:spPr bwMode="auto">
          <a:xfrm>
            <a:off x="1243013" y="2039938"/>
            <a:ext cx="73056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3235" name="Text Box 3"/>
          <p:cNvSpPr txBox="1">
            <a:spLocks noChangeArrowheads="1"/>
          </p:cNvSpPr>
          <p:nvPr/>
        </p:nvSpPr>
        <p:spPr bwMode="auto">
          <a:xfrm>
            <a:off x="749300" y="277813"/>
            <a:ext cx="7705725" cy="129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50000"/>
              </a:spcBef>
            </a:pPr>
            <a:r>
              <a:rPr lang="en-US" altLang="zh-TW" sz="4400" dirty="0">
                <a:effectLst>
                  <a:outerShdw blurRad="38100" dist="38100" dir="2700000" algn="tl">
                    <a:srgbClr val="000000"/>
                  </a:outerShdw>
                </a:effectLst>
                <a:ea typeface="新細明體" charset="-120"/>
              </a:rPr>
              <a:t>Multi-Core Virtualization: </a:t>
            </a:r>
            <a:br>
              <a:rPr lang="en-US" altLang="zh-TW" sz="4400" dirty="0">
                <a:effectLst>
                  <a:outerShdw blurRad="38100" dist="38100" dir="2700000" algn="tl">
                    <a:srgbClr val="000000"/>
                  </a:outerShdw>
                </a:effectLst>
                <a:ea typeface="新細明體" charset="-120"/>
              </a:rPr>
            </a:br>
            <a:r>
              <a:rPr lang="en-US" altLang="zh-TW" dirty="0">
                <a:effectLst>
                  <a:outerShdw blurRad="38100" dist="38100" dir="2700000" algn="tl">
                    <a:srgbClr val="000000"/>
                  </a:outerShdw>
                </a:effectLst>
                <a:ea typeface="新細明體" charset="-120"/>
              </a:rPr>
              <a:t>VCPU vs. traditional CPU</a:t>
            </a:r>
          </a:p>
        </p:txBody>
      </p:sp>
      <p:sp>
        <p:nvSpPr>
          <p:cNvPr id="223236" name="Rectangle 4"/>
          <p:cNvSpPr>
            <a:spLocks noChangeArrowheads="1"/>
          </p:cNvSpPr>
          <p:nvPr/>
        </p:nvSpPr>
        <p:spPr bwMode="auto">
          <a:xfrm>
            <a:off x="801688" y="4864100"/>
            <a:ext cx="7821612" cy="13144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eaLnBrk="0" hangingPunct="0"/>
            <a:r>
              <a:rPr lang="en-US" altLang="zh-TW" sz="1600" dirty="0" smtClean="0">
                <a:ea typeface="宋体" pitchFamily="2" charset="-122"/>
                <a:cs typeface="Arial" charset="0"/>
              </a:rPr>
              <a:t>Four </a:t>
            </a:r>
            <a:r>
              <a:rPr lang="en-US" altLang="zh-TW" sz="1600" dirty="0">
                <a:ea typeface="宋体" pitchFamily="2" charset="-122"/>
                <a:cs typeface="Arial" charset="0"/>
              </a:rPr>
              <a:t>VCPUs are exposed the software, only three cores are actually present. VCPUs V0, V1, and V3 have been transparently migrated, while VCPU V2 has been transparently suspended. (Courtesy of Wells, et al., “Dynamic Heterogeneity and the Need for Multicore Virtualization”,</a:t>
            </a:r>
            <a:r>
              <a:rPr lang="en-US" altLang="zh-TW" sz="1600" i="1" dirty="0">
                <a:ea typeface="宋体" pitchFamily="2" charset="-122"/>
                <a:cs typeface="Arial" charset="0"/>
              </a:rPr>
              <a:t> ACM SIGOPS Operating Systems Review, </a:t>
            </a:r>
            <a:r>
              <a:rPr lang="en-US" altLang="zh-TW" sz="1600" dirty="0">
                <a:ea typeface="宋体" pitchFamily="2" charset="-122"/>
                <a:cs typeface="Arial" charset="0"/>
              </a:rPr>
              <a:t>ACM Press, 2009 [68] ) </a:t>
            </a:r>
            <a:endParaRPr lang="en-US" altLang="zh-TW" sz="4400" dirty="0">
              <a:cs typeface="Arial" charset="0"/>
            </a:endParaRPr>
          </a:p>
        </p:txBody>
      </p:sp>
    </p:spTree>
    <p:extLst>
      <p:ext uri="{BB962C8B-B14F-4D97-AF65-F5344CB8AC3E}">
        <p14:creationId xmlns:p14="http://schemas.microsoft.com/office/powerpoint/2010/main" val="3189949645"/>
      </p:ext>
    </p:extLst>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Availability &amp; Reliability</a:t>
            </a:r>
            <a:endParaRPr lang="en-US" dirty="0"/>
          </a:p>
        </p:txBody>
      </p:sp>
      <p:sp>
        <p:nvSpPr>
          <p:cNvPr id="3" name="Content Placeholder 2"/>
          <p:cNvSpPr>
            <a:spLocks noGrp="1"/>
          </p:cNvSpPr>
          <p:nvPr>
            <p:ph idx="1"/>
          </p:nvPr>
        </p:nvSpPr>
        <p:spPr>
          <a:xfrm>
            <a:off x="152400" y="1371600"/>
            <a:ext cx="8763000" cy="5257800"/>
          </a:xfrm>
        </p:spPr>
        <p:txBody>
          <a:bodyPr/>
          <a:lstStyle/>
          <a:p>
            <a:r>
              <a:rPr lang="en-US" dirty="0" smtClean="0"/>
              <a:t>How to approach availability and reliability in </a:t>
            </a:r>
            <a:r>
              <a:rPr lang="en-US" dirty="0" err="1" smtClean="0"/>
              <a:t>IaaS</a:t>
            </a:r>
            <a:r>
              <a:rPr lang="en-US" dirty="0" smtClean="0"/>
              <a:t> ?</a:t>
            </a:r>
          </a:p>
          <a:p>
            <a:pPr lvl="1"/>
            <a:r>
              <a:rPr lang="en-US" sz="2000" dirty="0" smtClean="0"/>
              <a:t>For computation resources :</a:t>
            </a:r>
          </a:p>
          <a:p>
            <a:pPr lvl="2"/>
            <a:r>
              <a:rPr lang="en-US" sz="2000" dirty="0" smtClean="0"/>
              <a:t>Monitor each physical and virtual machine for any possible failure.</a:t>
            </a:r>
          </a:p>
          <a:p>
            <a:pPr lvl="2"/>
            <a:r>
              <a:rPr lang="en-US" sz="2000" dirty="0" smtClean="0"/>
              <a:t>Regularly backup virtual machine system state for disaster recovery.</a:t>
            </a:r>
          </a:p>
          <a:p>
            <a:pPr lvl="2"/>
            <a:r>
              <a:rPr lang="en-US" sz="2000" dirty="0" smtClean="0"/>
              <a:t>Migrate virtual machine among physical machines for potential failure prevention.</a:t>
            </a:r>
          </a:p>
          <a:p>
            <a:pPr lvl="1"/>
            <a:r>
              <a:rPr lang="en-US" sz="2000" dirty="0" smtClean="0"/>
              <a:t>For storage resources :</a:t>
            </a:r>
          </a:p>
          <a:p>
            <a:pPr lvl="2"/>
            <a:r>
              <a:rPr lang="en-US" sz="2000" dirty="0" smtClean="0"/>
              <a:t>Maintain data pieces replication among different physical storage devices.</a:t>
            </a:r>
          </a:p>
          <a:p>
            <a:pPr lvl="2"/>
            <a:r>
              <a:rPr lang="en-US" sz="2000" dirty="0" smtClean="0"/>
              <a:t>Regularly backup virtual storage data to </a:t>
            </a:r>
            <a:r>
              <a:rPr lang="en-US" altLang="zh-TW" sz="2000" dirty="0" smtClean="0"/>
              <a:t>geographical remote locations</a:t>
            </a:r>
            <a:r>
              <a:rPr lang="en-US" sz="2000" dirty="0" smtClean="0"/>
              <a:t> for disaster prevention.</a:t>
            </a:r>
          </a:p>
          <a:p>
            <a:pPr lvl="1"/>
            <a:r>
              <a:rPr lang="en-US" sz="2000" dirty="0" smtClean="0"/>
              <a:t>For communication resources :</a:t>
            </a:r>
          </a:p>
          <a:p>
            <a:pPr lvl="2"/>
            <a:r>
              <a:rPr lang="en-US" sz="2000" dirty="0" smtClean="0"/>
              <a:t>Built redundant connection system to improve robustness.</a:t>
            </a:r>
            <a:endParaRPr lang="en-US" sz="2000" dirty="0"/>
          </a:p>
        </p:txBody>
      </p:sp>
      <p:pic>
        <p:nvPicPr>
          <p:cNvPr id="5" name="Picture 4"/>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530916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p:spPr>
        <p:txBody>
          <a:bodyPr>
            <a:normAutofit/>
          </a:bodyPr>
          <a:lstStyle/>
          <a:p>
            <a:r>
              <a:rPr lang="en-US" sz="4000" dirty="0" smtClean="0">
                <a:solidFill>
                  <a:srgbClr val="4BACC6">
                    <a:lumMod val="50000"/>
                  </a:srgbClr>
                </a:solidFill>
              </a:rPr>
              <a:t>Manageability &amp; Interoperability</a:t>
            </a:r>
            <a:endParaRPr lang="en-US" dirty="0"/>
          </a:p>
        </p:txBody>
      </p:sp>
      <p:sp>
        <p:nvSpPr>
          <p:cNvPr id="3" name="Content Placeholder 2"/>
          <p:cNvSpPr>
            <a:spLocks noGrp="1"/>
          </p:cNvSpPr>
          <p:nvPr>
            <p:ph idx="1"/>
          </p:nvPr>
        </p:nvSpPr>
        <p:spPr/>
        <p:txBody>
          <a:bodyPr/>
          <a:lstStyle/>
          <a:p>
            <a:r>
              <a:rPr lang="en-US" dirty="0" smtClean="0"/>
              <a:t>What do manageability and interoperability mean in </a:t>
            </a:r>
            <a:r>
              <a:rPr lang="en-US" dirty="0" err="1" smtClean="0"/>
              <a:t>IaaS</a:t>
            </a:r>
            <a:r>
              <a:rPr lang="en-US" dirty="0" smtClean="0"/>
              <a:t> ?</a:t>
            </a:r>
          </a:p>
          <a:p>
            <a:pPr lvl="1"/>
            <a:r>
              <a:rPr lang="en-US" dirty="0" smtClean="0"/>
              <a:t>Clients should be able to fully control the virtualized infrastructure resources which allocated to them.</a:t>
            </a:r>
          </a:p>
          <a:p>
            <a:pPr lvl="1"/>
            <a:r>
              <a:rPr lang="en-US" dirty="0" smtClean="0"/>
              <a:t>Virtualized resources can be allocated by means of system control automation process with pre-configured policy.</a:t>
            </a:r>
          </a:p>
          <a:p>
            <a:pPr lvl="1"/>
            <a:r>
              <a:rPr lang="en-US" dirty="0" smtClean="0"/>
              <a:t>States of all virtualized resource should be fully under monitoring.</a:t>
            </a:r>
          </a:p>
          <a:p>
            <a:pPr lvl="1"/>
            <a:r>
              <a:rPr lang="en-US" altLang="zh-TW" dirty="0" smtClean="0"/>
              <a:t>Usage of </a:t>
            </a:r>
            <a:r>
              <a:rPr lang="en-US" dirty="0" smtClean="0"/>
              <a:t>infrastructure resources will be recorded and then billing system will convert these information to user payment.</a:t>
            </a:r>
          </a:p>
        </p:txBody>
      </p:sp>
      <p:pic>
        <p:nvPicPr>
          <p:cNvPr id="7"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385202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p:spPr>
        <p:txBody>
          <a:bodyPr>
            <a:normAutofit/>
          </a:bodyPr>
          <a:lstStyle/>
          <a:p>
            <a:r>
              <a:rPr lang="en-US" sz="4000" dirty="0" smtClean="0">
                <a:solidFill>
                  <a:srgbClr val="4BACC6">
                    <a:lumMod val="50000"/>
                  </a:srgbClr>
                </a:solidFill>
              </a:rPr>
              <a:t>Manageability &amp; Interoperability</a:t>
            </a:r>
            <a:endParaRPr lang="en-US" dirty="0"/>
          </a:p>
        </p:txBody>
      </p:sp>
      <p:sp>
        <p:nvSpPr>
          <p:cNvPr id="3" name="Content Placeholder 2"/>
          <p:cNvSpPr>
            <a:spLocks noGrp="1"/>
          </p:cNvSpPr>
          <p:nvPr>
            <p:ph idx="1"/>
          </p:nvPr>
        </p:nvSpPr>
        <p:spPr>
          <a:xfrm>
            <a:off x="152400" y="1219200"/>
            <a:ext cx="8763000" cy="4648200"/>
          </a:xfrm>
        </p:spPr>
        <p:txBody>
          <a:bodyPr/>
          <a:lstStyle/>
          <a:p>
            <a:r>
              <a:rPr lang="en-US" dirty="0" smtClean="0"/>
              <a:t>Manageability and interoperability in </a:t>
            </a:r>
            <a:r>
              <a:rPr lang="en-US" dirty="0" err="1" smtClean="0"/>
              <a:t>IaaS</a:t>
            </a:r>
            <a:r>
              <a:rPr lang="en-US" dirty="0" smtClean="0"/>
              <a:t> ?</a:t>
            </a:r>
          </a:p>
          <a:p>
            <a:pPr lvl="1"/>
            <a:r>
              <a:rPr lang="en-US" sz="2000" dirty="0" smtClean="0"/>
              <a:t>For computation resources :</a:t>
            </a:r>
          </a:p>
          <a:p>
            <a:pPr lvl="2"/>
            <a:r>
              <a:rPr lang="en-US" sz="2000" dirty="0" smtClean="0"/>
              <a:t>Provide basic virtual machine operations, such as creation, termination, suspension, resumption and system snapshot.</a:t>
            </a:r>
          </a:p>
          <a:p>
            <a:pPr lvl="2"/>
            <a:r>
              <a:rPr lang="en-US" sz="2000" dirty="0" smtClean="0"/>
              <a:t>Monitor and record CPU and memory loading for each VM.</a:t>
            </a:r>
          </a:p>
          <a:p>
            <a:pPr lvl="1"/>
            <a:r>
              <a:rPr lang="en-US" sz="2000" dirty="0" smtClean="0"/>
              <a:t>For storage resources :</a:t>
            </a:r>
          </a:p>
          <a:p>
            <a:pPr lvl="2"/>
            <a:r>
              <a:rPr lang="en-US" sz="2000" dirty="0" smtClean="0"/>
              <a:t>Monitor and record storage space usage and read/write data access from user for each virtual storage resource.</a:t>
            </a:r>
          </a:p>
          <a:p>
            <a:pPr lvl="2"/>
            <a:r>
              <a:rPr lang="en-US" sz="2000" dirty="0" smtClean="0"/>
              <a:t>Automatic allocate/de-allocate physical storage according to space utilization.</a:t>
            </a:r>
          </a:p>
          <a:p>
            <a:pPr lvl="1"/>
            <a:r>
              <a:rPr lang="en-US" sz="2000" dirty="0" smtClean="0"/>
              <a:t>For communication resources :</a:t>
            </a:r>
          </a:p>
          <a:p>
            <a:pPr lvl="2"/>
            <a:r>
              <a:rPr lang="en-US" sz="2000" dirty="0" smtClean="0"/>
              <a:t>Monitor and record the network bandwidth consumption for each virtual link.</a:t>
            </a:r>
          </a:p>
          <a:p>
            <a:pPr lvl="2"/>
            <a:r>
              <a:rPr lang="en-US" sz="2000" dirty="0" smtClean="0"/>
              <a:t>Automatically reroute the data path when computation and storage are duplicated.</a:t>
            </a:r>
            <a:endParaRPr lang="en-US" sz="2000" dirty="0"/>
          </a:p>
        </p:txBody>
      </p:sp>
      <p:pic>
        <p:nvPicPr>
          <p:cNvPr id="7"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810122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1656</TotalTime>
  <Words>1957</Words>
  <Application>Microsoft Office PowerPoint</Application>
  <PresentationFormat>On-screen Show (4:3)</PresentationFormat>
  <Paragraphs>266</Paragraphs>
  <Slides>61</Slides>
  <Notes>14</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預設簡報設計</vt:lpstr>
      <vt:lpstr>Introduction to Cloud Computing Lecture 5</vt:lpstr>
      <vt:lpstr>How Virtualization meets cloud properties ?</vt:lpstr>
      <vt:lpstr>Properties and Characteristics</vt:lpstr>
      <vt:lpstr>Scalability &amp; Elasticity</vt:lpstr>
      <vt:lpstr>Scalability &amp; Elasticity</vt:lpstr>
      <vt:lpstr>Availability &amp; Reliability</vt:lpstr>
      <vt:lpstr>Availability &amp; Reliability</vt:lpstr>
      <vt:lpstr>Manageability &amp; Interoperability</vt:lpstr>
      <vt:lpstr>Manageability &amp; Interoperability</vt:lpstr>
      <vt:lpstr>Performance &amp; Optimization</vt:lpstr>
      <vt:lpstr>Performance &amp; Optimization</vt:lpstr>
      <vt:lpstr>Accessibility &amp; Portability</vt:lpstr>
      <vt:lpstr>Accessibility &amp; Portability</vt:lpstr>
      <vt:lpstr>Virtualization Overview</vt:lpstr>
      <vt:lpstr>Virtualization Overview</vt:lpstr>
      <vt:lpstr>Virtualization Overview</vt:lpstr>
      <vt:lpstr>Virtualization Overview</vt:lpstr>
      <vt:lpstr>Virtualization Overview</vt:lpstr>
      <vt:lpstr>Virtualization Overview</vt:lpstr>
      <vt:lpstr>Virtual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Visual MainWin (MainSoft)</vt:lpstr>
      <vt:lpstr>PowerPoint Presentation</vt:lpstr>
      <vt:lpstr>PowerPoint Presentation</vt:lpstr>
      <vt:lpstr>Server Virtualization – Hardware Abstraction Layer </vt:lpstr>
      <vt:lpstr>Low-Level VMM Operations (1)</vt:lpstr>
      <vt:lpstr>Low-Level VMM Operations (2)</vt:lpstr>
      <vt:lpstr>Low-Level VMM Operations (3)</vt:lpstr>
      <vt:lpstr>Low-Level VMM Operations (4)</vt:lpstr>
      <vt:lpstr>PowerPoint Presentation</vt:lpstr>
      <vt:lpstr>PowerPoint Presentation</vt:lpstr>
      <vt:lpstr>PowerPoint Presentation</vt:lpstr>
      <vt:lpstr>Emulation vs. Virtualization</vt:lpstr>
      <vt:lpstr>Process Virtual Machine</vt:lpstr>
      <vt:lpstr>System Virtual Machine</vt:lpstr>
      <vt:lpstr>Taxonomy</vt:lpstr>
      <vt:lpstr>Virtual Machine Monitor (Hypervisor)</vt:lpstr>
      <vt:lpstr>Virtualization Types</vt:lpstr>
      <vt:lpstr>PowerPoint Presentation</vt:lpstr>
      <vt:lpstr>Virtualization Approaches</vt:lpstr>
      <vt:lpstr>Virtualization Approaches</vt:lpstr>
      <vt:lpstr>Virtualization Approaches</vt:lpstr>
      <vt:lpstr>PowerPoint Presentation</vt:lpstr>
      <vt:lpstr>PowerPoint Presentation</vt:lpstr>
      <vt:lpstr>PowerPoint Presentation</vt:lpstr>
      <vt:lpstr>PowerPoint Presentation</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92</cp:revision>
  <cp:lastPrinted>1601-01-01T00:00:00Z</cp:lastPrinted>
  <dcterms:created xsi:type="dcterms:W3CDTF">1601-01-01T00:00:00Z</dcterms:created>
  <dcterms:modified xsi:type="dcterms:W3CDTF">2022-03-08T05:47:07Z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