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8" r:id="rId4"/>
    <p:sldId id="258" r:id="rId5"/>
    <p:sldId id="279" r:id="rId6"/>
    <p:sldId id="280" r:id="rId7"/>
    <p:sldId id="268" r:id="rId8"/>
    <p:sldId id="260" r:id="rId9"/>
    <p:sldId id="281" r:id="rId10"/>
    <p:sldId id="271" r:id="rId11"/>
    <p:sldId id="282" r:id="rId12"/>
    <p:sldId id="283" r:id="rId13"/>
    <p:sldId id="274" r:id="rId14"/>
    <p:sldId id="275" r:id="rId15"/>
    <p:sldId id="277" r:id="rId16"/>
    <p:sldId id="276" r:id="rId17"/>
    <p:sldId id="285" r:id="rId18"/>
    <p:sldId id="286" r:id="rId19"/>
    <p:sldId id="287" r:id="rId20"/>
    <p:sldId id="288" r:id="rId21"/>
    <p:sldId id="289" r:id="rId22"/>
    <p:sldId id="290" r:id="rId23"/>
    <p:sldId id="291"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1340E-26FA-4D7E-8905-8BD01CC5A358}"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1340E-26FA-4D7E-8905-8BD01CC5A358}"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1340E-26FA-4D7E-8905-8BD01CC5A358}"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1340E-26FA-4D7E-8905-8BD01CC5A358}"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1340E-26FA-4D7E-8905-8BD01CC5A358}"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1340E-26FA-4D7E-8905-8BD01CC5A358}"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1340E-26FA-4D7E-8905-8BD01CC5A358}"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1340E-26FA-4D7E-8905-8BD01CC5A358}" type="datetimeFigureOut">
              <a:rPr lang="en-US" smtClean="0"/>
              <a:pPr/>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58133-C81A-4471-911E-33286E7941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09800"/>
            <a:ext cx="7886700" cy="1325563"/>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Linear Search Algorithm (</a:t>
            </a:r>
            <a:r>
              <a:rPr lang="en-US" b="1" dirty="0" smtClean="0">
                <a:latin typeface="Times New Roman" pitchFamily="18" charset="0"/>
                <a:cs typeface="Times New Roman" pitchFamily="18" charset="0"/>
              </a:rPr>
              <a:t>Sequential Search </a:t>
            </a:r>
            <a:r>
              <a:rPr lang="en-US" b="1" dirty="0" smtClean="0">
                <a:latin typeface="Times New Roman" pitchFamily="18" charset="0"/>
                <a:cs typeface="Times New Roman" pitchFamily="18" charset="0"/>
              </a:rPr>
              <a:t>Algorithm</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 Data Structure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5973763"/>
          </a:xfrm>
        </p:spPr>
        <p:txBody>
          <a:bodyPr>
            <a:noAutofit/>
          </a:bodyPr>
          <a:lstStyle/>
          <a:p>
            <a:pPr>
              <a:buNone/>
            </a:pPr>
            <a:r>
              <a:rPr lang="en-US" sz="2400" dirty="0" smtClean="0">
                <a:latin typeface="Times New Roman" pitchFamily="18" charset="0"/>
                <a:cs typeface="Times New Roman" pitchFamily="18" charset="0"/>
              </a:rPr>
              <a:t>/* Simple Linear Search Program Using </a:t>
            </a:r>
            <a:r>
              <a:rPr lang="en-US" sz="2400" dirty="0" smtClean="0">
                <a:latin typeface="Times New Roman" pitchFamily="18" charset="0"/>
                <a:cs typeface="Times New Roman" pitchFamily="18" charset="0"/>
              </a:rPr>
              <a:t>Functions in </a:t>
            </a:r>
            <a:r>
              <a:rPr lang="en-US" sz="2400" dirty="0" smtClean="0">
                <a:latin typeface="Times New Roman" pitchFamily="18" charset="0"/>
                <a:cs typeface="Times New Roman" pitchFamily="18" charset="0"/>
              </a:rPr>
              <a:t>Data Structure Programs</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stdio.h</a:t>
            </a:r>
            <a:r>
              <a:rPr lang="en-US" sz="2400" dirty="0" smtClean="0">
                <a:latin typeface="Times New Roman" pitchFamily="18" charset="0"/>
                <a:cs typeface="Times New Roman" pitchFamily="18" charset="0"/>
              </a:rPr>
              <a:t>&gt;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conio.h</a:t>
            </a:r>
            <a:r>
              <a:rPr lang="en-US" sz="2400" dirty="0" smtClean="0">
                <a:latin typeface="Times New Roman" pitchFamily="18" charset="0"/>
                <a:cs typeface="Times New Roman" pitchFamily="18" charset="0"/>
              </a:rPr>
              <a:t>&gt;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#define MAX_SIZE 5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void </a:t>
            </a:r>
            <a:r>
              <a:rPr lang="en-US" sz="2400" dirty="0" err="1" smtClean="0">
                <a:latin typeface="Times New Roman" pitchFamily="18" charset="0"/>
                <a:cs typeface="Times New Roman" pitchFamily="18" charset="0"/>
              </a:rPr>
              <a:t>linear_search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main()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arr_search</a:t>
            </a:r>
            <a:r>
              <a:rPr lang="en-US" sz="2400" dirty="0" smtClean="0">
                <a:latin typeface="Times New Roman" pitchFamily="18" charset="0"/>
                <a:cs typeface="Times New Roman" pitchFamily="18" charset="0"/>
              </a:rPr>
              <a:t>[MAX_SIZE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element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nEnter</a:t>
            </a:r>
            <a:r>
              <a:rPr lang="en-US" sz="2400" dirty="0" smtClean="0">
                <a:latin typeface="Times New Roman" pitchFamily="18" charset="0"/>
                <a:cs typeface="Times New Roman" pitchFamily="18" charset="0"/>
              </a:rPr>
              <a:t> %d Elements for Searching : \n", MAX_SIZE);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MAX_SIZE;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("%d", &amp;</a:t>
            </a:r>
            <a:r>
              <a:rPr lang="en-US" sz="2400" dirty="0" err="1" smtClean="0">
                <a:latin typeface="Times New Roman" pitchFamily="18" charset="0"/>
                <a:cs typeface="Times New Roman" pitchFamily="18" charset="0"/>
              </a:rPr>
              <a:t>arr_search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("Enter Element to Search : "); </a:t>
            </a:r>
            <a:endParaRPr lang="en-US" sz="2400" dirty="0" smtClean="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("%d", &amp;element</a:t>
            </a:r>
            <a:r>
              <a:rPr lang="en-US" sz="2400" dirty="0" smtClean="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5973763"/>
          </a:xfrm>
        </p:spPr>
        <p:txBody>
          <a:bodyPr>
            <a:noAutofit/>
          </a:bodyPr>
          <a:lstStyle/>
          <a:p>
            <a:pPr>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Linear Search </a:t>
            </a:r>
            <a:r>
              <a:rPr lang="en-US" sz="2400" dirty="0" smtClean="0">
                <a:latin typeface="Times New Roman" pitchFamily="18" charset="0"/>
                <a:cs typeface="Times New Roman" pitchFamily="18" charset="0"/>
              </a:rPr>
              <a:t>Function</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linear_search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arr_search</a:t>
            </a:r>
            <a:r>
              <a:rPr lang="en-US" sz="2400" dirty="0" smtClean="0">
                <a:latin typeface="Times New Roman" pitchFamily="18" charset="0"/>
                <a:cs typeface="Times New Roman" pitchFamily="18" charset="0"/>
              </a:rPr>
              <a:t>, element); </a:t>
            </a:r>
            <a:endParaRPr lang="en-US" sz="2400" dirty="0" smtClean="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getch</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void </a:t>
            </a:r>
            <a:r>
              <a:rPr lang="en-US" sz="2400" dirty="0" err="1" smtClean="0">
                <a:latin typeface="Times New Roman" pitchFamily="18" charset="0"/>
                <a:cs typeface="Times New Roman" pitchFamily="18" charset="0"/>
              </a:rPr>
              <a:t>linear_search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fn_arr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element)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for : Check elements one by one - Linear */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MAX_SIZE;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fn_arr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element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("Linear Search : %d is Found at array : %d.\n", element,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+ 1</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break;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
            <a:ext cx="8077200" cy="5973763"/>
          </a:xfrm>
        </p:spPr>
        <p:txBody>
          <a:bodyPr>
            <a:noAutofit/>
          </a:bodyPr>
          <a:lstStyle/>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MAX_SIZE) </a:t>
            </a:r>
            <a:endParaRPr lang="en-US" sz="2400" dirty="0" smtClean="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n Search </a:t>
            </a:r>
            <a:r>
              <a:rPr lang="en-US" sz="2400" dirty="0" smtClean="0">
                <a:latin typeface="Times New Roman" pitchFamily="18" charset="0"/>
                <a:cs typeface="Times New Roman" pitchFamily="18" charset="0"/>
              </a:rPr>
              <a:t>Element : %d : Not Found \n", element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None/>
            </a:pPr>
            <a:r>
              <a:rPr lang="en-US" dirty="0" smtClean="0"/>
              <a:t> </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9176"/>
            <a:ext cx="7886700" cy="1325563"/>
          </a:xfrm>
        </p:spPr>
        <p:txBody>
          <a:bodyPr>
            <a:normAutofit fontScale="90000"/>
          </a:bodyPr>
          <a:lstStyle/>
          <a:p>
            <a:r>
              <a:rPr lang="en-US" b="1" dirty="0" smtClean="0"/>
              <a:t>Binary Search</a:t>
            </a:r>
            <a:br>
              <a:rPr lang="en-US" b="1" dirty="0" smtClean="0"/>
            </a:br>
            <a:r>
              <a:rPr lang="en-US" b="1" dirty="0" smtClean="0"/>
              <a:t/>
            </a:r>
            <a:br>
              <a:rPr lang="en-US" b="1" dirty="0" smtClean="0"/>
            </a:b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sz="3600" dirty="0" smtClean="0">
                <a:latin typeface="Times New Roman" pitchFamily="18" charset="0"/>
                <a:cs typeface="Times New Roman" pitchFamily="18" charset="0"/>
              </a:rPr>
              <a:t>Binary search is a fast search algorithm with run-time complexity of Ο(log n). This search algorithm works on the principle of divide and conquer. For this algorithm to work properly, the data collection should be in the sorted form.</a:t>
            </a:r>
          </a:p>
          <a:p>
            <a:pPr algn="just"/>
            <a:r>
              <a:rPr lang="en-US" sz="3600" dirty="0" smtClean="0">
                <a:latin typeface="Times New Roman" pitchFamily="18" charset="0"/>
                <a:cs typeface="Times New Roman" pitchFamily="18" charset="0"/>
              </a:rPr>
              <a:t>Binary search looks for a particular item by comparing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a:t>
            </a:r>
            <a:r>
              <a:rPr lang="en-US" sz="3600" dirty="0" err="1" smtClean="0">
                <a:latin typeface="Times New Roman" pitchFamily="18" charset="0"/>
                <a:cs typeface="Times New Roman" pitchFamily="18" charset="0"/>
              </a:rPr>
              <a:t>subarray</a:t>
            </a:r>
            <a:r>
              <a:rPr lang="en-US" sz="3600" dirty="0" smtClean="0">
                <a:latin typeface="Times New Roman" pitchFamily="18" charset="0"/>
                <a:cs typeface="Times New Roman" pitchFamily="18" charset="0"/>
              </a:rPr>
              <a:t> reduces to zero.</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
            </a:r>
            <a:br>
              <a:rPr lang="en-US" b="1" dirty="0" smtClean="0"/>
            </a:br>
            <a:r>
              <a:rPr lang="en-US" b="1" dirty="0" err="1" smtClean="0"/>
              <a:t>Pseudocode</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6096000"/>
          </a:xfrm>
        </p:spPr>
        <p:txBody>
          <a:bodyPr>
            <a:normAutofit fontScale="47500" lnSpcReduction="20000"/>
          </a:bodyPr>
          <a:lstStyle/>
          <a:p>
            <a:pPr marL="514350" indent="-514350">
              <a:buFont typeface="+mj-lt"/>
              <a:buAutoNum type="arabicPeriod"/>
            </a:pPr>
            <a:r>
              <a:rPr lang="en-US" dirty="0" smtClean="0"/>
              <a:t>Procedure </a:t>
            </a:r>
            <a:r>
              <a:rPr lang="en-US" dirty="0" err="1" smtClean="0"/>
              <a:t>binary_search</a:t>
            </a:r>
            <a:endParaRPr lang="en-US" dirty="0" smtClean="0"/>
          </a:p>
          <a:p>
            <a:pPr marL="514350" indent="-514350">
              <a:buFont typeface="+mj-lt"/>
              <a:buAutoNum type="arabicPeriod"/>
            </a:pPr>
            <a:r>
              <a:rPr lang="en-US" dirty="0" smtClean="0"/>
              <a:t>   A ← sorted array</a:t>
            </a:r>
          </a:p>
          <a:p>
            <a:pPr marL="514350" indent="-514350">
              <a:buFont typeface="+mj-lt"/>
              <a:buAutoNum type="arabicPeriod"/>
            </a:pPr>
            <a:r>
              <a:rPr lang="en-US" dirty="0" smtClean="0"/>
              <a:t>   n ← size of array</a:t>
            </a:r>
          </a:p>
          <a:p>
            <a:pPr marL="514350" indent="-514350">
              <a:buFont typeface="+mj-lt"/>
              <a:buAutoNum type="arabicPeriod"/>
            </a:pPr>
            <a:r>
              <a:rPr lang="en-US" dirty="0" smtClean="0"/>
              <a:t>   x ← value to be searched</a:t>
            </a:r>
          </a:p>
          <a:p>
            <a:pPr marL="514350" indent="-514350">
              <a:buFont typeface="+mj-lt"/>
              <a:buAutoNum type="arabicPeriod"/>
            </a:pPr>
            <a:r>
              <a:rPr lang="en-US" dirty="0" smtClean="0"/>
              <a:t> </a:t>
            </a:r>
          </a:p>
          <a:p>
            <a:pPr marL="514350" indent="-514350">
              <a:buFont typeface="+mj-lt"/>
              <a:buAutoNum type="arabicPeriod"/>
            </a:pPr>
            <a:r>
              <a:rPr lang="en-US" dirty="0" smtClean="0"/>
              <a:t>   Set </a:t>
            </a:r>
            <a:r>
              <a:rPr lang="en-US" dirty="0" err="1" smtClean="0"/>
              <a:t>lowerBound</a:t>
            </a:r>
            <a:r>
              <a:rPr lang="en-US" dirty="0" smtClean="0"/>
              <a:t> = 1</a:t>
            </a:r>
          </a:p>
          <a:p>
            <a:pPr marL="514350" indent="-514350">
              <a:buFont typeface="+mj-lt"/>
              <a:buAutoNum type="arabicPeriod"/>
            </a:pPr>
            <a:r>
              <a:rPr lang="en-US" dirty="0" smtClean="0"/>
              <a:t>   Set </a:t>
            </a:r>
            <a:r>
              <a:rPr lang="en-US" dirty="0" err="1" smtClean="0"/>
              <a:t>upperBound</a:t>
            </a:r>
            <a:r>
              <a:rPr lang="en-US" dirty="0" smtClean="0"/>
              <a:t> = n </a:t>
            </a:r>
          </a:p>
          <a:p>
            <a:pPr marL="514350" indent="-514350">
              <a:buFont typeface="+mj-lt"/>
              <a:buAutoNum type="arabicPeriod"/>
            </a:pPr>
            <a:r>
              <a:rPr lang="en-US" dirty="0" smtClean="0"/>
              <a:t> </a:t>
            </a:r>
          </a:p>
          <a:p>
            <a:pPr marL="514350" indent="-514350">
              <a:buFont typeface="+mj-lt"/>
              <a:buAutoNum type="arabicPeriod"/>
            </a:pPr>
            <a:r>
              <a:rPr lang="en-US" dirty="0" smtClean="0"/>
              <a:t>   while x not found</a:t>
            </a:r>
          </a:p>
          <a:p>
            <a:pPr marL="514350" indent="-514350">
              <a:buFont typeface="+mj-lt"/>
              <a:buAutoNum type="arabicPeriod"/>
            </a:pPr>
            <a:r>
              <a:rPr lang="en-US" dirty="0" smtClean="0"/>
              <a:t>      if </a:t>
            </a:r>
            <a:r>
              <a:rPr lang="en-US" dirty="0" err="1" smtClean="0"/>
              <a:t>upperBound</a:t>
            </a:r>
            <a:r>
              <a:rPr lang="en-US" dirty="0" smtClean="0"/>
              <a:t> &lt; </a:t>
            </a:r>
            <a:r>
              <a:rPr lang="en-US" dirty="0" err="1" smtClean="0"/>
              <a:t>lowerBound</a:t>
            </a:r>
            <a:r>
              <a:rPr lang="en-US" dirty="0" smtClean="0"/>
              <a:t> </a:t>
            </a:r>
          </a:p>
          <a:p>
            <a:pPr marL="514350" indent="-514350">
              <a:buFont typeface="+mj-lt"/>
              <a:buAutoNum type="arabicPeriod"/>
            </a:pPr>
            <a:r>
              <a:rPr lang="en-US" dirty="0" smtClean="0"/>
              <a:t>         EXIT: x does not exists.</a:t>
            </a:r>
          </a:p>
          <a:p>
            <a:pPr marL="514350" indent="-514350">
              <a:buFont typeface="+mj-lt"/>
              <a:buAutoNum type="arabicPeriod"/>
            </a:pPr>
            <a:r>
              <a:rPr lang="en-US" dirty="0" smtClean="0"/>
              <a:t>   </a:t>
            </a:r>
          </a:p>
          <a:p>
            <a:pPr marL="514350" indent="-514350">
              <a:buFont typeface="+mj-lt"/>
              <a:buAutoNum type="arabicPeriod"/>
            </a:pPr>
            <a:r>
              <a:rPr lang="en-US" dirty="0" smtClean="0"/>
              <a:t>      set </a:t>
            </a:r>
            <a:r>
              <a:rPr lang="en-US" dirty="0" err="1" smtClean="0"/>
              <a:t>midPoint</a:t>
            </a:r>
            <a:r>
              <a:rPr lang="en-US" dirty="0" smtClean="0"/>
              <a:t> = </a:t>
            </a:r>
            <a:r>
              <a:rPr lang="en-US" dirty="0" err="1" smtClean="0"/>
              <a:t>lowerBound</a:t>
            </a:r>
            <a:r>
              <a:rPr lang="en-US" dirty="0" smtClean="0"/>
              <a:t> + ( </a:t>
            </a:r>
            <a:r>
              <a:rPr lang="en-US" dirty="0" err="1" smtClean="0"/>
              <a:t>upperBound</a:t>
            </a:r>
            <a:r>
              <a:rPr lang="en-US" dirty="0" smtClean="0"/>
              <a:t> - </a:t>
            </a:r>
            <a:r>
              <a:rPr lang="en-US" dirty="0" err="1" smtClean="0"/>
              <a:t>lowerBound</a:t>
            </a:r>
            <a:r>
              <a:rPr lang="en-US" dirty="0" smtClean="0"/>
              <a:t> ) / 2</a:t>
            </a:r>
          </a:p>
          <a:p>
            <a:pPr marL="514350" indent="-514350">
              <a:buFont typeface="+mj-lt"/>
              <a:buAutoNum type="arabicPeriod"/>
            </a:pPr>
            <a:r>
              <a:rPr lang="en-US" dirty="0" smtClean="0"/>
              <a:t>      </a:t>
            </a:r>
          </a:p>
          <a:p>
            <a:pPr marL="514350" indent="-514350">
              <a:buFont typeface="+mj-lt"/>
              <a:buAutoNum type="arabicPeriod"/>
            </a:pPr>
            <a:r>
              <a:rPr lang="en-US" dirty="0" smtClean="0"/>
              <a:t>      if A[</a:t>
            </a:r>
            <a:r>
              <a:rPr lang="en-US" dirty="0" err="1" smtClean="0"/>
              <a:t>midPoint</a:t>
            </a:r>
            <a:r>
              <a:rPr lang="en-US" dirty="0" smtClean="0"/>
              <a:t>] &lt; x</a:t>
            </a:r>
          </a:p>
          <a:p>
            <a:pPr marL="514350" indent="-514350">
              <a:buFont typeface="+mj-lt"/>
              <a:buAutoNum type="arabicPeriod"/>
            </a:pPr>
            <a:r>
              <a:rPr lang="en-US" dirty="0" smtClean="0"/>
              <a:t>         set </a:t>
            </a:r>
            <a:r>
              <a:rPr lang="en-US" dirty="0" err="1" smtClean="0"/>
              <a:t>lowerBound</a:t>
            </a:r>
            <a:r>
              <a:rPr lang="en-US" dirty="0" smtClean="0"/>
              <a:t> = </a:t>
            </a:r>
            <a:r>
              <a:rPr lang="en-US" dirty="0" err="1" smtClean="0"/>
              <a:t>midPoint</a:t>
            </a:r>
            <a:r>
              <a:rPr lang="en-US" dirty="0" smtClean="0"/>
              <a:t> + 1</a:t>
            </a:r>
          </a:p>
          <a:p>
            <a:pPr marL="514350" indent="-514350">
              <a:buFont typeface="+mj-lt"/>
              <a:buAutoNum type="arabicPeriod"/>
            </a:pPr>
            <a:r>
              <a:rPr lang="en-US" dirty="0" smtClean="0"/>
              <a:t>         </a:t>
            </a:r>
          </a:p>
          <a:p>
            <a:pPr marL="514350" indent="-514350">
              <a:buFont typeface="+mj-lt"/>
              <a:buAutoNum type="arabicPeriod"/>
            </a:pPr>
            <a:r>
              <a:rPr lang="en-US" dirty="0" smtClean="0"/>
              <a:t>      if A[</a:t>
            </a:r>
            <a:r>
              <a:rPr lang="en-US" dirty="0" err="1" smtClean="0"/>
              <a:t>midPoint</a:t>
            </a:r>
            <a:r>
              <a:rPr lang="en-US" dirty="0" smtClean="0"/>
              <a:t>] &gt; x</a:t>
            </a:r>
          </a:p>
          <a:p>
            <a:pPr marL="514350" indent="-514350">
              <a:buFont typeface="+mj-lt"/>
              <a:buAutoNum type="arabicPeriod"/>
            </a:pPr>
            <a:r>
              <a:rPr lang="en-US" dirty="0" smtClean="0"/>
              <a:t>         set </a:t>
            </a:r>
            <a:r>
              <a:rPr lang="en-US" dirty="0" err="1" smtClean="0"/>
              <a:t>upperBound</a:t>
            </a:r>
            <a:r>
              <a:rPr lang="en-US" dirty="0" smtClean="0"/>
              <a:t> = </a:t>
            </a:r>
            <a:r>
              <a:rPr lang="en-US" dirty="0" err="1" smtClean="0"/>
              <a:t>midPoint</a:t>
            </a:r>
            <a:r>
              <a:rPr lang="en-US" dirty="0" smtClean="0"/>
              <a:t> - 1 </a:t>
            </a:r>
          </a:p>
          <a:p>
            <a:pPr marL="514350" indent="-514350">
              <a:buFont typeface="+mj-lt"/>
              <a:buAutoNum type="arabicPeriod"/>
            </a:pPr>
            <a:r>
              <a:rPr lang="en-US" dirty="0" smtClean="0"/>
              <a:t> </a:t>
            </a:r>
          </a:p>
          <a:p>
            <a:pPr marL="514350" indent="-514350">
              <a:buFont typeface="+mj-lt"/>
              <a:buAutoNum type="arabicPeriod"/>
            </a:pPr>
            <a:r>
              <a:rPr lang="en-US" dirty="0" smtClean="0"/>
              <a:t>      if A[</a:t>
            </a:r>
            <a:r>
              <a:rPr lang="en-US" dirty="0" err="1" smtClean="0"/>
              <a:t>midPoint</a:t>
            </a:r>
            <a:r>
              <a:rPr lang="en-US" dirty="0" smtClean="0"/>
              <a:t>] = x </a:t>
            </a:r>
          </a:p>
          <a:p>
            <a:pPr marL="514350" indent="-514350">
              <a:buFont typeface="+mj-lt"/>
              <a:buAutoNum type="arabicPeriod"/>
            </a:pPr>
            <a:r>
              <a:rPr lang="en-US" dirty="0" smtClean="0"/>
              <a:t>         EXIT: x found at location </a:t>
            </a:r>
            <a:r>
              <a:rPr lang="en-US" dirty="0" err="1" smtClean="0"/>
              <a:t>midPoint</a:t>
            </a:r>
            <a:endParaRPr lang="en-US" dirty="0" smtClean="0"/>
          </a:p>
          <a:p>
            <a:pPr marL="514350" indent="-514350">
              <a:buFont typeface="+mj-lt"/>
              <a:buAutoNum type="arabicPeriod"/>
            </a:pPr>
            <a:r>
              <a:rPr lang="en-US" dirty="0" smtClean="0"/>
              <a:t>   end while</a:t>
            </a:r>
          </a:p>
          <a:p>
            <a:pPr marL="514350" indent="-514350">
              <a:buFont typeface="+mj-lt"/>
              <a:buAutoNum type="arabicPeriod"/>
            </a:pPr>
            <a:r>
              <a:rPr lang="en-US" dirty="0" smtClean="0"/>
              <a:t>   </a:t>
            </a:r>
          </a:p>
          <a:p>
            <a:pPr marL="514350" indent="-514350">
              <a:buFont typeface="+mj-lt"/>
              <a:buAutoNum type="arabicPeriod"/>
            </a:pPr>
            <a:r>
              <a:rPr lang="en-US" dirty="0" smtClean="0"/>
              <a:t>end procedure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Example:</a:t>
            </a:r>
            <a:endParaRPr lang="en-US" dirty="0"/>
          </a:p>
        </p:txBody>
      </p:sp>
      <p:pic>
        <p:nvPicPr>
          <p:cNvPr id="4" name="Content Placeholder 3" descr="https://www.geeksforgeeks.org/wp-content/uploads/Binary-Search.png"/>
          <p:cNvPicPr>
            <a:picLocks noGrp="1"/>
          </p:cNvPicPr>
          <p:nvPr>
            <p:ph idx="1"/>
          </p:nvPr>
        </p:nvPicPr>
        <p:blipFill>
          <a:blip r:embed="rId2"/>
          <a:srcRect/>
          <a:stretch>
            <a:fillRect/>
          </a:stretch>
        </p:blipFill>
        <p:spPr bwMode="auto">
          <a:xfrm>
            <a:off x="508284" y="1066800"/>
            <a:ext cx="8127431" cy="5334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Example of Binary Search:</a:t>
            </a:r>
            <a:r>
              <a:rPr lang="en-US" dirty="0" smtClean="0"/>
              <a:t/>
            </a:r>
            <a:br>
              <a:rPr lang="en-US" dirty="0" smtClean="0"/>
            </a:br>
            <a:endParaRPr lang="en-US" dirty="0"/>
          </a:p>
        </p:txBody>
      </p:sp>
      <p:sp>
        <p:nvSpPr>
          <p:cNvPr id="32770" name="Rectangle 2"/>
          <p:cNvSpPr>
            <a:spLocks noChangeArrowheads="1"/>
          </p:cNvSpPr>
          <p:nvPr/>
        </p:nvSpPr>
        <p:spPr bwMode="auto">
          <a:xfrm>
            <a:off x="457200" y="1066800"/>
            <a:ext cx="8153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following is our sorted array and let us assume that we need to search the location of value 31 using binary search.</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2769" name="Picture 1" descr="Binary search"/>
          <p:cNvPicPr>
            <a:picLocks noChangeAspect="1" noChangeArrowheads="1"/>
          </p:cNvPicPr>
          <p:nvPr/>
        </p:nvPicPr>
        <p:blipFill>
          <a:blip r:embed="rId2"/>
          <a:srcRect/>
          <a:stretch>
            <a:fillRect/>
          </a:stretch>
        </p:blipFill>
        <p:spPr bwMode="auto">
          <a:xfrm>
            <a:off x="457200" y="1905000"/>
            <a:ext cx="7696200" cy="1286646"/>
          </a:xfrm>
          <a:prstGeom prst="rect">
            <a:avLst/>
          </a:prstGeom>
          <a:noFill/>
        </p:spPr>
      </p:pic>
      <p:sp>
        <p:nvSpPr>
          <p:cNvPr id="32771" name="Rectangle 3"/>
          <p:cNvSpPr>
            <a:spLocks noChangeArrowheads="1"/>
          </p:cNvSpPr>
          <p:nvPr/>
        </p:nvSpPr>
        <p:spPr bwMode="auto">
          <a:xfrm>
            <a:off x="457200" y="3307140"/>
            <a:ext cx="8153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we shall determine half of the array by using this formula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mid = low + (high - low) / 2</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Here it is, 0 + (9 - 0 ) / 2 = 4 (integer value of 4.5). So, 4 is the mid of the array.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6" descr="Binary search"/>
          <p:cNvPicPr/>
          <p:nvPr/>
        </p:nvPicPr>
        <p:blipFill>
          <a:blip r:embed="rId3"/>
          <a:srcRect/>
          <a:stretch>
            <a:fillRect/>
          </a:stretch>
        </p:blipFill>
        <p:spPr bwMode="auto">
          <a:xfrm>
            <a:off x="533400" y="4953001"/>
            <a:ext cx="7696200" cy="1371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1000" y="304800"/>
            <a:ext cx="8305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Now we compare the value stored at location 4, with the value being searched, i.e. 31. We find that the value at location 4 is 27, which is not a match. As the value is greater than 27 and we have a sorted array, so we also know that the target value must be in the upper portion of the array.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3793" name="Picture 3" descr="Binary search"/>
          <p:cNvPicPr>
            <a:picLocks noChangeAspect="1" noChangeArrowheads="1"/>
          </p:cNvPicPr>
          <p:nvPr/>
        </p:nvPicPr>
        <p:blipFill>
          <a:blip r:embed="rId2"/>
          <a:srcRect/>
          <a:stretch>
            <a:fillRect/>
          </a:stretch>
        </p:blipFill>
        <p:spPr bwMode="auto">
          <a:xfrm>
            <a:off x="381000" y="2362200"/>
            <a:ext cx="8381218" cy="1295400"/>
          </a:xfrm>
          <a:prstGeom prst="rect">
            <a:avLst/>
          </a:prstGeom>
          <a:noFill/>
        </p:spPr>
      </p:pic>
      <p:sp>
        <p:nvSpPr>
          <p:cNvPr id="33795" name="Rectangle 3"/>
          <p:cNvSpPr>
            <a:spLocks noChangeArrowheads="1"/>
          </p:cNvSpPr>
          <p:nvPr/>
        </p:nvSpPr>
        <p:spPr bwMode="auto">
          <a:xfrm>
            <a:off x="533400" y="3787676"/>
            <a:ext cx="8077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 change our low to mid + 1 and find the new mid value again.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low = mid + 1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mid = low + (high - low) / 2</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Our new mid is 7 now. We compare the value stored at location 7 with our target value 31.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4" descr="Binary search"/>
          <p:cNvPicPr>
            <a:picLocks noChangeAspect="1" noChangeArrowheads="1"/>
          </p:cNvPicPr>
          <p:nvPr/>
        </p:nvPicPr>
        <p:blipFill>
          <a:blip r:embed="rId2"/>
          <a:srcRect/>
          <a:stretch>
            <a:fillRect/>
          </a:stretch>
        </p:blipFill>
        <p:spPr bwMode="auto">
          <a:xfrm>
            <a:off x="304800" y="152400"/>
            <a:ext cx="8305800" cy="1466850"/>
          </a:xfrm>
          <a:prstGeom prst="rect">
            <a:avLst/>
          </a:prstGeom>
          <a:noFill/>
        </p:spPr>
      </p:pic>
      <p:pic>
        <p:nvPicPr>
          <p:cNvPr id="34818" name="Picture 5" descr="Binary search"/>
          <p:cNvPicPr>
            <a:picLocks noChangeAspect="1" noChangeArrowheads="1"/>
          </p:cNvPicPr>
          <p:nvPr/>
        </p:nvPicPr>
        <p:blipFill>
          <a:blip r:embed="rId3"/>
          <a:srcRect/>
          <a:stretch>
            <a:fillRect/>
          </a:stretch>
        </p:blipFill>
        <p:spPr bwMode="auto">
          <a:xfrm>
            <a:off x="228600" y="2819400"/>
            <a:ext cx="8229600" cy="1263466"/>
          </a:xfrm>
          <a:prstGeom prst="rect">
            <a:avLst/>
          </a:prstGeom>
          <a:noFill/>
        </p:spPr>
      </p:pic>
      <p:pic>
        <p:nvPicPr>
          <p:cNvPr id="34817" name="Picture 6" descr="Binary search"/>
          <p:cNvPicPr>
            <a:picLocks noChangeAspect="1" noChangeArrowheads="1"/>
          </p:cNvPicPr>
          <p:nvPr/>
        </p:nvPicPr>
        <p:blipFill>
          <a:blip r:embed="rId4"/>
          <a:srcRect/>
          <a:stretch>
            <a:fillRect/>
          </a:stretch>
        </p:blipFill>
        <p:spPr bwMode="auto">
          <a:xfrm>
            <a:off x="228600" y="4525617"/>
            <a:ext cx="8001000" cy="1722783"/>
          </a:xfrm>
          <a:prstGeom prst="rect">
            <a:avLst/>
          </a:prstGeom>
          <a:noFill/>
        </p:spPr>
      </p:pic>
      <p:sp>
        <p:nvSpPr>
          <p:cNvPr id="348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1" name="Rectangle 5"/>
          <p:cNvSpPr>
            <a:spLocks noChangeArrowheads="1"/>
          </p:cNvSpPr>
          <p:nvPr/>
        </p:nvSpPr>
        <p:spPr bwMode="auto">
          <a:xfrm>
            <a:off x="0" y="1542871"/>
            <a:ext cx="8839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value stored at location 7 is not a match,  rather it is more than what we are looking for.  So, the value must be in the lower part from this location.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4822" name="Rectangle 6"/>
          <p:cNvSpPr>
            <a:spLocks noChangeArrowheads="1"/>
          </p:cNvSpPr>
          <p:nvPr/>
        </p:nvSpPr>
        <p:spPr bwMode="auto">
          <a:xfrm>
            <a:off x="228600" y="3752671"/>
            <a:ext cx="8001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Hence, we calculate the mid again. This time it is 5.</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4823" name="Rectangle 7"/>
          <p:cNvSpPr>
            <a:spLocks noChangeArrowheads="1"/>
          </p:cNvSpPr>
          <p:nvPr/>
        </p:nvSpPr>
        <p:spPr bwMode="auto">
          <a:xfrm>
            <a:off x="0" y="3162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914400"/>
            <a:ext cx="8077200" cy="4800600"/>
          </a:xfrm>
        </p:spPr>
        <p:txBody>
          <a:bodyPr>
            <a:noAutofit/>
          </a:bodyPr>
          <a:lstStyle/>
          <a:p>
            <a:pPr algn="just"/>
            <a:r>
              <a:rPr lang="en-US" sz="2400" b="1" dirty="0" smtClean="0">
                <a:solidFill>
                  <a:schemeClr val="tx1"/>
                </a:solidFill>
                <a:latin typeface="Times New Roman" pitchFamily="18" charset="0"/>
                <a:cs typeface="Times New Roman" pitchFamily="18" charset="0"/>
              </a:rPr>
              <a:t>Search:</a:t>
            </a:r>
            <a:r>
              <a:rPr lang="en-US" sz="2400" dirty="0" smtClean="0">
                <a:solidFill>
                  <a:schemeClr val="tx1"/>
                </a:solidFill>
                <a:latin typeface="Times New Roman" pitchFamily="18" charset="0"/>
                <a:cs typeface="Times New Roman" pitchFamily="18" charset="0"/>
              </a:rPr>
              <a:t> Search </a:t>
            </a:r>
            <a:r>
              <a:rPr lang="en-US" sz="2400" dirty="0" smtClean="0">
                <a:solidFill>
                  <a:schemeClr val="tx1"/>
                </a:solidFill>
                <a:latin typeface="Times New Roman" pitchFamily="18" charset="0"/>
                <a:cs typeface="Times New Roman" pitchFamily="18" charset="0"/>
              </a:rPr>
              <a:t>is a process of finding a value in a list of values. In other words, searching is the process of locating given value position in a list of values.</a:t>
            </a:r>
            <a:endParaRPr lang="en-US" sz="2400" dirty="0" smtClean="0">
              <a:solidFill>
                <a:schemeClr val="tx1"/>
              </a:solidFill>
              <a:latin typeface="Times New Roman" pitchFamily="18" charset="0"/>
              <a:cs typeface="Times New Roman" pitchFamily="18" charset="0"/>
            </a:endParaRPr>
          </a:p>
          <a:p>
            <a:pPr algn="just"/>
            <a:r>
              <a:rPr lang="en-US" sz="2400" b="1" dirty="0" smtClean="0">
                <a:solidFill>
                  <a:schemeClr val="tx1"/>
                </a:solidFill>
                <a:latin typeface="Times New Roman" pitchFamily="18" charset="0"/>
                <a:cs typeface="Times New Roman" pitchFamily="18" charset="0"/>
              </a:rPr>
              <a:t>Linear search:</a:t>
            </a:r>
          </a:p>
          <a:p>
            <a:pPr algn="just"/>
            <a:r>
              <a:rPr lang="en-US" sz="2400" dirty="0" smtClean="0">
                <a:solidFill>
                  <a:schemeClr val="tx1"/>
                </a:solidFill>
                <a:latin typeface="Times New Roman" pitchFamily="18" charset="0"/>
                <a:cs typeface="Times New Roman" pitchFamily="18" charset="0"/>
              </a:rPr>
              <a:t>Linear search </a:t>
            </a:r>
            <a:r>
              <a:rPr lang="en-US" sz="2400" dirty="0" smtClean="0">
                <a:solidFill>
                  <a:schemeClr val="tx1"/>
                </a:solidFill>
                <a:latin typeface="Times New Roman" pitchFamily="18" charset="0"/>
                <a:cs typeface="Times New Roman" pitchFamily="18" charset="0"/>
              </a:rPr>
              <a:t>is a very simple search algorithm. In this type of search, a sequential search is made over all items one by one</a:t>
            </a:r>
            <a:r>
              <a:rPr lang="en-US" sz="2400" dirty="0" smtClean="0">
                <a:solidFill>
                  <a:schemeClr val="tx1"/>
                </a:solidFill>
                <a:latin typeface="Times New Roman" pitchFamily="18" charset="0"/>
                <a:cs typeface="Times New Roman" pitchFamily="18" charset="0"/>
              </a:rPr>
              <a:t>.</a:t>
            </a:r>
          </a:p>
          <a:p>
            <a:pPr algn="just"/>
            <a:r>
              <a:rPr lang="en-US" sz="2400" dirty="0" smtClean="0">
                <a:solidFill>
                  <a:schemeClr val="tx1"/>
                </a:solidFill>
                <a:latin typeface="Times New Roman" pitchFamily="18" charset="0"/>
                <a:cs typeface="Times New Roman" pitchFamily="18" charset="0"/>
              </a:rPr>
              <a:t>Every item is checked and if a match is found then that particular item is returned, otherwise the search continues till the end of the data collection</a:t>
            </a:r>
            <a:r>
              <a:rPr lang="en-US" sz="2400" dirty="0" smtClean="0">
                <a:solidFill>
                  <a:schemeClr val="tx1"/>
                </a:solidFill>
                <a:latin typeface="Times New Roman" pitchFamily="18" charset="0"/>
                <a:cs typeface="Times New Roman" pitchFamily="18" charset="0"/>
              </a:rPr>
              <a:t>.</a:t>
            </a:r>
          </a:p>
          <a:p>
            <a:pPr algn="just"/>
            <a:r>
              <a:rPr lang="en-US" sz="2400" dirty="0" smtClean="0">
                <a:solidFill>
                  <a:schemeClr val="tx1"/>
                </a:solidFill>
                <a:latin typeface="Times New Roman" pitchFamily="18" charset="0"/>
                <a:cs typeface="Times New Roman" pitchFamily="18" charset="0"/>
              </a:rPr>
              <a:t>Linear search algorithm finds a given element in a list of elements with </a:t>
            </a:r>
            <a:r>
              <a:rPr lang="en-US" sz="2400" b="1" dirty="0" smtClean="0">
                <a:solidFill>
                  <a:schemeClr val="tx1"/>
                </a:solidFill>
                <a:latin typeface="Times New Roman" pitchFamily="18" charset="0"/>
                <a:cs typeface="Times New Roman" pitchFamily="18" charset="0"/>
              </a:rPr>
              <a:t>O(n)</a:t>
            </a:r>
            <a:r>
              <a:rPr lang="en-US" sz="2400" dirty="0" smtClean="0">
                <a:solidFill>
                  <a:schemeClr val="tx1"/>
                </a:solidFill>
                <a:latin typeface="Times New Roman" pitchFamily="18" charset="0"/>
                <a:cs typeface="Times New Roman" pitchFamily="18" charset="0"/>
              </a:rPr>
              <a:t> time complexity where </a:t>
            </a:r>
            <a:r>
              <a:rPr lang="en-US" sz="2400" b="1"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rPr>
              <a:t> is total number of elements in the list. </a:t>
            </a:r>
          </a:p>
          <a:p>
            <a:pPr algn="just"/>
            <a:r>
              <a:rPr lang="en-US" sz="2400" dirty="0" smtClean="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57200" y="304800"/>
            <a:ext cx="8116581"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 compare the value stored at location 5 with our target 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 find that it is a match.</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5841" name="Picture 7" descr="Binary search"/>
          <p:cNvPicPr>
            <a:picLocks noChangeAspect="1" noChangeArrowheads="1"/>
          </p:cNvPicPr>
          <p:nvPr/>
        </p:nvPicPr>
        <p:blipFill>
          <a:blip r:embed="rId2"/>
          <a:srcRect/>
          <a:stretch>
            <a:fillRect/>
          </a:stretch>
        </p:blipFill>
        <p:spPr bwMode="auto">
          <a:xfrm>
            <a:off x="228600" y="1447800"/>
            <a:ext cx="8763000" cy="1360714"/>
          </a:xfrm>
          <a:prstGeom prst="rect">
            <a:avLst/>
          </a:prstGeom>
          <a:noFill/>
        </p:spPr>
      </p:pic>
      <p:sp>
        <p:nvSpPr>
          <p:cNvPr id="35843" name="Rectangle 3"/>
          <p:cNvSpPr>
            <a:spLocks noChangeArrowheads="1"/>
          </p:cNvSpPr>
          <p:nvPr/>
        </p:nvSpPr>
        <p:spPr bwMode="auto">
          <a:xfrm>
            <a:off x="381000" y="3352800"/>
            <a:ext cx="8077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 conclude that the target value 31 is stored at location 5.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Binary search halves the searchable items and thus reduces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count of comparisons to be made to very less numbers.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7086600"/>
          </a:xfrm>
        </p:spPr>
        <p:txBody>
          <a:bodyPr>
            <a:noAutofit/>
          </a:bodyPr>
          <a:lstStyle/>
          <a:p>
            <a:pPr lvl="1">
              <a:buNone/>
            </a:pP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Binary </a:t>
            </a:r>
            <a:r>
              <a:rPr lang="en-US" sz="2400" b="1" dirty="0" smtClean="0">
                <a:latin typeface="Times New Roman" pitchFamily="18" charset="0"/>
                <a:cs typeface="Times New Roman" pitchFamily="18" charset="0"/>
              </a:rPr>
              <a:t>Search Program Using </a:t>
            </a:r>
            <a:r>
              <a:rPr lang="en-US" sz="2400" b="1" dirty="0" smtClean="0">
                <a:latin typeface="Times New Roman" pitchFamily="18" charset="0"/>
                <a:cs typeface="Times New Roman" pitchFamily="18" charset="0"/>
              </a:rPr>
              <a:t>Functions*/ </a:t>
            </a:r>
          </a:p>
          <a:p>
            <a:pPr lvl="1">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stdio.h</a:t>
            </a:r>
            <a:r>
              <a:rPr lang="en-US" sz="2400" dirty="0" smtClean="0">
                <a:latin typeface="Times New Roman" pitchFamily="18" charset="0"/>
                <a:cs typeface="Times New Roman" pitchFamily="18" charset="0"/>
              </a:rPr>
              <a:t>&gt;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conio.h</a:t>
            </a:r>
            <a:r>
              <a:rPr lang="en-US" sz="2400" dirty="0" smtClean="0">
                <a:latin typeface="Times New Roman" pitchFamily="18" charset="0"/>
                <a:cs typeface="Times New Roman" pitchFamily="18" charset="0"/>
              </a:rPr>
              <a:t>&gt;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define MAX_SIZE 5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void </a:t>
            </a:r>
            <a:r>
              <a:rPr lang="en-US" sz="2400" dirty="0" err="1" smtClean="0">
                <a:latin typeface="Times New Roman" pitchFamily="18" charset="0"/>
                <a:cs typeface="Times New Roman" pitchFamily="18" charset="0"/>
              </a:rPr>
              <a:t>binary_search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main()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arr_search</a:t>
            </a:r>
            <a:r>
              <a:rPr lang="en-US" sz="2400" dirty="0" smtClean="0">
                <a:latin typeface="Times New Roman" pitchFamily="18" charset="0"/>
                <a:cs typeface="Times New Roman" pitchFamily="18" charset="0"/>
              </a:rPr>
              <a:t>[MAX_SIZE], </a:t>
            </a:r>
            <a:r>
              <a:rPr lang="en-US" sz="2400" dirty="0" err="1" smtClean="0">
                <a:latin typeface="Times New Roman" pitchFamily="18" charset="0"/>
                <a:cs typeface="Times New Roman" pitchFamily="18" charset="0"/>
              </a:rPr>
              <a:t>i,element</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n Enter </a:t>
            </a:r>
            <a:r>
              <a:rPr lang="en-US" sz="2400" dirty="0" smtClean="0">
                <a:latin typeface="Times New Roman" pitchFamily="18" charset="0"/>
                <a:cs typeface="Times New Roman" pitchFamily="18" charset="0"/>
              </a:rPr>
              <a:t>%d Elements for Searching : \n", MAX_SIZE</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for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MAX_SIZE;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("%d", &amp;</a:t>
            </a:r>
            <a:r>
              <a:rPr lang="en-US" sz="2400" dirty="0" err="1" smtClean="0">
                <a:latin typeface="Times New Roman" pitchFamily="18" charset="0"/>
                <a:cs typeface="Times New Roman" pitchFamily="18" charset="0"/>
              </a:rPr>
              <a:t>arr_search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("Enter Element to Search : ");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("%d", &amp;element);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binary_search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arr_search,element</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getch</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lvl="1">
              <a:buNone/>
            </a:pPr>
            <a:r>
              <a:rPr lang="en-US" sz="2400" dirty="0" smtClean="0">
                <a:latin typeface="Times New Roman" pitchFamily="18" charset="0"/>
                <a:cs typeface="Times New Roman"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lvl="1">
              <a:buNone/>
            </a:pPr>
            <a:r>
              <a:rPr lang="en-US" sz="2400" dirty="0" smtClean="0">
                <a:latin typeface="Times New Roman" pitchFamily="18" charset="0"/>
                <a:cs typeface="Times New Roman" pitchFamily="18" charset="0"/>
              </a:rPr>
              <a:t>void </a:t>
            </a:r>
            <a:r>
              <a:rPr lang="en-US" sz="2400" dirty="0" err="1" smtClean="0">
                <a:latin typeface="Times New Roman" pitchFamily="18" charset="0"/>
                <a:cs typeface="Times New Roman" pitchFamily="18" charset="0"/>
              </a:rPr>
              <a:t>binary_search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fn_arr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element</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 = 0, r = </a:t>
            </a:r>
            <a:r>
              <a:rPr lang="en-US" sz="2400" dirty="0" err="1" smtClean="0">
                <a:latin typeface="Times New Roman" pitchFamily="18" charset="0"/>
                <a:cs typeface="Times New Roman" pitchFamily="18" charset="0"/>
              </a:rPr>
              <a:t>MAX_SIZE,mid</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while </a:t>
            </a:r>
            <a:r>
              <a:rPr lang="en-US" sz="2400" dirty="0" smtClean="0">
                <a:latin typeface="Times New Roman" pitchFamily="18" charset="0"/>
                <a:cs typeface="Times New Roman" pitchFamily="18" charset="0"/>
              </a:rPr>
              <a:t>(f &lt;= r)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r>
              <a:rPr lang="en-US" sz="2400" dirty="0" smtClean="0">
                <a:latin typeface="Times New Roman" pitchFamily="18" charset="0"/>
                <a:cs typeface="Times New Roman" pitchFamily="18" charset="0"/>
              </a:rPr>
              <a:t>mid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f+r</a:t>
            </a:r>
            <a:r>
              <a:rPr lang="en-US"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fn_arr</a:t>
            </a:r>
            <a:r>
              <a:rPr lang="en-US" sz="2400" dirty="0" smtClean="0">
                <a:latin typeface="Times New Roman" pitchFamily="18" charset="0"/>
                <a:cs typeface="Times New Roman" pitchFamily="18" charset="0"/>
              </a:rPr>
              <a:t>[mid] == element)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nSearch</a:t>
            </a:r>
            <a:r>
              <a:rPr lang="en-US" sz="2400" dirty="0" smtClean="0">
                <a:latin typeface="Times New Roman" pitchFamily="18" charset="0"/>
                <a:cs typeface="Times New Roman" pitchFamily="18" charset="0"/>
              </a:rPr>
              <a:t> Element : %d : Found : Position : %d.\n",      		element, mid+1);</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break</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lvl="1">
              <a:buNone/>
            </a:pP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else </a:t>
            </a:r>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fn_arr</a:t>
            </a:r>
            <a:r>
              <a:rPr lang="en-US" sz="2400" dirty="0" smtClean="0">
                <a:latin typeface="Times New Roman" pitchFamily="18" charset="0"/>
                <a:cs typeface="Times New Roman" pitchFamily="18" charset="0"/>
              </a:rPr>
              <a:t>[mid] &lt; element</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 = mid + 1;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else </a:t>
            </a:r>
          </a:p>
          <a:p>
            <a:pPr lvl="1">
              <a:buNone/>
            </a:pPr>
            <a:r>
              <a:rPr lang="en-US" sz="2400" dirty="0" smtClean="0">
                <a:latin typeface="Times New Roman" pitchFamily="18" charset="0"/>
                <a:cs typeface="Times New Roman" pitchFamily="18" charset="0"/>
              </a:rPr>
              <a:t>r </a:t>
            </a:r>
            <a:r>
              <a:rPr lang="en-US" sz="2400" dirty="0" smtClean="0">
                <a:latin typeface="Times New Roman" pitchFamily="18" charset="0"/>
                <a:cs typeface="Times New Roman" pitchFamily="18" charset="0"/>
              </a:rPr>
              <a:t>= mid - 1;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(f &gt; r)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nSearch</a:t>
            </a:r>
            <a:r>
              <a:rPr lang="en-US" sz="2400" dirty="0" smtClean="0">
                <a:latin typeface="Times New Roman" pitchFamily="18" charset="0"/>
                <a:cs typeface="Times New Roman" pitchFamily="18" charset="0"/>
              </a:rPr>
              <a:t> Element : %d : Not Found \n", element);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Binary </a:t>
            </a:r>
            <a:r>
              <a:rPr lang="en-US" b="1" dirty="0" smtClean="0">
                <a:latin typeface="Times New Roman" pitchFamily="18" charset="0"/>
                <a:cs typeface="Times New Roman" pitchFamily="18" charset="0"/>
              </a:rPr>
              <a:t>Search Tree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1026" name="Picture 2" descr="200px-Binary_search_tree.svg"/>
          <p:cNvPicPr>
            <a:picLocks noGrp="1" noChangeAspect="1" noChangeArrowheads="1"/>
          </p:cNvPicPr>
          <p:nvPr>
            <p:ph idx="1"/>
          </p:nvPr>
        </p:nvPicPr>
        <p:blipFill>
          <a:blip r:embed="rId2"/>
          <a:srcRect/>
          <a:stretch>
            <a:fillRect/>
          </a:stretch>
        </p:blipFill>
        <p:spPr bwMode="auto">
          <a:xfrm>
            <a:off x="5867400" y="3352800"/>
            <a:ext cx="3171825" cy="2790825"/>
          </a:xfrm>
          <a:prstGeom prst="rect">
            <a:avLst/>
          </a:prstGeom>
          <a:noFill/>
        </p:spPr>
      </p:pic>
      <p:sp>
        <p:nvSpPr>
          <p:cNvPr id="5" name="Rectangle 4"/>
          <p:cNvSpPr/>
          <p:nvPr/>
        </p:nvSpPr>
        <p:spPr>
          <a:xfrm>
            <a:off x="533400" y="838200"/>
            <a:ext cx="8305800" cy="3046988"/>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Binary </a:t>
            </a:r>
            <a:r>
              <a:rPr lang="en-US" sz="2400" dirty="0" smtClean="0">
                <a:latin typeface="Times New Roman" pitchFamily="18" charset="0"/>
                <a:cs typeface="Times New Roman" pitchFamily="18" charset="0"/>
              </a:rPr>
              <a:t>Search Tree, is a node-based binary tree data structure which has the following properties:</a:t>
            </a:r>
          </a:p>
          <a:p>
            <a:pPr algn="just">
              <a:buFont typeface="Wingdings" pitchFamily="2" charset="2"/>
              <a:buChar char="Ø"/>
            </a:pPr>
            <a:r>
              <a:rPr lang="en-US" sz="2400" dirty="0" smtClean="0">
                <a:latin typeface="Times New Roman" pitchFamily="18" charset="0"/>
                <a:cs typeface="Times New Roman" pitchFamily="18" charset="0"/>
              </a:rPr>
              <a:t>The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of a node contains only nodes with keys lesser than the node’s key.</a:t>
            </a:r>
          </a:p>
          <a:p>
            <a:pPr algn="just">
              <a:buFont typeface="Wingdings" pitchFamily="2" charset="2"/>
              <a:buChar char="Ø"/>
            </a:pPr>
            <a:r>
              <a:rPr lang="en-US" sz="2400" dirty="0" smtClean="0">
                <a:latin typeface="Times New Roman" pitchFamily="18" charset="0"/>
                <a:cs typeface="Times New Roman" pitchFamily="18" charset="0"/>
              </a:rPr>
              <a:t>The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of a node contains only nodes with keys greater than the node’s key.</a:t>
            </a:r>
          </a:p>
          <a:p>
            <a:pPr algn="just">
              <a:buFont typeface="Wingdings" pitchFamily="2" charset="2"/>
              <a:buChar char="Ø"/>
            </a:pPr>
            <a:r>
              <a:rPr lang="en-US" sz="2400" dirty="0" smtClean="0">
                <a:latin typeface="Times New Roman" pitchFamily="18" charset="0"/>
                <a:cs typeface="Times New Roman" pitchFamily="18" charset="0"/>
              </a:rPr>
              <a:t>The left and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each must also be a binary search tree.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There must be no duplicate nodes.</a:t>
            </a:r>
            <a:endParaRPr lang="en-US" sz="2400" dirty="0">
              <a:latin typeface="Times New Roman" pitchFamily="18" charset="0"/>
              <a:cs typeface="Times New Roman" pitchFamily="18" charset="0"/>
            </a:endParaRPr>
          </a:p>
        </p:txBody>
      </p:sp>
      <p:sp>
        <p:nvSpPr>
          <p:cNvPr id="6" name="Rectangle 5"/>
          <p:cNvSpPr/>
          <p:nvPr/>
        </p:nvSpPr>
        <p:spPr>
          <a:xfrm>
            <a:off x="381000" y="4069140"/>
            <a:ext cx="5105400" cy="1569660"/>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Binary </a:t>
            </a:r>
            <a:r>
              <a:rPr lang="en-US" sz="2400" dirty="0" smtClean="0">
                <a:latin typeface="Times New Roman" pitchFamily="18" charset="0"/>
                <a:cs typeface="Times New Roman" pitchFamily="18" charset="0"/>
              </a:rPr>
              <a:t>Search Tree provide an ordering among keys so that the operations like search, minimum and maximum can be done fast. </a:t>
            </a:r>
            <a:endParaRPr lang="en-US" sz="2400" dirty="0" smtClean="0">
              <a:latin typeface="Times New Roman" pitchFamily="18" charset="0"/>
              <a:cs typeface="Times New Roman" pitchFamily="18" charset="0"/>
            </a:endParaRPr>
          </a:p>
        </p:txBody>
      </p:sp>
      <p:sp>
        <p:nvSpPr>
          <p:cNvPr id="7" name="Rectangle 6"/>
          <p:cNvSpPr/>
          <p:nvPr/>
        </p:nvSpPr>
        <p:spPr>
          <a:xfrm>
            <a:off x="457200" y="6027003"/>
            <a:ext cx="7315200" cy="830997"/>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If there is no ordering, then we may have to compare every key to search a given key.</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153400" cy="3886200"/>
          </a:xfrm>
        </p:spPr>
        <p:txBody>
          <a:bodyPr>
            <a:noAutofit/>
          </a:bodyPr>
          <a:lstStyle/>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This </a:t>
            </a:r>
            <a:r>
              <a:rPr lang="en-US" sz="2400" dirty="0" smtClean="0">
                <a:solidFill>
                  <a:schemeClr val="tx1"/>
                </a:solidFill>
                <a:latin typeface="Times New Roman" pitchFamily="18" charset="0"/>
                <a:cs typeface="Times New Roman" pitchFamily="18" charset="0"/>
              </a:rPr>
              <a:t>search process starts comparing search element with the first element in the list. If both are matched then result is element found otherwise search element is compared with next element in the list. Repeat the same until search element is compared with last element in the list, if that last element also doesn't match, then the result is "Element not found in the list". That means, the search element is compared with element by element in the list.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800" b="1" dirty="0" smtClean="0">
                <a:latin typeface="Times New Roman" pitchFamily="18" charset="0"/>
                <a:cs typeface="Times New Roman" pitchFamily="18" charset="0"/>
              </a:rPr>
              <a:t>Step by Step Process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buNone/>
            </a:pPr>
            <a:r>
              <a:rPr lang="en-US" sz="2800" b="1" dirty="0" smtClean="0">
                <a:latin typeface="Times New Roman" pitchFamily="18" charset="0"/>
                <a:cs typeface="Times New Roman" pitchFamily="18" charset="0"/>
              </a:rPr>
              <a:t>Algorithm</a:t>
            </a:r>
          </a:p>
          <a:p>
            <a:r>
              <a:rPr lang="en-US" sz="2800" dirty="0" smtClean="0">
                <a:latin typeface="Times New Roman" pitchFamily="18" charset="0"/>
                <a:cs typeface="Times New Roman" pitchFamily="18" charset="0"/>
              </a:rPr>
              <a:t>Step 1 - Read the search element from the user.</a:t>
            </a:r>
          </a:p>
          <a:p>
            <a:r>
              <a:rPr lang="en-US" sz="2800" dirty="0" smtClean="0">
                <a:latin typeface="Times New Roman" pitchFamily="18" charset="0"/>
                <a:cs typeface="Times New Roman" pitchFamily="18" charset="0"/>
              </a:rPr>
              <a:t>Step 2 - Compare the search element with the first element in the list.</a:t>
            </a:r>
          </a:p>
          <a:p>
            <a:r>
              <a:rPr lang="en-US" sz="2800" dirty="0" smtClean="0">
                <a:latin typeface="Times New Roman" pitchFamily="18" charset="0"/>
                <a:cs typeface="Times New Roman" pitchFamily="18" charset="0"/>
              </a:rPr>
              <a:t>Step 3 - If both are matched, then display "Given element is found!!!" and terminate the function</a:t>
            </a:r>
          </a:p>
          <a:p>
            <a:r>
              <a:rPr lang="en-US" sz="2800" dirty="0" smtClean="0">
                <a:latin typeface="Times New Roman" pitchFamily="18" charset="0"/>
                <a:cs typeface="Times New Roman" pitchFamily="18" charset="0"/>
              </a:rPr>
              <a:t>Step 4 - If both are not matched, then compare search element with the next element in the list.</a:t>
            </a:r>
          </a:p>
          <a:p>
            <a:r>
              <a:rPr lang="en-US" sz="2800" dirty="0" smtClean="0">
                <a:latin typeface="Times New Roman" pitchFamily="18" charset="0"/>
                <a:cs typeface="Times New Roman" pitchFamily="18" charset="0"/>
              </a:rPr>
              <a:t>Step 5 - Repeat steps 3 and 4 until search element is compared with last element in the list.</a:t>
            </a:r>
          </a:p>
          <a:p>
            <a:r>
              <a:rPr lang="en-US" sz="2800" dirty="0" smtClean="0">
                <a:latin typeface="Times New Roman" pitchFamily="18" charset="0"/>
                <a:cs typeface="Times New Roman" pitchFamily="18" charset="0"/>
              </a:rPr>
              <a:t>Step 6 - If last element in the list also doesn't match, then display "Element is not found!!!" and terminate the function.</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7200"/>
          </a:xfrm>
        </p:spPr>
        <p:txBody>
          <a:bodyPr>
            <a:normAutofit fontScale="90000"/>
          </a:bodyPr>
          <a:lstStyle/>
          <a:p>
            <a:pPr algn="l"/>
            <a:r>
              <a:rPr lang="en-US" dirty="0" smtClean="0"/>
              <a:t>Example:</a:t>
            </a:r>
            <a:endParaRPr lang="en-US" dirty="0"/>
          </a:p>
        </p:txBody>
      </p:sp>
      <p:pic>
        <p:nvPicPr>
          <p:cNvPr id="5" name="Picture 4" descr="Linear Search Algorithm"/>
          <p:cNvPicPr/>
          <p:nvPr/>
        </p:nvPicPr>
        <p:blipFill>
          <a:blip r:embed="rId2"/>
          <a:srcRect b="45685"/>
          <a:stretch>
            <a:fillRect/>
          </a:stretch>
        </p:blipFill>
        <p:spPr bwMode="auto">
          <a:xfrm>
            <a:off x="457200" y="228600"/>
            <a:ext cx="8610600" cy="6705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 Search Algorithm"/>
          <p:cNvPicPr>
            <a:picLocks noGrp="1"/>
          </p:cNvPicPr>
          <p:nvPr>
            <p:ph idx="1"/>
          </p:nvPr>
        </p:nvPicPr>
        <p:blipFill>
          <a:blip r:embed="rId2"/>
          <a:srcRect t="53931"/>
          <a:stretch>
            <a:fillRect/>
          </a:stretch>
        </p:blipFill>
        <p:spPr bwMode="auto">
          <a:xfrm>
            <a:off x="304800" y="304800"/>
            <a:ext cx="8610600" cy="6324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9176"/>
            <a:ext cx="7886700" cy="1325563"/>
          </a:xfrm>
        </p:spPr>
        <p:txBody>
          <a:bodyPr>
            <a:normAutofit fontScale="90000"/>
          </a:bodyPr>
          <a:lstStyle/>
          <a:p>
            <a:r>
              <a:rPr lang="en-US" b="1" dirty="0" smtClean="0"/>
              <a:t>Linear/Sequential Searching Implementation</a:t>
            </a:r>
            <a:br>
              <a:rPr lang="en-US" b="1" dirty="0" smtClean="0"/>
            </a:b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noAutofit/>
          </a:bodyPr>
          <a:lstStyle/>
          <a:p>
            <a:pPr lvl="1">
              <a:buNone/>
            </a:pP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stdio.h</a:t>
            </a:r>
            <a:r>
              <a:rPr lang="en-US" sz="2400" dirty="0" smtClean="0">
                <a:latin typeface="Times New Roman" pitchFamily="18" charset="0"/>
                <a:cs typeface="Times New Roman" pitchFamily="18" charset="0"/>
              </a:rPr>
              <a:t>&gt;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conio.h</a:t>
            </a:r>
            <a:r>
              <a:rPr lang="en-US" sz="2400" dirty="0" smtClean="0">
                <a:latin typeface="Times New Roman" pitchFamily="18" charset="0"/>
                <a:cs typeface="Times New Roman" pitchFamily="18" charset="0"/>
              </a:rPr>
              <a:t>&gt;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void </a:t>
            </a:r>
            <a:r>
              <a:rPr lang="en-US" sz="2400" dirty="0" smtClean="0">
                <a:latin typeface="Times New Roman" pitchFamily="18" charset="0"/>
                <a:cs typeface="Times New Roman" pitchFamily="18" charset="0"/>
              </a:rPr>
              <a:t>main</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list[20],</a:t>
            </a:r>
            <a:r>
              <a:rPr lang="en-US" sz="2400" dirty="0" err="1" smtClean="0">
                <a:latin typeface="Times New Roman" pitchFamily="18" charset="0"/>
                <a:cs typeface="Times New Roman" pitchFamily="18" charset="0"/>
              </a:rPr>
              <a:t>size,i,El</a:t>
            </a:r>
            <a:r>
              <a:rPr lang="en-US" sz="2400" dirty="0" smtClean="0">
                <a:latin typeface="Times New Roman" pitchFamily="18" charset="0"/>
                <a:cs typeface="Times New Roman" pitchFamily="18" charset="0"/>
              </a:rPr>
              <a:t>; </a:t>
            </a: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("Enter size of the list: ");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d",&amp;size</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("Enter any %d integer values: ",size);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for(</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size;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d",&amp;list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("Enter the element to be Search: </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t>
            </a:r>
            <a:r>
              <a:rPr lang="en-US" sz="2400" dirty="0" err="1" smtClean="0">
                <a:latin typeface="Times New Roman" pitchFamily="18" charset="0"/>
                <a:cs typeface="Times New Roman" pitchFamily="18" charset="0"/>
              </a:rPr>
              <a:t>",&amp;El</a:t>
            </a:r>
            <a:r>
              <a:rPr lang="en-US" sz="2400" dirty="0" smtClean="0">
                <a:latin typeface="Times New Roman" pitchFamily="18" charset="0"/>
                <a:cs typeface="Times New Roman" pitchFamily="18" charset="0"/>
              </a:rPr>
              <a:t>); </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Linear Search Logic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for(</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size;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endParaRPr lang="en-US" sz="24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noAutofit/>
          </a:bodyPr>
          <a:lstStyle/>
          <a:p>
            <a:pPr lvl="1">
              <a:buNone/>
            </a:pP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if(El </a:t>
            </a:r>
            <a:r>
              <a:rPr lang="en-US" sz="2400" dirty="0" smtClean="0">
                <a:latin typeface="Times New Roman" pitchFamily="18" charset="0"/>
                <a:cs typeface="Times New Roman" pitchFamily="18" charset="0"/>
              </a:rPr>
              <a:t>== list[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("Element is found at %d index",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break;</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if(</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size</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("Given element is not found in the list</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getch</a:t>
            </a: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1439</Words>
  <Application>Microsoft Office PowerPoint</Application>
  <PresentationFormat>On-screen Show (4:3)</PresentationFormat>
  <Paragraphs>172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Linear Search Algorithm (Sequential Search Algorithm) in Data Structure  </vt:lpstr>
      <vt:lpstr>Slide 2</vt:lpstr>
      <vt:lpstr>Slide 3</vt:lpstr>
      <vt:lpstr>Step by Step Process</vt:lpstr>
      <vt:lpstr>Example:</vt:lpstr>
      <vt:lpstr>Slide 6</vt:lpstr>
      <vt:lpstr>Linear/Sequential Searching Implementation </vt:lpstr>
      <vt:lpstr>Slide 8</vt:lpstr>
      <vt:lpstr>Slide 9</vt:lpstr>
      <vt:lpstr>Slide 10</vt:lpstr>
      <vt:lpstr>Slide 11</vt:lpstr>
      <vt:lpstr>Slide 12</vt:lpstr>
      <vt:lpstr>Binary Search  </vt:lpstr>
      <vt:lpstr>Slide 14</vt:lpstr>
      <vt:lpstr> Pseudocode </vt:lpstr>
      <vt:lpstr>Example:</vt:lpstr>
      <vt:lpstr>Example of Binary Search: </vt:lpstr>
      <vt:lpstr>Slide 18</vt:lpstr>
      <vt:lpstr>Slide 19</vt:lpstr>
      <vt:lpstr>Slide 20</vt:lpstr>
      <vt:lpstr>Slide 21</vt:lpstr>
      <vt:lpstr>Slide 22</vt:lpstr>
      <vt:lpstr>Slide 23</vt:lpstr>
      <vt:lpstr> Binary Search Tree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 Algorithm</dc:title>
  <dc:creator>Dr_Manjulata</dc:creator>
  <cp:lastModifiedBy>Dr_Manjulata</cp:lastModifiedBy>
  <cp:revision>27</cp:revision>
  <dcterms:created xsi:type="dcterms:W3CDTF">2019-01-22T08:34:34Z</dcterms:created>
  <dcterms:modified xsi:type="dcterms:W3CDTF">2019-01-25T10:49:13Z</dcterms:modified>
</cp:coreProperties>
</file>