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12" r:id="rId3"/>
    <p:sldId id="256" r:id="rId4"/>
    <p:sldId id="293" r:id="rId5"/>
    <p:sldId id="309" r:id="rId6"/>
    <p:sldId id="310" r:id="rId7"/>
    <p:sldId id="278" r:id="rId8"/>
    <p:sldId id="322" r:id="rId9"/>
    <p:sldId id="292" r:id="rId10"/>
    <p:sldId id="324" r:id="rId11"/>
    <p:sldId id="325" r:id="rId12"/>
    <p:sldId id="323" r:id="rId13"/>
    <p:sldId id="326" r:id="rId14"/>
    <p:sldId id="327" r:id="rId15"/>
    <p:sldId id="328" r:id="rId16"/>
    <p:sldId id="329" r:id="rId17"/>
    <p:sldId id="311" r:id="rId18"/>
    <p:sldId id="313" r:id="rId19"/>
    <p:sldId id="314" r:id="rId20"/>
    <p:sldId id="294" r:id="rId21"/>
    <p:sldId id="315" r:id="rId22"/>
    <p:sldId id="316" r:id="rId23"/>
    <p:sldId id="297" r:id="rId24"/>
    <p:sldId id="298" r:id="rId25"/>
    <p:sldId id="299" r:id="rId26"/>
    <p:sldId id="296" r:id="rId27"/>
    <p:sldId id="317" r:id="rId28"/>
    <p:sldId id="319" r:id="rId29"/>
    <p:sldId id="320" r:id="rId30"/>
    <p:sldId id="32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656" y="-2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C1340E-26FA-4D7E-8905-8BD01CC5A358}" type="datetimeFigureOut">
              <a:rPr lang="en-US" smtClean="0"/>
              <a:pPr/>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58133-C81A-4471-911E-33286E79411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C1340E-26FA-4D7E-8905-8BD01CC5A358}" type="datetimeFigureOut">
              <a:rPr lang="en-US" smtClean="0"/>
              <a:pPr/>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58133-C81A-4471-911E-33286E79411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C1340E-26FA-4D7E-8905-8BD01CC5A358}" type="datetimeFigureOut">
              <a:rPr lang="en-US" smtClean="0"/>
              <a:pPr/>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58133-C81A-4471-911E-33286E79411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C1340E-26FA-4D7E-8905-8BD01CC5A358}" type="datetimeFigureOut">
              <a:rPr lang="en-US" smtClean="0"/>
              <a:pPr/>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58133-C81A-4471-911E-33286E79411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C1340E-26FA-4D7E-8905-8BD01CC5A358}" type="datetimeFigureOut">
              <a:rPr lang="en-US" smtClean="0"/>
              <a:pPr/>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58133-C81A-4471-911E-33286E79411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C1340E-26FA-4D7E-8905-8BD01CC5A358}" type="datetimeFigureOut">
              <a:rPr lang="en-US" smtClean="0"/>
              <a:pPr/>
              <a:t>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58133-C81A-4471-911E-33286E79411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C1340E-26FA-4D7E-8905-8BD01CC5A358}" type="datetimeFigureOut">
              <a:rPr lang="en-US" smtClean="0"/>
              <a:pPr/>
              <a:t>2/20/2019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258133-C81A-4471-911E-33286E79411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C1340E-26FA-4D7E-8905-8BD01CC5A358}" type="datetimeFigureOut">
              <a:rPr lang="en-US" smtClean="0"/>
              <a:pPr/>
              <a:t>2/20/2019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258133-C81A-4471-911E-33286E79411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C1340E-26FA-4D7E-8905-8BD01CC5A358}" type="datetimeFigureOut">
              <a:rPr lang="en-US" smtClean="0"/>
              <a:pPr/>
              <a:t>2/20/2019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258133-C81A-4471-911E-33286E79411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C1340E-26FA-4D7E-8905-8BD01CC5A358}" type="datetimeFigureOut">
              <a:rPr lang="en-US" smtClean="0"/>
              <a:pPr/>
              <a:t>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58133-C81A-4471-911E-33286E79411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C1340E-26FA-4D7E-8905-8BD01CC5A358}" type="datetimeFigureOut">
              <a:rPr lang="en-US" smtClean="0"/>
              <a:pPr/>
              <a:t>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58133-C81A-4471-911E-33286E79411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C1340E-26FA-4D7E-8905-8BD01CC5A358}" type="datetimeFigureOut">
              <a:rPr lang="en-US" smtClean="0"/>
              <a:pPr/>
              <a:t>2/20/2019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258133-C81A-4471-911E-33286E79411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09800"/>
            <a:ext cx="7886700" cy="1325563"/>
          </a:xfrm>
        </p:spPr>
        <p:txBody>
          <a:bodyPr>
            <a:normAutofit fontScale="90000"/>
          </a:bodyPr>
          <a:lstStyle/>
          <a:p>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Queue &amp; Circular Queue</a:t>
            </a:r>
            <a:r>
              <a:rPr lang="en-US" dirty="0" smtClean="0"/>
              <a:t> </a:t>
            </a:r>
            <a:r>
              <a:rPr lang="en-US" b="1" dirty="0" smtClean="0">
                <a:latin typeface="Times New Roman" pitchFamily="18" charset="0"/>
                <a:cs typeface="Times New Roman" pitchFamily="18" charset="0"/>
              </a:rPr>
              <a:t>in Data Structure </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
            <a:ext cx="8229600" cy="6324600"/>
          </a:xfrm>
        </p:spPr>
        <p:txBody>
          <a:bodyPr>
            <a:noAutofit/>
          </a:bodyPr>
          <a:lstStyle/>
          <a:p>
            <a:pPr algn="just">
              <a:buNone/>
            </a:pPr>
            <a:r>
              <a:rPr lang="en-US" b="1" dirty="0" err="1" smtClean="0">
                <a:latin typeface="Times New Roman" pitchFamily="18" charset="0"/>
                <a:cs typeface="Times New Roman" pitchFamily="18" charset="0"/>
              </a:rPr>
              <a:t>isfull</a:t>
            </a:r>
            <a:r>
              <a:rPr lang="en-US" b="1"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US" sz="2400" b="1" dirty="0" smtClean="0">
                <a:latin typeface="Times New Roman" pitchFamily="18" charset="0"/>
                <a:cs typeface="Times New Roman" pitchFamily="18" charset="0"/>
              </a:rPr>
              <a:t>Algorithm</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begin procedure </a:t>
            </a:r>
            <a:r>
              <a:rPr lang="en-US" sz="2400" dirty="0" err="1" smtClean="0">
                <a:latin typeface="Times New Roman" pitchFamily="18" charset="0"/>
                <a:cs typeface="Times New Roman" pitchFamily="18" charset="0"/>
              </a:rPr>
              <a:t>isfull</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if rear equals to MAXSIZE</a:t>
            </a:r>
          </a:p>
          <a:p>
            <a:r>
              <a:rPr lang="en-US" sz="2400" dirty="0" smtClean="0">
                <a:latin typeface="Times New Roman" pitchFamily="18" charset="0"/>
                <a:cs typeface="Times New Roman" pitchFamily="18" charset="0"/>
              </a:rPr>
              <a:t>      return true</a:t>
            </a:r>
          </a:p>
          <a:p>
            <a:r>
              <a:rPr lang="en-US" sz="2400" dirty="0" smtClean="0">
                <a:latin typeface="Times New Roman" pitchFamily="18" charset="0"/>
                <a:cs typeface="Times New Roman" pitchFamily="18" charset="0"/>
              </a:rPr>
              <a:t>   else</a:t>
            </a:r>
          </a:p>
          <a:p>
            <a:r>
              <a:rPr lang="en-US" sz="2400" dirty="0" smtClean="0">
                <a:latin typeface="Times New Roman" pitchFamily="18" charset="0"/>
                <a:cs typeface="Times New Roman" pitchFamily="18" charset="0"/>
              </a:rPr>
              <a:t>      return false</a:t>
            </a:r>
          </a:p>
          <a:p>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endif</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end procedure</a:t>
            </a:r>
          </a:p>
          <a:p>
            <a:pPr>
              <a:buNone/>
            </a:pPr>
            <a:r>
              <a:rPr lang="en-US" sz="2400" b="1" dirty="0" smtClean="0">
                <a:latin typeface="Times New Roman" pitchFamily="18" charset="0"/>
                <a:cs typeface="Times New Roman" pitchFamily="18" charset="0"/>
              </a:rPr>
              <a:t>Example</a:t>
            </a:r>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bool</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isfull</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   if(rear == MAXSIZE - 1)</a:t>
            </a:r>
          </a:p>
          <a:p>
            <a:r>
              <a:rPr lang="en-US" sz="2400" dirty="0" smtClean="0">
                <a:latin typeface="Times New Roman" pitchFamily="18" charset="0"/>
                <a:cs typeface="Times New Roman" pitchFamily="18" charset="0"/>
              </a:rPr>
              <a:t>      return true;</a:t>
            </a:r>
          </a:p>
          <a:p>
            <a:r>
              <a:rPr lang="en-US" sz="2400" dirty="0" smtClean="0">
                <a:latin typeface="Times New Roman" pitchFamily="18" charset="0"/>
                <a:cs typeface="Times New Roman" pitchFamily="18" charset="0"/>
              </a:rPr>
              <a:t>   else</a:t>
            </a:r>
          </a:p>
          <a:p>
            <a:r>
              <a:rPr lang="en-US" sz="2400" dirty="0" smtClean="0">
                <a:latin typeface="Times New Roman" pitchFamily="18" charset="0"/>
                <a:cs typeface="Times New Roman" pitchFamily="18" charset="0"/>
              </a:rPr>
              <a:t>      return false;    }</a:t>
            </a:r>
          </a:p>
          <a:p>
            <a:pPr algn="just">
              <a:buNone/>
            </a:pPr>
            <a:endParaRPr lang="en-US" sz="2800" dirty="0" smtClean="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7999"/>
          </a:xfrm>
        </p:spPr>
        <p:txBody>
          <a:bodyPr>
            <a:noAutofit/>
          </a:bodyPr>
          <a:lstStyle/>
          <a:p>
            <a:pPr>
              <a:buNone/>
            </a:pPr>
            <a:r>
              <a:rPr lang="en-US" b="1" dirty="0" err="1" smtClean="0">
                <a:latin typeface="Times New Roman" pitchFamily="18" charset="0"/>
                <a:cs typeface="Times New Roman" pitchFamily="18" charset="0"/>
              </a:rPr>
              <a:t>isempty</a:t>
            </a:r>
            <a:r>
              <a:rPr lang="en-US" b="1" dirty="0" smtClean="0">
                <a:latin typeface="Times New Roman" pitchFamily="18" charset="0"/>
                <a:cs typeface="Times New Roman" pitchFamily="18" charset="0"/>
              </a:rPr>
              <a:t>()    </a:t>
            </a:r>
          </a:p>
          <a:p>
            <a:pPr>
              <a:buNone/>
            </a:pPr>
            <a:r>
              <a:rPr lang="en-US" sz="2400" b="1" dirty="0" smtClean="0">
                <a:latin typeface="Times New Roman" pitchFamily="18" charset="0"/>
                <a:cs typeface="Times New Roman" pitchFamily="18" charset="0"/>
              </a:rPr>
              <a:t>Algorithm :</a:t>
            </a:r>
            <a:endParaRPr lang="en-US" sz="2400" dirty="0" smtClean="0">
              <a:latin typeface="Times New Roman" pitchFamily="18" charset="0"/>
              <a:cs typeface="Times New Roman" pitchFamily="18" charset="0"/>
            </a:endParaRPr>
          </a:p>
          <a:p>
            <a:pPr lvl="1" algn="just"/>
            <a:r>
              <a:rPr lang="en-US" sz="2000" dirty="0" smtClean="0">
                <a:latin typeface="Times New Roman" pitchFamily="18" charset="0"/>
                <a:cs typeface="Times New Roman" pitchFamily="18" charset="0"/>
              </a:rPr>
              <a:t>begin procedure </a:t>
            </a:r>
            <a:r>
              <a:rPr lang="en-US" sz="2000" dirty="0" err="1" smtClean="0">
                <a:latin typeface="Times New Roman" pitchFamily="18" charset="0"/>
                <a:cs typeface="Times New Roman" pitchFamily="18" charset="0"/>
              </a:rPr>
              <a:t>isempty</a:t>
            </a:r>
            <a:endParaRPr lang="en-US" sz="2000" dirty="0" smtClean="0">
              <a:latin typeface="Times New Roman" pitchFamily="18" charset="0"/>
              <a:cs typeface="Times New Roman" pitchFamily="18" charset="0"/>
            </a:endParaRPr>
          </a:p>
          <a:p>
            <a:pPr lvl="1" algn="just"/>
            <a:r>
              <a:rPr lang="en-US" sz="2000" dirty="0" smtClean="0">
                <a:latin typeface="Times New Roman" pitchFamily="18" charset="0"/>
                <a:cs typeface="Times New Roman" pitchFamily="18" charset="0"/>
              </a:rPr>
              <a:t>    if front is less than MIN  OR front is greater than rear</a:t>
            </a:r>
          </a:p>
          <a:p>
            <a:pPr lvl="1" algn="just"/>
            <a:r>
              <a:rPr lang="en-US" sz="2000" dirty="0" smtClean="0">
                <a:latin typeface="Times New Roman" pitchFamily="18" charset="0"/>
                <a:cs typeface="Times New Roman" pitchFamily="18" charset="0"/>
              </a:rPr>
              <a:t>      return true</a:t>
            </a:r>
          </a:p>
          <a:p>
            <a:pPr lvl="1" algn="just"/>
            <a:r>
              <a:rPr lang="en-US" sz="2000" dirty="0" smtClean="0">
                <a:latin typeface="Times New Roman" pitchFamily="18" charset="0"/>
                <a:cs typeface="Times New Roman" pitchFamily="18" charset="0"/>
              </a:rPr>
              <a:t>   else</a:t>
            </a:r>
          </a:p>
          <a:p>
            <a:pPr lvl="1" algn="just"/>
            <a:r>
              <a:rPr lang="en-US" sz="2000" dirty="0" smtClean="0">
                <a:latin typeface="Times New Roman" pitchFamily="18" charset="0"/>
                <a:cs typeface="Times New Roman" pitchFamily="18" charset="0"/>
              </a:rPr>
              <a:t>      return false</a:t>
            </a:r>
          </a:p>
          <a:p>
            <a:pPr lvl="1" algn="just"/>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endif</a:t>
            </a:r>
            <a:endParaRPr lang="en-US" sz="2000" dirty="0" smtClean="0">
              <a:latin typeface="Times New Roman" pitchFamily="18" charset="0"/>
              <a:cs typeface="Times New Roman" pitchFamily="18" charset="0"/>
            </a:endParaRPr>
          </a:p>
          <a:p>
            <a:pPr lvl="1" algn="just"/>
            <a:r>
              <a:rPr lang="en-US" sz="2000" dirty="0" smtClean="0">
                <a:latin typeface="Times New Roman" pitchFamily="18" charset="0"/>
                <a:cs typeface="Times New Roman" pitchFamily="18" charset="0"/>
              </a:rPr>
              <a:t>  end procedure</a:t>
            </a:r>
          </a:p>
          <a:p>
            <a:pPr lvl="1" algn="just"/>
            <a:r>
              <a:rPr lang="en-US" sz="2000" dirty="0" smtClean="0">
                <a:latin typeface="Times New Roman" pitchFamily="18" charset="0"/>
                <a:cs typeface="Times New Roman" pitchFamily="18" charset="0"/>
              </a:rPr>
              <a:t>If the value of </a:t>
            </a:r>
            <a:r>
              <a:rPr lang="en-US" sz="2000" b="1" dirty="0" smtClean="0">
                <a:latin typeface="Times New Roman" pitchFamily="18" charset="0"/>
                <a:cs typeface="Times New Roman" pitchFamily="18" charset="0"/>
              </a:rPr>
              <a:t>front</a:t>
            </a:r>
            <a:r>
              <a:rPr lang="en-US" sz="2000" dirty="0" smtClean="0">
                <a:latin typeface="Times New Roman" pitchFamily="18" charset="0"/>
                <a:cs typeface="Times New Roman" pitchFamily="18" charset="0"/>
              </a:rPr>
              <a:t> is less than MIN or 0, it tells that the queue is not yet initialized, hence empty.</a:t>
            </a:r>
          </a:p>
          <a:p>
            <a:pPr algn="just">
              <a:buNone/>
            </a:pPr>
            <a:r>
              <a:rPr lang="en-US" sz="2400" b="1" dirty="0" smtClean="0">
                <a:latin typeface="Times New Roman" pitchFamily="18" charset="0"/>
                <a:cs typeface="Times New Roman" pitchFamily="18" charset="0"/>
              </a:rPr>
              <a:t>Example:             </a:t>
            </a:r>
          </a:p>
          <a:p>
            <a:pPr lvl="1" algn="just">
              <a:buNone/>
            </a:pPr>
            <a:r>
              <a:rPr lang="en-US" sz="2000" dirty="0" err="1" smtClean="0">
                <a:latin typeface="Times New Roman" pitchFamily="18" charset="0"/>
                <a:cs typeface="Times New Roman" pitchFamily="18" charset="0"/>
              </a:rPr>
              <a:t>bool</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isempty</a:t>
            </a:r>
            <a:r>
              <a:rPr lang="en-US" sz="2000" dirty="0" smtClean="0">
                <a:latin typeface="Times New Roman" pitchFamily="18" charset="0"/>
                <a:cs typeface="Times New Roman" pitchFamily="18" charset="0"/>
              </a:rPr>
              <a:t>() {</a:t>
            </a:r>
          </a:p>
          <a:p>
            <a:pPr lvl="1" algn="just"/>
            <a:r>
              <a:rPr lang="en-US" sz="2000" dirty="0" smtClean="0">
                <a:latin typeface="Times New Roman" pitchFamily="18" charset="0"/>
                <a:cs typeface="Times New Roman" pitchFamily="18" charset="0"/>
              </a:rPr>
              <a:t>   if(front &lt; 0 || front &gt; rear) </a:t>
            </a:r>
          </a:p>
          <a:p>
            <a:pPr lvl="1" algn="just"/>
            <a:r>
              <a:rPr lang="en-US" sz="2000" dirty="0" smtClean="0">
                <a:latin typeface="Times New Roman" pitchFamily="18" charset="0"/>
                <a:cs typeface="Times New Roman" pitchFamily="18" charset="0"/>
              </a:rPr>
              <a:t>      return true;</a:t>
            </a:r>
          </a:p>
          <a:p>
            <a:pPr lvl="1" algn="just"/>
            <a:r>
              <a:rPr lang="en-US" sz="2000" dirty="0" smtClean="0">
                <a:latin typeface="Times New Roman" pitchFamily="18" charset="0"/>
                <a:cs typeface="Times New Roman" pitchFamily="18" charset="0"/>
              </a:rPr>
              <a:t>   else</a:t>
            </a:r>
          </a:p>
          <a:p>
            <a:pPr lvl="1" algn="just"/>
            <a:r>
              <a:rPr lang="en-US" sz="2000" dirty="0" smtClean="0">
                <a:latin typeface="Times New Roman" pitchFamily="18" charset="0"/>
                <a:cs typeface="Times New Roman" pitchFamily="18" charset="0"/>
              </a:rPr>
              <a:t>      return false;          </a:t>
            </a:r>
          </a:p>
          <a:p>
            <a:pPr lvl="1" algn="just"/>
            <a:r>
              <a:rPr lang="en-US" sz="2000" dirty="0" smtClean="0">
                <a:latin typeface="Times New Roman" pitchFamily="18" charset="0"/>
                <a:cs typeface="Times New Roman" pitchFamily="18" charset="0"/>
              </a:rPr>
              <a:t>   }</a:t>
            </a:r>
          </a:p>
          <a:p>
            <a:pPr algn="just">
              <a:buNone/>
            </a:pPr>
            <a:endParaRPr lang="en-US" sz="2800" dirty="0" smtClean="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6019800"/>
          </a:xfrm>
        </p:spPr>
        <p:txBody>
          <a:bodyPr>
            <a:noAutofit/>
          </a:bodyPr>
          <a:lstStyle/>
          <a:p>
            <a:pPr algn="just"/>
            <a:r>
              <a:rPr lang="en-US" sz="2400" b="1" dirty="0" smtClean="0">
                <a:latin typeface="Times New Roman" pitchFamily="18" charset="0"/>
                <a:cs typeface="Times New Roman" pitchFamily="18" charset="0"/>
              </a:rPr>
              <a:t>Algorithm for ENQUEUE operation</a:t>
            </a:r>
            <a:endParaRPr lang="en-US" sz="2400" dirty="0" smtClean="0">
              <a:latin typeface="Times New Roman" pitchFamily="18" charset="0"/>
              <a:cs typeface="Times New Roman" pitchFamily="18" charset="0"/>
            </a:endParaRPr>
          </a:p>
          <a:p>
            <a:pPr lvl="0" algn="just"/>
            <a:r>
              <a:rPr lang="en-US" sz="2400" dirty="0" smtClean="0">
                <a:latin typeface="Times New Roman" pitchFamily="18" charset="0"/>
                <a:cs typeface="Times New Roman" pitchFamily="18" charset="0"/>
              </a:rPr>
              <a:t>Check if the queue is full or not.</a:t>
            </a:r>
          </a:p>
          <a:p>
            <a:pPr lvl="0" algn="just"/>
            <a:r>
              <a:rPr lang="en-US" sz="2400" dirty="0" smtClean="0">
                <a:latin typeface="Times New Roman" pitchFamily="18" charset="0"/>
                <a:cs typeface="Times New Roman" pitchFamily="18" charset="0"/>
              </a:rPr>
              <a:t>If the queue is full, then print overflow error and exit the program.</a:t>
            </a:r>
          </a:p>
          <a:p>
            <a:pPr lvl="0" algn="just"/>
            <a:r>
              <a:rPr lang="en-US" sz="2400" dirty="0" smtClean="0">
                <a:latin typeface="Times New Roman" pitchFamily="18" charset="0"/>
                <a:cs typeface="Times New Roman" pitchFamily="18" charset="0"/>
              </a:rPr>
              <a:t>If the queue is not full, then increment the tail and add the element.</a:t>
            </a:r>
          </a:p>
          <a:p>
            <a:pPr algn="just"/>
            <a:r>
              <a:rPr lang="en-US" sz="2400" b="1" dirty="0" smtClean="0">
                <a:latin typeface="Times New Roman" pitchFamily="18" charset="0"/>
                <a:cs typeface="Times New Roman" pitchFamily="18" charset="0"/>
              </a:rPr>
              <a:t>Algorithm for DEQUEUE operation</a:t>
            </a:r>
            <a:endParaRPr lang="en-US" sz="2400" dirty="0" smtClean="0">
              <a:latin typeface="Times New Roman" pitchFamily="18" charset="0"/>
              <a:cs typeface="Times New Roman" pitchFamily="18" charset="0"/>
            </a:endParaRPr>
          </a:p>
          <a:p>
            <a:pPr lvl="0" algn="just"/>
            <a:r>
              <a:rPr lang="en-US" sz="2400" dirty="0" smtClean="0">
                <a:latin typeface="Times New Roman" pitchFamily="18" charset="0"/>
                <a:cs typeface="Times New Roman" pitchFamily="18" charset="0"/>
              </a:rPr>
              <a:t>Check if the queue is empty or not.</a:t>
            </a:r>
          </a:p>
          <a:p>
            <a:pPr lvl="0" algn="just"/>
            <a:r>
              <a:rPr lang="en-US" sz="2400" dirty="0" smtClean="0">
                <a:latin typeface="Times New Roman" pitchFamily="18" charset="0"/>
                <a:cs typeface="Times New Roman" pitchFamily="18" charset="0"/>
              </a:rPr>
              <a:t>If the queue is empty, then print underflow error and exit the program.</a:t>
            </a:r>
          </a:p>
          <a:p>
            <a:pPr lvl="0" algn="just"/>
            <a:r>
              <a:rPr lang="en-US" sz="2400" dirty="0" smtClean="0">
                <a:latin typeface="Times New Roman" pitchFamily="18" charset="0"/>
                <a:cs typeface="Times New Roman" pitchFamily="18" charset="0"/>
              </a:rPr>
              <a:t>If the queue is not empty, then print the element at the head and increment the head.</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399"/>
          </a:xfrm>
        </p:spPr>
        <p:txBody>
          <a:bodyPr>
            <a:noAutofit/>
          </a:bodyPr>
          <a:lstStyle/>
          <a:p>
            <a:pPr>
              <a:buNone/>
            </a:pPr>
            <a:r>
              <a:rPr lang="en-US" sz="2400" b="1" dirty="0" smtClean="0"/>
              <a:t>Algorithm for </a:t>
            </a:r>
            <a:r>
              <a:rPr lang="en-US" sz="2400" b="1" dirty="0" err="1" smtClean="0"/>
              <a:t>enqueue</a:t>
            </a:r>
            <a:r>
              <a:rPr lang="en-US" sz="2400" b="1" dirty="0" smtClean="0"/>
              <a:t> operation</a:t>
            </a:r>
            <a:endParaRPr lang="en-US" sz="2400" dirty="0" smtClean="0"/>
          </a:p>
          <a:p>
            <a:r>
              <a:rPr lang="en-US" sz="2400" dirty="0" smtClean="0"/>
              <a:t>procedure </a:t>
            </a:r>
            <a:r>
              <a:rPr lang="en-US" sz="2400" dirty="0" err="1" smtClean="0"/>
              <a:t>enqueue</a:t>
            </a:r>
            <a:r>
              <a:rPr lang="en-US" sz="2400" dirty="0" smtClean="0"/>
              <a:t>(data)      </a:t>
            </a:r>
          </a:p>
          <a:p>
            <a:r>
              <a:rPr lang="en-US" sz="2400" dirty="0" smtClean="0"/>
              <a:t>   </a:t>
            </a:r>
          </a:p>
          <a:p>
            <a:r>
              <a:rPr lang="en-US" sz="2400" dirty="0" smtClean="0"/>
              <a:t>   if queue is full</a:t>
            </a:r>
          </a:p>
          <a:p>
            <a:r>
              <a:rPr lang="en-US" sz="2400" dirty="0" smtClean="0"/>
              <a:t>      return overflow</a:t>
            </a:r>
          </a:p>
          <a:p>
            <a:r>
              <a:rPr lang="en-US" sz="2400" dirty="0" smtClean="0"/>
              <a:t>   </a:t>
            </a:r>
            <a:r>
              <a:rPr lang="en-US" sz="2400" dirty="0" err="1" smtClean="0"/>
              <a:t>endif</a:t>
            </a:r>
            <a:endParaRPr lang="en-US" sz="2400" dirty="0" smtClean="0"/>
          </a:p>
          <a:p>
            <a:r>
              <a:rPr lang="en-US" sz="2400" dirty="0" smtClean="0"/>
              <a:t>   </a:t>
            </a:r>
          </a:p>
          <a:p>
            <a:r>
              <a:rPr lang="en-US" sz="2400" dirty="0" smtClean="0"/>
              <a:t>   rear ← rear + 1</a:t>
            </a:r>
          </a:p>
          <a:p>
            <a:r>
              <a:rPr lang="en-US" sz="2400" dirty="0" smtClean="0"/>
              <a:t>   queue[rear] ← data</a:t>
            </a:r>
          </a:p>
          <a:p>
            <a:r>
              <a:rPr lang="en-US" sz="2400" dirty="0" smtClean="0"/>
              <a:t>   return true</a:t>
            </a:r>
          </a:p>
          <a:p>
            <a:r>
              <a:rPr lang="en-US" sz="2400" dirty="0" smtClean="0"/>
              <a:t>   </a:t>
            </a:r>
          </a:p>
          <a:p>
            <a:r>
              <a:rPr lang="en-US" sz="2400" dirty="0" smtClean="0"/>
              <a:t>end procedure</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399"/>
          </a:xfrm>
        </p:spPr>
        <p:txBody>
          <a:bodyPr>
            <a:noAutofit/>
          </a:bodyPr>
          <a:lstStyle/>
          <a:p>
            <a:pPr>
              <a:buNone/>
            </a:pPr>
            <a:r>
              <a:rPr lang="en-US" sz="2400" b="1" dirty="0" smtClean="0"/>
              <a:t>Example</a:t>
            </a:r>
            <a:endParaRPr lang="en-US" sz="2400" dirty="0" smtClean="0"/>
          </a:p>
          <a:p>
            <a:r>
              <a:rPr lang="en-US" sz="2400" dirty="0" err="1" smtClean="0"/>
              <a:t>int</a:t>
            </a:r>
            <a:r>
              <a:rPr lang="en-US" sz="2400" dirty="0" smtClean="0"/>
              <a:t> </a:t>
            </a:r>
            <a:r>
              <a:rPr lang="en-US" sz="2400" dirty="0" err="1" smtClean="0"/>
              <a:t>enqueue</a:t>
            </a:r>
            <a:r>
              <a:rPr lang="en-US" sz="2400" dirty="0" smtClean="0"/>
              <a:t>(</a:t>
            </a:r>
            <a:r>
              <a:rPr lang="en-US" sz="2400" dirty="0" err="1" smtClean="0"/>
              <a:t>int</a:t>
            </a:r>
            <a:r>
              <a:rPr lang="en-US" sz="2400" dirty="0" smtClean="0"/>
              <a:t> data)      </a:t>
            </a:r>
          </a:p>
          <a:p>
            <a:r>
              <a:rPr lang="en-US" sz="2400" dirty="0" smtClean="0"/>
              <a:t>   if(</a:t>
            </a:r>
            <a:r>
              <a:rPr lang="en-US" sz="2400" dirty="0" err="1" smtClean="0"/>
              <a:t>isfull</a:t>
            </a:r>
            <a:r>
              <a:rPr lang="en-US" sz="2400" dirty="0" smtClean="0"/>
              <a:t>())</a:t>
            </a:r>
          </a:p>
          <a:p>
            <a:r>
              <a:rPr lang="en-US" sz="2400" dirty="0" smtClean="0"/>
              <a:t>      return 0;</a:t>
            </a:r>
          </a:p>
          <a:p>
            <a:r>
              <a:rPr lang="en-US" sz="2400" dirty="0" smtClean="0"/>
              <a:t>   </a:t>
            </a:r>
          </a:p>
          <a:p>
            <a:r>
              <a:rPr lang="en-US" sz="2400" dirty="0" smtClean="0"/>
              <a:t>   rear = rear + 1;</a:t>
            </a:r>
          </a:p>
          <a:p>
            <a:r>
              <a:rPr lang="en-US" sz="2400" dirty="0" smtClean="0"/>
              <a:t>   queue[rear] = data;</a:t>
            </a:r>
          </a:p>
          <a:p>
            <a:r>
              <a:rPr lang="en-US" sz="2400" dirty="0" smtClean="0"/>
              <a:t>   </a:t>
            </a:r>
          </a:p>
          <a:p>
            <a:r>
              <a:rPr lang="en-US" sz="2400" dirty="0" smtClean="0"/>
              <a:t>   return 1;</a:t>
            </a:r>
          </a:p>
          <a:p>
            <a:r>
              <a:rPr lang="en-US" sz="2400" dirty="0" smtClean="0"/>
              <a:t>end procedure</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399"/>
          </a:xfrm>
        </p:spPr>
        <p:txBody>
          <a:bodyPr>
            <a:noAutofit/>
          </a:bodyPr>
          <a:lstStyle/>
          <a:p>
            <a:pPr>
              <a:buNone/>
            </a:pPr>
            <a:r>
              <a:rPr lang="en-US" sz="2400" b="1" dirty="0" smtClean="0"/>
              <a:t>Algorithm for </a:t>
            </a:r>
            <a:r>
              <a:rPr lang="en-US" sz="2400" b="1" dirty="0" err="1" smtClean="0"/>
              <a:t>dequeue</a:t>
            </a:r>
            <a:r>
              <a:rPr lang="en-US" sz="2400" b="1" dirty="0" smtClean="0"/>
              <a:t> operation</a:t>
            </a:r>
            <a:endParaRPr lang="en-US" sz="2400" dirty="0" smtClean="0"/>
          </a:p>
          <a:p>
            <a:r>
              <a:rPr lang="en-US" sz="2400" dirty="0" smtClean="0"/>
              <a:t>procedure </a:t>
            </a:r>
            <a:r>
              <a:rPr lang="en-US" sz="2400" dirty="0" err="1" smtClean="0"/>
              <a:t>dequeue</a:t>
            </a:r>
            <a:endParaRPr lang="en-US" sz="2400" dirty="0" smtClean="0"/>
          </a:p>
          <a:p>
            <a:r>
              <a:rPr lang="en-US" sz="2400" dirty="0" smtClean="0"/>
              <a:t>   </a:t>
            </a:r>
          </a:p>
          <a:p>
            <a:r>
              <a:rPr lang="en-US" sz="2400" dirty="0" smtClean="0"/>
              <a:t>   if queue is empty</a:t>
            </a:r>
          </a:p>
          <a:p>
            <a:r>
              <a:rPr lang="en-US" sz="2400" dirty="0" smtClean="0"/>
              <a:t>      return underflow</a:t>
            </a:r>
          </a:p>
          <a:p>
            <a:r>
              <a:rPr lang="en-US" sz="2400" dirty="0" smtClean="0"/>
              <a:t>   end if</a:t>
            </a:r>
          </a:p>
          <a:p>
            <a:r>
              <a:rPr lang="en-US" sz="2400" dirty="0" smtClean="0"/>
              <a:t> </a:t>
            </a:r>
          </a:p>
          <a:p>
            <a:r>
              <a:rPr lang="en-US" sz="2400" dirty="0" smtClean="0"/>
              <a:t>   data = queue[front]</a:t>
            </a:r>
          </a:p>
          <a:p>
            <a:r>
              <a:rPr lang="en-US" sz="2400" dirty="0" smtClean="0"/>
              <a:t>   front ← front + 1</a:t>
            </a:r>
          </a:p>
          <a:p>
            <a:r>
              <a:rPr lang="en-US" sz="2400" dirty="0" smtClean="0"/>
              <a:t>   return true</a:t>
            </a:r>
          </a:p>
          <a:p>
            <a:r>
              <a:rPr lang="en-US" sz="2400" dirty="0" smtClean="0"/>
              <a:t> </a:t>
            </a:r>
          </a:p>
          <a:p>
            <a:r>
              <a:rPr lang="en-US" sz="2400" dirty="0" smtClean="0"/>
              <a:t>end procedure</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399"/>
          </a:xfrm>
        </p:spPr>
        <p:txBody>
          <a:bodyPr>
            <a:noAutofit/>
          </a:bodyPr>
          <a:lstStyle/>
          <a:p>
            <a:pPr>
              <a:buNone/>
            </a:pPr>
            <a:r>
              <a:rPr lang="en-US" sz="2400" b="1" dirty="0" smtClean="0"/>
              <a:t>Example</a:t>
            </a:r>
            <a:endParaRPr lang="en-US" sz="2400" dirty="0" smtClean="0"/>
          </a:p>
          <a:p>
            <a:r>
              <a:rPr lang="en-US" sz="2400" dirty="0" err="1" smtClean="0"/>
              <a:t>int</a:t>
            </a:r>
            <a:r>
              <a:rPr lang="en-US" sz="2400" dirty="0" smtClean="0"/>
              <a:t> </a:t>
            </a:r>
            <a:r>
              <a:rPr lang="en-US" sz="2400" dirty="0" err="1" smtClean="0"/>
              <a:t>dequeue</a:t>
            </a:r>
            <a:r>
              <a:rPr lang="en-US" sz="2400" dirty="0" smtClean="0"/>
              <a:t>() {</a:t>
            </a:r>
          </a:p>
          <a:p>
            <a:r>
              <a:rPr lang="en-US" sz="2400" dirty="0" smtClean="0"/>
              <a:t>   if(</a:t>
            </a:r>
            <a:r>
              <a:rPr lang="en-US" sz="2400" dirty="0" err="1" smtClean="0"/>
              <a:t>isempty</a:t>
            </a:r>
            <a:r>
              <a:rPr lang="en-US" sz="2400" dirty="0" smtClean="0"/>
              <a:t>())</a:t>
            </a:r>
          </a:p>
          <a:p>
            <a:r>
              <a:rPr lang="en-US" sz="2400" dirty="0" smtClean="0"/>
              <a:t>      return 0;</a:t>
            </a:r>
          </a:p>
          <a:p>
            <a:r>
              <a:rPr lang="en-US" sz="2400" dirty="0" smtClean="0"/>
              <a:t> </a:t>
            </a:r>
          </a:p>
          <a:p>
            <a:r>
              <a:rPr lang="en-US" sz="2400" dirty="0" smtClean="0"/>
              <a:t>   </a:t>
            </a:r>
            <a:r>
              <a:rPr lang="en-US" sz="2400" dirty="0" err="1" smtClean="0"/>
              <a:t>int</a:t>
            </a:r>
            <a:r>
              <a:rPr lang="en-US" sz="2400" dirty="0" smtClean="0"/>
              <a:t> data = queue[front];</a:t>
            </a:r>
          </a:p>
          <a:p>
            <a:r>
              <a:rPr lang="en-US" sz="2400" dirty="0" smtClean="0"/>
              <a:t>   front = front + 1;</a:t>
            </a:r>
          </a:p>
          <a:p>
            <a:r>
              <a:rPr lang="en-US" sz="2400" dirty="0" smtClean="0"/>
              <a:t> </a:t>
            </a:r>
          </a:p>
          <a:p>
            <a:r>
              <a:rPr lang="en-US" sz="2400" dirty="0" smtClean="0"/>
              <a:t>   return data;</a:t>
            </a:r>
          </a:p>
          <a:p>
            <a:r>
              <a:rPr lang="en-US" sz="2400" dirty="0" smtClean="0"/>
              <a:t>}</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lgn="ctr">
              <a:buNone/>
            </a:pPr>
            <a:r>
              <a:rPr lang="en-US" b="1" dirty="0" smtClean="0"/>
              <a:t>Complexity Analysis of Queue Operations</a:t>
            </a:r>
            <a:endParaRPr lang="en-US" dirty="0" smtClean="0"/>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Just like Stack, in case of a Queue too, on which position new element will be added and from where an element will be removed, hence both these operations requires a single step.</a:t>
            </a:r>
          </a:p>
          <a:p>
            <a:pPr lvl="0" algn="just"/>
            <a:r>
              <a:rPr lang="en-US" dirty="0" err="1" smtClean="0">
                <a:latin typeface="Times New Roman" pitchFamily="18" charset="0"/>
                <a:cs typeface="Times New Roman" pitchFamily="18" charset="0"/>
              </a:rPr>
              <a:t>Enqueue</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O(1)</a:t>
            </a:r>
            <a:endParaRPr lang="en-US" dirty="0" smtClean="0">
              <a:latin typeface="Times New Roman" pitchFamily="18" charset="0"/>
              <a:cs typeface="Times New Roman" pitchFamily="18" charset="0"/>
            </a:endParaRPr>
          </a:p>
          <a:p>
            <a:pPr lvl="0" algn="just"/>
            <a:r>
              <a:rPr lang="en-US" dirty="0" err="1" smtClean="0">
                <a:latin typeface="Times New Roman" pitchFamily="18" charset="0"/>
                <a:cs typeface="Times New Roman" pitchFamily="18" charset="0"/>
              </a:rPr>
              <a:t>Dequeue</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O(1)</a:t>
            </a:r>
            <a:endParaRPr lang="en-US" dirty="0" smtClean="0">
              <a:latin typeface="Times New Roman" pitchFamily="18" charset="0"/>
              <a:cs typeface="Times New Roman" pitchFamily="18" charset="0"/>
            </a:endParaRPr>
          </a:p>
          <a:p>
            <a:pPr lvl="0" algn="just"/>
            <a:r>
              <a:rPr lang="en-US" dirty="0" smtClean="0">
                <a:latin typeface="Times New Roman" pitchFamily="18" charset="0"/>
                <a:cs typeface="Times New Roman" pitchFamily="18" charset="0"/>
              </a:rPr>
              <a:t>Size: </a:t>
            </a:r>
            <a:r>
              <a:rPr lang="en-US" b="1" dirty="0" smtClean="0">
                <a:latin typeface="Times New Roman" pitchFamily="18" charset="0"/>
                <a:cs typeface="Times New Roman" pitchFamily="18" charset="0"/>
              </a:rPr>
              <a:t>O(1)</a:t>
            </a:r>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0"/>
            <a:ext cx="8229600" cy="1143000"/>
          </a:xfrm>
        </p:spPr>
        <p:txBody>
          <a:bodyPr/>
          <a:lstStyle/>
          <a:p>
            <a:r>
              <a:rPr lang="en-US" b="1" dirty="0" smtClean="0"/>
              <a:t>Circular Queue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5745163"/>
          </a:xfrm>
        </p:spPr>
        <p:txBody>
          <a:bodyPr>
            <a:normAutofit/>
          </a:bodyPr>
          <a:lstStyle/>
          <a:p>
            <a:pPr algn="just">
              <a:buNone/>
            </a:pPr>
            <a:r>
              <a:rPr lang="en-US" b="1" dirty="0" smtClean="0">
                <a:latin typeface="Times New Roman" pitchFamily="18" charset="0"/>
                <a:cs typeface="Times New Roman" pitchFamily="18" charset="0"/>
              </a:rPr>
              <a:t>Circular Queue</a:t>
            </a:r>
            <a:r>
              <a:rPr lang="en-US"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is also a linear data structure, which follows the principle of </a:t>
            </a:r>
            <a:r>
              <a:rPr lang="en-US" sz="2400" b="1" dirty="0" smtClean="0">
                <a:latin typeface="Times New Roman" pitchFamily="18" charset="0"/>
                <a:cs typeface="Times New Roman" pitchFamily="18" charset="0"/>
              </a:rPr>
              <a:t>FIFO</a:t>
            </a:r>
            <a:r>
              <a:rPr lang="en-US" sz="2400" dirty="0" smtClean="0">
                <a:latin typeface="Times New Roman" pitchFamily="18" charset="0"/>
                <a:cs typeface="Times New Roman" pitchFamily="18" charset="0"/>
              </a:rPr>
              <a:t>(First In First Out), but instead of ending the queue at the last position, it again starts from the first position after the last, hence making the queue behave like a circular data structure.</a:t>
            </a:r>
          </a:p>
          <a:p>
            <a:pPr lvl="0"/>
            <a:r>
              <a:rPr lang="en-US" sz="2400" dirty="0" smtClean="0">
                <a:latin typeface="Times New Roman" pitchFamily="18" charset="0"/>
                <a:cs typeface="Times New Roman" pitchFamily="18" charset="0"/>
              </a:rPr>
              <a:t>In a circular queue, all nodes are treated as circular. Last node is connected back to the first node.</a:t>
            </a:r>
          </a:p>
          <a:p>
            <a:pPr lvl="0"/>
            <a:r>
              <a:rPr lang="en-US" sz="2400" dirty="0" smtClean="0">
                <a:latin typeface="Times New Roman" pitchFamily="18" charset="0"/>
                <a:cs typeface="Times New Roman" pitchFamily="18" charset="0"/>
              </a:rPr>
              <a:t>Circular queue is also called as</a:t>
            </a:r>
            <a:r>
              <a:rPr lang="en-US" sz="2400" b="1" dirty="0" smtClean="0">
                <a:latin typeface="Times New Roman" pitchFamily="18" charset="0"/>
                <a:cs typeface="Times New Roman" pitchFamily="18" charset="0"/>
              </a:rPr>
              <a:t> Ring Buffer.</a:t>
            </a:r>
            <a:endParaRPr lang="en-US" sz="2400" dirty="0" smtClean="0">
              <a:latin typeface="Times New Roman" pitchFamily="18" charset="0"/>
              <a:cs typeface="Times New Roman" pitchFamily="18" charset="0"/>
            </a:endParaRPr>
          </a:p>
          <a:p>
            <a:pPr lvl="0"/>
            <a:r>
              <a:rPr lang="en-US" sz="2400" dirty="0" smtClean="0">
                <a:latin typeface="Times New Roman" pitchFamily="18" charset="0"/>
                <a:cs typeface="Times New Roman" pitchFamily="18" charset="0"/>
              </a:rPr>
              <a:t>It is an abstract data type.</a:t>
            </a:r>
          </a:p>
          <a:p>
            <a:pPr lvl="0"/>
            <a:r>
              <a:rPr lang="en-US" sz="2400" dirty="0" smtClean="0">
                <a:latin typeface="Times New Roman" pitchFamily="18" charset="0"/>
                <a:cs typeface="Times New Roman" pitchFamily="18" charset="0"/>
              </a:rPr>
              <a:t>Circular queue contains a collection of data which allows insertion of data at the end of the queue and deletion of data at the beginning of the queue.</a:t>
            </a:r>
          </a:p>
          <a:p>
            <a:endParaRPr lang="en-US" dirty="0"/>
          </a:p>
        </p:txBody>
      </p:sp>
      <p:pic>
        <p:nvPicPr>
          <p:cNvPr id="4" name="Picture 3" descr="circular queue"/>
          <p:cNvPicPr/>
          <p:nvPr/>
        </p:nvPicPr>
        <p:blipFill>
          <a:blip r:embed="rId2"/>
          <a:srcRect/>
          <a:stretch>
            <a:fillRect/>
          </a:stretch>
        </p:blipFill>
        <p:spPr bwMode="auto">
          <a:xfrm>
            <a:off x="914400" y="5181600"/>
            <a:ext cx="7543800" cy="17526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0"/>
            <a:ext cx="8229600" cy="1143000"/>
          </a:xfrm>
        </p:spPr>
        <p:txBody>
          <a:bodyPr/>
          <a:lstStyle/>
          <a:p>
            <a:r>
              <a:rPr lang="en-US" b="1" dirty="0" smtClean="0"/>
              <a:t>Queue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ctr">
              <a:buNone/>
            </a:pPr>
            <a:r>
              <a:rPr lang="en-US" b="1" dirty="0" smtClean="0">
                <a:latin typeface="Times New Roman" pitchFamily="18" charset="0"/>
                <a:cs typeface="Times New Roman" pitchFamily="18" charset="0"/>
              </a:rPr>
              <a:t>Basic features of Circular Queue</a:t>
            </a:r>
            <a:endParaRPr lang="en-US" dirty="0" smtClean="0">
              <a:latin typeface="Times New Roman" pitchFamily="18" charset="0"/>
              <a:cs typeface="Times New Roman" pitchFamily="18" charset="0"/>
            </a:endParaRPr>
          </a:p>
          <a:p>
            <a:pPr lvl="0"/>
            <a:endParaRPr lang="en-US" dirty="0" smtClean="0"/>
          </a:p>
          <a:p>
            <a:pPr lvl="0" algn="just"/>
            <a:r>
              <a:rPr lang="en-US" dirty="0" smtClean="0">
                <a:latin typeface="Times New Roman" pitchFamily="18" charset="0"/>
                <a:cs typeface="Times New Roman" pitchFamily="18" charset="0"/>
              </a:rPr>
              <a:t>In case of a circular queue, head pointer will always point to the front of the queue, and tail pointer will always point to the end of the queue.</a:t>
            </a:r>
          </a:p>
          <a:p>
            <a:pPr lvl="0" algn="just"/>
            <a:r>
              <a:rPr lang="en-US" dirty="0" smtClean="0">
                <a:latin typeface="Times New Roman" pitchFamily="18" charset="0"/>
                <a:cs typeface="Times New Roman" pitchFamily="18" charset="0"/>
              </a:rPr>
              <a:t>Initially, the head and the tail pointers will be pointing to the same location, this would mean that the queue is empty.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ircular queue head and tail initial position"/>
          <p:cNvPicPr/>
          <p:nvPr/>
        </p:nvPicPr>
        <p:blipFill>
          <a:blip r:embed="rId2"/>
          <a:srcRect/>
          <a:stretch>
            <a:fillRect/>
          </a:stretch>
        </p:blipFill>
        <p:spPr bwMode="auto">
          <a:xfrm>
            <a:off x="152400" y="609600"/>
            <a:ext cx="8839200" cy="57150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lvl="0" algn="just"/>
            <a:r>
              <a:rPr lang="en-US" dirty="0" smtClean="0">
                <a:latin typeface="Times New Roman" pitchFamily="18" charset="0"/>
                <a:cs typeface="Times New Roman" pitchFamily="18" charset="0"/>
              </a:rPr>
              <a:t>New data is always added to the location pointed by the tail pointer, and once the data is added, tail pointer is incremented to point to the next available location. </a:t>
            </a:r>
          </a:p>
          <a:p>
            <a:endParaRPr lang="en-US" dirty="0"/>
          </a:p>
        </p:txBody>
      </p:sp>
      <p:pic>
        <p:nvPicPr>
          <p:cNvPr id="4" name="Picture 3" descr="circular queue head and tail after first enqueue"/>
          <p:cNvPicPr/>
          <p:nvPr/>
        </p:nvPicPr>
        <p:blipFill>
          <a:blip r:embed="rId2"/>
          <a:srcRect/>
          <a:stretch>
            <a:fillRect/>
          </a:stretch>
        </p:blipFill>
        <p:spPr bwMode="auto">
          <a:xfrm>
            <a:off x="381000" y="2895600"/>
            <a:ext cx="8305800" cy="39624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46037"/>
            <a:ext cx="8991600" cy="6126163"/>
          </a:xfrm>
        </p:spPr>
        <p:txBody>
          <a:bodyPr>
            <a:normAutofit/>
          </a:bodyPr>
          <a:lstStyle/>
          <a:p>
            <a:pPr algn="just"/>
            <a:r>
              <a:rPr lang="en-US" dirty="0" smtClean="0">
                <a:latin typeface="Times New Roman" pitchFamily="18" charset="0"/>
                <a:cs typeface="Times New Roman" pitchFamily="18" charset="0"/>
              </a:rPr>
              <a:t>In a circular queue, data is not actually removed from the queue. Only the head pointer is incremented by one position when </a:t>
            </a:r>
            <a:r>
              <a:rPr lang="en-US" b="1" dirty="0" err="1" smtClean="0">
                <a:latin typeface="Times New Roman" pitchFamily="18" charset="0"/>
                <a:cs typeface="Times New Roman" pitchFamily="18" charset="0"/>
              </a:rPr>
              <a:t>dequeue</a:t>
            </a:r>
            <a:r>
              <a:rPr lang="en-US" dirty="0" smtClean="0">
                <a:latin typeface="Times New Roman" pitchFamily="18" charset="0"/>
                <a:cs typeface="Times New Roman" pitchFamily="18" charset="0"/>
              </a:rPr>
              <a:t> is executed. As the queue data is only the data between head and tail, hence the data left outside is not a part of the queue anymore, hence removed. </a:t>
            </a:r>
          </a:p>
          <a:p>
            <a:pPr algn="ctr">
              <a:buNone/>
            </a:pPr>
            <a:endParaRPr lang="en-US" dirty="0"/>
          </a:p>
        </p:txBody>
      </p:sp>
      <p:pic>
        <p:nvPicPr>
          <p:cNvPr id="4" name="Picture 3" descr="circular queue head and tail after first dequeue"/>
          <p:cNvPicPr/>
          <p:nvPr/>
        </p:nvPicPr>
        <p:blipFill>
          <a:blip r:embed="rId2"/>
          <a:srcRect/>
          <a:stretch>
            <a:fillRect/>
          </a:stretch>
        </p:blipFill>
        <p:spPr bwMode="auto">
          <a:xfrm>
            <a:off x="304800" y="3124200"/>
            <a:ext cx="8686800" cy="37338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8991600" cy="5592763"/>
          </a:xfrm>
        </p:spPr>
        <p:txBody>
          <a:bodyPr>
            <a:noAutofit/>
          </a:bodyPr>
          <a:lstStyle/>
          <a:p>
            <a:r>
              <a:rPr lang="en-US" sz="2800" dirty="0" smtClean="0">
                <a:latin typeface="Times New Roman" pitchFamily="18" charset="0"/>
                <a:cs typeface="Times New Roman" pitchFamily="18" charset="0"/>
              </a:rPr>
              <a:t>The head and the tail pointer will get </a:t>
            </a:r>
            <a:r>
              <a:rPr lang="en-US" sz="2800" dirty="0" err="1" smtClean="0">
                <a:latin typeface="Times New Roman" pitchFamily="18" charset="0"/>
                <a:cs typeface="Times New Roman" pitchFamily="18" charset="0"/>
              </a:rPr>
              <a:t>reinitialised</a:t>
            </a:r>
            <a:r>
              <a:rPr lang="en-US" sz="2800" dirty="0" smtClean="0">
                <a:latin typeface="Times New Roman" pitchFamily="18" charset="0"/>
                <a:cs typeface="Times New Roman" pitchFamily="18" charset="0"/>
              </a:rPr>
              <a:t> to </a:t>
            </a:r>
            <a:r>
              <a:rPr lang="en-US" sz="2800" b="1" dirty="0" smtClean="0">
                <a:latin typeface="Times New Roman" pitchFamily="18" charset="0"/>
                <a:cs typeface="Times New Roman" pitchFamily="18" charset="0"/>
              </a:rPr>
              <a:t>0</a:t>
            </a:r>
            <a:r>
              <a:rPr lang="en-US" sz="2800" dirty="0" smtClean="0">
                <a:latin typeface="Times New Roman" pitchFamily="18" charset="0"/>
                <a:cs typeface="Times New Roman" pitchFamily="18" charset="0"/>
              </a:rPr>
              <a:t> every time they reach the end of the queue. </a:t>
            </a:r>
          </a:p>
          <a:p>
            <a:pPr>
              <a:buNone/>
            </a:pPr>
            <a:endParaRPr lang="en-US" sz="2400" dirty="0">
              <a:latin typeface="Times New Roman" pitchFamily="18" charset="0"/>
              <a:cs typeface="Times New Roman" pitchFamily="18" charset="0"/>
            </a:endParaRPr>
          </a:p>
        </p:txBody>
      </p:sp>
      <p:pic>
        <p:nvPicPr>
          <p:cNvPr id="4" name="Picture 3" descr="circular queue head and tail reinitialised"/>
          <p:cNvPicPr/>
          <p:nvPr/>
        </p:nvPicPr>
        <p:blipFill>
          <a:blip r:embed="rId2"/>
          <a:srcRect/>
          <a:stretch>
            <a:fillRect/>
          </a:stretch>
        </p:blipFill>
        <p:spPr bwMode="auto">
          <a:xfrm>
            <a:off x="457200" y="1752600"/>
            <a:ext cx="8381999" cy="47244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533400"/>
            <a:ext cx="8991600" cy="6096000"/>
          </a:xfrm>
        </p:spPr>
        <p:txBody>
          <a:bodyPr>
            <a:noAutofit/>
          </a:bodyPr>
          <a:lstStyle/>
          <a:p>
            <a:pPr algn="just"/>
            <a:r>
              <a:rPr lang="en-US" sz="2800" dirty="0" smtClean="0">
                <a:latin typeface="Times New Roman" pitchFamily="18" charset="0"/>
                <a:cs typeface="Times New Roman" pitchFamily="18" charset="0"/>
              </a:rPr>
              <a:t>Also, the head and the tail pointers can cross each other. In other words, head pointer can be greater than the tail. Sounds odd? This will happen when we </a:t>
            </a:r>
            <a:r>
              <a:rPr lang="en-US" sz="2800" dirty="0" err="1" smtClean="0">
                <a:latin typeface="Times New Roman" pitchFamily="18" charset="0"/>
                <a:cs typeface="Times New Roman" pitchFamily="18" charset="0"/>
              </a:rPr>
              <a:t>dequeue</a:t>
            </a:r>
            <a:r>
              <a:rPr lang="en-US" sz="2800" dirty="0" smtClean="0">
                <a:latin typeface="Times New Roman" pitchFamily="18" charset="0"/>
                <a:cs typeface="Times New Roman" pitchFamily="18" charset="0"/>
              </a:rPr>
              <a:t> the queue a couple of times and the tail pointer gets </a:t>
            </a:r>
            <a:r>
              <a:rPr lang="en-US" sz="2800" dirty="0" err="1" smtClean="0">
                <a:latin typeface="Times New Roman" pitchFamily="18" charset="0"/>
                <a:cs typeface="Times New Roman" pitchFamily="18" charset="0"/>
              </a:rPr>
              <a:t>reinitialised</a:t>
            </a:r>
            <a:r>
              <a:rPr lang="en-US" sz="2800" dirty="0" smtClean="0">
                <a:latin typeface="Times New Roman" pitchFamily="18" charset="0"/>
                <a:cs typeface="Times New Roman" pitchFamily="18" charset="0"/>
              </a:rPr>
              <a:t> upon reaching the end of the queue</a:t>
            </a:r>
            <a:r>
              <a:rPr lang="en-US" sz="2400" dirty="0" smtClean="0"/>
              <a:t>. </a:t>
            </a:r>
          </a:p>
          <a:p>
            <a:pPr>
              <a:buNone/>
            </a:pPr>
            <a:endParaRPr lang="en-US" sz="2400" dirty="0">
              <a:latin typeface="Times New Roman" pitchFamily="18" charset="0"/>
              <a:cs typeface="Times New Roman" pitchFamily="18" charset="0"/>
            </a:endParaRPr>
          </a:p>
        </p:txBody>
      </p:sp>
      <p:pic>
        <p:nvPicPr>
          <p:cNvPr id="4" name="Picture 3" descr="circular queue head ahead of tail"/>
          <p:cNvPicPr/>
          <p:nvPr/>
        </p:nvPicPr>
        <p:blipFill>
          <a:blip r:embed="rId2"/>
          <a:srcRect/>
          <a:stretch>
            <a:fillRect/>
          </a:stretch>
        </p:blipFill>
        <p:spPr bwMode="auto">
          <a:xfrm>
            <a:off x="381000" y="2819400"/>
            <a:ext cx="8382000" cy="39624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Autofit/>
          </a:bodyPr>
          <a:lstStyle/>
          <a:p>
            <a:pPr algn="ctr">
              <a:buNone/>
            </a:pPr>
            <a:r>
              <a:rPr lang="en-US" b="1" dirty="0" smtClean="0">
                <a:latin typeface="Times New Roman" pitchFamily="18" charset="0"/>
                <a:cs typeface="Times New Roman" pitchFamily="18" charset="0"/>
              </a:rPr>
              <a:t>Application of Circular Queue</a:t>
            </a:r>
            <a:endParaRPr lang="en-US" sz="1800" dirty="0" smtClean="0">
              <a:latin typeface="Times New Roman" pitchFamily="18" charset="0"/>
              <a:cs typeface="Times New Roman" pitchFamily="18" charset="0"/>
            </a:endParaRPr>
          </a:p>
          <a:p>
            <a:endParaRPr lang="en-US" dirty="0" smtClean="0"/>
          </a:p>
          <a:p>
            <a:pPr algn="just"/>
            <a:r>
              <a:rPr lang="en-US" dirty="0" smtClean="0">
                <a:latin typeface="Times New Roman" pitchFamily="18" charset="0"/>
                <a:cs typeface="Times New Roman" pitchFamily="18" charset="0"/>
              </a:rPr>
              <a:t>Below we have some common real-world examples where circular queues are used:</a:t>
            </a:r>
            <a:endParaRPr lang="en-US" sz="2800" dirty="0" smtClean="0">
              <a:latin typeface="Times New Roman" pitchFamily="18" charset="0"/>
              <a:cs typeface="Times New Roman" pitchFamily="18" charset="0"/>
            </a:endParaRPr>
          </a:p>
          <a:p>
            <a:pPr lvl="0" algn="just"/>
            <a:r>
              <a:rPr lang="en-US" dirty="0" smtClean="0">
                <a:latin typeface="Times New Roman" pitchFamily="18" charset="0"/>
                <a:cs typeface="Times New Roman" pitchFamily="18" charset="0"/>
              </a:rPr>
              <a:t>Computer controlled </a:t>
            </a:r>
            <a:r>
              <a:rPr lang="en-US" b="1" dirty="0" smtClean="0">
                <a:latin typeface="Times New Roman" pitchFamily="18" charset="0"/>
                <a:cs typeface="Times New Roman" pitchFamily="18" charset="0"/>
              </a:rPr>
              <a:t>Traffic Signal System</a:t>
            </a:r>
            <a:r>
              <a:rPr lang="en-US" dirty="0" smtClean="0">
                <a:latin typeface="Times New Roman" pitchFamily="18" charset="0"/>
                <a:cs typeface="Times New Roman" pitchFamily="18" charset="0"/>
              </a:rPr>
              <a:t> uses circular queue.</a:t>
            </a:r>
            <a:endParaRPr lang="en-US" sz="2800" dirty="0" smtClean="0">
              <a:latin typeface="Times New Roman" pitchFamily="18" charset="0"/>
              <a:cs typeface="Times New Roman" pitchFamily="18" charset="0"/>
            </a:endParaRPr>
          </a:p>
          <a:p>
            <a:pPr lvl="0" algn="just"/>
            <a:r>
              <a:rPr lang="en-US" dirty="0" smtClean="0">
                <a:latin typeface="Times New Roman" pitchFamily="18" charset="0"/>
                <a:cs typeface="Times New Roman" pitchFamily="18" charset="0"/>
              </a:rPr>
              <a:t>CPU scheduling and Memory management.</a:t>
            </a:r>
            <a:endParaRPr lang="en-US" sz="2800" dirty="0" smtClean="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915400" cy="6400800"/>
          </a:xfrm>
        </p:spPr>
        <p:txBody>
          <a:bodyPr>
            <a:noAutofit/>
          </a:bodyPr>
          <a:lstStyle/>
          <a:p>
            <a:pPr algn="ctr">
              <a:buNone/>
            </a:pPr>
            <a:r>
              <a:rPr lang="en-US" b="1" dirty="0" smtClean="0"/>
              <a:t>Implementation of Circular Queue</a:t>
            </a:r>
            <a:endParaRPr lang="en-US" sz="1800" dirty="0" smtClean="0"/>
          </a:p>
          <a:p>
            <a:pPr lvl="0" algn="just"/>
            <a:r>
              <a:rPr lang="en-US" sz="2400" dirty="0" smtClean="0">
                <a:latin typeface="Times New Roman" pitchFamily="18" charset="0"/>
                <a:cs typeface="Times New Roman" pitchFamily="18" charset="0"/>
              </a:rPr>
              <a:t>Initialize the queue, with size of the queue defined (</a:t>
            </a:r>
            <a:r>
              <a:rPr lang="en-US" sz="2400" dirty="0" err="1" smtClean="0">
                <a:latin typeface="Times New Roman" pitchFamily="18" charset="0"/>
                <a:cs typeface="Times New Roman" pitchFamily="18" charset="0"/>
              </a:rPr>
              <a:t>maxSize</a:t>
            </a:r>
            <a:r>
              <a:rPr lang="en-US" sz="2400" dirty="0" smtClean="0">
                <a:latin typeface="Times New Roman" pitchFamily="18" charset="0"/>
                <a:cs typeface="Times New Roman" pitchFamily="18" charset="0"/>
              </a:rPr>
              <a:t>), and head and tail pointers.</a:t>
            </a:r>
          </a:p>
          <a:p>
            <a:pPr lvl="0" algn="just"/>
            <a:r>
              <a:rPr lang="en-US" sz="2400" dirty="0" smtClean="0">
                <a:latin typeface="Times New Roman" pitchFamily="18" charset="0"/>
                <a:cs typeface="Times New Roman" pitchFamily="18" charset="0"/>
              </a:rPr>
              <a:t>Step 1 - Include all the </a:t>
            </a:r>
            <a:r>
              <a:rPr lang="en-US" sz="2400" b="1" dirty="0" smtClean="0">
                <a:latin typeface="Times New Roman" pitchFamily="18" charset="0"/>
                <a:cs typeface="Times New Roman" pitchFamily="18" charset="0"/>
              </a:rPr>
              <a:t>header files</a:t>
            </a:r>
            <a:r>
              <a:rPr lang="en-US" sz="2400" dirty="0" smtClean="0">
                <a:latin typeface="Times New Roman" pitchFamily="18" charset="0"/>
                <a:cs typeface="Times New Roman" pitchFamily="18" charset="0"/>
              </a:rPr>
              <a:t> which are used in the program and define a constant </a:t>
            </a:r>
            <a:r>
              <a:rPr lang="en-US" sz="2400" b="1" dirty="0" smtClean="0">
                <a:latin typeface="Times New Roman" pitchFamily="18" charset="0"/>
                <a:cs typeface="Times New Roman" pitchFamily="18" charset="0"/>
              </a:rPr>
              <a:t>'SIZE'</a:t>
            </a:r>
            <a:r>
              <a:rPr lang="en-US" sz="2400" dirty="0" smtClean="0">
                <a:latin typeface="Times New Roman" pitchFamily="18" charset="0"/>
                <a:cs typeface="Times New Roman" pitchFamily="18" charset="0"/>
              </a:rPr>
              <a:t> with specific value.</a:t>
            </a:r>
          </a:p>
          <a:p>
            <a:pPr lvl="0" algn="just"/>
            <a:r>
              <a:rPr lang="en-US" sz="2400" dirty="0" smtClean="0">
                <a:latin typeface="Times New Roman" pitchFamily="18" charset="0"/>
                <a:cs typeface="Times New Roman" pitchFamily="18" charset="0"/>
              </a:rPr>
              <a:t>Step 2 - Declare all </a:t>
            </a:r>
            <a:r>
              <a:rPr lang="en-US" sz="2400" b="1" dirty="0" smtClean="0">
                <a:latin typeface="Times New Roman" pitchFamily="18" charset="0"/>
                <a:cs typeface="Times New Roman" pitchFamily="18" charset="0"/>
              </a:rPr>
              <a:t>user defined functions</a:t>
            </a:r>
            <a:r>
              <a:rPr lang="en-US" sz="2400" dirty="0" smtClean="0">
                <a:latin typeface="Times New Roman" pitchFamily="18" charset="0"/>
                <a:cs typeface="Times New Roman" pitchFamily="18" charset="0"/>
              </a:rPr>
              <a:t> used in circular queue implementation.</a:t>
            </a:r>
          </a:p>
          <a:p>
            <a:pPr lvl="0" algn="just"/>
            <a:r>
              <a:rPr lang="en-US" sz="2400" dirty="0" smtClean="0">
                <a:latin typeface="Times New Roman" pitchFamily="18" charset="0"/>
                <a:cs typeface="Times New Roman" pitchFamily="18" charset="0"/>
              </a:rPr>
              <a:t>Step 3 - Create a one dimensional array with above defined SIZE (</a:t>
            </a:r>
            <a:r>
              <a:rPr lang="en-US" sz="2400" b="1" dirty="0" err="1" smtClean="0">
                <a:latin typeface="Times New Roman" pitchFamily="18" charset="0"/>
                <a:cs typeface="Times New Roman" pitchFamily="18" charset="0"/>
              </a:rPr>
              <a:t>int</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cQueue</a:t>
            </a:r>
            <a:r>
              <a:rPr lang="en-US" sz="2400" b="1" dirty="0" smtClean="0">
                <a:latin typeface="Times New Roman" pitchFamily="18" charset="0"/>
                <a:cs typeface="Times New Roman" pitchFamily="18" charset="0"/>
              </a:rPr>
              <a:t>[SIZE]</a:t>
            </a:r>
            <a:r>
              <a:rPr lang="en-US" sz="2400" dirty="0" smtClean="0">
                <a:latin typeface="Times New Roman" pitchFamily="18" charset="0"/>
                <a:cs typeface="Times New Roman" pitchFamily="18" charset="0"/>
              </a:rPr>
              <a:t>)</a:t>
            </a:r>
          </a:p>
          <a:p>
            <a:pPr lvl="0" algn="just"/>
            <a:r>
              <a:rPr lang="en-US" sz="2400" dirty="0" smtClean="0">
                <a:latin typeface="Times New Roman" pitchFamily="18" charset="0"/>
                <a:cs typeface="Times New Roman" pitchFamily="18" charset="0"/>
              </a:rPr>
              <a:t>Step 4 - Define two integer variables </a:t>
            </a:r>
            <a:r>
              <a:rPr lang="en-US" sz="2400" b="1" dirty="0" smtClean="0">
                <a:latin typeface="Times New Roman" pitchFamily="18" charset="0"/>
                <a:cs typeface="Times New Roman" pitchFamily="18" charset="0"/>
              </a:rPr>
              <a:t>'front'</a:t>
            </a:r>
            <a:r>
              <a:rPr lang="en-US" sz="2400" dirty="0" smtClean="0">
                <a:latin typeface="Times New Roman" pitchFamily="18" charset="0"/>
                <a:cs typeface="Times New Roman" pitchFamily="18" charset="0"/>
              </a:rPr>
              <a:t> and '</a:t>
            </a:r>
            <a:r>
              <a:rPr lang="en-US" sz="2400" b="1" dirty="0" smtClean="0">
                <a:latin typeface="Times New Roman" pitchFamily="18" charset="0"/>
                <a:cs typeface="Times New Roman" pitchFamily="18" charset="0"/>
              </a:rPr>
              <a:t>rear</a:t>
            </a:r>
            <a:r>
              <a:rPr lang="en-US" sz="2400" dirty="0" smtClean="0">
                <a:latin typeface="Times New Roman" pitchFamily="18" charset="0"/>
                <a:cs typeface="Times New Roman" pitchFamily="18" charset="0"/>
              </a:rPr>
              <a:t>' and initialize both with </a:t>
            </a:r>
            <a:r>
              <a:rPr lang="en-US" sz="2400" b="1"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int</a:t>
            </a:r>
            <a:r>
              <a:rPr lang="en-US" sz="2400" b="1" dirty="0" smtClean="0">
                <a:latin typeface="Times New Roman" pitchFamily="18" charset="0"/>
                <a:cs typeface="Times New Roman" pitchFamily="18" charset="0"/>
              </a:rPr>
              <a:t> front = -1, rear = -1</a:t>
            </a:r>
            <a:r>
              <a:rPr lang="en-US" sz="2400" dirty="0" smtClean="0">
                <a:latin typeface="Times New Roman" pitchFamily="18" charset="0"/>
                <a:cs typeface="Times New Roman" pitchFamily="18" charset="0"/>
              </a:rPr>
              <a:t>)</a:t>
            </a:r>
          </a:p>
          <a:p>
            <a:pPr lvl="0" algn="just"/>
            <a:r>
              <a:rPr lang="en-US" sz="2400" dirty="0" smtClean="0">
                <a:latin typeface="Times New Roman" pitchFamily="18" charset="0"/>
                <a:cs typeface="Times New Roman" pitchFamily="18" charset="0"/>
              </a:rPr>
              <a:t>Step 5 - Implement main method by displaying menu of operations list and make suitable function calls to perform operation selected by the user on circular queue.</a:t>
            </a:r>
          </a:p>
          <a:p>
            <a:pPr algn="just"/>
            <a:endParaRPr lang="en-US" sz="28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915400" cy="6400800"/>
          </a:xfrm>
        </p:spPr>
        <p:txBody>
          <a:bodyPr>
            <a:noAutofit/>
          </a:bodyPr>
          <a:lstStyle/>
          <a:p>
            <a:pPr algn="just">
              <a:buNone/>
            </a:pPr>
            <a:r>
              <a:rPr lang="en-US" sz="3600" b="1" dirty="0" err="1" smtClean="0"/>
              <a:t>enQueue</a:t>
            </a:r>
            <a:r>
              <a:rPr lang="en-US" sz="3600" b="1" dirty="0" smtClean="0"/>
              <a:t>(value) - </a:t>
            </a:r>
            <a:r>
              <a:rPr lang="en-US" sz="2800" b="1" dirty="0" smtClean="0">
                <a:latin typeface="Times New Roman" pitchFamily="18" charset="0"/>
                <a:cs typeface="Times New Roman" pitchFamily="18" charset="0"/>
              </a:rPr>
              <a:t>Inserting value into the Circular Queue</a:t>
            </a:r>
          </a:p>
          <a:p>
            <a:pPr lvl="0"/>
            <a:r>
              <a:rPr lang="en-US" sz="2800" dirty="0" smtClean="0">
                <a:latin typeface="Times New Roman" pitchFamily="18" charset="0"/>
                <a:cs typeface="Times New Roman" pitchFamily="18" charset="0"/>
              </a:rPr>
              <a:t>Step 1 - Check whether </a:t>
            </a:r>
            <a:r>
              <a:rPr lang="en-US" sz="2800" b="1" dirty="0" smtClean="0">
                <a:latin typeface="Times New Roman" pitchFamily="18" charset="0"/>
                <a:cs typeface="Times New Roman" pitchFamily="18" charset="0"/>
              </a:rPr>
              <a:t>queue</a:t>
            </a:r>
            <a:r>
              <a:rPr lang="en-US" sz="2800" dirty="0" smtClean="0">
                <a:latin typeface="Times New Roman" pitchFamily="18" charset="0"/>
                <a:cs typeface="Times New Roman" pitchFamily="18" charset="0"/>
              </a:rPr>
              <a:t> is </a:t>
            </a:r>
            <a:r>
              <a:rPr lang="en-US" sz="2800" b="1" dirty="0" smtClean="0">
                <a:latin typeface="Times New Roman" pitchFamily="18" charset="0"/>
                <a:cs typeface="Times New Roman" pitchFamily="18" charset="0"/>
              </a:rPr>
              <a:t>FULL</a:t>
            </a: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(rear == SIZE-1 &amp;&amp; front == 0) || (front == rear+1)</a:t>
            </a:r>
            <a:r>
              <a:rPr lang="en-US" sz="2800" dirty="0" smtClean="0">
                <a:latin typeface="Times New Roman" pitchFamily="18" charset="0"/>
                <a:cs typeface="Times New Roman" pitchFamily="18" charset="0"/>
              </a:rPr>
              <a:t>)</a:t>
            </a:r>
          </a:p>
          <a:p>
            <a:pPr lvl="0"/>
            <a:r>
              <a:rPr lang="en-US" sz="2800" dirty="0" smtClean="0">
                <a:latin typeface="Times New Roman" pitchFamily="18" charset="0"/>
                <a:cs typeface="Times New Roman" pitchFamily="18" charset="0"/>
              </a:rPr>
              <a:t>Step 2 - If it is </a:t>
            </a:r>
            <a:r>
              <a:rPr lang="en-US" sz="2800" b="1" dirty="0" smtClean="0">
                <a:latin typeface="Times New Roman" pitchFamily="18" charset="0"/>
                <a:cs typeface="Times New Roman" pitchFamily="18" charset="0"/>
              </a:rPr>
              <a:t>FULL</a:t>
            </a:r>
            <a:r>
              <a:rPr lang="en-US" sz="2800" dirty="0" smtClean="0">
                <a:latin typeface="Times New Roman" pitchFamily="18" charset="0"/>
                <a:cs typeface="Times New Roman" pitchFamily="18" charset="0"/>
              </a:rPr>
              <a:t>, then display </a:t>
            </a:r>
            <a:r>
              <a:rPr lang="en-US" sz="2800" b="1" dirty="0" smtClean="0">
                <a:latin typeface="Times New Roman" pitchFamily="18" charset="0"/>
                <a:cs typeface="Times New Roman" pitchFamily="18" charset="0"/>
              </a:rPr>
              <a:t>"Queue is FULL!!! Insertion is not possible!!!"</a:t>
            </a:r>
            <a:r>
              <a:rPr lang="en-US" sz="2800" dirty="0" smtClean="0">
                <a:latin typeface="Times New Roman" pitchFamily="18" charset="0"/>
                <a:cs typeface="Times New Roman" pitchFamily="18" charset="0"/>
              </a:rPr>
              <a:t> and terminate the function.</a:t>
            </a:r>
          </a:p>
          <a:p>
            <a:pPr lvl="0"/>
            <a:r>
              <a:rPr lang="en-US" sz="2800" dirty="0" smtClean="0">
                <a:latin typeface="Times New Roman" pitchFamily="18" charset="0"/>
                <a:cs typeface="Times New Roman" pitchFamily="18" charset="0"/>
              </a:rPr>
              <a:t>Step 3 - If it is </a:t>
            </a:r>
            <a:r>
              <a:rPr lang="en-US" sz="2800" b="1" dirty="0" smtClean="0">
                <a:latin typeface="Times New Roman" pitchFamily="18" charset="0"/>
                <a:cs typeface="Times New Roman" pitchFamily="18" charset="0"/>
              </a:rPr>
              <a:t>NOT FULL</a:t>
            </a:r>
            <a:r>
              <a:rPr lang="en-US" sz="2800" dirty="0" smtClean="0">
                <a:latin typeface="Times New Roman" pitchFamily="18" charset="0"/>
                <a:cs typeface="Times New Roman" pitchFamily="18" charset="0"/>
              </a:rPr>
              <a:t>, then check </a:t>
            </a:r>
            <a:r>
              <a:rPr lang="en-US" sz="2800" b="1" dirty="0" smtClean="0">
                <a:latin typeface="Times New Roman" pitchFamily="18" charset="0"/>
                <a:cs typeface="Times New Roman" pitchFamily="18" charset="0"/>
              </a:rPr>
              <a:t>rear == SIZE - 1 &amp;&amp; front != 0</a:t>
            </a:r>
            <a:r>
              <a:rPr lang="en-US" sz="2800" dirty="0" smtClean="0">
                <a:latin typeface="Times New Roman" pitchFamily="18" charset="0"/>
                <a:cs typeface="Times New Roman" pitchFamily="18" charset="0"/>
              </a:rPr>
              <a:t> if it is </a:t>
            </a:r>
            <a:r>
              <a:rPr lang="en-US" sz="2800" b="1" dirty="0" smtClean="0">
                <a:latin typeface="Times New Roman" pitchFamily="18" charset="0"/>
                <a:cs typeface="Times New Roman" pitchFamily="18" charset="0"/>
              </a:rPr>
              <a:t>TRUE</a:t>
            </a:r>
            <a:r>
              <a:rPr lang="en-US" sz="2800" dirty="0" smtClean="0">
                <a:latin typeface="Times New Roman" pitchFamily="18" charset="0"/>
                <a:cs typeface="Times New Roman" pitchFamily="18" charset="0"/>
              </a:rPr>
              <a:t>, then set </a:t>
            </a:r>
            <a:r>
              <a:rPr lang="en-US" sz="2800" b="1" dirty="0" smtClean="0">
                <a:latin typeface="Times New Roman" pitchFamily="18" charset="0"/>
                <a:cs typeface="Times New Roman" pitchFamily="18" charset="0"/>
              </a:rPr>
              <a:t>rear = -1</a:t>
            </a:r>
            <a:r>
              <a:rPr lang="en-US" sz="2800" dirty="0" smtClean="0">
                <a:latin typeface="Times New Roman" pitchFamily="18" charset="0"/>
                <a:cs typeface="Times New Roman" pitchFamily="18" charset="0"/>
              </a:rPr>
              <a:t>.</a:t>
            </a:r>
          </a:p>
          <a:p>
            <a:pPr lvl="0"/>
            <a:r>
              <a:rPr lang="en-US" sz="2800" dirty="0" smtClean="0">
                <a:latin typeface="Times New Roman" pitchFamily="18" charset="0"/>
                <a:cs typeface="Times New Roman" pitchFamily="18" charset="0"/>
              </a:rPr>
              <a:t>Step 4 - Increment </a:t>
            </a:r>
            <a:r>
              <a:rPr lang="en-US" sz="2800" b="1" dirty="0" smtClean="0">
                <a:latin typeface="Times New Roman" pitchFamily="18" charset="0"/>
                <a:cs typeface="Times New Roman" pitchFamily="18" charset="0"/>
              </a:rPr>
              <a:t>rear</a:t>
            </a:r>
            <a:r>
              <a:rPr lang="en-US" sz="2800" dirty="0" smtClean="0">
                <a:latin typeface="Times New Roman" pitchFamily="18" charset="0"/>
                <a:cs typeface="Times New Roman" pitchFamily="18" charset="0"/>
              </a:rPr>
              <a:t> value by one (</a:t>
            </a:r>
            <a:r>
              <a:rPr lang="en-US" sz="2800" b="1" dirty="0" smtClean="0">
                <a:latin typeface="Times New Roman" pitchFamily="18" charset="0"/>
                <a:cs typeface="Times New Roman" pitchFamily="18" charset="0"/>
              </a:rPr>
              <a:t>rear++</a:t>
            </a:r>
            <a:r>
              <a:rPr lang="en-US" sz="2800" dirty="0" smtClean="0">
                <a:latin typeface="Times New Roman" pitchFamily="18" charset="0"/>
                <a:cs typeface="Times New Roman" pitchFamily="18" charset="0"/>
              </a:rPr>
              <a:t>), set </a:t>
            </a:r>
            <a:r>
              <a:rPr lang="en-US" sz="2800" b="1" dirty="0" smtClean="0">
                <a:latin typeface="Times New Roman" pitchFamily="18" charset="0"/>
                <a:cs typeface="Times New Roman" pitchFamily="18" charset="0"/>
              </a:rPr>
              <a:t>queue[rear]</a:t>
            </a:r>
            <a:r>
              <a:rPr lang="en-US" sz="2800" dirty="0" smtClean="0">
                <a:latin typeface="Times New Roman" pitchFamily="18" charset="0"/>
                <a:cs typeface="Times New Roman" pitchFamily="18" charset="0"/>
              </a:rPr>
              <a:t> = </a:t>
            </a:r>
            <a:r>
              <a:rPr lang="en-US" sz="2800" b="1" dirty="0" smtClean="0">
                <a:latin typeface="Times New Roman" pitchFamily="18" charset="0"/>
                <a:cs typeface="Times New Roman" pitchFamily="18" charset="0"/>
              </a:rPr>
              <a:t>value</a:t>
            </a:r>
            <a:r>
              <a:rPr lang="en-US" sz="2800" dirty="0" smtClean="0">
                <a:latin typeface="Times New Roman" pitchFamily="18" charset="0"/>
                <a:cs typeface="Times New Roman" pitchFamily="18" charset="0"/>
              </a:rPr>
              <a:t> and check '</a:t>
            </a:r>
            <a:r>
              <a:rPr lang="en-US" sz="2800" b="1" dirty="0" smtClean="0">
                <a:latin typeface="Times New Roman" pitchFamily="18" charset="0"/>
                <a:cs typeface="Times New Roman" pitchFamily="18" charset="0"/>
              </a:rPr>
              <a:t>front == -1</a:t>
            </a:r>
            <a:r>
              <a:rPr lang="en-US" sz="2800" dirty="0" smtClean="0">
                <a:latin typeface="Times New Roman" pitchFamily="18" charset="0"/>
                <a:cs typeface="Times New Roman" pitchFamily="18" charset="0"/>
              </a:rPr>
              <a:t>' if it is </a:t>
            </a:r>
            <a:r>
              <a:rPr lang="en-US" sz="2800" b="1" dirty="0" smtClean="0">
                <a:latin typeface="Times New Roman" pitchFamily="18" charset="0"/>
                <a:cs typeface="Times New Roman" pitchFamily="18" charset="0"/>
              </a:rPr>
              <a:t>TRUE</a:t>
            </a:r>
            <a:r>
              <a:rPr lang="en-US" sz="2800" dirty="0" smtClean="0">
                <a:latin typeface="Times New Roman" pitchFamily="18" charset="0"/>
                <a:cs typeface="Times New Roman" pitchFamily="18" charset="0"/>
              </a:rPr>
              <a:t>, then set </a:t>
            </a:r>
            <a:r>
              <a:rPr lang="en-US" sz="2800" b="1" dirty="0" smtClean="0">
                <a:latin typeface="Times New Roman" pitchFamily="18" charset="0"/>
                <a:cs typeface="Times New Roman" pitchFamily="18" charset="0"/>
              </a:rPr>
              <a:t>front = 0</a:t>
            </a:r>
            <a:r>
              <a:rPr lang="en-US" sz="2800" dirty="0" smtClean="0">
                <a:latin typeface="Times New Roman" pitchFamily="18" charset="0"/>
                <a:cs typeface="Times New Roman" pitchFamily="18" charset="0"/>
              </a:rPr>
              <a:t>.</a:t>
            </a:r>
          </a:p>
          <a:p>
            <a:pPr algn="just"/>
            <a:endParaRPr lang="en-US" sz="28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915400" cy="6400800"/>
          </a:xfrm>
        </p:spPr>
        <p:txBody>
          <a:bodyPr>
            <a:noAutofit/>
          </a:bodyPr>
          <a:lstStyle/>
          <a:p>
            <a:pPr algn="just">
              <a:buNone/>
            </a:pPr>
            <a:r>
              <a:rPr lang="en-US" sz="3600" b="1" dirty="0" err="1" smtClean="0"/>
              <a:t>deQueue</a:t>
            </a:r>
            <a:r>
              <a:rPr lang="en-US" sz="3600" b="1" dirty="0" smtClean="0"/>
              <a:t>(value) – </a:t>
            </a:r>
            <a:r>
              <a:rPr lang="en-US" sz="2800" b="1" dirty="0" smtClean="0">
                <a:latin typeface="Times New Roman" pitchFamily="18" charset="0"/>
                <a:cs typeface="Times New Roman" pitchFamily="18" charset="0"/>
              </a:rPr>
              <a:t>Deleting value from the Circular Queue</a:t>
            </a:r>
          </a:p>
          <a:p>
            <a:pPr lvl="0"/>
            <a:r>
              <a:rPr lang="en-US" sz="2800" dirty="0" smtClean="0">
                <a:latin typeface="Times New Roman" pitchFamily="18" charset="0"/>
                <a:cs typeface="Times New Roman" pitchFamily="18" charset="0"/>
              </a:rPr>
              <a:t>Step 1 - Check whether </a:t>
            </a:r>
            <a:r>
              <a:rPr lang="en-US" sz="2800" b="1" dirty="0" smtClean="0">
                <a:latin typeface="Times New Roman" pitchFamily="18" charset="0"/>
                <a:cs typeface="Times New Roman" pitchFamily="18" charset="0"/>
              </a:rPr>
              <a:t>queue</a:t>
            </a:r>
            <a:r>
              <a:rPr lang="en-US" sz="2800" dirty="0" smtClean="0">
                <a:latin typeface="Times New Roman" pitchFamily="18" charset="0"/>
                <a:cs typeface="Times New Roman" pitchFamily="18" charset="0"/>
              </a:rPr>
              <a:t> is </a:t>
            </a:r>
            <a:r>
              <a:rPr lang="en-US" sz="2800" b="1" dirty="0" smtClean="0">
                <a:latin typeface="Times New Roman" pitchFamily="18" charset="0"/>
                <a:cs typeface="Times New Roman" pitchFamily="18" charset="0"/>
              </a:rPr>
              <a:t>EMPTY</a:t>
            </a: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front == -1 &amp;&amp; rear == -1</a:t>
            </a:r>
            <a:r>
              <a:rPr lang="en-US" sz="2800" dirty="0" smtClean="0">
                <a:latin typeface="Times New Roman" pitchFamily="18" charset="0"/>
                <a:cs typeface="Times New Roman" pitchFamily="18" charset="0"/>
              </a:rPr>
              <a:t>)</a:t>
            </a:r>
          </a:p>
          <a:p>
            <a:pPr lvl="0"/>
            <a:r>
              <a:rPr lang="en-US" sz="2800" dirty="0" smtClean="0">
                <a:latin typeface="Times New Roman" pitchFamily="18" charset="0"/>
                <a:cs typeface="Times New Roman" pitchFamily="18" charset="0"/>
              </a:rPr>
              <a:t>Step 2 - If it is </a:t>
            </a:r>
            <a:r>
              <a:rPr lang="en-US" sz="2800" b="1" dirty="0" smtClean="0">
                <a:latin typeface="Times New Roman" pitchFamily="18" charset="0"/>
                <a:cs typeface="Times New Roman" pitchFamily="18" charset="0"/>
              </a:rPr>
              <a:t>EMPTY</a:t>
            </a:r>
            <a:r>
              <a:rPr lang="en-US" sz="2800" dirty="0" smtClean="0">
                <a:latin typeface="Times New Roman" pitchFamily="18" charset="0"/>
                <a:cs typeface="Times New Roman" pitchFamily="18" charset="0"/>
              </a:rPr>
              <a:t>, then display </a:t>
            </a:r>
            <a:r>
              <a:rPr lang="en-US" sz="2800" b="1" dirty="0" smtClean="0">
                <a:latin typeface="Times New Roman" pitchFamily="18" charset="0"/>
                <a:cs typeface="Times New Roman" pitchFamily="18" charset="0"/>
              </a:rPr>
              <a:t>"Queue is EMPTY!!! Deletion is not possible!!!"</a:t>
            </a:r>
            <a:r>
              <a:rPr lang="en-US" sz="2800" dirty="0" smtClean="0">
                <a:latin typeface="Times New Roman" pitchFamily="18" charset="0"/>
                <a:cs typeface="Times New Roman" pitchFamily="18" charset="0"/>
              </a:rPr>
              <a:t> and terminate the function.</a:t>
            </a:r>
          </a:p>
          <a:p>
            <a:pPr lvl="0"/>
            <a:r>
              <a:rPr lang="en-US" sz="2800" dirty="0" smtClean="0">
                <a:latin typeface="Times New Roman" pitchFamily="18" charset="0"/>
                <a:cs typeface="Times New Roman" pitchFamily="18" charset="0"/>
              </a:rPr>
              <a:t>Step 3 - If it is </a:t>
            </a:r>
            <a:r>
              <a:rPr lang="en-US" sz="2800" b="1" dirty="0" smtClean="0">
                <a:latin typeface="Times New Roman" pitchFamily="18" charset="0"/>
                <a:cs typeface="Times New Roman" pitchFamily="18" charset="0"/>
              </a:rPr>
              <a:t>NOT EMPTY</a:t>
            </a:r>
            <a:r>
              <a:rPr lang="en-US" sz="2800" dirty="0" smtClean="0">
                <a:latin typeface="Times New Roman" pitchFamily="18" charset="0"/>
                <a:cs typeface="Times New Roman" pitchFamily="18" charset="0"/>
              </a:rPr>
              <a:t>, then display </a:t>
            </a:r>
            <a:r>
              <a:rPr lang="en-US" sz="2800" b="1" dirty="0" smtClean="0">
                <a:latin typeface="Times New Roman" pitchFamily="18" charset="0"/>
                <a:cs typeface="Times New Roman" pitchFamily="18" charset="0"/>
              </a:rPr>
              <a:t>queue[front]</a:t>
            </a:r>
            <a:r>
              <a:rPr lang="en-US" sz="2800" dirty="0" smtClean="0">
                <a:latin typeface="Times New Roman" pitchFamily="18" charset="0"/>
                <a:cs typeface="Times New Roman" pitchFamily="18" charset="0"/>
              </a:rPr>
              <a:t> as deleted element and increment the </a:t>
            </a:r>
            <a:r>
              <a:rPr lang="en-US" sz="2800" b="1" dirty="0" smtClean="0">
                <a:latin typeface="Times New Roman" pitchFamily="18" charset="0"/>
                <a:cs typeface="Times New Roman" pitchFamily="18" charset="0"/>
              </a:rPr>
              <a:t>front</a:t>
            </a:r>
            <a:r>
              <a:rPr lang="en-US" sz="2800" dirty="0" smtClean="0">
                <a:latin typeface="Times New Roman" pitchFamily="18" charset="0"/>
                <a:cs typeface="Times New Roman" pitchFamily="18" charset="0"/>
              </a:rPr>
              <a:t> value by one (</a:t>
            </a:r>
            <a:r>
              <a:rPr lang="en-US" sz="2800" b="1" dirty="0" smtClean="0">
                <a:latin typeface="Times New Roman" pitchFamily="18" charset="0"/>
                <a:cs typeface="Times New Roman" pitchFamily="18" charset="0"/>
              </a:rPr>
              <a:t>front ++</a:t>
            </a:r>
            <a:r>
              <a:rPr lang="en-US" sz="2800" dirty="0" smtClean="0">
                <a:latin typeface="Times New Roman" pitchFamily="18" charset="0"/>
                <a:cs typeface="Times New Roman" pitchFamily="18" charset="0"/>
              </a:rPr>
              <a:t>). Then check whether </a:t>
            </a:r>
            <a:r>
              <a:rPr lang="en-US" sz="2800" b="1" dirty="0" smtClean="0">
                <a:latin typeface="Times New Roman" pitchFamily="18" charset="0"/>
                <a:cs typeface="Times New Roman" pitchFamily="18" charset="0"/>
              </a:rPr>
              <a:t>front == SIZE</a:t>
            </a:r>
            <a:r>
              <a:rPr lang="en-US" sz="2800" dirty="0" smtClean="0">
                <a:latin typeface="Times New Roman" pitchFamily="18" charset="0"/>
                <a:cs typeface="Times New Roman" pitchFamily="18" charset="0"/>
              </a:rPr>
              <a:t>, if it is </a:t>
            </a:r>
            <a:r>
              <a:rPr lang="en-US" sz="2800" b="1" dirty="0" smtClean="0">
                <a:latin typeface="Times New Roman" pitchFamily="18" charset="0"/>
                <a:cs typeface="Times New Roman" pitchFamily="18" charset="0"/>
              </a:rPr>
              <a:t>TRUE</a:t>
            </a:r>
            <a:r>
              <a:rPr lang="en-US" sz="2800" dirty="0" smtClean="0">
                <a:latin typeface="Times New Roman" pitchFamily="18" charset="0"/>
                <a:cs typeface="Times New Roman" pitchFamily="18" charset="0"/>
              </a:rPr>
              <a:t>, then set </a:t>
            </a:r>
            <a:r>
              <a:rPr lang="en-US" sz="2800" b="1" dirty="0" smtClean="0">
                <a:latin typeface="Times New Roman" pitchFamily="18" charset="0"/>
                <a:cs typeface="Times New Roman" pitchFamily="18" charset="0"/>
              </a:rPr>
              <a:t>front = 0</a:t>
            </a:r>
            <a:r>
              <a:rPr lang="en-US" sz="2800" dirty="0" smtClean="0">
                <a:latin typeface="Times New Roman" pitchFamily="18" charset="0"/>
                <a:cs typeface="Times New Roman" pitchFamily="18" charset="0"/>
              </a:rPr>
              <a:t>. Then check whether both </a:t>
            </a:r>
            <a:r>
              <a:rPr lang="en-US" sz="2800" b="1" dirty="0" smtClean="0">
                <a:latin typeface="Times New Roman" pitchFamily="18" charset="0"/>
                <a:cs typeface="Times New Roman" pitchFamily="18" charset="0"/>
              </a:rPr>
              <a:t>front - 1</a:t>
            </a:r>
            <a:r>
              <a:rPr lang="en-US" sz="2800" dirty="0" smtClean="0">
                <a:latin typeface="Times New Roman" pitchFamily="18" charset="0"/>
                <a:cs typeface="Times New Roman" pitchFamily="18" charset="0"/>
              </a:rPr>
              <a:t> and </a:t>
            </a:r>
            <a:r>
              <a:rPr lang="en-US" sz="2800" b="1" dirty="0" smtClean="0">
                <a:latin typeface="Times New Roman" pitchFamily="18" charset="0"/>
                <a:cs typeface="Times New Roman" pitchFamily="18" charset="0"/>
              </a:rPr>
              <a:t>rear</a:t>
            </a:r>
            <a:r>
              <a:rPr lang="en-US" sz="2800" dirty="0" smtClean="0">
                <a:latin typeface="Times New Roman" pitchFamily="18" charset="0"/>
                <a:cs typeface="Times New Roman" pitchFamily="18" charset="0"/>
              </a:rPr>
              <a:t> are equal (</a:t>
            </a:r>
            <a:r>
              <a:rPr lang="en-US" sz="2800" b="1" dirty="0" smtClean="0">
                <a:latin typeface="Times New Roman" pitchFamily="18" charset="0"/>
                <a:cs typeface="Times New Roman" pitchFamily="18" charset="0"/>
              </a:rPr>
              <a:t>front -1</a:t>
            </a:r>
            <a:r>
              <a:rPr lang="en-US" sz="2800" dirty="0" smtClean="0">
                <a:latin typeface="Times New Roman" pitchFamily="18" charset="0"/>
                <a:cs typeface="Times New Roman" pitchFamily="18" charset="0"/>
              </a:rPr>
              <a:t> == </a:t>
            </a:r>
            <a:r>
              <a:rPr lang="en-US" sz="2800" b="1" dirty="0" smtClean="0">
                <a:latin typeface="Times New Roman" pitchFamily="18" charset="0"/>
                <a:cs typeface="Times New Roman" pitchFamily="18" charset="0"/>
              </a:rPr>
              <a:t>rear</a:t>
            </a:r>
            <a:r>
              <a:rPr lang="en-US" sz="2800" dirty="0" smtClean="0">
                <a:latin typeface="Times New Roman" pitchFamily="18" charset="0"/>
                <a:cs typeface="Times New Roman" pitchFamily="18" charset="0"/>
              </a:rPr>
              <a:t>), if it </a:t>
            </a:r>
            <a:r>
              <a:rPr lang="en-US" sz="2800" b="1" dirty="0" smtClean="0">
                <a:latin typeface="Times New Roman" pitchFamily="18" charset="0"/>
                <a:cs typeface="Times New Roman" pitchFamily="18" charset="0"/>
              </a:rPr>
              <a:t>TRUE</a:t>
            </a:r>
            <a:r>
              <a:rPr lang="en-US" sz="2800" dirty="0" smtClean="0">
                <a:latin typeface="Times New Roman" pitchFamily="18" charset="0"/>
                <a:cs typeface="Times New Roman" pitchFamily="18" charset="0"/>
              </a:rPr>
              <a:t>, then set both </a:t>
            </a:r>
            <a:r>
              <a:rPr lang="en-US" sz="2800" b="1" dirty="0" smtClean="0">
                <a:latin typeface="Times New Roman" pitchFamily="18" charset="0"/>
                <a:cs typeface="Times New Roman" pitchFamily="18" charset="0"/>
              </a:rPr>
              <a:t>front</a:t>
            </a:r>
            <a:r>
              <a:rPr lang="en-US" sz="2800" dirty="0" smtClean="0">
                <a:latin typeface="Times New Roman" pitchFamily="18" charset="0"/>
                <a:cs typeface="Times New Roman" pitchFamily="18" charset="0"/>
              </a:rPr>
              <a:t> and </a:t>
            </a:r>
            <a:r>
              <a:rPr lang="en-US" sz="2800" b="1" dirty="0" smtClean="0">
                <a:latin typeface="Times New Roman" pitchFamily="18" charset="0"/>
                <a:cs typeface="Times New Roman" pitchFamily="18" charset="0"/>
              </a:rPr>
              <a:t>rear</a:t>
            </a:r>
            <a:r>
              <a:rPr lang="en-US" sz="2800" dirty="0" smtClean="0">
                <a:latin typeface="Times New Roman" pitchFamily="18" charset="0"/>
                <a:cs typeface="Times New Roman" pitchFamily="18" charset="0"/>
              </a:rPr>
              <a:t> to '</a:t>
            </a:r>
            <a:r>
              <a:rPr lang="en-US" sz="2800" b="1" dirty="0" smtClean="0">
                <a:latin typeface="Times New Roman" pitchFamily="18" charset="0"/>
                <a:cs typeface="Times New Roman" pitchFamily="18" charset="0"/>
              </a:rPr>
              <a:t>-1</a:t>
            </a: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front</a:t>
            </a:r>
            <a:r>
              <a:rPr lang="en-US" sz="2800" dirty="0" smtClean="0">
                <a:latin typeface="Times New Roman" pitchFamily="18" charset="0"/>
                <a:cs typeface="Times New Roman" pitchFamily="18" charset="0"/>
              </a:rPr>
              <a:t> = </a:t>
            </a:r>
            <a:r>
              <a:rPr lang="en-US" sz="2800" b="1" dirty="0" smtClean="0">
                <a:latin typeface="Times New Roman" pitchFamily="18" charset="0"/>
                <a:cs typeface="Times New Roman" pitchFamily="18" charset="0"/>
              </a:rPr>
              <a:t>rear</a:t>
            </a:r>
            <a:r>
              <a:rPr lang="en-US" sz="2800" dirty="0" smtClean="0">
                <a:latin typeface="Times New Roman" pitchFamily="18" charset="0"/>
                <a:cs typeface="Times New Roman" pitchFamily="18" charset="0"/>
              </a:rPr>
              <a:t> = </a:t>
            </a:r>
            <a:r>
              <a:rPr lang="en-US" sz="2800" b="1" dirty="0" smtClean="0">
                <a:latin typeface="Times New Roman" pitchFamily="18" charset="0"/>
                <a:cs typeface="Times New Roman" pitchFamily="18" charset="0"/>
              </a:rPr>
              <a:t>-1</a:t>
            </a:r>
            <a:r>
              <a:rPr lang="en-US" sz="2800" dirty="0" smtClean="0">
                <a:latin typeface="Times New Roman" pitchFamily="18" charset="0"/>
                <a:cs typeface="Times New Roman" pitchFamily="18" charset="0"/>
              </a:rPr>
              <a:t>).</a:t>
            </a:r>
          </a:p>
          <a:p>
            <a:pPr algn="just"/>
            <a:endParaRPr lang="en-US" sz="2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077200" cy="6019800"/>
          </a:xfrm>
        </p:spPr>
        <p:txBody>
          <a:bodyPr>
            <a:noAutofit/>
          </a:bodyPr>
          <a:lstStyle/>
          <a:p>
            <a:pPr algn="just"/>
            <a:r>
              <a:rPr lang="en-US" sz="2800" b="1" dirty="0" smtClean="0">
                <a:solidFill>
                  <a:schemeClr val="tx1"/>
                </a:solidFill>
                <a:latin typeface="Times New Roman" pitchFamily="18" charset="0"/>
                <a:cs typeface="Times New Roman" pitchFamily="18" charset="0"/>
              </a:rPr>
              <a:t>Queue</a:t>
            </a:r>
            <a:r>
              <a:rPr lang="en-US" sz="2800" dirty="0" smtClean="0">
                <a:solidFill>
                  <a:schemeClr val="tx1"/>
                </a:solidFill>
                <a:latin typeface="Times New Roman" pitchFamily="18" charset="0"/>
                <a:cs typeface="Times New Roman" pitchFamily="18" charset="0"/>
              </a:rPr>
              <a:t> is also an abstract data type or a linear data structure.</a:t>
            </a:r>
          </a:p>
          <a:p>
            <a:pPr algn="just"/>
            <a:r>
              <a:rPr lang="en-US" sz="2800" dirty="0" smtClean="0">
                <a:solidFill>
                  <a:schemeClr val="tx1"/>
                </a:solidFill>
                <a:latin typeface="Times New Roman" pitchFamily="18" charset="0"/>
                <a:cs typeface="Times New Roman" pitchFamily="18" charset="0"/>
              </a:rPr>
              <a:t>Queue process on the basis of </a:t>
            </a:r>
            <a:r>
              <a:rPr lang="en-US" sz="2800" b="1" dirty="0" smtClean="0">
                <a:solidFill>
                  <a:schemeClr val="tx1"/>
                </a:solidFill>
                <a:latin typeface="Times New Roman" pitchFamily="18" charset="0"/>
                <a:cs typeface="Times New Roman" pitchFamily="18" charset="0"/>
              </a:rPr>
              <a:t>FIFO</a:t>
            </a:r>
            <a:r>
              <a:rPr lang="en-US" sz="2800" dirty="0" smtClean="0">
                <a:solidFill>
                  <a:schemeClr val="tx1"/>
                </a:solidFill>
                <a:latin typeface="Times New Roman" pitchFamily="18" charset="0"/>
                <a:cs typeface="Times New Roman" pitchFamily="18" charset="0"/>
              </a:rPr>
              <a:t>(First in First Out) in data structure, which means that element inserted first will be removed first.</a:t>
            </a:r>
          </a:p>
          <a:p>
            <a:pPr algn="just"/>
            <a:r>
              <a:rPr lang="en-US" sz="2800" dirty="0" smtClean="0">
                <a:solidFill>
                  <a:schemeClr val="tx1"/>
                </a:solidFill>
                <a:latin typeface="Times New Roman" pitchFamily="18" charset="0"/>
                <a:cs typeface="Times New Roman" pitchFamily="18" charset="0"/>
              </a:rPr>
              <a:t>The process to add an element into queue is called </a:t>
            </a:r>
            <a:r>
              <a:rPr lang="en-US" sz="2800" b="1" dirty="0" err="1" smtClean="0">
                <a:solidFill>
                  <a:schemeClr val="tx1"/>
                </a:solidFill>
                <a:latin typeface="Times New Roman" pitchFamily="18" charset="0"/>
                <a:cs typeface="Times New Roman" pitchFamily="18" charset="0"/>
              </a:rPr>
              <a:t>Enqueue</a:t>
            </a:r>
            <a:r>
              <a:rPr lang="en-US" sz="2800" dirty="0" smtClean="0">
                <a:solidFill>
                  <a:schemeClr val="tx1"/>
                </a:solidFill>
                <a:latin typeface="Times New Roman" pitchFamily="18" charset="0"/>
                <a:cs typeface="Times New Roman" pitchFamily="18" charset="0"/>
              </a:rPr>
              <a:t> and the process of removal of an element from queue is called </a:t>
            </a:r>
            <a:r>
              <a:rPr lang="en-US" sz="2800" b="1" dirty="0" err="1" smtClean="0">
                <a:solidFill>
                  <a:schemeClr val="tx1"/>
                </a:solidFill>
                <a:latin typeface="Times New Roman" pitchFamily="18" charset="0"/>
                <a:cs typeface="Times New Roman" pitchFamily="18" charset="0"/>
              </a:rPr>
              <a:t>Dequeue</a:t>
            </a:r>
            <a:r>
              <a:rPr lang="en-US" sz="2800" dirty="0" smtClean="0">
                <a:solidFill>
                  <a:schemeClr val="tx1"/>
                </a:solidFill>
                <a:latin typeface="Times New Roman" pitchFamily="18" charset="0"/>
                <a:cs typeface="Times New Roman" pitchFamily="18" charset="0"/>
              </a:rPr>
              <a:t>.</a:t>
            </a:r>
          </a:p>
          <a:p>
            <a:pPr algn="just"/>
            <a:endParaRPr lang="en-US" sz="2800" dirty="0" smtClean="0">
              <a:solidFill>
                <a:schemeClr val="tx1"/>
              </a:solidFill>
              <a:latin typeface="Times New Roman" pitchFamily="18" charset="0"/>
              <a:cs typeface="Times New Roman" pitchFamily="18" charset="0"/>
            </a:endParaRPr>
          </a:p>
          <a:p>
            <a:pPr algn="just"/>
            <a:r>
              <a:rPr lang="en-US" sz="2800"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Enqueue</a:t>
            </a:r>
            <a:r>
              <a:rPr lang="en-US" sz="2800" b="1" dirty="0" smtClean="0">
                <a:solidFill>
                  <a:schemeClr val="tx1"/>
                </a:solidFill>
                <a:latin typeface="Times New Roman" pitchFamily="18" charset="0"/>
                <a:cs typeface="Times New Roman" pitchFamily="18" charset="0"/>
              </a:rPr>
              <a:t> () : </a:t>
            </a:r>
            <a:r>
              <a:rPr lang="en-US" sz="2800" dirty="0" smtClean="0">
                <a:solidFill>
                  <a:schemeClr val="tx1"/>
                </a:solidFill>
                <a:latin typeface="Times New Roman" pitchFamily="18" charset="0"/>
                <a:cs typeface="Times New Roman" pitchFamily="18" charset="0"/>
              </a:rPr>
              <a:t> is the operation for adding an element into queue </a:t>
            </a:r>
          </a:p>
          <a:p>
            <a:pPr algn="just"/>
            <a:r>
              <a:rPr lang="en-US" sz="2800" b="1" dirty="0" err="1" smtClean="0">
                <a:solidFill>
                  <a:schemeClr val="tx1"/>
                </a:solidFill>
                <a:latin typeface="Times New Roman" pitchFamily="18" charset="0"/>
                <a:cs typeface="Times New Roman" pitchFamily="18" charset="0"/>
              </a:rPr>
              <a:t>Dequeue</a:t>
            </a:r>
            <a:r>
              <a:rPr lang="en-US" sz="2800" b="1" dirty="0" smtClean="0">
                <a:solidFill>
                  <a:schemeClr val="tx1"/>
                </a:solidFill>
                <a:latin typeface="Times New Roman" pitchFamily="18" charset="0"/>
                <a:cs typeface="Times New Roman" pitchFamily="18" charset="0"/>
              </a:rPr>
              <a:t> () : </a:t>
            </a:r>
            <a:r>
              <a:rPr lang="en-US" sz="2800" dirty="0" smtClean="0">
                <a:solidFill>
                  <a:schemeClr val="tx1"/>
                </a:solidFill>
                <a:latin typeface="Times New Roman" pitchFamily="18" charset="0"/>
                <a:cs typeface="Times New Roman" pitchFamily="18" charset="0"/>
              </a:rPr>
              <a:t>is the operation for removing an element from queue                        </a:t>
            </a:r>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915400" cy="6858000"/>
          </a:xfrm>
        </p:spPr>
        <p:txBody>
          <a:bodyPr>
            <a:noAutofit/>
          </a:bodyPr>
          <a:lstStyle/>
          <a:p>
            <a:pPr>
              <a:buNone/>
            </a:pPr>
            <a:r>
              <a:rPr lang="en-US" sz="3600" b="1" dirty="0" smtClean="0">
                <a:latin typeface="Times New Roman" pitchFamily="18" charset="0"/>
                <a:cs typeface="Times New Roman" pitchFamily="18" charset="0"/>
              </a:rPr>
              <a:t>display() - </a:t>
            </a:r>
            <a:r>
              <a:rPr lang="en-US" sz="2400" b="1" dirty="0" smtClean="0">
                <a:latin typeface="Times New Roman" pitchFamily="18" charset="0"/>
                <a:cs typeface="Times New Roman" pitchFamily="18" charset="0"/>
              </a:rPr>
              <a:t>Displays the elements of a Circular Queue</a:t>
            </a:r>
          </a:p>
          <a:p>
            <a:pPr lvl="0"/>
            <a:endParaRPr lang="en-US" sz="2000" dirty="0" smtClean="0">
              <a:latin typeface="Times New Roman" pitchFamily="18" charset="0"/>
              <a:cs typeface="Times New Roman" pitchFamily="18" charset="0"/>
            </a:endParaRPr>
          </a:p>
          <a:p>
            <a:pPr lvl="0"/>
            <a:r>
              <a:rPr lang="en-US" sz="2400" dirty="0" smtClean="0">
                <a:latin typeface="Times New Roman" pitchFamily="18" charset="0"/>
                <a:cs typeface="Times New Roman" pitchFamily="18" charset="0"/>
              </a:rPr>
              <a:t>Step 1 - Check whether </a:t>
            </a:r>
            <a:r>
              <a:rPr lang="en-US" sz="2400" b="1" dirty="0" smtClean="0">
                <a:latin typeface="Times New Roman" pitchFamily="18" charset="0"/>
                <a:cs typeface="Times New Roman" pitchFamily="18" charset="0"/>
              </a:rPr>
              <a:t>queue</a:t>
            </a:r>
            <a:r>
              <a:rPr lang="en-US" sz="2400" dirty="0" smtClean="0">
                <a:latin typeface="Times New Roman" pitchFamily="18" charset="0"/>
                <a:cs typeface="Times New Roman" pitchFamily="18" charset="0"/>
              </a:rPr>
              <a:t> is </a:t>
            </a:r>
            <a:r>
              <a:rPr lang="en-US" sz="2400" b="1" dirty="0" smtClean="0">
                <a:latin typeface="Times New Roman" pitchFamily="18" charset="0"/>
                <a:cs typeface="Times New Roman" pitchFamily="18" charset="0"/>
              </a:rPr>
              <a:t>EMPTY</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front == -1</a:t>
            </a:r>
            <a:r>
              <a:rPr lang="en-US" sz="2400" dirty="0" smtClean="0">
                <a:latin typeface="Times New Roman" pitchFamily="18" charset="0"/>
                <a:cs typeface="Times New Roman" pitchFamily="18" charset="0"/>
              </a:rPr>
              <a:t>)</a:t>
            </a:r>
          </a:p>
          <a:p>
            <a:pPr lvl="0"/>
            <a:r>
              <a:rPr lang="en-US" sz="2400" dirty="0" smtClean="0">
                <a:latin typeface="Times New Roman" pitchFamily="18" charset="0"/>
                <a:cs typeface="Times New Roman" pitchFamily="18" charset="0"/>
              </a:rPr>
              <a:t>Step 2 - If it is </a:t>
            </a:r>
            <a:r>
              <a:rPr lang="en-US" sz="2400" b="1" dirty="0" smtClean="0">
                <a:latin typeface="Times New Roman" pitchFamily="18" charset="0"/>
                <a:cs typeface="Times New Roman" pitchFamily="18" charset="0"/>
              </a:rPr>
              <a:t>EMPTY</a:t>
            </a:r>
            <a:r>
              <a:rPr lang="en-US" sz="2400" dirty="0" smtClean="0">
                <a:latin typeface="Times New Roman" pitchFamily="18" charset="0"/>
                <a:cs typeface="Times New Roman" pitchFamily="18" charset="0"/>
              </a:rPr>
              <a:t>, then display </a:t>
            </a:r>
            <a:r>
              <a:rPr lang="en-US" sz="2400" b="1" dirty="0" smtClean="0">
                <a:latin typeface="Times New Roman" pitchFamily="18" charset="0"/>
                <a:cs typeface="Times New Roman" pitchFamily="18" charset="0"/>
              </a:rPr>
              <a:t>"Queue is EMPTY!!!"</a:t>
            </a:r>
            <a:r>
              <a:rPr lang="en-US" sz="2400" dirty="0" smtClean="0">
                <a:latin typeface="Times New Roman" pitchFamily="18" charset="0"/>
                <a:cs typeface="Times New Roman" pitchFamily="18" charset="0"/>
              </a:rPr>
              <a:t> and terminate the function.</a:t>
            </a:r>
          </a:p>
          <a:p>
            <a:pPr lvl="0"/>
            <a:r>
              <a:rPr lang="en-US" sz="2400" dirty="0" smtClean="0">
                <a:latin typeface="Times New Roman" pitchFamily="18" charset="0"/>
                <a:cs typeface="Times New Roman" pitchFamily="18" charset="0"/>
              </a:rPr>
              <a:t>Step 3 - If it is </a:t>
            </a:r>
            <a:r>
              <a:rPr lang="en-US" sz="2400" b="1" dirty="0" smtClean="0">
                <a:latin typeface="Times New Roman" pitchFamily="18" charset="0"/>
                <a:cs typeface="Times New Roman" pitchFamily="18" charset="0"/>
              </a:rPr>
              <a:t>NOT EMPTY</a:t>
            </a:r>
            <a:r>
              <a:rPr lang="en-US" sz="2400" dirty="0" smtClean="0">
                <a:latin typeface="Times New Roman" pitchFamily="18" charset="0"/>
                <a:cs typeface="Times New Roman" pitchFamily="18" charset="0"/>
              </a:rPr>
              <a:t>, then define an integer variable '</a:t>
            </a:r>
            <a:r>
              <a:rPr lang="en-US" sz="2400" b="1"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and set '</a:t>
            </a:r>
            <a:r>
              <a:rPr lang="en-US" sz="2400" b="1"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 </a:t>
            </a:r>
            <a:r>
              <a:rPr lang="en-US" sz="2400" b="1" dirty="0" smtClean="0">
                <a:latin typeface="Times New Roman" pitchFamily="18" charset="0"/>
                <a:cs typeface="Times New Roman" pitchFamily="18" charset="0"/>
              </a:rPr>
              <a:t>front</a:t>
            </a:r>
            <a:r>
              <a:rPr lang="en-US" sz="2400" dirty="0" smtClean="0">
                <a:latin typeface="Times New Roman" pitchFamily="18" charset="0"/>
                <a:cs typeface="Times New Roman" pitchFamily="18" charset="0"/>
              </a:rPr>
              <a:t>'.</a:t>
            </a:r>
          </a:p>
          <a:p>
            <a:pPr lvl="0"/>
            <a:r>
              <a:rPr lang="en-US" sz="2400" dirty="0" smtClean="0">
                <a:latin typeface="Times New Roman" pitchFamily="18" charset="0"/>
                <a:cs typeface="Times New Roman" pitchFamily="18" charset="0"/>
              </a:rPr>
              <a:t>Step 4 - Check whether '</a:t>
            </a:r>
            <a:r>
              <a:rPr lang="en-US" sz="2400" b="1" dirty="0" smtClean="0">
                <a:latin typeface="Times New Roman" pitchFamily="18" charset="0"/>
                <a:cs typeface="Times New Roman" pitchFamily="18" charset="0"/>
              </a:rPr>
              <a:t>front &lt;= rear</a:t>
            </a:r>
            <a:r>
              <a:rPr lang="en-US" sz="2400" dirty="0" smtClean="0">
                <a:latin typeface="Times New Roman" pitchFamily="18" charset="0"/>
                <a:cs typeface="Times New Roman" pitchFamily="18" charset="0"/>
              </a:rPr>
              <a:t>', if it is </a:t>
            </a:r>
            <a:r>
              <a:rPr lang="en-US" sz="2400" b="1" dirty="0" smtClean="0">
                <a:latin typeface="Times New Roman" pitchFamily="18" charset="0"/>
                <a:cs typeface="Times New Roman" pitchFamily="18" charset="0"/>
              </a:rPr>
              <a:t>TRUE</a:t>
            </a:r>
            <a:r>
              <a:rPr lang="en-US" sz="2400" dirty="0" smtClean="0">
                <a:latin typeface="Times New Roman" pitchFamily="18" charset="0"/>
                <a:cs typeface="Times New Roman" pitchFamily="18" charset="0"/>
              </a:rPr>
              <a:t>, then display '</a:t>
            </a:r>
            <a:r>
              <a:rPr lang="en-US" sz="2400" b="1" dirty="0" smtClean="0">
                <a:latin typeface="Times New Roman" pitchFamily="18" charset="0"/>
                <a:cs typeface="Times New Roman" pitchFamily="18" charset="0"/>
              </a:rPr>
              <a:t>queue[</a:t>
            </a:r>
            <a:r>
              <a:rPr lang="en-US" sz="2400" b="1" dirty="0" err="1" smtClean="0">
                <a:latin typeface="Times New Roman" pitchFamily="18" charset="0"/>
                <a:cs typeface="Times New Roman" pitchFamily="18" charset="0"/>
              </a:rPr>
              <a:t>i</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value and increment '</a:t>
            </a:r>
            <a:r>
              <a:rPr lang="en-US" sz="2400" b="1"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value by one (</a:t>
            </a:r>
            <a:r>
              <a:rPr lang="en-US" sz="2400" b="1" dirty="0" err="1" smtClean="0">
                <a:latin typeface="Times New Roman" pitchFamily="18" charset="0"/>
                <a:cs typeface="Times New Roman" pitchFamily="18" charset="0"/>
              </a:rPr>
              <a:t>i</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Repeat the same until '</a:t>
            </a:r>
            <a:r>
              <a:rPr lang="en-US" sz="2400" b="1" dirty="0" err="1" smtClean="0">
                <a:latin typeface="Times New Roman" pitchFamily="18" charset="0"/>
                <a:cs typeface="Times New Roman" pitchFamily="18" charset="0"/>
              </a:rPr>
              <a:t>i</a:t>
            </a:r>
            <a:r>
              <a:rPr lang="en-US" sz="2400" b="1" dirty="0" smtClean="0">
                <a:latin typeface="Times New Roman" pitchFamily="18" charset="0"/>
                <a:cs typeface="Times New Roman" pitchFamily="18" charset="0"/>
              </a:rPr>
              <a:t> &lt;= rear</a:t>
            </a:r>
            <a:r>
              <a:rPr lang="en-US" sz="2400" dirty="0" smtClean="0">
                <a:latin typeface="Times New Roman" pitchFamily="18" charset="0"/>
                <a:cs typeface="Times New Roman" pitchFamily="18" charset="0"/>
              </a:rPr>
              <a:t>' becomes </a:t>
            </a:r>
            <a:r>
              <a:rPr lang="en-US" sz="2400" b="1" dirty="0" smtClean="0">
                <a:latin typeface="Times New Roman" pitchFamily="18" charset="0"/>
                <a:cs typeface="Times New Roman" pitchFamily="18" charset="0"/>
              </a:rPr>
              <a:t>FALSE</a:t>
            </a:r>
            <a:r>
              <a:rPr lang="en-US" sz="2400" dirty="0" smtClean="0">
                <a:latin typeface="Times New Roman" pitchFamily="18" charset="0"/>
                <a:cs typeface="Times New Roman" pitchFamily="18" charset="0"/>
              </a:rPr>
              <a:t>.</a:t>
            </a:r>
          </a:p>
          <a:p>
            <a:pPr lvl="0"/>
            <a:r>
              <a:rPr lang="en-US" sz="2400" dirty="0" smtClean="0">
                <a:latin typeface="Times New Roman" pitchFamily="18" charset="0"/>
                <a:cs typeface="Times New Roman" pitchFamily="18" charset="0"/>
              </a:rPr>
              <a:t>Step 5 - If '</a:t>
            </a:r>
            <a:r>
              <a:rPr lang="en-US" sz="2400" b="1" dirty="0" smtClean="0">
                <a:latin typeface="Times New Roman" pitchFamily="18" charset="0"/>
                <a:cs typeface="Times New Roman" pitchFamily="18" charset="0"/>
              </a:rPr>
              <a:t>front &lt;= rear</a:t>
            </a:r>
            <a:r>
              <a:rPr lang="en-US" sz="2400" dirty="0" smtClean="0">
                <a:latin typeface="Times New Roman" pitchFamily="18" charset="0"/>
                <a:cs typeface="Times New Roman" pitchFamily="18" charset="0"/>
              </a:rPr>
              <a:t>' is </a:t>
            </a:r>
            <a:r>
              <a:rPr lang="en-US" sz="2400" b="1" dirty="0" smtClean="0">
                <a:latin typeface="Times New Roman" pitchFamily="18" charset="0"/>
                <a:cs typeface="Times New Roman" pitchFamily="18" charset="0"/>
              </a:rPr>
              <a:t>FALSE</a:t>
            </a:r>
            <a:r>
              <a:rPr lang="en-US" sz="2400" dirty="0" smtClean="0">
                <a:latin typeface="Times New Roman" pitchFamily="18" charset="0"/>
                <a:cs typeface="Times New Roman" pitchFamily="18" charset="0"/>
              </a:rPr>
              <a:t>, then display '</a:t>
            </a:r>
            <a:r>
              <a:rPr lang="en-US" sz="2400" b="1" dirty="0" smtClean="0">
                <a:latin typeface="Times New Roman" pitchFamily="18" charset="0"/>
                <a:cs typeface="Times New Roman" pitchFamily="18" charset="0"/>
              </a:rPr>
              <a:t>queue[</a:t>
            </a:r>
            <a:r>
              <a:rPr lang="en-US" sz="2400" b="1" dirty="0" err="1" smtClean="0">
                <a:latin typeface="Times New Roman" pitchFamily="18" charset="0"/>
                <a:cs typeface="Times New Roman" pitchFamily="18" charset="0"/>
              </a:rPr>
              <a:t>i</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value and increment '</a:t>
            </a:r>
            <a:r>
              <a:rPr lang="en-US" sz="2400" b="1"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value by one (</a:t>
            </a:r>
            <a:r>
              <a:rPr lang="en-US" sz="2400" b="1" dirty="0" err="1" smtClean="0">
                <a:latin typeface="Times New Roman" pitchFamily="18" charset="0"/>
                <a:cs typeface="Times New Roman" pitchFamily="18" charset="0"/>
              </a:rPr>
              <a:t>i</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Repeat the same </a:t>
            </a:r>
            <a:r>
              <a:rPr lang="en-US" sz="2400" dirty="0" err="1" smtClean="0">
                <a:latin typeface="Times New Roman" pitchFamily="18" charset="0"/>
                <a:cs typeface="Times New Roman" pitchFamily="18" charset="0"/>
              </a:rPr>
              <a:t>until'</a:t>
            </a:r>
            <a:r>
              <a:rPr lang="en-US" sz="2400" b="1" dirty="0" err="1" smtClean="0">
                <a:latin typeface="Times New Roman" pitchFamily="18" charset="0"/>
                <a:cs typeface="Times New Roman" pitchFamily="18" charset="0"/>
              </a:rPr>
              <a:t>i</a:t>
            </a:r>
            <a:r>
              <a:rPr lang="en-US" sz="2400" b="1" dirty="0" smtClean="0">
                <a:latin typeface="Times New Roman" pitchFamily="18" charset="0"/>
                <a:cs typeface="Times New Roman" pitchFamily="18" charset="0"/>
              </a:rPr>
              <a:t> &lt;= SIZE - 1</a:t>
            </a:r>
            <a:r>
              <a:rPr lang="en-US" sz="2400" dirty="0" smtClean="0">
                <a:latin typeface="Times New Roman" pitchFamily="18" charset="0"/>
                <a:cs typeface="Times New Roman" pitchFamily="18" charset="0"/>
              </a:rPr>
              <a:t>' becomes </a:t>
            </a:r>
            <a:r>
              <a:rPr lang="en-US" sz="2400" b="1" dirty="0" smtClean="0">
                <a:latin typeface="Times New Roman" pitchFamily="18" charset="0"/>
                <a:cs typeface="Times New Roman" pitchFamily="18" charset="0"/>
              </a:rPr>
              <a:t>FALSE</a:t>
            </a:r>
            <a:r>
              <a:rPr lang="en-US" sz="2400" dirty="0" smtClean="0">
                <a:latin typeface="Times New Roman" pitchFamily="18" charset="0"/>
                <a:cs typeface="Times New Roman" pitchFamily="18" charset="0"/>
              </a:rPr>
              <a:t>.</a:t>
            </a:r>
          </a:p>
          <a:p>
            <a:pPr lvl="0"/>
            <a:r>
              <a:rPr lang="en-US" sz="2400" dirty="0" smtClean="0">
                <a:latin typeface="Times New Roman" pitchFamily="18" charset="0"/>
                <a:cs typeface="Times New Roman" pitchFamily="18" charset="0"/>
              </a:rPr>
              <a:t>Step 6 - Set </a:t>
            </a:r>
            <a:r>
              <a:rPr lang="en-US" sz="2400" b="1"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to </a:t>
            </a:r>
            <a:r>
              <a:rPr lang="en-US" sz="2400" b="1" dirty="0" smtClean="0">
                <a:latin typeface="Times New Roman" pitchFamily="18" charset="0"/>
                <a:cs typeface="Times New Roman" pitchFamily="18" charset="0"/>
              </a:rPr>
              <a:t>0</a:t>
            </a:r>
            <a:r>
              <a:rPr lang="en-US" sz="2400" dirty="0" smtClean="0">
                <a:latin typeface="Times New Roman" pitchFamily="18" charset="0"/>
                <a:cs typeface="Times New Roman" pitchFamily="18" charset="0"/>
              </a:rPr>
              <a:t>.</a:t>
            </a:r>
          </a:p>
          <a:p>
            <a:pPr lvl="0"/>
            <a:r>
              <a:rPr lang="en-US" sz="2400" dirty="0" smtClean="0">
                <a:latin typeface="Times New Roman" pitchFamily="18" charset="0"/>
                <a:cs typeface="Times New Roman" pitchFamily="18" charset="0"/>
              </a:rPr>
              <a:t>Step 7 - Again display '</a:t>
            </a:r>
            <a:r>
              <a:rPr lang="en-US" sz="2400" b="1" dirty="0" err="1" smtClean="0">
                <a:latin typeface="Times New Roman" pitchFamily="18" charset="0"/>
                <a:cs typeface="Times New Roman" pitchFamily="18" charset="0"/>
              </a:rPr>
              <a:t>cQueue</a:t>
            </a:r>
            <a:r>
              <a:rPr lang="en-US" sz="2400" b="1" dirty="0" smtClean="0">
                <a:latin typeface="Times New Roman" pitchFamily="18" charset="0"/>
                <a:cs typeface="Times New Roman" pitchFamily="18" charset="0"/>
              </a:rPr>
              <a:t>[</a:t>
            </a:r>
            <a:r>
              <a:rPr lang="en-US" sz="2400" b="1" dirty="0" err="1" smtClean="0">
                <a:latin typeface="Times New Roman" pitchFamily="18" charset="0"/>
                <a:cs typeface="Times New Roman" pitchFamily="18" charset="0"/>
              </a:rPr>
              <a:t>i</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value and increment </a:t>
            </a:r>
            <a:r>
              <a:rPr lang="en-US" sz="2400" b="1"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value by one (</a:t>
            </a:r>
            <a:r>
              <a:rPr lang="en-US" sz="2400" b="1" dirty="0" err="1" smtClean="0">
                <a:latin typeface="Times New Roman" pitchFamily="18" charset="0"/>
                <a:cs typeface="Times New Roman" pitchFamily="18" charset="0"/>
              </a:rPr>
              <a:t>i</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Repeat the same until '</a:t>
            </a:r>
            <a:r>
              <a:rPr lang="en-US" sz="2400" b="1" dirty="0" err="1" smtClean="0">
                <a:latin typeface="Times New Roman" pitchFamily="18" charset="0"/>
                <a:cs typeface="Times New Roman" pitchFamily="18" charset="0"/>
              </a:rPr>
              <a:t>i</a:t>
            </a:r>
            <a:r>
              <a:rPr lang="en-US" sz="2400" b="1" dirty="0" smtClean="0">
                <a:latin typeface="Times New Roman" pitchFamily="18" charset="0"/>
                <a:cs typeface="Times New Roman" pitchFamily="18" charset="0"/>
              </a:rPr>
              <a:t> &lt;= rear</a:t>
            </a:r>
            <a:r>
              <a:rPr lang="en-US" sz="2400" dirty="0" smtClean="0">
                <a:latin typeface="Times New Roman" pitchFamily="18" charset="0"/>
                <a:cs typeface="Times New Roman" pitchFamily="18" charset="0"/>
              </a:rPr>
              <a:t>' becomes </a:t>
            </a:r>
            <a:r>
              <a:rPr lang="en-US" sz="2400" b="1" dirty="0" smtClean="0">
                <a:latin typeface="Times New Roman" pitchFamily="18" charset="0"/>
                <a:cs typeface="Times New Roman" pitchFamily="18" charset="0"/>
              </a:rPr>
              <a:t>FALSE</a:t>
            </a:r>
            <a:r>
              <a:rPr lang="en-US" sz="24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135563"/>
          </a:xfrm>
        </p:spPr>
        <p:txBody>
          <a:bodyPr>
            <a:normAutofit fontScale="92500" lnSpcReduction="10000"/>
          </a:bodyPr>
          <a:lstStyle/>
          <a:p>
            <a:pPr algn="ctr">
              <a:buNone/>
            </a:pPr>
            <a:r>
              <a:rPr lang="en-US" b="1" dirty="0" smtClean="0">
                <a:latin typeface="Times New Roman" pitchFamily="18" charset="0"/>
                <a:cs typeface="Times New Roman" pitchFamily="18" charset="0"/>
              </a:rPr>
              <a:t>Basic features of Queue</a:t>
            </a:r>
            <a:endParaRPr lang="en-US" dirty="0" smtClean="0">
              <a:latin typeface="Times New Roman" pitchFamily="18" charset="0"/>
              <a:cs typeface="Times New Roman" pitchFamily="18" charset="0"/>
            </a:endParaRPr>
          </a:p>
          <a:p>
            <a:pPr lvl="0" algn="just"/>
            <a:endParaRPr lang="en-US" dirty="0" smtClean="0">
              <a:latin typeface="Times New Roman" pitchFamily="18" charset="0"/>
              <a:cs typeface="Times New Roman" pitchFamily="18" charset="0"/>
            </a:endParaRPr>
          </a:p>
          <a:p>
            <a:pPr lvl="0" algn="just"/>
            <a:r>
              <a:rPr lang="en-US" dirty="0" smtClean="0">
                <a:latin typeface="Times New Roman" pitchFamily="18" charset="0"/>
                <a:cs typeface="Times New Roman" pitchFamily="18" charset="0"/>
              </a:rPr>
              <a:t>Like stack, queue is also an ordered list of elements of similar data types.</a:t>
            </a:r>
          </a:p>
          <a:p>
            <a:pPr lvl="0" algn="just"/>
            <a:r>
              <a:rPr lang="en-US" dirty="0" smtClean="0">
                <a:latin typeface="Times New Roman" pitchFamily="18" charset="0"/>
                <a:cs typeface="Times New Roman" pitchFamily="18" charset="0"/>
              </a:rPr>
              <a:t>Queue is a FIFO( First in First Out ) structure.</a:t>
            </a:r>
          </a:p>
          <a:p>
            <a:pPr lvl="0" algn="just"/>
            <a:r>
              <a:rPr lang="en-US" dirty="0" smtClean="0">
                <a:latin typeface="Times New Roman" pitchFamily="18" charset="0"/>
                <a:cs typeface="Times New Roman" pitchFamily="18" charset="0"/>
              </a:rPr>
              <a:t>Once a new element is inserted into the Queue, all the elements inserted before the new element in the queue must be removed, to remove the new element.</a:t>
            </a:r>
          </a:p>
          <a:p>
            <a:pPr algn="just"/>
            <a:r>
              <a:rPr lang="en-US" dirty="0" smtClean="0">
                <a:latin typeface="Times New Roman" pitchFamily="18" charset="0"/>
                <a:cs typeface="Times New Roman" pitchFamily="18" charset="0"/>
              </a:rPr>
              <a:t>peek( ) function is </a:t>
            </a:r>
            <a:r>
              <a:rPr lang="en-US" dirty="0" err="1" smtClean="0">
                <a:latin typeface="Times New Roman" pitchFamily="18" charset="0"/>
                <a:cs typeface="Times New Roman" pitchFamily="18" charset="0"/>
              </a:rPr>
              <a:t>oftenly</a:t>
            </a:r>
            <a:r>
              <a:rPr lang="en-US" dirty="0" smtClean="0">
                <a:latin typeface="Times New Roman" pitchFamily="18" charset="0"/>
                <a:cs typeface="Times New Roman" pitchFamily="18" charset="0"/>
              </a:rPr>
              <a:t> used to return the value of first element without </a:t>
            </a:r>
            <a:r>
              <a:rPr lang="en-US" dirty="0" err="1" smtClean="0">
                <a:latin typeface="Times New Roman" pitchFamily="18" charset="0"/>
                <a:cs typeface="Times New Roman" pitchFamily="18" charset="0"/>
              </a:rPr>
              <a:t>dequeuing</a:t>
            </a:r>
            <a:r>
              <a:rPr lang="en-US" dirty="0" smtClean="0">
                <a:latin typeface="Times New Roman" pitchFamily="18" charset="0"/>
                <a:cs typeface="Times New Roman" pitchFamily="18" charset="0"/>
              </a:rPr>
              <a:t> it.</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txBody>
          <a:bodyPr>
            <a:normAutofit fontScale="62500" lnSpcReduction="20000"/>
          </a:bodyPr>
          <a:lstStyle/>
          <a:p>
            <a:pPr algn="ctr">
              <a:buNone/>
            </a:pPr>
            <a:r>
              <a:rPr lang="en-US" sz="4600" b="1" dirty="0" smtClean="0">
                <a:latin typeface="Times New Roman" pitchFamily="18" charset="0"/>
                <a:cs typeface="Times New Roman" pitchFamily="18" charset="0"/>
              </a:rPr>
              <a:t>Applications of Queue</a:t>
            </a:r>
            <a:endParaRPr lang="en-US" sz="4600" dirty="0" smtClean="0">
              <a:latin typeface="Times New Roman" pitchFamily="18" charset="0"/>
              <a:cs typeface="Times New Roman" pitchFamily="18" charset="0"/>
            </a:endParaRPr>
          </a:p>
          <a:p>
            <a:pPr algn="just"/>
            <a:endParaRPr lang="en-US" sz="3600" dirty="0" smtClean="0">
              <a:latin typeface="Times New Roman" pitchFamily="18" charset="0"/>
              <a:cs typeface="Times New Roman" pitchFamily="18" charset="0"/>
            </a:endParaRPr>
          </a:p>
          <a:p>
            <a:pPr algn="just"/>
            <a:r>
              <a:rPr lang="en-US" sz="4500" dirty="0" smtClean="0">
                <a:latin typeface="Times New Roman" pitchFamily="18" charset="0"/>
                <a:cs typeface="Times New Roman" pitchFamily="18" charset="0"/>
              </a:rPr>
              <a:t>Queue, as the name suggests is used whenever there need to manage any group of objects in an order in which the first one coming in, also gets out first while the others wait for their turn,</a:t>
            </a:r>
          </a:p>
          <a:p>
            <a:pPr algn="just"/>
            <a:r>
              <a:rPr lang="en-US" sz="4500" b="1" dirty="0" smtClean="0">
                <a:latin typeface="Times New Roman" pitchFamily="18" charset="0"/>
                <a:cs typeface="Times New Roman" pitchFamily="18" charset="0"/>
              </a:rPr>
              <a:t>Following are the scenarios:</a:t>
            </a:r>
          </a:p>
          <a:p>
            <a:pPr lvl="0" algn="just"/>
            <a:r>
              <a:rPr lang="en-US" sz="4500" dirty="0" smtClean="0">
                <a:latin typeface="Times New Roman" pitchFamily="18" charset="0"/>
                <a:cs typeface="Times New Roman" pitchFamily="18" charset="0"/>
              </a:rPr>
              <a:t>Serving requests on a single shared resource, like a printer, CPU task scheduling etc.</a:t>
            </a:r>
          </a:p>
          <a:p>
            <a:pPr lvl="0" algn="just"/>
            <a:r>
              <a:rPr lang="en-US" sz="4500" dirty="0" smtClean="0">
                <a:latin typeface="Times New Roman" pitchFamily="18" charset="0"/>
                <a:cs typeface="Times New Roman" pitchFamily="18" charset="0"/>
              </a:rPr>
              <a:t>In real life scenario, Call Center phone systems uses Queues to hold people calling them in an order, until a service representative is free.</a:t>
            </a:r>
          </a:p>
          <a:p>
            <a:pPr lvl="0" algn="just"/>
            <a:r>
              <a:rPr lang="en-US" sz="4500" dirty="0" smtClean="0">
                <a:latin typeface="Times New Roman" pitchFamily="18" charset="0"/>
                <a:cs typeface="Times New Roman" pitchFamily="18" charset="0"/>
              </a:rPr>
              <a:t>Handling of interrupts in real-time systems. The interrupts are handled in the same order as they arrive </a:t>
            </a:r>
            <a:r>
              <a:rPr lang="en-US" sz="4500" dirty="0" err="1" smtClean="0">
                <a:latin typeface="Times New Roman" pitchFamily="18" charset="0"/>
                <a:cs typeface="Times New Roman" pitchFamily="18" charset="0"/>
              </a:rPr>
              <a:t>i.e</a:t>
            </a:r>
            <a:r>
              <a:rPr lang="en-US" sz="4500" dirty="0" smtClean="0">
                <a:latin typeface="Times New Roman" pitchFamily="18" charset="0"/>
                <a:cs typeface="Times New Roman" pitchFamily="18" charset="0"/>
              </a:rPr>
              <a:t> First come first served.</a:t>
            </a:r>
          </a:p>
          <a:p>
            <a:pPr algn="ctr">
              <a:buNone/>
            </a:pPr>
            <a:endParaRPr lang="en-US" sz="45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Implementation of Queue Data Structure</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Initially the </a:t>
            </a:r>
            <a:r>
              <a:rPr lang="en-US" b="1" dirty="0" smtClean="0">
                <a:latin typeface="Times New Roman" pitchFamily="18" charset="0"/>
                <a:cs typeface="Times New Roman" pitchFamily="18" charset="0"/>
              </a:rPr>
              <a:t>head</a:t>
            </a:r>
            <a:r>
              <a:rPr lang="en-US" dirty="0" smtClean="0">
                <a:latin typeface="Times New Roman" pitchFamily="18" charset="0"/>
                <a:cs typeface="Times New Roman" pitchFamily="18" charset="0"/>
              </a:rPr>
              <a:t>(FRONT) and the </a:t>
            </a:r>
            <a:r>
              <a:rPr lang="en-US" b="1" dirty="0" smtClean="0">
                <a:latin typeface="Times New Roman" pitchFamily="18" charset="0"/>
                <a:cs typeface="Times New Roman" pitchFamily="18" charset="0"/>
              </a:rPr>
              <a:t>tail</a:t>
            </a:r>
            <a:r>
              <a:rPr lang="en-US" dirty="0" smtClean="0">
                <a:latin typeface="Times New Roman" pitchFamily="18" charset="0"/>
                <a:cs typeface="Times New Roman" pitchFamily="18" charset="0"/>
              </a:rPr>
              <a:t>(REAR) of the queue points at the first index of the array (starting the index of array from 0). As there add elements to the queue, the </a:t>
            </a:r>
            <a:r>
              <a:rPr lang="en-US" b="1" dirty="0" smtClean="0">
                <a:latin typeface="Times New Roman" pitchFamily="18" charset="0"/>
                <a:cs typeface="Times New Roman" pitchFamily="18" charset="0"/>
              </a:rPr>
              <a:t>tail</a:t>
            </a:r>
            <a:r>
              <a:rPr lang="en-US" dirty="0" smtClean="0">
                <a:latin typeface="Times New Roman" pitchFamily="18" charset="0"/>
                <a:cs typeface="Times New Roman" pitchFamily="18" charset="0"/>
              </a:rPr>
              <a:t> keeps on moving ahead, always pointing to the position where the next element will be inserted, while the </a:t>
            </a:r>
            <a:r>
              <a:rPr lang="en-US" b="1" dirty="0" smtClean="0">
                <a:latin typeface="Times New Roman" pitchFamily="18" charset="0"/>
                <a:cs typeface="Times New Roman" pitchFamily="18" charset="0"/>
              </a:rPr>
              <a:t>head</a:t>
            </a:r>
            <a:r>
              <a:rPr lang="en-US" dirty="0" smtClean="0">
                <a:latin typeface="Times New Roman" pitchFamily="18" charset="0"/>
                <a:cs typeface="Times New Roman" pitchFamily="18" charset="0"/>
              </a:rPr>
              <a:t> remains at the first index.</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plementation of queue"/>
          <p:cNvPicPr/>
          <p:nvPr/>
        </p:nvPicPr>
        <p:blipFill>
          <a:blip r:embed="rId2"/>
          <a:srcRect/>
          <a:stretch>
            <a:fillRect/>
          </a:stretch>
        </p:blipFill>
        <p:spPr bwMode="auto">
          <a:xfrm>
            <a:off x="0" y="-228600"/>
            <a:ext cx="9144000" cy="73152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Basic Operations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lgn="just"/>
            <a:r>
              <a:rPr lang="en-US" b="1" dirty="0" err="1" smtClean="0">
                <a:latin typeface="Times New Roman" pitchFamily="18" charset="0"/>
                <a:cs typeface="Times New Roman" pitchFamily="18" charset="0"/>
              </a:rPr>
              <a:t>enqueue</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 add (store) an item to the queue.</a:t>
            </a:r>
          </a:p>
          <a:p>
            <a:pPr lvl="0" algn="just"/>
            <a:r>
              <a:rPr lang="en-US" b="1" dirty="0" err="1" smtClean="0">
                <a:latin typeface="Times New Roman" pitchFamily="18" charset="0"/>
                <a:cs typeface="Times New Roman" pitchFamily="18" charset="0"/>
              </a:rPr>
              <a:t>dequeue</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 remove (access) an item from the queue.</a:t>
            </a:r>
          </a:p>
          <a:p>
            <a:pPr lvl="0" algn="just"/>
            <a:r>
              <a:rPr lang="en-US" b="1" dirty="0" smtClean="0">
                <a:latin typeface="Times New Roman" pitchFamily="18" charset="0"/>
                <a:cs typeface="Times New Roman" pitchFamily="18" charset="0"/>
              </a:rPr>
              <a:t>peek()</a:t>
            </a:r>
            <a:r>
              <a:rPr lang="en-US" dirty="0" smtClean="0">
                <a:latin typeface="Times New Roman" pitchFamily="18" charset="0"/>
                <a:cs typeface="Times New Roman" pitchFamily="18" charset="0"/>
              </a:rPr>
              <a:t> − Gets the element at the front of the queue without removing it.</a:t>
            </a:r>
          </a:p>
          <a:p>
            <a:pPr lvl="0" algn="just"/>
            <a:r>
              <a:rPr lang="en-US" b="1" dirty="0" err="1" smtClean="0">
                <a:latin typeface="Times New Roman" pitchFamily="18" charset="0"/>
                <a:cs typeface="Times New Roman" pitchFamily="18" charset="0"/>
              </a:rPr>
              <a:t>isfull</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 Checks if the queue is full.</a:t>
            </a:r>
          </a:p>
          <a:p>
            <a:pPr lvl="0" algn="just"/>
            <a:r>
              <a:rPr lang="en-US" b="1" dirty="0" err="1" smtClean="0">
                <a:latin typeface="Times New Roman" pitchFamily="18" charset="0"/>
                <a:cs typeface="Times New Roman" pitchFamily="18" charset="0"/>
              </a:rPr>
              <a:t>isempty</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 Checks if the queue is empty.</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fontScale="90000"/>
          </a:bodyPr>
          <a:lstStyle/>
          <a:p>
            <a:r>
              <a:rPr lang="en-US" b="1" dirty="0" smtClean="0">
                <a:latin typeface="Times New Roman" pitchFamily="18" charset="0"/>
                <a:cs typeface="Times New Roman" pitchFamily="18" charset="0"/>
              </a:rPr>
              <a:t>Algorithm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884237"/>
            <a:ext cx="8229600" cy="5440363"/>
          </a:xfrm>
        </p:spPr>
        <p:txBody>
          <a:bodyPr>
            <a:noAutofit/>
          </a:bodyPr>
          <a:lstStyle/>
          <a:p>
            <a:pPr algn="just">
              <a:buNone/>
            </a:pPr>
            <a:r>
              <a:rPr lang="en-US" b="1" dirty="0" smtClean="0">
                <a:latin typeface="Times New Roman" pitchFamily="18" charset="0"/>
                <a:cs typeface="Times New Roman" pitchFamily="18" charset="0"/>
              </a:rPr>
              <a:t>Peek()</a:t>
            </a:r>
          </a:p>
          <a:p>
            <a:pPr>
              <a:buNone/>
            </a:pPr>
            <a:r>
              <a:rPr lang="en-US" sz="2800" b="1" dirty="0" smtClean="0">
                <a:latin typeface="Times New Roman" pitchFamily="18" charset="0"/>
                <a:cs typeface="Times New Roman" pitchFamily="18" charset="0"/>
              </a:rPr>
              <a:t>Algorithm</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begin procedure peek</a:t>
            </a:r>
          </a:p>
          <a:p>
            <a:r>
              <a:rPr lang="en-US" sz="2800" dirty="0" smtClean="0">
                <a:latin typeface="Times New Roman" pitchFamily="18" charset="0"/>
                <a:cs typeface="Times New Roman" pitchFamily="18" charset="0"/>
              </a:rPr>
              <a:t>   return queue[front]</a:t>
            </a:r>
          </a:p>
          <a:p>
            <a:r>
              <a:rPr lang="en-US" sz="2800" dirty="0" smtClean="0">
                <a:latin typeface="Times New Roman" pitchFamily="18" charset="0"/>
                <a:cs typeface="Times New Roman" pitchFamily="18" charset="0"/>
              </a:rPr>
              <a:t>end procedure</a:t>
            </a:r>
          </a:p>
          <a:p>
            <a:r>
              <a:rPr lang="en-US" sz="2800" dirty="0" smtClean="0">
                <a:latin typeface="Times New Roman" pitchFamily="18" charset="0"/>
                <a:cs typeface="Times New Roman" pitchFamily="18" charset="0"/>
              </a:rPr>
              <a:t>Implementation of peek() function </a:t>
            </a:r>
            <a:endParaRPr lang="en-US" sz="2800"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Example</a:t>
            </a:r>
            <a:endParaRPr lang="en-US" sz="2800"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peek() {</a:t>
            </a:r>
          </a:p>
          <a:p>
            <a:r>
              <a:rPr lang="en-US" sz="2800" dirty="0" smtClean="0">
                <a:latin typeface="Times New Roman" pitchFamily="18" charset="0"/>
                <a:cs typeface="Times New Roman" pitchFamily="18" charset="0"/>
              </a:rPr>
              <a:t>   return queue[front];</a:t>
            </a:r>
          </a:p>
          <a:p>
            <a:r>
              <a:rPr lang="en-US" sz="28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579</TotalTime>
  <Words>1662</Words>
  <Application>Microsoft Office PowerPoint</Application>
  <PresentationFormat>On-screen Show (4:3)</PresentationFormat>
  <Paragraphs>174</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 Queue &amp; Circular Queue in Data Structure  </vt:lpstr>
      <vt:lpstr>Queue</vt:lpstr>
      <vt:lpstr>Slide 3</vt:lpstr>
      <vt:lpstr>Slide 4</vt:lpstr>
      <vt:lpstr>Slide 5</vt:lpstr>
      <vt:lpstr> Implementation of Queue Data Structure </vt:lpstr>
      <vt:lpstr>Slide 7</vt:lpstr>
      <vt:lpstr>Basic Operations </vt:lpstr>
      <vt:lpstr>Algorithm </vt:lpstr>
      <vt:lpstr>Slide 10</vt:lpstr>
      <vt:lpstr>Slide 11</vt:lpstr>
      <vt:lpstr>Slide 12</vt:lpstr>
      <vt:lpstr>Slide 13</vt:lpstr>
      <vt:lpstr>Slide 14</vt:lpstr>
      <vt:lpstr>Slide 15</vt:lpstr>
      <vt:lpstr>Slide 16</vt:lpstr>
      <vt:lpstr>Slide 17</vt:lpstr>
      <vt:lpstr>Circular Queue</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Sort Algorithm</dc:title>
  <dc:creator>Dr_Manjulata</dc:creator>
  <cp:lastModifiedBy>Dr_Manjulata</cp:lastModifiedBy>
  <cp:revision>68</cp:revision>
  <dcterms:created xsi:type="dcterms:W3CDTF">2019-01-22T08:34:34Z</dcterms:created>
  <dcterms:modified xsi:type="dcterms:W3CDTF">2019-02-20T05:49:46Z</dcterms:modified>
</cp:coreProperties>
</file>