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280" r:id="rId21"/>
    <p:sldId id="284" r:id="rId22"/>
    <p:sldId id="317" r:id="rId23"/>
    <p:sldId id="283" r:id="rId24"/>
    <p:sldId id="319" r:id="rId25"/>
    <p:sldId id="320" r:id="rId26"/>
    <p:sldId id="321" r:id="rId27"/>
    <p:sldId id="293" r:id="rId28"/>
    <p:sldId id="294" r:id="rId29"/>
    <p:sldId id="295" r:id="rId30"/>
    <p:sldId id="322" r:id="rId31"/>
    <p:sldId id="32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434" autoAdjust="0"/>
  </p:normalViewPr>
  <p:slideViewPr>
    <p:cSldViewPr snapToGrid="0">
      <p:cViewPr>
        <p:scale>
          <a:sx n="50" d="100"/>
          <a:sy n="50" d="100"/>
        </p:scale>
        <p:origin x="-1500" y="-4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CE1350-CFE1-4923-ACFB-58057EA5BBCB}"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43996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E1350-CFE1-4923-ACFB-58057EA5BBCB}"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234716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E1350-CFE1-4923-ACFB-58057EA5BBCB}"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161857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E1350-CFE1-4923-ACFB-58057EA5BBCB}"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215409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CE1350-CFE1-4923-ACFB-58057EA5BBCB}"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241128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CE1350-CFE1-4923-ACFB-58057EA5BBCB}"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58093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CE1350-CFE1-4923-ACFB-58057EA5BBCB}" type="datetimeFigureOut">
              <a:rPr lang="en-US" smtClean="0"/>
              <a:pPr/>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322995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CE1350-CFE1-4923-ACFB-58057EA5BBCB}" type="datetimeFigureOut">
              <a:rPr lang="en-US" smtClean="0"/>
              <a:pPr/>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39313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E1350-CFE1-4923-ACFB-58057EA5BBCB}" type="datetimeFigureOut">
              <a:rPr lang="en-US" smtClean="0"/>
              <a:pPr/>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297917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E1350-CFE1-4923-ACFB-58057EA5BBCB}"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354472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E1350-CFE1-4923-ACFB-58057EA5BBCB}"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115991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E1350-CFE1-4923-ACFB-58057EA5BBCB}" type="datetimeFigureOut">
              <a:rPr lang="en-US" smtClean="0"/>
              <a:pPr/>
              <a:t>1/19/2019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2656-AA32-4326-9F75-3CA0E9D65BD2}" type="slidenum">
              <a:rPr lang="en-US" smtClean="0"/>
              <a:pPr/>
              <a:t>‹#›</a:t>
            </a:fld>
            <a:endParaRPr lang="en-US"/>
          </a:p>
        </p:txBody>
      </p:sp>
    </p:spTree>
    <p:extLst>
      <p:ext uri="{BB962C8B-B14F-4D97-AF65-F5344CB8AC3E}">
        <p14:creationId xmlns="" xmlns:p14="http://schemas.microsoft.com/office/powerpoint/2010/main" val="1660008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dncontribute.geeksforgeeks.org/wp-content/uploads/insertionsort.p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Sorting &amp; Searching Technique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0" y="-76200"/>
            <a:ext cx="12192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("Input array is \n");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&lt;num;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("%d\n", array[</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Bubble sorting begins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&lt;num;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(j = 0; j &lt; (num -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- 1); j++)</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 (array[j] &gt; array[j + 1])</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temp = array[j];</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array[j] = array[j + 1];</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array[j + 1] = temp;</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266700" y="495300"/>
            <a:ext cx="977265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("Sorted array is...\n");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&lt;num;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("%d\n", array[</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Algorithm using Selection Sort Technique </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590550"/>
            <a:ext cx="10210800" cy="6481763"/>
          </a:xfrm>
        </p:spPr>
        <p:txBody>
          <a:bodyPr>
            <a:noAutofit/>
          </a:bodyPr>
          <a:lstStyle/>
          <a:p>
            <a:pPr algn="just">
              <a:buNone/>
            </a:pPr>
            <a:r>
              <a:rPr lang="en-US" sz="3200" dirty="0" smtClean="0">
                <a:latin typeface="Times New Roman" pitchFamily="18" charset="0"/>
                <a:cs typeface="Times New Roman" pitchFamily="18" charset="0"/>
              </a:rPr>
              <a:t>Selection sort is one of the simplest sorting algorithms. It is similar to the hand picking where take the smallest element and put it in the first position and the second smallest at the second position and so on. It is also similar. First check for smallest element in the array and swap it with the first element of the array. Again, check for the smallest number in a </a:t>
            </a:r>
            <a:r>
              <a:rPr lang="en-US" sz="3200" dirty="0" err="1" smtClean="0">
                <a:latin typeface="Times New Roman" pitchFamily="18" charset="0"/>
                <a:cs typeface="Times New Roman" pitchFamily="18" charset="0"/>
              </a:rPr>
              <a:t>subarray</a:t>
            </a:r>
            <a:r>
              <a:rPr lang="en-US" sz="3200" dirty="0" smtClean="0">
                <a:latin typeface="Times New Roman" pitchFamily="18" charset="0"/>
                <a:cs typeface="Times New Roman" pitchFamily="18" charset="0"/>
              </a:rPr>
              <a:t> excluding the first element of the array as it is where it should be (at the first position) and put it in the second position of the array. And then continue repeating this process until the array gets sorted.</a:t>
            </a:r>
          </a:p>
          <a:p>
            <a:pPr algn="just">
              <a:buNone/>
            </a:pPr>
            <a:r>
              <a:rPr lang="en-US" sz="3200" b="1" dirty="0" smtClean="0">
                <a:latin typeface="Times New Roman" pitchFamily="18" charset="0"/>
                <a:cs typeface="Times New Roman" pitchFamily="18" charset="0"/>
              </a:rPr>
              <a:t>The time complexity of selection sort is (O(n</a:t>
            </a:r>
            <a:r>
              <a:rPr lang="en-US" sz="3200" b="1" baseline="30000" dirty="0" smtClean="0">
                <a:latin typeface="Times New Roman" pitchFamily="18" charset="0"/>
                <a:cs typeface="Times New Roman" pitchFamily="18" charset="0"/>
              </a:rPr>
              <a:t>2</a:t>
            </a:r>
            <a:r>
              <a:rPr lang="en-US" sz="3200" b="1" dirty="0" smtClean="0">
                <a:latin typeface="Times New Roman" pitchFamily="18" charset="0"/>
                <a:cs typeface="Times New Roman" pitchFamily="18" charset="0"/>
              </a:rPr>
              <a:t>)).</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lgn="just">
              <a:buNone/>
            </a:pPr>
            <a:r>
              <a:rPr lang="en-US" sz="3200" dirty="0" smtClean="0">
                <a:latin typeface="Times New Roman" pitchFamily="18" charset="0"/>
                <a:cs typeface="Times New Roman" pitchFamily="18" charset="0"/>
              </a:rPr>
              <a:t>Following steps to perform selection sort:</a:t>
            </a:r>
          </a:p>
          <a:p>
            <a:pPr lvl="1" algn="just"/>
            <a:r>
              <a:rPr lang="en-US" sz="3200" dirty="0" smtClean="0">
                <a:latin typeface="Times New Roman" pitchFamily="18" charset="0"/>
                <a:cs typeface="Times New Roman" pitchFamily="18" charset="0"/>
              </a:rPr>
              <a:t>Start from the first element in the array and search for the smallest element in the array.</a:t>
            </a:r>
          </a:p>
          <a:p>
            <a:pPr lvl="1" algn="just"/>
            <a:r>
              <a:rPr lang="en-US" sz="3200" dirty="0" smtClean="0">
                <a:latin typeface="Times New Roman" pitchFamily="18" charset="0"/>
                <a:cs typeface="Times New Roman" pitchFamily="18" charset="0"/>
              </a:rPr>
              <a:t>Swap the first element with the smallest element of the array.</a:t>
            </a:r>
          </a:p>
          <a:p>
            <a:pPr lvl="1" algn="just"/>
            <a:r>
              <a:rPr lang="en-US" sz="3200" dirty="0" smtClean="0">
                <a:latin typeface="Times New Roman" pitchFamily="18" charset="0"/>
                <a:cs typeface="Times New Roman" pitchFamily="18" charset="0"/>
              </a:rPr>
              <a:t>Take a </a:t>
            </a:r>
            <a:r>
              <a:rPr lang="en-US" sz="3200" dirty="0" err="1" smtClean="0">
                <a:latin typeface="Times New Roman" pitchFamily="18" charset="0"/>
                <a:cs typeface="Times New Roman" pitchFamily="18" charset="0"/>
              </a:rPr>
              <a:t>subarray</a:t>
            </a:r>
            <a:r>
              <a:rPr lang="en-US" sz="3200" dirty="0" smtClean="0">
                <a:latin typeface="Times New Roman" pitchFamily="18" charset="0"/>
                <a:cs typeface="Times New Roman" pitchFamily="18" charset="0"/>
              </a:rPr>
              <a:t> (excluding the first element of the array as it is at its place) and search for the smallest number in the </a:t>
            </a:r>
            <a:r>
              <a:rPr lang="en-US" sz="3200" dirty="0" err="1" smtClean="0">
                <a:latin typeface="Times New Roman" pitchFamily="18" charset="0"/>
                <a:cs typeface="Times New Roman" pitchFamily="18" charset="0"/>
              </a:rPr>
              <a:t>subarray</a:t>
            </a:r>
            <a:r>
              <a:rPr lang="en-US" sz="3200" dirty="0" smtClean="0">
                <a:latin typeface="Times New Roman" pitchFamily="18" charset="0"/>
                <a:cs typeface="Times New Roman" pitchFamily="18" charset="0"/>
              </a:rPr>
              <a:t> (second smallest number of the entire array) and swap it with the first element of the array (second element of the entire array).</a:t>
            </a:r>
          </a:p>
          <a:p>
            <a:pPr lvl="1" algn="just"/>
            <a:r>
              <a:rPr lang="en-US" sz="3200" dirty="0" smtClean="0">
                <a:latin typeface="Times New Roman" pitchFamily="18" charset="0"/>
                <a:cs typeface="Times New Roman" pitchFamily="18" charset="0"/>
              </a:rPr>
              <a:t>Repeat the steps 2 and 3 with new </a:t>
            </a:r>
            <a:r>
              <a:rPr lang="en-US" sz="3200" dirty="0" err="1" smtClean="0">
                <a:latin typeface="Times New Roman" pitchFamily="18" charset="0"/>
                <a:cs typeface="Times New Roman" pitchFamily="18" charset="0"/>
              </a:rPr>
              <a:t>subarrays</a:t>
            </a:r>
            <a:r>
              <a:rPr lang="en-US" sz="3200" dirty="0" smtClean="0">
                <a:latin typeface="Times New Roman" pitchFamily="18" charset="0"/>
                <a:cs typeface="Times New Roman" pitchFamily="18" charset="0"/>
              </a:rPr>
              <a:t> until the array gets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
            <a:ext cx="11353800" cy="6481763"/>
          </a:xfrm>
        </p:spPr>
        <p:txBody>
          <a:bodyPr>
            <a:noAutofit/>
          </a:bodyPr>
          <a:lstStyle/>
          <a:p>
            <a:pPr>
              <a:buNone/>
            </a:pPr>
            <a:r>
              <a:rPr lang="en-US" b="1" dirty="0" smtClean="0"/>
              <a:t>Algorithm:</a:t>
            </a:r>
          </a:p>
          <a:p>
            <a:pPr>
              <a:buNone/>
            </a:pPr>
            <a:r>
              <a:rPr lang="en-US" b="1" dirty="0" smtClean="0"/>
              <a:t>Step 1</a:t>
            </a:r>
            <a:r>
              <a:rPr lang="en-US" dirty="0" smtClean="0"/>
              <a:t> − Set MIN to location 0</a:t>
            </a:r>
          </a:p>
          <a:p>
            <a:pPr>
              <a:buNone/>
            </a:pPr>
            <a:r>
              <a:rPr lang="en-US" dirty="0" smtClean="0"/>
              <a:t> </a:t>
            </a:r>
            <a:r>
              <a:rPr lang="en-US" b="1" dirty="0" smtClean="0"/>
              <a:t>Step 2</a:t>
            </a:r>
            <a:r>
              <a:rPr lang="en-US" dirty="0" smtClean="0"/>
              <a:t> − Search the minimum element in the list </a:t>
            </a:r>
          </a:p>
          <a:p>
            <a:pPr>
              <a:buNone/>
            </a:pPr>
            <a:r>
              <a:rPr lang="en-US" b="1" dirty="0" smtClean="0"/>
              <a:t>Step 3</a:t>
            </a:r>
            <a:r>
              <a:rPr lang="en-US" dirty="0" smtClean="0"/>
              <a:t> − Swap with value at location MIN </a:t>
            </a:r>
          </a:p>
          <a:p>
            <a:pPr>
              <a:buNone/>
            </a:pPr>
            <a:r>
              <a:rPr lang="en-US" b="1" dirty="0" smtClean="0"/>
              <a:t>Step 4</a:t>
            </a:r>
            <a:r>
              <a:rPr lang="en-US" dirty="0" smtClean="0"/>
              <a:t> − Increment MIN to point to next element </a:t>
            </a:r>
          </a:p>
          <a:p>
            <a:pPr>
              <a:buNone/>
            </a:pPr>
            <a:r>
              <a:rPr lang="en-US" b="1" dirty="0" smtClean="0"/>
              <a:t>Step 5</a:t>
            </a:r>
            <a:r>
              <a:rPr lang="en-US" dirty="0" smtClean="0"/>
              <a:t> − Repeat until list is sorted</a:t>
            </a:r>
            <a:br>
              <a:rPr lang="en-US" dirty="0" smtClean="0"/>
            </a:br>
            <a:endParaRPr lang="en-US" dirty="0" smtClean="0"/>
          </a:p>
          <a:p>
            <a:pPr>
              <a:buNone/>
            </a:pPr>
            <a:r>
              <a:rPr lang="en-US" dirty="0" smtClean="0"/>
              <a:t>// Sort an </a:t>
            </a:r>
            <a:r>
              <a:rPr lang="en-US" dirty="0" err="1" smtClean="0"/>
              <a:t>arr</a:t>
            </a:r>
            <a:r>
              <a:rPr lang="en-US" dirty="0" smtClean="0"/>
              <a:t>[] of size n</a:t>
            </a:r>
            <a:br>
              <a:rPr lang="en-US" dirty="0" smtClean="0"/>
            </a:br>
            <a:r>
              <a:rPr lang="en-US" dirty="0" smtClean="0"/>
              <a:t>Selection_Sort()</a:t>
            </a:r>
            <a:br>
              <a:rPr lang="en-US" dirty="0" smtClean="0"/>
            </a:br>
            <a:r>
              <a:rPr lang="en-US" dirty="0" smtClean="0"/>
              <a:t>Loop from </a:t>
            </a:r>
            <a:r>
              <a:rPr lang="en-US" dirty="0" err="1" smtClean="0"/>
              <a:t>i</a:t>
            </a:r>
            <a:r>
              <a:rPr lang="en-US" dirty="0" smtClean="0"/>
              <a:t> = 1 to n-1.</a:t>
            </a:r>
            <a:br>
              <a:rPr lang="en-US" dirty="0" smtClean="0"/>
            </a:br>
            <a:r>
              <a:rPr lang="en-US" dirty="0" smtClean="0"/>
              <a:t>……a) Pick element a[</a:t>
            </a:r>
            <a:r>
              <a:rPr lang="en-US" dirty="0" err="1" smtClean="0"/>
              <a:t>i</a:t>
            </a:r>
            <a:r>
              <a:rPr lang="en-US" dirty="0" smtClean="0"/>
              <a:t>] and select it into sorted sequence a[0…i-1] or a[min]</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9" name="Table 18"/>
          <p:cNvGraphicFramePr>
            <a:graphicFrameLocks noGrp="1"/>
          </p:cNvGraphicFramePr>
          <p:nvPr/>
        </p:nvGraphicFramePr>
        <p:xfrm>
          <a:off x="1790700" y="933450"/>
          <a:ext cx="7029449" cy="476250"/>
        </p:xfrm>
        <a:graphic>
          <a:graphicData uri="http://schemas.openxmlformats.org/drawingml/2006/table">
            <a:tbl>
              <a:tblPr/>
              <a:tblGrid>
                <a:gridCol w="1004207"/>
                <a:gridCol w="1004207"/>
                <a:gridCol w="1004207"/>
                <a:gridCol w="1004207"/>
                <a:gridCol w="1004207"/>
                <a:gridCol w="1004207"/>
                <a:gridCol w="1004207"/>
              </a:tblGrid>
              <a:tr h="476250">
                <a:tc>
                  <a:txBody>
                    <a:bodyPr/>
                    <a:lstStyle/>
                    <a:p>
                      <a:pPr marL="0" marR="0">
                        <a:lnSpc>
                          <a:spcPct val="115000"/>
                        </a:lnSpc>
                        <a:spcBef>
                          <a:spcPts val="0"/>
                        </a:spcBef>
                        <a:spcAft>
                          <a:spcPts val="1000"/>
                        </a:spcAft>
                      </a:pPr>
                      <a:r>
                        <a:rPr lang="en-US" sz="2400" dirty="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74" name="Rectangle 2"/>
          <p:cNvSpPr>
            <a:spLocks noChangeArrowheads="1"/>
          </p:cNvSpPr>
          <p:nvPr/>
        </p:nvSpPr>
        <p:spPr bwMode="auto">
          <a:xfrm>
            <a:off x="171450" y="342900"/>
            <a:ext cx="17907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Initial array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21" name="Table 20"/>
          <p:cNvGraphicFramePr>
            <a:graphicFrameLocks noGrp="1"/>
          </p:cNvGraphicFramePr>
          <p:nvPr/>
        </p:nvGraphicFramePr>
        <p:xfrm>
          <a:off x="1763394" y="2008631"/>
          <a:ext cx="7152005" cy="439674"/>
        </p:xfrm>
        <a:graphic>
          <a:graphicData uri="http://schemas.openxmlformats.org/drawingml/2006/table">
            <a:tbl>
              <a:tblPr/>
              <a:tblGrid>
                <a:gridCol w="1021715"/>
                <a:gridCol w="1021715"/>
                <a:gridCol w="1021715"/>
                <a:gridCol w="1021715"/>
                <a:gridCol w="1021715"/>
                <a:gridCol w="1021715"/>
                <a:gridCol w="1021715"/>
              </a:tblGrid>
              <a:tr h="0">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16 </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10</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nvGraphicFramePr>
        <p:xfrm>
          <a:off x="1725297" y="2694431"/>
          <a:ext cx="7304402" cy="439674"/>
        </p:xfrm>
        <a:graphic>
          <a:graphicData uri="http://schemas.openxmlformats.org/drawingml/2006/table">
            <a:tbl>
              <a:tblPr/>
              <a:tblGrid>
                <a:gridCol w="1043486"/>
                <a:gridCol w="1043486"/>
                <a:gridCol w="1043486"/>
                <a:gridCol w="1043486"/>
                <a:gridCol w="1043486"/>
                <a:gridCol w="1043486"/>
                <a:gridCol w="1043486"/>
              </a:tblGrid>
              <a:tr h="0">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10</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16</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75" name="Rectangle 3"/>
          <p:cNvSpPr>
            <a:spLocks noChangeArrowheads="1"/>
          </p:cNvSpPr>
          <p:nvPr/>
        </p:nvSpPr>
        <p:spPr bwMode="auto">
          <a:xfrm>
            <a:off x="266700" y="1466851"/>
            <a:ext cx="32385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First iteration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3"/>
          <p:cNvSpPr/>
          <p:nvPr/>
        </p:nvSpPr>
        <p:spPr>
          <a:xfrm>
            <a:off x="263810" y="3187184"/>
            <a:ext cx="2568460" cy="523220"/>
          </a:xfrm>
          <a:prstGeom prst="rect">
            <a:avLst/>
          </a:prstGeom>
        </p:spPr>
        <p:txBody>
          <a:bodyPr wrap="none">
            <a:spAutoFit/>
          </a:bodyPr>
          <a:lstStyle/>
          <a:p>
            <a:r>
              <a:rPr lang="en-US" sz="2800" dirty="0" smtClean="0"/>
              <a:t>Second iteration</a:t>
            </a:r>
            <a:endParaRPr lang="en-US" sz="2800" dirty="0"/>
          </a:p>
        </p:txBody>
      </p:sp>
      <p:graphicFrame>
        <p:nvGraphicFramePr>
          <p:cNvPr id="25" name="Table 24"/>
          <p:cNvGraphicFramePr>
            <a:graphicFrameLocks noGrp="1"/>
          </p:cNvGraphicFramePr>
          <p:nvPr/>
        </p:nvGraphicFramePr>
        <p:xfrm>
          <a:off x="1763397" y="3685031"/>
          <a:ext cx="7437752" cy="439674"/>
        </p:xfrm>
        <a:graphic>
          <a:graphicData uri="http://schemas.openxmlformats.org/drawingml/2006/table">
            <a:tbl>
              <a:tblPr/>
              <a:tblGrid>
                <a:gridCol w="1062536"/>
                <a:gridCol w="1062536"/>
                <a:gridCol w="1062536"/>
                <a:gridCol w="1062536"/>
                <a:gridCol w="1062536"/>
                <a:gridCol w="1062536"/>
                <a:gridCol w="1062536"/>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19</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11</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6" name="Table 25"/>
          <p:cNvGraphicFramePr>
            <a:graphicFrameLocks noGrp="1"/>
          </p:cNvGraphicFramePr>
          <p:nvPr/>
        </p:nvGraphicFramePr>
        <p:xfrm>
          <a:off x="1820547" y="4370831"/>
          <a:ext cx="7437752" cy="439674"/>
        </p:xfrm>
        <a:graphic>
          <a:graphicData uri="http://schemas.openxmlformats.org/drawingml/2006/table">
            <a:tbl>
              <a:tblPr/>
              <a:tblGrid>
                <a:gridCol w="1062536"/>
                <a:gridCol w="1062536"/>
                <a:gridCol w="1062536"/>
                <a:gridCol w="1062536"/>
                <a:gridCol w="1062536"/>
                <a:gridCol w="1062536"/>
                <a:gridCol w="1062536"/>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11</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19</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76"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7"/>
          <p:cNvSpPr/>
          <p:nvPr/>
        </p:nvSpPr>
        <p:spPr>
          <a:xfrm>
            <a:off x="171703" y="4768334"/>
            <a:ext cx="2263505" cy="523220"/>
          </a:xfrm>
          <a:prstGeom prst="rect">
            <a:avLst/>
          </a:prstGeom>
        </p:spPr>
        <p:txBody>
          <a:bodyPr wrap="none">
            <a:spAutoFit/>
          </a:bodyPr>
          <a:lstStyle/>
          <a:p>
            <a:r>
              <a:rPr lang="en-US" sz="2800" dirty="0" smtClean="0"/>
              <a:t>Third iteration</a:t>
            </a:r>
            <a:endParaRPr lang="en-US" sz="2800" dirty="0"/>
          </a:p>
        </p:txBody>
      </p:sp>
      <p:graphicFrame>
        <p:nvGraphicFramePr>
          <p:cNvPr id="29" name="Table 28"/>
          <p:cNvGraphicFramePr>
            <a:graphicFrameLocks noGrp="1"/>
          </p:cNvGraphicFramePr>
          <p:nvPr/>
        </p:nvGraphicFramePr>
        <p:xfrm>
          <a:off x="1915795" y="5475731"/>
          <a:ext cx="7475854" cy="439674"/>
        </p:xfrm>
        <a:graphic>
          <a:graphicData uri="http://schemas.openxmlformats.org/drawingml/2006/table">
            <a:tbl>
              <a:tblPr/>
              <a:tblGrid>
                <a:gridCol w="1067979"/>
                <a:gridCol w="1067979"/>
                <a:gridCol w="1143445"/>
                <a:gridCol w="992514"/>
                <a:gridCol w="1067979"/>
                <a:gridCol w="1067979"/>
                <a:gridCol w="1067979"/>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12</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19</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nvGraphicFramePr>
        <p:xfrm>
          <a:off x="1915796" y="6066281"/>
          <a:ext cx="7475853" cy="439674"/>
        </p:xfrm>
        <a:graphic>
          <a:graphicData uri="http://schemas.openxmlformats.org/drawingml/2006/table">
            <a:tbl>
              <a:tblPr/>
              <a:tblGrid>
                <a:gridCol w="1067979"/>
                <a:gridCol w="1067979"/>
                <a:gridCol w="1067979"/>
                <a:gridCol w="1067979"/>
                <a:gridCol w="1067979"/>
                <a:gridCol w="1067979"/>
                <a:gridCol w="1067979"/>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14</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15</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075" name="Rectangle 3"/>
          <p:cNvSpPr>
            <a:spLocks noChangeArrowheads="1"/>
          </p:cNvSpPr>
          <p:nvPr/>
        </p:nvSpPr>
        <p:spPr bwMode="auto">
          <a:xfrm>
            <a:off x="266700" y="266701"/>
            <a:ext cx="32385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Fourth iteration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3"/>
          <p:cNvSpPr/>
          <p:nvPr/>
        </p:nvSpPr>
        <p:spPr>
          <a:xfrm>
            <a:off x="263810" y="2101334"/>
            <a:ext cx="2173865" cy="523220"/>
          </a:xfrm>
          <a:prstGeom prst="rect">
            <a:avLst/>
          </a:prstGeom>
        </p:spPr>
        <p:txBody>
          <a:bodyPr wrap="none">
            <a:spAutoFit/>
          </a:bodyPr>
          <a:lstStyle/>
          <a:p>
            <a:r>
              <a:rPr lang="en-US" sz="2800" dirty="0" smtClean="0"/>
              <a:t>Fifth iteration</a:t>
            </a:r>
            <a:endParaRPr lang="en-US" sz="2800" dirty="0"/>
          </a:p>
        </p:txBody>
      </p:sp>
      <p:sp>
        <p:nvSpPr>
          <p:cNvPr id="3076"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7"/>
          <p:cNvSpPr/>
          <p:nvPr/>
        </p:nvSpPr>
        <p:spPr>
          <a:xfrm>
            <a:off x="171703" y="3682484"/>
            <a:ext cx="2221377" cy="523220"/>
          </a:xfrm>
          <a:prstGeom prst="rect">
            <a:avLst/>
          </a:prstGeom>
        </p:spPr>
        <p:txBody>
          <a:bodyPr wrap="none">
            <a:spAutoFit/>
          </a:bodyPr>
          <a:lstStyle/>
          <a:p>
            <a:r>
              <a:rPr lang="en-US" sz="2800" dirty="0" smtClean="0"/>
              <a:t>Sixth iteration</a:t>
            </a:r>
            <a:endParaRPr lang="en-US" sz="2800" dirty="0"/>
          </a:p>
        </p:txBody>
      </p:sp>
      <p:graphicFrame>
        <p:nvGraphicFramePr>
          <p:cNvPr id="15" name="Table 14"/>
          <p:cNvGraphicFramePr>
            <a:graphicFrameLocks noGrp="1"/>
          </p:cNvGraphicFramePr>
          <p:nvPr/>
        </p:nvGraphicFramePr>
        <p:xfrm>
          <a:off x="2571752" y="808481"/>
          <a:ext cx="7886697" cy="439674"/>
        </p:xfrm>
        <a:graphic>
          <a:graphicData uri="http://schemas.openxmlformats.org/drawingml/2006/table">
            <a:tbl>
              <a:tblPr/>
              <a:tblGrid>
                <a:gridCol w="1126671"/>
                <a:gridCol w="1126671"/>
                <a:gridCol w="1126671"/>
                <a:gridCol w="1126671"/>
                <a:gridCol w="1126671"/>
                <a:gridCol w="1126671"/>
                <a:gridCol w="1126671"/>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15</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14</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graphicFrame>
        <p:nvGraphicFramePr>
          <p:cNvPr id="16" name="Table 15"/>
          <p:cNvGraphicFramePr>
            <a:graphicFrameLocks noGrp="1"/>
          </p:cNvGraphicFramePr>
          <p:nvPr/>
        </p:nvGraphicFramePr>
        <p:xfrm>
          <a:off x="2590802" y="1684781"/>
          <a:ext cx="7886697" cy="439674"/>
        </p:xfrm>
        <a:graphic>
          <a:graphicData uri="http://schemas.openxmlformats.org/drawingml/2006/table">
            <a:tbl>
              <a:tblPr/>
              <a:tblGrid>
                <a:gridCol w="1126671"/>
                <a:gridCol w="1126671"/>
                <a:gridCol w="1126671"/>
                <a:gridCol w="1126671"/>
                <a:gridCol w="1126671"/>
                <a:gridCol w="1126671"/>
                <a:gridCol w="1126671"/>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14</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15</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sp>
        <p:nvSpPr>
          <p:cNvPr id="44033"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8" name="Table 17"/>
          <p:cNvGraphicFramePr>
            <a:graphicFrameLocks noGrp="1"/>
          </p:cNvGraphicFramePr>
          <p:nvPr/>
        </p:nvGraphicFramePr>
        <p:xfrm>
          <a:off x="2933698" y="2599181"/>
          <a:ext cx="7639051" cy="439674"/>
        </p:xfrm>
        <a:graphic>
          <a:graphicData uri="http://schemas.openxmlformats.org/drawingml/2006/table">
            <a:tbl>
              <a:tblPr/>
              <a:tblGrid>
                <a:gridCol w="1091293"/>
                <a:gridCol w="1091293"/>
                <a:gridCol w="1091293"/>
                <a:gridCol w="1091293"/>
                <a:gridCol w="1091293"/>
                <a:gridCol w="1091293"/>
                <a:gridCol w="1091293"/>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16</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15</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graphicFrame>
        <p:nvGraphicFramePr>
          <p:cNvPr id="20" name="Table 19"/>
          <p:cNvGraphicFramePr>
            <a:graphicFrameLocks noGrp="1"/>
          </p:cNvGraphicFramePr>
          <p:nvPr/>
        </p:nvGraphicFramePr>
        <p:xfrm>
          <a:off x="2933698" y="3399281"/>
          <a:ext cx="7639051" cy="439674"/>
        </p:xfrm>
        <a:graphic>
          <a:graphicData uri="http://schemas.openxmlformats.org/drawingml/2006/table">
            <a:tbl>
              <a:tblPr/>
              <a:tblGrid>
                <a:gridCol w="1091293"/>
                <a:gridCol w="1091293"/>
                <a:gridCol w="1091293"/>
                <a:gridCol w="1091293"/>
                <a:gridCol w="1091293"/>
                <a:gridCol w="1091293"/>
                <a:gridCol w="1091293"/>
              </a:tblGrid>
              <a:tr h="0">
                <a:tc>
                  <a:txBody>
                    <a:bodyPr/>
                    <a:lstStyle/>
                    <a:p>
                      <a:pPr marL="0" marR="0">
                        <a:lnSpc>
                          <a:spcPct val="115000"/>
                        </a:lnSpc>
                        <a:spcBef>
                          <a:spcPts val="0"/>
                        </a:spcBef>
                        <a:spcAft>
                          <a:spcPts val="1000"/>
                        </a:spcAft>
                      </a:pPr>
                      <a:r>
                        <a:rPr lang="en-US" sz="2400" dirty="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15</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16</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sp>
        <p:nvSpPr>
          <p:cNvPr id="4403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3" name="Table 22"/>
          <p:cNvGraphicFramePr>
            <a:graphicFrameLocks noGrp="1"/>
          </p:cNvGraphicFramePr>
          <p:nvPr/>
        </p:nvGraphicFramePr>
        <p:xfrm>
          <a:off x="3257553" y="4256531"/>
          <a:ext cx="7437752" cy="439674"/>
        </p:xfrm>
        <a:graphic>
          <a:graphicData uri="http://schemas.openxmlformats.org/drawingml/2006/table">
            <a:tbl>
              <a:tblPr/>
              <a:tblGrid>
                <a:gridCol w="1062536"/>
                <a:gridCol w="1062536"/>
                <a:gridCol w="1062536"/>
                <a:gridCol w="1062536"/>
                <a:gridCol w="1062536"/>
                <a:gridCol w="1062536"/>
                <a:gridCol w="1062536"/>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19</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16</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graphicFrame>
        <p:nvGraphicFramePr>
          <p:cNvPr id="27" name="Table 26"/>
          <p:cNvGraphicFramePr>
            <a:graphicFrameLocks noGrp="1"/>
          </p:cNvGraphicFramePr>
          <p:nvPr/>
        </p:nvGraphicFramePr>
        <p:xfrm>
          <a:off x="3257553" y="4942331"/>
          <a:ext cx="7437752" cy="439674"/>
        </p:xfrm>
        <a:graphic>
          <a:graphicData uri="http://schemas.openxmlformats.org/drawingml/2006/table">
            <a:tbl>
              <a:tblPr/>
              <a:tblGrid>
                <a:gridCol w="1062536"/>
                <a:gridCol w="1062536"/>
                <a:gridCol w="1062536"/>
                <a:gridCol w="1062536"/>
                <a:gridCol w="1062536"/>
                <a:gridCol w="1062536"/>
                <a:gridCol w="1062536"/>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solidFill>
                            <a:srgbClr val="FFFFFF"/>
                          </a:solidFill>
                          <a:latin typeface="Calibri"/>
                          <a:ea typeface="Times New Roman"/>
                          <a:cs typeface="Times New Roman"/>
                        </a:rPr>
                        <a:t>16</a:t>
                      </a:r>
                      <a:endParaRPr lang="en-US" sz="240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2400" dirty="0">
                          <a:solidFill>
                            <a:srgbClr val="FFFFFF"/>
                          </a:solidFill>
                          <a:latin typeface="Calibri"/>
                          <a:ea typeface="Times New Roman"/>
                          <a:cs typeface="Times New Roman"/>
                        </a:rPr>
                        <a:t>19</a:t>
                      </a:r>
                      <a:endParaRPr lang="en-US" sz="2400" dirty="0">
                        <a:latin typeface="Calibri"/>
                        <a:ea typeface="Times New Roman"/>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r>
            </a:tbl>
          </a:graphicData>
        </a:graphic>
      </p:graphicFrame>
      <p:sp>
        <p:nvSpPr>
          <p:cNvPr id="44035"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30"/>
          <p:cNvSpPr/>
          <p:nvPr/>
        </p:nvSpPr>
        <p:spPr>
          <a:xfrm>
            <a:off x="266953" y="5358884"/>
            <a:ext cx="2197909" cy="523220"/>
          </a:xfrm>
          <a:prstGeom prst="rect">
            <a:avLst/>
          </a:prstGeom>
        </p:spPr>
        <p:txBody>
          <a:bodyPr wrap="none">
            <a:spAutoFit/>
          </a:bodyPr>
          <a:lstStyle/>
          <a:p>
            <a:r>
              <a:rPr lang="en-US" sz="2800" dirty="0" smtClean="0"/>
              <a:t>Final iteration</a:t>
            </a:r>
            <a:endParaRPr lang="en-US" sz="2800" dirty="0"/>
          </a:p>
        </p:txBody>
      </p:sp>
      <p:graphicFrame>
        <p:nvGraphicFramePr>
          <p:cNvPr id="32" name="Table 31"/>
          <p:cNvGraphicFramePr>
            <a:graphicFrameLocks noGrp="1"/>
          </p:cNvGraphicFramePr>
          <p:nvPr/>
        </p:nvGraphicFramePr>
        <p:xfrm>
          <a:off x="3096891" y="5780531"/>
          <a:ext cx="7799708" cy="439674"/>
        </p:xfrm>
        <a:graphic>
          <a:graphicData uri="http://schemas.openxmlformats.org/drawingml/2006/table">
            <a:tbl>
              <a:tblPr/>
              <a:tblGrid>
                <a:gridCol w="1114244"/>
                <a:gridCol w="1114244"/>
                <a:gridCol w="1114244"/>
                <a:gridCol w="1114244"/>
                <a:gridCol w="1114244"/>
                <a:gridCol w="1114244"/>
                <a:gridCol w="1114244"/>
              </a:tblGrid>
              <a:tr h="0">
                <a:tc>
                  <a:txBody>
                    <a:bodyPr/>
                    <a:lstStyle/>
                    <a:p>
                      <a:pPr marL="0" marR="0">
                        <a:lnSpc>
                          <a:spcPct val="115000"/>
                        </a:lnSpc>
                        <a:spcBef>
                          <a:spcPts val="0"/>
                        </a:spcBef>
                        <a:spcAft>
                          <a:spcPts val="1000"/>
                        </a:spcAft>
                      </a:pPr>
                      <a:r>
                        <a:rPr lang="en-US" sz="2400">
                          <a:latin typeface="Calibri"/>
                          <a:ea typeface="Times New Roman"/>
                          <a:cs typeface="Times New Roman"/>
                        </a:rPr>
                        <a:t>10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a:latin typeface="Calibri"/>
                          <a:ea typeface="Times New Roman"/>
                          <a:cs typeface="Times New Roman"/>
                        </a:rPr>
                        <a:t>16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c>
                  <a:txBody>
                    <a:bodyPr/>
                    <a:lstStyle/>
                    <a:p>
                      <a:pPr marL="0" marR="0">
                        <a:lnSpc>
                          <a:spcPct val="115000"/>
                        </a:lnSpc>
                        <a:spcBef>
                          <a:spcPts val="0"/>
                        </a:spcBef>
                        <a:spcAft>
                          <a:spcPts val="1000"/>
                        </a:spcAft>
                      </a:pPr>
                      <a:r>
                        <a:rPr lang="en-US" sz="2400" dirty="0">
                          <a:latin typeface="Calibri"/>
                          <a:ea typeface="Times New Roman"/>
                          <a:cs typeface="Times New Roman"/>
                        </a:rPr>
                        <a:t>19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66"/>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533400" y="-19050"/>
            <a:ext cx="105537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#include &lt;</a:t>
            </a:r>
            <a:r>
              <a:rPr lang="en-US" sz="2800" dirty="0" err="1" smtClean="0"/>
              <a:t>stdio.h</a:t>
            </a:r>
            <a:r>
              <a:rPr lang="en-US" sz="2800" dirty="0" smtClean="0"/>
              <a:t>&gt;</a:t>
            </a:r>
          </a:p>
          <a:p>
            <a:r>
              <a:rPr lang="en-US" sz="2800" dirty="0" smtClean="0"/>
              <a:t>void </a:t>
            </a:r>
            <a:r>
              <a:rPr lang="en-US" sz="2800" dirty="0" err="1" smtClean="0"/>
              <a:t>selection_sort</a:t>
            </a:r>
            <a:r>
              <a:rPr lang="en-US" sz="2800" dirty="0" smtClean="0"/>
              <a:t>();</a:t>
            </a:r>
          </a:p>
          <a:p>
            <a:r>
              <a:rPr lang="en-US" sz="2800" dirty="0" err="1" smtClean="0"/>
              <a:t>int</a:t>
            </a:r>
            <a:r>
              <a:rPr lang="en-US" sz="2800" dirty="0" smtClean="0"/>
              <a:t> a[30], n;</a:t>
            </a:r>
          </a:p>
          <a:p>
            <a:r>
              <a:rPr lang="en-US" sz="2800" dirty="0" smtClean="0"/>
              <a:t>void main()</a:t>
            </a:r>
          </a:p>
          <a:p>
            <a:r>
              <a:rPr lang="en-US" sz="2800" dirty="0" smtClean="0"/>
              <a:t>{</a:t>
            </a:r>
          </a:p>
          <a:p>
            <a:r>
              <a:rPr lang="en-US" sz="2800" dirty="0" smtClean="0"/>
              <a:t>    </a:t>
            </a:r>
            <a:r>
              <a:rPr lang="en-US" sz="2800" dirty="0" err="1" smtClean="0"/>
              <a:t>int</a:t>
            </a:r>
            <a:r>
              <a:rPr lang="en-US" sz="2800" dirty="0" smtClean="0"/>
              <a:t> </a:t>
            </a:r>
            <a:r>
              <a:rPr lang="en-US" sz="2800" dirty="0" err="1" smtClean="0"/>
              <a:t>i</a:t>
            </a:r>
            <a:r>
              <a:rPr lang="en-US" sz="2800" dirty="0" smtClean="0"/>
              <a:t>;</a:t>
            </a:r>
          </a:p>
          <a:p>
            <a:r>
              <a:rPr lang="en-US" sz="2800" dirty="0" smtClean="0"/>
              <a:t>    </a:t>
            </a:r>
            <a:r>
              <a:rPr lang="en-US" sz="2800" dirty="0" err="1" smtClean="0"/>
              <a:t>printf</a:t>
            </a:r>
            <a:r>
              <a:rPr lang="en-US" sz="2800" dirty="0" smtClean="0"/>
              <a:t>("\</a:t>
            </a:r>
            <a:r>
              <a:rPr lang="en-US" sz="2800" dirty="0" err="1" smtClean="0"/>
              <a:t>nEnter</a:t>
            </a:r>
            <a:r>
              <a:rPr lang="en-US" sz="2800" dirty="0" smtClean="0"/>
              <a:t> size of an array: ");</a:t>
            </a:r>
          </a:p>
          <a:p>
            <a:r>
              <a:rPr lang="en-US" sz="2800" dirty="0" smtClean="0"/>
              <a:t>    </a:t>
            </a:r>
            <a:r>
              <a:rPr lang="en-US" sz="2800" dirty="0" err="1" smtClean="0"/>
              <a:t>scanf</a:t>
            </a:r>
            <a:r>
              <a:rPr lang="en-US" sz="2800" dirty="0" smtClean="0"/>
              <a:t>("%d", &amp;n);</a:t>
            </a:r>
          </a:p>
          <a:p>
            <a:r>
              <a:rPr lang="en-US" sz="2800" dirty="0" smtClean="0"/>
              <a:t>    </a:t>
            </a:r>
            <a:r>
              <a:rPr lang="en-US" sz="2800" dirty="0" err="1" smtClean="0"/>
              <a:t>printf</a:t>
            </a:r>
            <a:r>
              <a:rPr lang="en-US" sz="2800" dirty="0" smtClean="0"/>
              <a:t>("\</a:t>
            </a:r>
            <a:r>
              <a:rPr lang="en-US" sz="2800" dirty="0" err="1" smtClean="0"/>
              <a:t>nEnter</a:t>
            </a:r>
            <a:r>
              <a:rPr lang="en-US" sz="2800" dirty="0" smtClean="0"/>
              <a:t> elements of an array:\n");</a:t>
            </a:r>
          </a:p>
          <a:p>
            <a:r>
              <a:rPr lang="en-US" sz="2800" dirty="0" smtClean="0"/>
              <a:t>    for(</a:t>
            </a:r>
            <a:r>
              <a:rPr lang="en-US" sz="2800" dirty="0" err="1" smtClean="0"/>
              <a:t>i</a:t>
            </a:r>
            <a:r>
              <a:rPr lang="en-US" sz="2800" dirty="0" smtClean="0"/>
              <a:t>=0; </a:t>
            </a:r>
            <a:r>
              <a:rPr lang="en-US" sz="2800" dirty="0" err="1" smtClean="0"/>
              <a:t>i</a:t>
            </a:r>
            <a:r>
              <a:rPr lang="en-US" sz="2800" dirty="0" smtClean="0"/>
              <a:t>&lt;n; </a:t>
            </a:r>
            <a:r>
              <a:rPr lang="en-US" sz="2800" dirty="0" err="1" smtClean="0"/>
              <a:t>i</a:t>
            </a:r>
            <a:r>
              <a:rPr lang="en-US" sz="2800" dirty="0" smtClean="0"/>
              <a:t>++)</a:t>
            </a:r>
          </a:p>
          <a:p>
            <a:r>
              <a:rPr lang="en-US" sz="2800" dirty="0" smtClean="0"/>
              <a:t>        </a:t>
            </a:r>
            <a:r>
              <a:rPr lang="en-US" sz="2800" dirty="0" err="1" smtClean="0"/>
              <a:t>scanf</a:t>
            </a:r>
            <a:r>
              <a:rPr lang="en-US" sz="2800" dirty="0" smtClean="0"/>
              <a:t>("%d", &amp;a[</a:t>
            </a:r>
            <a:r>
              <a:rPr lang="en-US" sz="2800" dirty="0" err="1" smtClean="0"/>
              <a:t>i</a:t>
            </a:r>
            <a:r>
              <a:rPr lang="en-US" sz="2800" dirty="0" smtClean="0"/>
              <a:t>]);</a:t>
            </a:r>
          </a:p>
          <a:p>
            <a:r>
              <a:rPr lang="en-US" sz="2800" dirty="0" smtClean="0"/>
              <a:t>    </a:t>
            </a:r>
            <a:r>
              <a:rPr lang="en-US" sz="2800" dirty="0" err="1" smtClean="0"/>
              <a:t>selection_sort</a:t>
            </a:r>
            <a:r>
              <a:rPr lang="en-US" sz="2800" dirty="0" smtClean="0"/>
              <a:t>();</a:t>
            </a:r>
          </a:p>
          <a:p>
            <a:r>
              <a:rPr lang="en-US" sz="2800" dirty="0" smtClean="0"/>
              <a:t>    </a:t>
            </a:r>
            <a:r>
              <a:rPr lang="en-US" sz="2800" dirty="0" err="1" smtClean="0"/>
              <a:t>printf</a:t>
            </a:r>
            <a:r>
              <a:rPr lang="en-US" sz="2800" dirty="0" smtClean="0"/>
              <a:t>("\n\</a:t>
            </a:r>
            <a:r>
              <a:rPr lang="en-US" sz="2800" dirty="0" err="1" smtClean="0"/>
              <a:t>nAfter</a:t>
            </a:r>
            <a:r>
              <a:rPr lang="en-US" sz="2800" dirty="0" smtClean="0"/>
              <a:t> sorting:\n");</a:t>
            </a:r>
          </a:p>
          <a:p>
            <a:r>
              <a:rPr lang="en-US" sz="2800" dirty="0" smtClean="0"/>
              <a:t>    for(</a:t>
            </a:r>
            <a:r>
              <a:rPr lang="en-US" sz="2800" dirty="0" err="1" smtClean="0"/>
              <a:t>i</a:t>
            </a:r>
            <a:r>
              <a:rPr lang="en-US" sz="2800" dirty="0" smtClean="0"/>
              <a:t>=0; </a:t>
            </a:r>
            <a:r>
              <a:rPr lang="en-US" sz="2800" dirty="0" err="1" smtClean="0"/>
              <a:t>i</a:t>
            </a:r>
            <a:r>
              <a:rPr lang="en-US" sz="2800" dirty="0" smtClean="0"/>
              <a:t>&lt;n; </a:t>
            </a:r>
            <a:r>
              <a:rPr lang="en-US" sz="2800" dirty="0" err="1" smtClean="0"/>
              <a:t>i</a:t>
            </a:r>
            <a:r>
              <a:rPr lang="en-US" sz="2800" dirty="0" smtClean="0"/>
              <a:t>++)</a:t>
            </a:r>
          </a:p>
          <a:p>
            <a:r>
              <a:rPr lang="en-US" sz="2800" dirty="0" smtClean="0"/>
              <a:t>        </a:t>
            </a:r>
            <a:r>
              <a:rPr lang="en-US" sz="2800" dirty="0" err="1" smtClean="0"/>
              <a:t>printf</a:t>
            </a:r>
            <a:r>
              <a:rPr lang="en-US" sz="2800" dirty="0" smtClean="0"/>
              <a:t>("\</a:t>
            </a:r>
            <a:r>
              <a:rPr lang="en-US" sz="2800" dirty="0" err="1" smtClean="0"/>
              <a:t>n%d</a:t>
            </a:r>
            <a:r>
              <a:rPr lang="en-US" sz="2800" dirty="0" smtClean="0"/>
              <a:t>", a[</a:t>
            </a:r>
            <a:r>
              <a:rPr lang="en-US" sz="2800" dirty="0" err="1" smtClean="0"/>
              <a:t>i</a:t>
            </a:r>
            <a:r>
              <a:rPr lang="en-US" sz="2800" dirty="0" smtClean="0"/>
              <a:t>]);</a:t>
            </a:r>
          </a:p>
          <a:p>
            <a:r>
              <a:rPr lang="en-US" sz="2800" dirty="0" smtClean="0"/>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476250" y="-76200"/>
            <a:ext cx="984885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    </a:t>
            </a:r>
            <a:r>
              <a:rPr lang="en-US" sz="2800" dirty="0" err="1" smtClean="0"/>
              <a:t>getch</a:t>
            </a:r>
            <a:r>
              <a:rPr lang="en-US" sz="2800" dirty="0" smtClean="0"/>
              <a:t>();</a:t>
            </a:r>
          </a:p>
          <a:p>
            <a:r>
              <a:rPr lang="en-US" sz="2800" dirty="0" smtClean="0"/>
              <a:t>}}</a:t>
            </a:r>
          </a:p>
          <a:p>
            <a:r>
              <a:rPr lang="en-US" sz="2800" dirty="0" smtClean="0"/>
              <a:t>void </a:t>
            </a:r>
            <a:r>
              <a:rPr lang="en-US" sz="2800" dirty="0" err="1" smtClean="0"/>
              <a:t>selection_sort</a:t>
            </a:r>
            <a:r>
              <a:rPr lang="en-US" sz="2800" dirty="0" smtClean="0"/>
              <a:t>()</a:t>
            </a:r>
          </a:p>
          <a:p>
            <a:r>
              <a:rPr lang="en-US" sz="2800" dirty="0" smtClean="0"/>
              <a:t>{</a:t>
            </a:r>
          </a:p>
          <a:p>
            <a:r>
              <a:rPr lang="en-US" sz="2800" dirty="0" smtClean="0"/>
              <a:t>    </a:t>
            </a:r>
            <a:r>
              <a:rPr lang="en-US" sz="2800" dirty="0" err="1" smtClean="0"/>
              <a:t>int</a:t>
            </a:r>
            <a:r>
              <a:rPr lang="en-US" sz="2800" dirty="0" smtClean="0"/>
              <a:t> </a:t>
            </a:r>
            <a:r>
              <a:rPr lang="en-US" sz="2800" dirty="0" err="1" smtClean="0"/>
              <a:t>i</a:t>
            </a:r>
            <a:r>
              <a:rPr lang="en-US" sz="2800" dirty="0" smtClean="0"/>
              <a:t>, j, min, temp;</a:t>
            </a:r>
          </a:p>
          <a:p>
            <a:r>
              <a:rPr lang="en-US" sz="2800" dirty="0" smtClean="0"/>
              <a:t>    for (</a:t>
            </a:r>
            <a:r>
              <a:rPr lang="en-US" sz="2800" dirty="0" err="1" smtClean="0"/>
              <a:t>i</a:t>
            </a:r>
            <a:r>
              <a:rPr lang="en-US" sz="2800" dirty="0" smtClean="0"/>
              <a:t>=0; </a:t>
            </a:r>
            <a:r>
              <a:rPr lang="en-US" sz="2800" dirty="0" err="1" smtClean="0"/>
              <a:t>i</a:t>
            </a:r>
            <a:r>
              <a:rPr lang="en-US" sz="2800" dirty="0" smtClean="0"/>
              <a:t>&lt;n; </a:t>
            </a:r>
            <a:r>
              <a:rPr lang="en-US" sz="2800" dirty="0" err="1" smtClean="0"/>
              <a:t>i</a:t>
            </a:r>
            <a:r>
              <a:rPr lang="en-US" sz="2800" dirty="0" smtClean="0"/>
              <a:t>++)</a:t>
            </a:r>
          </a:p>
          <a:p>
            <a:r>
              <a:rPr lang="en-US" sz="2800" dirty="0" smtClean="0"/>
              <a:t>    {</a:t>
            </a:r>
          </a:p>
          <a:p>
            <a:r>
              <a:rPr lang="en-US" sz="2800" dirty="0" smtClean="0"/>
              <a:t>        min = </a:t>
            </a:r>
            <a:r>
              <a:rPr lang="en-US" sz="2800" dirty="0" err="1" smtClean="0"/>
              <a:t>i</a:t>
            </a:r>
            <a:r>
              <a:rPr lang="en-US" sz="2800" dirty="0" smtClean="0"/>
              <a:t>;</a:t>
            </a:r>
          </a:p>
          <a:p>
            <a:r>
              <a:rPr lang="en-US" sz="2800" dirty="0" smtClean="0"/>
              <a:t>        for (j=i+1; j&lt;n; j++)</a:t>
            </a:r>
          </a:p>
          <a:p>
            <a:r>
              <a:rPr lang="en-US" sz="2800" dirty="0" smtClean="0"/>
              <a:t>        {</a:t>
            </a:r>
          </a:p>
          <a:p>
            <a:r>
              <a:rPr lang="en-US" sz="2800" dirty="0" smtClean="0"/>
              <a:t>            if (a[j] &lt; a[min])</a:t>
            </a:r>
          </a:p>
          <a:p>
            <a:r>
              <a:rPr lang="en-US" sz="2800" dirty="0" smtClean="0"/>
              <a:t>                min = j;             }</a:t>
            </a:r>
          </a:p>
          <a:p>
            <a:r>
              <a:rPr lang="en-US" sz="2800" dirty="0" smtClean="0"/>
              <a:t>        temp = a[</a:t>
            </a:r>
            <a:r>
              <a:rPr lang="en-US" sz="2800" dirty="0" err="1" smtClean="0"/>
              <a:t>i</a:t>
            </a:r>
            <a:r>
              <a:rPr lang="en-US" sz="2800" dirty="0" smtClean="0"/>
              <a:t>];</a:t>
            </a:r>
          </a:p>
          <a:p>
            <a:r>
              <a:rPr lang="en-US" sz="2800" dirty="0" smtClean="0"/>
              <a:t>        a[</a:t>
            </a:r>
            <a:r>
              <a:rPr lang="en-US" sz="2800" dirty="0" err="1" smtClean="0"/>
              <a:t>i</a:t>
            </a:r>
            <a:r>
              <a:rPr lang="en-US" sz="2800" dirty="0" smtClean="0"/>
              <a:t>] = a[min];</a:t>
            </a:r>
          </a:p>
          <a:p>
            <a:r>
              <a:rPr lang="en-US" sz="2800" dirty="0" smtClean="0"/>
              <a:t>        a[min] = temp;</a:t>
            </a:r>
          </a:p>
          <a:p>
            <a:r>
              <a:rPr lang="en-US" sz="2800" dirty="0" smtClean="0"/>
              <a:t>    }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949325"/>
          </a:xfrm>
        </p:spPr>
        <p:txBody>
          <a:bodyPr>
            <a:normAutofit fontScale="90000"/>
          </a:bodyPr>
          <a:lstStyle/>
          <a:p>
            <a:pPr algn="ctr"/>
            <a:r>
              <a:rPr lang="en-US" b="1" dirty="0" smtClean="0">
                <a:latin typeface="Times New Roman" pitchFamily="18" charset="0"/>
                <a:cs typeface="Times New Roman" pitchFamily="18" charset="0"/>
              </a:rPr>
              <a:t>Introduction to Sorting</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66750" y="933450"/>
            <a:ext cx="10687050" cy="5924550"/>
          </a:xfrm>
        </p:spPr>
        <p:txBody>
          <a:bodyPr>
            <a:noAutofit/>
          </a:bodyPr>
          <a:lstStyle/>
          <a:p>
            <a:pPr algn="just"/>
            <a:r>
              <a:rPr lang="en-US" sz="3200" dirty="0" smtClean="0">
                <a:latin typeface="Times New Roman" pitchFamily="18" charset="0"/>
                <a:cs typeface="Times New Roman" pitchFamily="18" charset="0"/>
              </a:rPr>
              <a:t>Sorting is nothing but arranging the data in ascending or descending order. The term </a:t>
            </a:r>
            <a:r>
              <a:rPr lang="en-US" sz="3200" b="1" dirty="0" smtClean="0">
                <a:latin typeface="Times New Roman" pitchFamily="18" charset="0"/>
                <a:cs typeface="Times New Roman" pitchFamily="18" charset="0"/>
              </a:rPr>
              <a:t>sorting</a:t>
            </a:r>
            <a:r>
              <a:rPr lang="en-US" sz="3200" dirty="0" smtClean="0">
                <a:latin typeface="Times New Roman" pitchFamily="18" charset="0"/>
                <a:cs typeface="Times New Roman" pitchFamily="18" charset="0"/>
              </a:rPr>
              <a:t> came when humans realized the importance of searching quickly.</a:t>
            </a:r>
          </a:p>
          <a:p>
            <a:pPr algn="just"/>
            <a:r>
              <a:rPr lang="en-US" sz="3200" dirty="0" smtClean="0">
                <a:latin typeface="Times New Roman" pitchFamily="18" charset="0"/>
                <a:cs typeface="Times New Roman" pitchFamily="18" charset="0"/>
              </a:rPr>
              <a:t>There are so many things into the real life that need to search for, like a particular record in database, roll numbers in merit list, a particular telephone number in telephone directory, a particular page in a book etc. All this would have been a mess if the data was kept unordered and unsorted, but fortunately the concept of </a:t>
            </a:r>
            <a:r>
              <a:rPr lang="en-US" sz="3200" b="1" dirty="0" smtClean="0">
                <a:latin typeface="Times New Roman" pitchFamily="18" charset="0"/>
                <a:cs typeface="Times New Roman" pitchFamily="18" charset="0"/>
              </a:rPr>
              <a:t>sorting</a:t>
            </a:r>
            <a:r>
              <a:rPr lang="en-US" sz="3200" dirty="0" smtClean="0">
                <a:latin typeface="Times New Roman" pitchFamily="18" charset="0"/>
                <a:cs typeface="Times New Roman" pitchFamily="18" charset="0"/>
              </a:rPr>
              <a:t> came into existence, making it easier for everyone to arrange data in an order, hence making it easier to search.</a:t>
            </a:r>
          </a:p>
          <a:p>
            <a:pPr algn="just"/>
            <a:r>
              <a:rPr lang="en-US" sz="3200" b="1" dirty="0" smtClean="0">
                <a:latin typeface="Times New Roman" pitchFamily="18" charset="0"/>
                <a:cs typeface="Times New Roman" pitchFamily="18" charset="0"/>
              </a:rPr>
              <a:t>Sorting</a:t>
            </a:r>
            <a:r>
              <a:rPr lang="en-US" sz="3200" dirty="0" smtClean="0">
                <a:latin typeface="Times New Roman" pitchFamily="18" charset="0"/>
                <a:cs typeface="Times New Roman" pitchFamily="18" charset="0"/>
              </a:rPr>
              <a:t> arranges data in a sequence which makes searching easier.</a:t>
            </a:r>
          </a:p>
          <a:p>
            <a:pPr algn="just"/>
            <a:endParaRPr lang="en-US" sz="32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Algorithm using Insertion Sort Technique </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590551"/>
            <a:ext cx="10210800" cy="5391150"/>
          </a:xfrm>
        </p:spPr>
        <p:txBody>
          <a:bodyPr>
            <a:noAutofit/>
          </a:bodyPr>
          <a:lstStyle/>
          <a:p>
            <a:pPr algn="just"/>
            <a:r>
              <a:rPr lang="en-US" sz="3200" dirty="0" smtClean="0">
                <a:latin typeface="Times New Roman" pitchFamily="18" charset="0"/>
                <a:cs typeface="Times New Roman" pitchFamily="18" charset="0"/>
              </a:rPr>
              <a:t>This is an in-place comparison-based sorting algorithm. Here, a sub-list is maintained which is always sorted. For example, the lower part of an array is maintained to be sorted. An element which is to be </a:t>
            </a:r>
            <a:r>
              <a:rPr lang="en-US" sz="3200" dirty="0" smtClean="0">
                <a:latin typeface="Times New Roman" pitchFamily="18" charset="0"/>
                <a:cs typeface="Times New Roman" pitchFamily="18" charset="0"/>
              </a:rPr>
              <a:t>inserted </a:t>
            </a:r>
            <a:r>
              <a:rPr lang="en-US" sz="3200" dirty="0" smtClean="0">
                <a:latin typeface="Times New Roman" pitchFamily="18" charset="0"/>
                <a:cs typeface="Times New Roman" pitchFamily="18" charset="0"/>
              </a:rPr>
              <a:t>in this sorted sub-list, has to find its appropriate place and then it has to be inserted there. Hence the name, </a:t>
            </a:r>
            <a:r>
              <a:rPr lang="en-US" sz="3200" b="1" dirty="0" smtClean="0">
                <a:latin typeface="Times New Roman" pitchFamily="18" charset="0"/>
                <a:cs typeface="Times New Roman" pitchFamily="18" charset="0"/>
              </a:rPr>
              <a:t>insertion sort</a:t>
            </a:r>
            <a:r>
              <a:rPr lang="en-US" sz="3200" dirty="0" smtClean="0">
                <a:latin typeface="Times New Roman" pitchFamily="18" charset="0"/>
                <a:cs typeface="Times New Roman" pitchFamily="18" charset="0"/>
              </a:rPr>
              <a:t>.</a:t>
            </a:r>
          </a:p>
          <a:p>
            <a:pPr algn="just"/>
            <a:r>
              <a:rPr lang="en-US" sz="3200" dirty="0" smtClean="0">
                <a:latin typeface="Times New Roman" pitchFamily="18" charset="0"/>
                <a:cs typeface="Times New Roman" pitchFamily="18" charset="0"/>
              </a:rPr>
              <a:t>The array is searched sequentially and unsorted items are moved and inserted into the sorted sub-list (in the same array). This algorithm is not suitable for large data sets as its average and worst case complexity are of Ο(n</a:t>
            </a:r>
            <a:r>
              <a:rPr lang="en-US" sz="3200" baseline="30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where </a:t>
            </a:r>
            <a:r>
              <a:rPr lang="en-US" sz="3200" b="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is the number of items.</a:t>
            </a:r>
          </a:p>
          <a:p>
            <a:pPr>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0"/>
            <a:ext cx="11696700" cy="6572249"/>
          </a:xfrm>
        </p:spPr>
        <p:txBody>
          <a:bodyPr>
            <a:noAutofit/>
          </a:bodyPr>
          <a:lstStyle/>
          <a:p>
            <a:pPr>
              <a:buNone/>
            </a:pPr>
            <a:r>
              <a:rPr lang="en-US" b="1" dirty="0" smtClean="0">
                <a:latin typeface="Times New Roman" pitchFamily="18" charset="0"/>
                <a:cs typeface="Times New Roman" pitchFamily="18" charset="0"/>
              </a:rPr>
              <a:t>Algorithm:</a:t>
            </a:r>
          </a:p>
          <a:p>
            <a:pPr>
              <a:buNone/>
            </a:pPr>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 If it is the first element, it is already sorted. return 1;</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 Pick next element </a:t>
            </a:r>
          </a:p>
          <a:p>
            <a:pPr>
              <a:buNone/>
            </a:pPr>
            <a:r>
              <a:rPr lang="en-US" b="1"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 Compare with all elements in the sorted sub-list </a:t>
            </a:r>
          </a:p>
          <a:p>
            <a:pPr>
              <a:buNone/>
            </a:pPr>
            <a:r>
              <a:rPr lang="en-US" b="1" dirty="0" smtClean="0">
                <a:latin typeface="Times New Roman" pitchFamily="18" charset="0"/>
                <a:cs typeface="Times New Roman" pitchFamily="18" charset="0"/>
              </a:rPr>
              <a:t>Step 4</a:t>
            </a:r>
            <a:r>
              <a:rPr lang="en-US" dirty="0" smtClean="0">
                <a:latin typeface="Times New Roman" pitchFamily="18" charset="0"/>
                <a:cs typeface="Times New Roman" pitchFamily="18" charset="0"/>
              </a:rPr>
              <a:t> − Shift all the elements in the sorted sub-list that is greater than the value to be sorted </a:t>
            </a:r>
          </a:p>
          <a:p>
            <a:pPr>
              <a:buNone/>
            </a:pPr>
            <a:r>
              <a:rPr lang="en-US" b="1" dirty="0" smtClean="0">
                <a:latin typeface="Times New Roman" pitchFamily="18" charset="0"/>
                <a:cs typeface="Times New Roman" pitchFamily="18" charset="0"/>
              </a:rPr>
              <a:t>Step 5</a:t>
            </a:r>
            <a:r>
              <a:rPr lang="en-US" dirty="0" smtClean="0">
                <a:latin typeface="Times New Roman" pitchFamily="18" charset="0"/>
                <a:cs typeface="Times New Roman" pitchFamily="18" charset="0"/>
              </a:rPr>
              <a:t> − Insert the value</a:t>
            </a:r>
          </a:p>
          <a:p>
            <a:pPr>
              <a:buNone/>
            </a:pPr>
            <a:r>
              <a:rPr lang="en-US" b="1" dirty="0" smtClean="0">
                <a:latin typeface="Times New Roman" pitchFamily="18" charset="0"/>
                <a:cs typeface="Times New Roman" pitchFamily="18" charset="0"/>
              </a:rPr>
              <a:t>Step 6</a:t>
            </a:r>
            <a:r>
              <a:rPr lang="en-US" dirty="0" smtClean="0">
                <a:latin typeface="Times New Roman" pitchFamily="18" charset="0"/>
                <a:cs typeface="Times New Roman" pitchFamily="18" charset="0"/>
              </a:rPr>
              <a:t> − Repeat until list is sorted</a:t>
            </a:r>
          </a:p>
          <a:p>
            <a:pPr>
              <a:buNone/>
            </a:pPr>
            <a:r>
              <a:rPr lang="en-US" b="1" dirty="0" smtClean="0">
                <a:latin typeface="Times New Roman" pitchFamily="18" charset="0"/>
                <a:cs typeface="Times New Roman" pitchFamily="18" charset="0"/>
              </a:rPr>
              <a:t>Algorithm: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Sort an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of size n</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insertionSort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Loop from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1 to n-1.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Pick element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insert it into sorted sequence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[0…i-1]</a:t>
            </a:r>
          </a:p>
          <a:p>
            <a:pPr>
              <a:buNone/>
            </a:pPr>
            <a:r>
              <a:rPr lang="en-US" b="1" dirty="0" smtClean="0"/>
              <a:t>Next Insertion Sort Works: </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Text Box 1"/>
          <p:cNvSpPr txBox="1">
            <a:spLocks noChangeArrowheads="1"/>
          </p:cNvSpPr>
          <p:nvPr/>
        </p:nvSpPr>
        <p:spPr bwMode="auto">
          <a:xfrm>
            <a:off x="933450" y="109538"/>
            <a:ext cx="8382000" cy="67484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We take an unsorted array for our example.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Insertion sort compares the first two elements.</a:t>
            </a:r>
          </a:p>
          <a:p>
            <a:pPr marL="0" marR="0" lvl="0" indent="0" algn="l" defTabSz="914400" rtl="0" eaLnBrk="1" fontAlgn="base" latinLnBrk="0" hangingPunct="1">
              <a:lnSpc>
                <a:spcPct val="100000"/>
              </a:lnSpc>
              <a:spcBef>
                <a:spcPts val="500"/>
              </a:spcBef>
              <a:spcAft>
                <a:spcPts val="50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It finds that both 14 and 33 are already in ascending order. For now, 14 is in sorted sub-list.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Insertion sort moves ahead and compares 33 with 27.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And finds that 33 is not in the correct position.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p:txBody>
      </p:sp>
      <p:pic>
        <p:nvPicPr>
          <p:cNvPr id="4" name="Picture 3" descr="Unsorted Array"/>
          <p:cNvPicPr/>
          <p:nvPr/>
        </p:nvPicPr>
        <p:blipFill>
          <a:blip r:embed="rId2"/>
          <a:srcRect/>
          <a:stretch>
            <a:fillRect/>
          </a:stretch>
        </p:blipFill>
        <p:spPr bwMode="auto">
          <a:xfrm>
            <a:off x="1603374" y="552450"/>
            <a:ext cx="4206875" cy="763587"/>
          </a:xfrm>
          <a:prstGeom prst="rect">
            <a:avLst/>
          </a:prstGeom>
          <a:noFill/>
          <a:ln w="9525">
            <a:noFill/>
            <a:miter lim="800000"/>
            <a:headEnd/>
            <a:tailEnd/>
          </a:ln>
        </p:spPr>
      </p:pic>
      <p:pic>
        <p:nvPicPr>
          <p:cNvPr id="5" name="Picture 4" descr="Insertion Sort"/>
          <p:cNvPicPr/>
          <p:nvPr/>
        </p:nvPicPr>
        <p:blipFill>
          <a:blip r:embed="rId3"/>
          <a:srcRect/>
          <a:stretch>
            <a:fillRect/>
          </a:stretch>
        </p:blipFill>
        <p:spPr bwMode="auto">
          <a:xfrm>
            <a:off x="1617662" y="1960562"/>
            <a:ext cx="4059238" cy="839788"/>
          </a:xfrm>
          <a:prstGeom prst="rect">
            <a:avLst/>
          </a:prstGeom>
          <a:noFill/>
          <a:ln w="9525">
            <a:noFill/>
            <a:miter lim="800000"/>
            <a:headEnd/>
            <a:tailEnd/>
          </a:ln>
        </p:spPr>
      </p:pic>
      <p:pic>
        <p:nvPicPr>
          <p:cNvPr id="6" name="Picture 5" descr="Insertion Sort"/>
          <p:cNvPicPr/>
          <p:nvPr/>
        </p:nvPicPr>
        <p:blipFill>
          <a:blip r:embed="rId4"/>
          <a:srcRect/>
          <a:stretch>
            <a:fillRect/>
          </a:stretch>
        </p:blipFill>
        <p:spPr bwMode="auto">
          <a:xfrm>
            <a:off x="1655762" y="3656012"/>
            <a:ext cx="4383088" cy="668338"/>
          </a:xfrm>
          <a:prstGeom prst="rect">
            <a:avLst/>
          </a:prstGeom>
          <a:noFill/>
          <a:ln w="9525">
            <a:noFill/>
            <a:miter lim="800000"/>
            <a:headEnd/>
            <a:tailEnd/>
          </a:ln>
        </p:spPr>
      </p:pic>
      <p:pic>
        <p:nvPicPr>
          <p:cNvPr id="7" name="Picture 6" descr="Insertion Sort"/>
          <p:cNvPicPr/>
          <p:nvPr/>
        </p:nvPicPr>
        <p:blipFill>
          <a:blip r:embed="rId5"/>
          <a:srcRect/>
          <a:stretch>
            <a:fillRect/>
          </a:stretch>
        </p:blipFill>
        <p:spPr bwMode="auto">
          <a:xfrm>
            <a:off x="1446212" y="5008562"/>
            <a:ext cx="4649788" cy="744538"/>
          </a:xfrm>
          <a:prstGeom prst="rect">
            <a:avLst/>
          </a:prstGeom>
          <a:noFill/>
          <a:ln w="9525">
            <a:noFill/>
            <a:miter lim="800000"/>
            <a:headEnd/>
            <a:tailEnd/>
          </a:ln>
        </p:spPr>
      </p:pic>
      <p:pic>
        <p:nvPicPr>
          <p:cNvPr id="8" name="Picture 7" descr="Insertion Sort"/>
          <p:cNvPicPr/>
          <p:nvPr/>
        </p:nvPicPr>
        <p:blipFill>
          <a:blip r:embed="rId6"/>
          <a:srcRect/>
          <a:stretch>
            <a:fillRect/>
          </a:stretch>
        </p:blipFill>
        <p:spPr bwMode="auto">
          <a:xfrm>
            <a:off x="1846262" y="6132512"/>
            <a:ext cx="4440238" cy="7254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Text Box 1"/>
          <p:cNvSpPr txBox="1">
            <a:spLocks noChangeArrowheads="1"/>
          </p:cNvSpPr>
          <p:nvPr/>
        </p:nvSpPr>
        <p:spPr bwMode="auto">
          <a:xfrm>
            <a:off x="933450" y="109538"/>
            <a:ext cx="11010900" cy="64055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It swaps 33 with 27. It also checks with all the elements of sorted sub-list. Here we see that the sorted sub-list has only one element 14, and 27 is greater than 14. Hence, the sorted sub-list remains sorted after swapping.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By now we have 14 and 27 in the sorted sub-list. Next, it compares 33 with 10.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These values are not in a sorted order.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p:txBody>
      </p:sp>
      <p:pic>
        <p:nvPicPr>
          <p:cNvPr id="9" name="Picture 8" descr="Insertion Sort"/>
          <p:cNvPicPr/>
          <p:nvPr/>
        </p:nvPicPr>
        <p:blipFill>
          <a:blip r:embed="rId2"/>
          <a:srcRect/>
          <a:stretch>
            <a:fillRect/>
          </a:stretch>
        </p:blipFill>
        <p:spPr bwMode="auto">
          <a:xfrm>
            <a:off x="1350962" y="1447800"/>
            <a:ext cx="7145338" cy="1047750"/>
          </a:xfrm>
          <a:prstGeom prst="rect">
            <a:avLst/>
          </a:prstGeom>
          <a:noFill/>
          <a:ln w="9525">
            <a:noFill/>
            <a:miter lim="800000"/>
            <a:headEnd/>
            <a:tailEnd/>
          </a:ln>
        </p:spPr>
      </p:pic>
      <p:pic>
        <p:nvPicPr>
          <p:cNvPr id="10" name="Picture 9" descr="Insertion Sort"/>
          <p:cNvPicPr/>
          <p:nvPr/>
        </p:nvPicPr>
        <p:blipFill>
          <a:blip r:embed="rId3"/>
          <a:srcRect/>
          <a:stretch>
            <a:fillRect/>
          </a:stretch>
        </p:blipFill>
        <p:spPr bwMode="auto">
          <a:xfrm>
            <a:off x="1541462" y="3048000"/>
            <a:ext cx="6916738" cy="1085850"/>
          </a:xfrm>
          <a:prstGeom prst="rect">
            <a:avLst/>
          </a:prstGeom>
          <a:noFill/>
          <a:ln w="9525">
            <a:noFill/>
            <a:miter lim="800000"/>
            <a:headEnd/>
            <a:tailEnd/>
          </a:ln>
        </p:spPr>
      </p:pic>
      <p:pic>
        <p:nvPicPr>
          <p:cNvPr id="11" name="Picture 10" descr="Insertion Sort"/>
          <p:cNvPicPr/>
          <p:nvPr/>
        </p:nvPicPr>
        <p:blipFill>
          <a:blip r:embed="rId4"/>
          <a:srcRect/>
          <a:stretch>
            <a:fillRect/>
          </a:stretch>
        </p:blipFill>
        <p:spPr bwMode="auto">
          <a:xfrm>
            <a:off x="1674812" y="5048250"/>
            <a:ext cx="7964488" cy="9525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Text Box 1"/>
          <p:cNvSpPr txBox="1">
            <a:spLocks noChangeArrowheads="1"/>
          </p:cNvSpPr>
          <p:nvPr/>
        </p:nvSpPr>
        <p:spPr bwMode="auto">
          <a:xfrm>
            <a:off x="419100" y="109538"/>
            <a:ext cx="11201400" cy="67484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So we swap them.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However, swapping makes 27 and 10 unsorted.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Hence, we swap them too.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Again we find 14 and 10 in an unsorted order.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We swap them again. By the end of third iteration, we have a sorted sub-list of 4 items.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Arial" pitchFamily="34" charset="0"/>
            </a:endParaRPr>
          </a:p>
        </p:txBody>
      </p:sp>
      <p:pic>
        <p:nvPicPr>
          <p:cNvPr id="7" name="Picture 6" descr="Insertion Sort"/>
          <p:cNvPicPr/>
          <p:nvPr/>
        </p:nvPicPr>
        <p:blipFill>
          <a:blip r:embed="rId2"/>
          <a:srcRect/>
          <a:stretch>
            <a:fillRect/>
          </a:stretch>
        </p:blipFill>
        <p:spPr bwMode="auto">
          <a:xfrm>
            <a:off x="3656012" y="247650"/>
            <a:ext cx="4992688" cy="915987"/>
          </a:xfrm>
          <a:prstGeom prst="rect">
            <a:avLst/>
          </a:prstGeom>
          <a:noFill/>
          <a:ln w="9525">
            <a:noFill/>
            <a:miter lim="800000"/>
            <a:headEnd/>
            <a:tailEnd/>
          </a:ln>
        </p:spPr>
      </p:pic>
      <p:pic>
        <p:nvPicPr>
          <p:cNvPr id="8" name="Picture 7" descr="Insertion Sort"/>
          <p:cNvPicPr/>
          <p:nvPr/>
        </p:nvPicPr>
        <p:blipFill>
          <a:blip r:embed="rId3"/>
          <a:srcRect/>
          <a:stretch>
            <a:fillRect/>
          </a:stretch>
        </p:blipFill>
        <p:spPr bwMode="auto">
          <a:xfrm>
            <a:off x="1331912" y="1524000"/>
            <a:ext cx="6992938" cy="935037"/>
          </a:xfrm>
          <a:prstGeom prst="rect">
            <a:avLst/>
          </a:prstGeom>
          <a:noFill/>
          <a:ln w="9525">
            <a:noFill/>
            <a:miter lim="800000"/>
            <a:headEnd/>
            <a:tailEnd/>
          </a:ln>
        </p:spPr>
      </p:pic>
      <p:pic>
        <p:nvPicPr>
          <p:cNvPr id="12" name="Picture 11" descr="Insertion Sort"/>
          <p:cNvPicPr/>
          <p:nvPr/>
        </p:nvPicPr>
        <p:blipFill>
          <a:blip r:embed="rId4"/>
          <a:srcRect/>
          <a:stretch>
            <a:fillRect/>
          </a:stretch>
        </p:blipFill>
        <p:spPr bwMode="auto">
          <a:xfrm>
            <a:off x="1198562" y="2895600"/>
            <a:ext cx="6973888" cy="1106487"/>
          </a:xfrm>
          <a:prstGeom prst="rect">
            <a:avLst/>
          </a:prstGeom>
          <a:noFill/>
          <a:ln w="9525">
            <a:noFill/>
            <a:miter lim="800000"/>
            <a:headEnd/>
            <a:tailEnd/>
          </a:ln>
        </p:spPr>
      </p:pic>
      <p:pic>
        <p:nvPicPr>
          <p:cNvPr id="13" name="Picture 12" descr="Insertion Sort"/>
          <p:cNvPicPr/>
          <p:nvPr/>
        </p:nvPicPr>
        <p:blipFill>
          <a:blip r:embed="rId5"/>
          <a:srcRect/>
          <a:stretch>
            <a:fillRect/>
          </a:stretch>
        </p:blipFill>
        <p:spPr bwMode="auto">
          <a:xfrm>
            <a:off x="1141412" y="4419600"/>
            <a:ext cx="7240588" cy="915987"/>
          </a:xfrm>
          <a:prstGeom prst="rect">
            <a:avLst/>
          </a:prstGeom>
          <a:noFill/>
          <a:ln w="9525">
            <a:noFill/>
            <a:miter lim="800000"/>
            <a:headEnd/>
            <a:tailEnd/>
          </a:ln>
        </p:spPr>
      </p:pic>
      <p:pic>
        <p:nvPicPr>
          <p:cNvPr id="14" name="Picture 13" descr="Insertion Sort"/>
          <p:cNvPicPr/>
          <p:nvPr/>
        </p:nvPicPr>
        <p:blipFill>
          <a:blip r:embed="rId6"/>
          <a:srcRect/>
          <a:stretch>
            <a:fillRect/>
          </a:stretch>
        </p:blipFill>
        <p:spPr bwMode="auto">
          <a:xfrm>
            <a:off x="2055812" y="6019801"/>
            <a:ext cx="7392988" cy="838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0" y="1047750"/>
            <a:ext cx="116586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process goes on until all the unsorted values are covered in a sorted sub-list. Now we shall see some programming aspects of insertion sort.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Next Insertion Sort Program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10972800" cy="7086600"/>
          </a:xfrm>
        </p:spPr>
        <p:txBody>
          <a:bodyPr>
            <a:noAutofit/>
          </a:bodyPr>
          <a:lstStyle/>
          <a:p>
            <a:pPr>
              <a:buNone/>
            </a:pPr>
            <a:r>
              <a:rPr lang="en-US" sz="2800" dirty="0" smtClean="0"/>
              <a:t>#include &lt;</a:t>
            </a:r>
            <a:r>
              <a:rPr lang="en-US" sz="2800" dirty="0" err="1" smtClean="0"/>
              <a:t>stdio.h</a:t>
            </a:r>
            <a:r>
              <a:rPr lang="en-US" sz="2800" dirty="0" smtClean="0"/>
              <a:t>&gt; </a:t>
            </a:r>
          </a:p>
          <a:p>
            <a:pPr>
              <a:buNone/>
            </a:pPr>
            <a:r>
              <a:rPr lang="en-US" sz="2800" dirty="0" smtClean="0"/>
              <a:t>#define MAX 100 </a:t>
            </a:r>
          </a:p>
          <a:p>
            <a:pPr>
              <a:buNone/>
            </a:pPr>
            <a:r>
              <a:rPr lang="en-US" sz="2800" b="1" dirty="0" err="1" smtClean="0"/>
              <a:t>int</a:t>
            </a:r>
            <a:r>
              <a:rPr lang="en-US" sz="2800" dirty="0" smtClean="0"/>
              <a:t> main()</a:t>
            </a:r>
          </a:p>
          <a:p>
            <a:pPr>
              <a:buNone/>
            </a:pPr>
            <a:r>
              <a:rPr lang="en-US" sz="2800" dirty="0" smtClean="0"/>
              <a:t>{   </a:t>
            </a:r>
          </a:p>
          <a:p>
            <a:pPr>
              <a:buNone/>
            </a:pPr>
            <a:r>
              <a:rPr lang="en-US" sz="2800" dirty="0" smtClean="0"/>
              <a:t> </a:t>
            </a:r>
            <a:r>
              <a:rPr lang="en-US" sz="2800" b="1" dirty="0" err="1" smtClean="0"/>
              <a:t>int</a:t>
            </a:r>
            <a:r>
              <a:rPr lang="en-US" sz="2800" dirty="0" smtClean="0"/>
              <a:t> </a:t>
            </a:r>
            <a:r>
              <a:rPr lang="en-US" sz="2800" dirty="0" err="1" smtClean="0"/>
              <a:t>arr</a:t>
            </a:r>
            <a:r>
              <a:rPr lang="en-US" sz="2800" dirty="0" smtClean="0"/>
              <a:t>[MAX],limit;    </a:t>
            </a:r>
          </a:p>
          <a:p>
            <a:pPr>
              <a:buNone/>
            </a:pPr>
            <a:r>
              <a:rPr lang="en-US" sz="2800" b="1" dirty="0" err="1" smtClean="0"/>
              <a:t>int</a:t>
            </a:r>
            <a:r>
              <a:rPr lang="en-US" sz="2800" dirty="0" smtClean="0"/>
              <a:t> </a:t>
            </a:r>
            <a:r>
              <a:rPr lang="en-US" sz="2800" dirty="0" err="1" smtClean="0"/>
              <a:t>i,j,temp</a:t>
            </a:r>
            <a:r>
              <a:rPr lang="en-US" sz="2800" dirty="0" smtClean="0"/>
              <a:t>;         </a:t>
            </a:r>
          </a:p>
          <a:p>
            <a:pPr>
              <a:buNone/>
            </a:pPr>
            <a:r>
              <a:rPr lang="en-US" sz="2800" dirty="0" err="1" smtClean="0"/>
              <a:t>printf</a:t>
            </a:r>
            <a:r>
              <a:rPr lang="en-US" sz="2800" dirty="0" smtClean="0"/>
              <a:t>("Enter total number of elements: ");    </a:t>
            </a:r>
          </a:p>
          <a:p>
            <a:pPr>
              <a:buNone/>
            </a:pPr>
            <a:r>
              <a:rPr lang="en-US" sz="2800" dirty="0" err="1" smtClean="0"/>
              <a:t>scanf</a:t>
            </a:r>
            <a:r>
              <a:rPr lang="en-US" sz="2800" dirty="0" smtClean="0"/>
              <a:t>("%</a:t>
            </a:r>
            <a:r>
              <a:rPr lang="en-US" sz="2800" dirty="0" err="1" smtClean="0"/>
              <a:t>d",&amp;limit</a:t>
            </a:r>
            <a:r>
              <a:rPr lang="en-US" sz="2800" dirty="0" smtClean="0"/>
              <a:t>);         /*Read array*/   </a:t>
            </a:r>
          </a:p>
          <a:p>
            <a:pPr>
              <a:buNone/>
            </a:pPr>
            <a:r>
              <a:rPr lang="en-US" sz="2800" dirty="0" smtClean="0"/>
              <a:t> </a:t>
            </a:r>
            <a:r>
              <a:rPr lang="en-US" sz="2800" dirty="0" err="1" smtClean="0"/>
              <a:t>printf</a:t>
            </a:r>
            <a:r>
              <a:rPr lang="en-US" sz="2800" dirty="0" smtClean="0"/>
              <a:t>("Enter array elements: \n");    </a:t>
            </a:r>
          </a:p>
          <a:p>
            <a:pPr>
              <a:buNone/>
            </a:pPr>
            <a:r>
              <a:rPr lang="en-US" sz="2800" b="1" dirty="0" smtClean="0"/>
              <a:t>for</a:t>
            </a:r>
            <a:r>
              <a:rPr lang="en-US" sz="2800" dirty="0" smtClean="0"/>
              <a:t>(</a:t>
            </a:r>
            <a:r>
              <a:rPr lang="en-US" sz="2800" dirty="0" err="1" smtClean="0"/>
              <a:t>i</a:t>
            </a:r>
            <a:r>
              <a:rPr lang="en-US" sz="2800" dirty="0" smtClean="0"/>
              <a:t>=0;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       </a:t>
            </a:r>
          </a:p>
          <a:p>
            <a:pPr>
              <a:buNone/>
            </a:pPr>
            <a:r>
              <a:rPr lang="en-US" sz="2800" dirty="0" smtClean="0"/>
              <a:t> </a:t>
            </a:r>
            <a:r>
              <a:rPr lang="en-US" sz="2800" dirty="0" err="1" smtClean="0"/>
              <a:t>printf</a:t>
            </a:r>
            <a:r>
              <a:rPr lang="en-US" sz="2800" dirty="0" smtClean="0"/>
              <a:t>("Enter element %3d: ",i+1);        </a:t>
            </a:r>
          </a:p>
          <a:p>
            <a:pPr>
              <a:buNone/>
            </a:pPr>
            <a:r>
              <a:rPr lang="en-US" sz="2800" dirty="0" err="1" smtClean="0"/>
              <a:t>scanf</a:t>
            </a:r>
            <a:r>
              <a:rPr lang="en-US" sz="2800" dirty="0" smtClean="0"/>
              <a:t>("%</a:t>
            </a:r>
            <a:r>
              <a:rPr lang="en-US" sz="2800" dirty="0" err="1" smtClean="0"/>
              <a:t>d",&amp;arr</a:t>
            </a:r>
            <a:r>
              <a:rPr lang="en-US" sz="2800" dirty="0" smtClean="0"/>
              <a:t>[</a:t>
            </a:r>
            <a:r>
              <a:rPr lang="en-US" sz="2800" dirty="0" err="1" smtClean="0"/>
              <a:t>i</a:t>
            </a:r>
            <a:r>
              <a:rPr lang="en-US" sz="2800" dirty="0" smtClean="0"/>
              <a:t>]);    </a:t>
            </a:r>
          </a:p>
          <a:p>
            <a:pPr>
              <a:buNone/>
            </a:pPr>
            <a:r>
              <a:rPr lang="en-US" sz="2800" dirty="0" smtClean="0"/>
              <a:t>}       </a:t>
            </a:r>
          </a:p>
        </p:txBody>
      </p:sp>
    </p:spTree>
    <p:extLst>
      <p:ext uri="{BB962C8B-B14F-4D97-AF65-F5344CB8AC3E}">
        <p14:creationId xmlns="" xmlns:p14="http://schemas.microsoft.com/office/powerpoint/2010/main" val="504890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0"/>
            <a:ext cx="10972800" cy="6858000"/>
          </a:xfrm>
        </p:spPr>
        <p:txBody>
          <a:bodyPr>
            <a:noAutofit/>
          </a:bodyPr>
          <a:lstStyle/>
          <a:p>
            <a:pPr>
              <a:buNone/>
            </a:pPr>
            <a:r>
              <a:rPr lang="en-US" sz="2800" dirty="0" smtClean="0"/>
              <a:t>/*sort elements in Ascending Order*/  </a:t>
            </a:r>
          </a:p>
          <a:p>
            <a:pPr>
              <a:buNone/>
            </a:pPr>
            <a:r>
              <a:rPr lang="en-US" sz="2800" dirty="0" smtClean="0"/>
              <a:t>  </a:t>
            </a:r>
            <a:r>
              <a:rPr lang="en-US" sz="2800" b="1" dirty="0" smtClean="0"/>
              <a:t>for</a:t>
            </a:r>
            <a:r>
              <a:rPr lang="en-US" sz="2800" dirty="0" smtClean="0"/>
              <a:t>(</a:t>
            </a:r>
            <a:r>
              <a:rPr lang="en-US" sz="2800" dirty="0" err="1" smtClean="0"/>
              <a:t>i</a:t>
            </a:r>
            <a:r>
              <a:rPr lang="en-US" sz="2800" dirty="0" smtClean="0"/>
              <a:t>=1;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      j=</a:t>
            </a:r>
            <a:r>
              <a:rPr lang="en-US" sz="2800" dirty="0" err="1" smtClean="0"/>
              <a:t>i</a:t>
            </a:r>
            <a:r>
              <a:rPr lang="en-US" sz="2800" dirty="0" smtClean="0"/>
              <a:t>;    </a:t>
            </a:r>
          </a:p>
          <a:p>
            <a:pPr>
              <a:buNone/>
            </a:pPr>
            <a:r>
              <a:rPr lang="en-US" sz="2800" dirty="0" smtClean="0"/>
              <a:t>    </a:t>
            </a:r>
            <a:r>
              <a:rPr lang="en-US" sz="2800" b="1" dirty="0" smtClean="0"/>
              <a:t>while</a:t>
            </a:r>
            <a:r>
              <a:rPr lang="en-US" sz="2800" dirty="0" smtClean="0"/>
              <a:t>(j&gt;0 &amp;&amp; </a:t>
            </a:r>
            <a:r>
              <a:rPr lang="en-US" sz="2800" dirty="0" err="1" smtClean="0"/>
              <a:t>arr</a:t>
            </a:r>
            <a:r>
              <a:rPr lang="en-US" sz="2800" dirty="0" smtClean="0"/>
              <a:t>[j]&lt;</a:t>
            </a:r>
            <a:r>
              <a:rPr lang="en-US" sz="2800" dirty="0" err="1" smtClean="0"/>
              <a:t>arr</a:t>
            </a:r>
            <a:r>
              <a:rPr lang="en-US" sz="2800" dirty="0" smtClean="0"/>
              <a:t>[j-1])     </a:t>
            </a:r>
          </a:p>
          <a:p>
            <a:pPr>
              <a:buNone/>
            </a:pPr>
            <a:r>
              <a:rPr lang="en-US" sz="2800" dirty="0" smtClean="0"/>
              <a:t>   {         </a:t>
            </a:r>
          </a:p>
          <a:p>
            <a:pPr>
              <a:buNone/>
            </a:pPr>
            <a:r>
              <a:rPr lang="en-US" sz="2800" dirty="0" smtClean="0"/>
              <a:t>   temp=</a:t>
            </a:r>
            <a:r>
              <a:rPr lang="en-US" sz="2800" dirty="0" err="1" smtClean="0"/>
              <a:t>arr</a:t>
            </a:r>
            <a:r>
              <a:rPr lang="en-US" sz="2800" dirty="0" smtClean="0"/>
              <a:t>[j];          </a:t>
            </a:r>
          </a:p>
          <a:p>
            <a:pPr>
              <a:buNone/>
            </a:pPr>
            <a:r>
              <a:rPr lang="en-US" sz="2800" dirty="0" smtClean="0"/>
              <a:t>  </a:t>
            </a:r>
            <a:r>
              <a:rPr lang="en-US" sz="2800" dirty="0" err="1" smtClean="0"/>
              <a:t>arr</a:t>
            </a:r>
            <a:r>
              <a:rPr lang="en-US" sz="2800" dirty="0" smtClean="0"/>
              <a:t>[j]=</a:t>
            </a:r>
            <a:r>
              <a:rPr lang="en-US" sz="2800" dirty="0" err="1" smtClean="0"/>
              <a:t>arr</a:t>
            </a:r>
            <a:r>
              <a:rPr lang="en-US" sz="2800" dirty="0" smtClean="0"/>
              <a:t>[j-1];           </a:t>
            </a:r>
          </a:p>
          <a:p>
            <a:pPr>
              <a:buNone/>
            </a:pPr>
            <a:r>
              <a:rPr lang="en-US" sz="2800" dirty="0" smtClean="0"/>
              <a:t> </a:t>
            </a:r>
            <a:r>
              <a:rPr lang="en-US" sz="2800" dirty="0" err="1" smtClean="0"/>
              <a:t>arr</a:t>
            </a:r>
            <a:r>
              <a:rPr lang="en-US" sz="2800" dirty="0" smtClean="0"/>
              <a:t>[j-1]=temp;                    </a:t>
            </a:r>
          </a:p>
          <a:p>
            <a:pPr>
              <a:buNone/>
            </a:pPr>
            <a:r>
              <a:rPr lang="en-US" sz="2800" dirty="0" smtClean="0"/>
              <a:t>     j--;        }    } </a:t>
            </a:r>
          </a:p>
          <a:p>
            <a:pPr>
              <a:buNone/>
            </a:pPr>
            <a:r>
              <a:rPr lang="en-US" sz="2800" dirty="0" smtClean="0"/>
              <a:t>    </a:t>
            </a:r>
            <a:r>
              <a:rPr lang="en-US" sz="2800" dirty="0" err="1" smtClean="0"/>
              <a:t>printf</a:t>
            </a:r>
            <a:r>
              <a:rPr lang="en-US" sz="2800" dirty="0" smtClean="0"/>
              <a:t>("Array elements in Ascending Order:\n");   </a:t>
            </a:r>
          </a:p>
          <a:p>
            <a:pPr>
              <a:buNone/>
            </a:pPr>
            <a:r>
              <a:rPr lang="en-US" sz="2800" dirty="0" smtClean="0"/>
              <a:t> </a:t>
            </a:r>
            <a:r>
              <a:rPr lang="en-US" sz="2800" b="1" dirty="0" smtClean="0"/>
              <a:t>for</a:t>
            </a:r>
            <a:r>
              <a:rPr lang="en-US" sz="2800" dirty="0" smtClean="0"/>
              <a:t>(</a:t>
            </a:r>
            <a:r>
              <a:rPr lang="en-US" sz="2800" dirty="0" err="1" smtClean="0"/>
              <a:t>i</a:t>
            </a:r>
            <a:r>
              <a:rPr lang="en-US" sz="2800" dirty="0" smtClean="0"/>
              <a:t>=0;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a:t>
            </a:r>
            <a:r>
              <a:rPr lang="en-US" sz="2800" dirty="0" err="1" smtClean="0"/>
              <a:t>printf</a:t>
            </a:r>
            <a:r>
              <a:rPr lang="en-US" sz="2800" dirty="0" smtClean="0"/>
              <a:t>("%d ",</a:t>
            </a:r>
            <a:r>
              <a:rPr lang="en-US" sz="2800" dirty="0" err="1" smtClean="0"/>
              <a:t>arr</a:t>
            </a:r>
            <a:r>
              <a:rPr lang="en-US" sz="2800" dirty="0" smtClean="0"/>
              <a:t>[</a:t>
            </a:r>
            <a:r>
              <a:rPr lang="en-US" sz="2800" dirty="0" err="1" smtClean="0"/>
              <a:t>i</a:t>
            </a:r>
            <a:r>
              <a:rPr lang="en-US" sz="2800" dirty="0" smtClean="0"/>
              <a:t>]);       </a:t>
            </a:r>
          </a:p>
          <a:p>
            <a:pPr>
              <a:buNone/>
            </a:pPr>
            <a:r>
              <a:rPr lang="en-US" sz="2800" dirty="0" smtClean="0"/>
              <a:t>  </a:t>
            </a:r>
            <a:r>
              <a:rPr lang="en-US" sz="2800" dirty="0" err="1" smtClean="0"/>
              <a:t>printf</a:t>
            </a:r>
            <a:r>
              <a:rPr lang="en-US" sz="2800" dirty="0" smtClean="0"/>
              <a:t>("\n");           </a:t>
            </a:r>
          </a:p>
          <a:p>
            <a:pPr>
              <a:buNone/>
            </a:pPr>
            <a:endParaRPr lang="en-US" sz="2800" dirty="0"/>
          </a:p>
        </p:txBody>
      </p:sp>
    </p:spTree>
    <p:extLst>
      <p:ext uri="{BB962C8B-B14F-4D97-AF65-F5344CB8AC3E}">
        <p14:creationId xmlns="" xmlns:p14="http://schemas.microsoft.com/office/powerpoint/2010/main" val="504890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10972800" cy="6858000"/>
          </a:xfrm>
        </p:spPr>
        <p:txBody>
          <a:bodyPr>
            <a:noAutofit/>
          </a:bodyPr>
          <a:lstStyle/>
          <a:p>
            <a:pPr>
              <a:buNone/>
            </a:pPr>
            <a:r>
              <a:rPr lang="en-US" sz="2800" dirty="0" smtClean="0"/>
              <a:t>/*sort elements in Descending Order*/  </a:t>
            </a:r>
          </a:p>
          <a:p>
            <a:pPr>
              <a:buNone/>
            </a:pPr>
            <a:r>
              <a:rPr lang="en-US" sz="2800" dirty="0" smtClean="0"/>
              <a:t>  </a:t>
            </a:r>
            <a:r>
              <a:rPr lang="en-US" sz="2800" b="1" dirty="0" smtClean="0"/>
              <a:t>for</a:t>
            </a:r>
            <a:r>
              <a:rPr lang="en-US" sz="2800" dirty="0" smtClean="0"/>
              <a:t>(</a:t>
            </a:r>
            <a:r>
              <a:rPr lang="en-US" sz="2800" dirty="0" err="1" smtClean="0"/>
              <a:t>i</a:t>
            </a:r>
            <a:r>
              <a:rPr lang="en-US" sz="2800" dirty="0" smtClean="0"/>
              <a:t>=1;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j=</a:t>
            </a:r>
            <a:r>
              <a:rPr lang="en-US" sz="2800" dirty="0" err="1" smtClean="0"/>
              <a:t>i</a:t>
            </a:r>
            <a:r>
              <a:rPr lang="en-US" sz="2800" dirty="0" smtClean="0"/>
              <a:t>;      </a:t>
            </a:r>
          </a:p>
          <a:p>
            <a:pPr>
              <a:buNone/>
            </a:pPr>
            <a:r>
              <a:rPr lang="en-US" sz="2800" dirty="0" smtClean="0"/>
              <a:t>  </a:t>
            </a:r>
            <a:r>
              <a:rPr lang="en-US" sz="2800" b="1" dirty="0" smtClean="0"/>
              <a:t>while</a:t>
            </a:r>
            <a:r>
              <a:rPr lang="en-US" sz="2800" dirty="0" smtClean="0"/>
              <a:t>(j&gt;0 &amp;&amp; </a:t>
            </a:r>
            <a:r>
              <a:rPr lang="en-US" sz="2800" dirty="0" err="1" smtClean="0"/>
              <a:t>arr</a:t>
            </a:r>
            <a:r>
              <a:rPr lang="en-US" sz="2800" dirty="0" smtClean="0"/>
              <a:t>[j]&gt;</a:t>
            </a:r>
            <a:r>
              <a:rPr lang="en-US" sz="2800" dirty="0" err="1" smtClean="0"/>
              <a:t>arr</a:t>
            </a:r>
            <a:r>
              <a:rPr lang="en-US" sz="2800" dirty="0" smtClean="0"/>
              <a:t>[j-1])    </a:t>
            </a:r>
          </a:p>
          <a:p>
            <a:pPr>
              <a:buNone/>
            </a:pPr>
            <a:r>
              <a:rPr lang="en-US" sz="2800" dirty="0" smtClean="0"/>
              <a:t>    {           </a:t>
            </a:r>
          </a:p>
          <a:p>
            <a:pPr>
              <a:buNone/>
            </a:pPr>
            <a:r>
              <a:rPr lang="en-US" sz="2800" dirty="0" smtClean="0"/>
              <a:t> temp=</a:t>
            </a:r>
            <a:r>
              <a:rPr lang="en-US" sz="2800" dirty="0" err="1" smtClean="0"/>
              <a:t>arr</a:t>
            </a:r>
            <a:r>
              <a:rPr lang="en-US" sz="2800" dirty="0" smtClean="0"/>
              <a:t>[j];        </a:t>
            </a:r>
          </a:p>
          <a:p>
            <a:pPr>
              <a:buNone/>
            </a:pPr>
            <a:r>
              <a:rPr lang="en-US" sz="2800" dirty="0" smtClean="0"/>
              <a:t>    </a:t>
            </a:r>
            <a:r>
              <a:rPr lang="en-US" sz="2800" dirty="0" err="1" smtClean="0"/>
              <a:t>arr</a:t>
            </a:r>
            <a:r>
              <a:rPr lang="en-US" sz="2800" dirty="0" smtClean="0"/>
              <a:t>[j]=</a:t>
            </a:r>
            <a:r>
              <a:rPr lang="en-US" sz="2800" dirty="0" err="1" smtClean="0"/>
              <a:t>arr</a:t>
            </a:r>
            <a:r>
              <a:rPr lang="en-US" sz="2800" dirty="0" smtClean="0"/>
              <a:t>[j-1];         </a:t>
            </a:r>
          </a:p>
          <a:p>
            <a:pPr>
              <a:buNone/>
            </a:pPr>
            <a:r>
              <a:rPr lang="en-US" sz="2800" dirty="0" smtClean="0"/>
              <a:t>   </a:t>
            </a:r>
            <a:r>
              <a:rPr lang="en-US" sz="2800" dirty="0" err="1" smtClean="0"/>
              <a:t>arr</a:t>
            </a:r>
            <a:r>
              <a:rPr lang="en-US" sz="2800" dirty="0" smtClean="0"/>
              <a:t>[j-1]=temp;                  </a:t>
            </a:r>
          </a:p>
          <a:p>
            <a:pPr>
              <a:buNone/>
            </a:pPr>
            <a:r>
              <a:rPr lang="en-US" sz="2800" dirty="0" smtClean="0"/>
              <a:t>       j--;        }    }    </a:t>
            </a:r>
          </a:p>
          <a:p>
            <a:pPr>
              <a:buNone/>
            </a:pPr>
            <a:r>
              <a:rPr lang="en-US" sz="2800" dirty="0" smtClean="0"/>
              <a:t> </a:t>
            </a:r>
            <a:r>
              <a:rPr lang="en-US" sz="2800" dirty="0" err="1" smtClean="0"/>
              <a:t>printf</a:t>
            </a:r>
            <a:r>
              <a:rPr lang="en-US" sz="2800" dirty="0" smtClean="0"/>
              <a:t>("Array elements in Descending Order:\n");   </a:t>
            </a:r>
          </a:p>
          <a:p>
            <a:pPr>
              <a:buNone/>
            </a:pPr>
            <a:r>
              <a:rPr lang="en-US" sz="2800" dirty="0" smtClean="0"/>
              <a:t> </a:t>
            </a:r>
            <a:r>
              <a:rPr lang="en-US" sz="2800" b="1" dirty="0" smtClean="0"/>
              <a:t>for</a:t>
            </a:r>
            <a:r>
              <a:rPr lang="en-US" sz="2800" dirty="0" smtClean="0"/>
              <a:t>(</a:t>
            </a:r>
            <a:r>
              <a:rPr lang="en-US" sz="2800" dirty="0" err="1" smtClean="0"/>
              <a:t>i</a:t>
            </a:r>
            <a:r>
              <a:rPr lang="en-US" sz="2800" dirty="0" smtClean="0"/>
              <a:t>=0; </a:t>
            </a:r>
            <a:r>
              <a:rPr lang="en-US" sz="2800" dirty="0" err="1" smtClean="0"/>
              <a:t>i</a:t>
            </a:r>
            <a:r>
              <a:rPr lang="en-US" sz="2800" dirty="0" smtClean="0"/>
              <a:t>&lt;limit; </a:t>
            </a:r>
            <a:r>
              <a:rPr lang="en-US" sz="2800" dirty="0" err="1" smtClean="0"/>
              <a:t>i</a:t>
            </a:r>
            <a:r>
              <a:rPr lang="en-US" sz="2800" dirty="0" smtClean="0"/>
              <a:t>++)      </a:t>
            </a:r>
          </a:p>
          <a:p>
            <a:pPr>
              <a:buNone/>
            </a:pPr>
            <a:r>
              <a:rPr lang="en-US" sz="2800" dirty="0" smtClean="0"/>
              <a:t>  </a:t>
            </a:r>
            <a:r>
              <a:rPr lang="en-US" sz="2800" dirty="0" err="1" smtClean="0"/>
              <a:t>printf</a:t>
            </a:r>
            <a:r>
              <a:rPr lang="en-US" sz="2800" dirty="0" smtClean="0"/>
              <a:t>("%d ",</a:t>
            </a:r>
            <a:r>
              <a:rPr lang="en-US" sz="2800" dirty="0" err="1" smtClean="0"/>
              <a:t>arr</a:t>
            </a:r>
            <a:r>
              <a:rPr lang="en-US" sz="2800" dirty="0" smtClean="0"/>
              <a:t>[</a:t>
            </a:r>
            <a:r>
              <a:rPr lang="en-US" sz="2800" dirty="0" err="1" smtClean="0"/>
              <a:t>i</a:t>
            </a:r>
            <a:r>
              <a:rPr lang="en-US" sz="2800" dirty="0" smtClean="0"/>
              <a:t>]);           </a:t>
            </a:r>
          </a:p>
          <a:p>
            <a:pPr>
              <a:buNone/>
            </a:pPr>
            <a:r>
              <a:rPr lang="en-US" sz="2800" dirty="0" smtClean="0"/>
              <a:t>  </a:t>
            </a:r>
            <a:r>
              <a:rPr lang="en-US" sz="2800" dirty="0" err="1" smtClean="0"/>
              <a:t>printf</a:t>
            </a:r>
            <a:r>
              <a:rPr lang="en-US" sz="2800" dirty="0" smtClean="0"/>
              <a:t>("\n");     </a:t>
            </a:r>
          </a:p>
          <a:p>
            <a:pPr>
              <a:buNone/>
            </a:pPr>
            <a:r>
              <a:rPr lang="en-US" sz="2800" dirty="0" smtClean="0"/>
              <a:t>    </a:t>
            </a:r>
            <a:r>
              <a:rPr lang="en-US" sz="2800" b="1" dirty="0" smtClean="0"/>
              <a:t>return</a:t>
            </a:r>
            <a:r>
              <a:rPr lang="en-US" sz="2800" dirty="0" smtClean="0"/>
              <a:t> 0;}</a:t>
            </a:r>
            <a:endParaRPr lang="en-US" sz="2800" dirty="0"/>
          </a:p>
        </p:txBody>
      </p:sp>
    </p:spTree>
    <p:extLst>
      <p:ext uri="{BB962C8B-B14F-4D97-AF65-F5344CB8AC3E}">
        <p14:creationId xmlns="" xmlns:p14="http://schemas.microsoft.com/office/powerpoint/2010/main" val="50489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0"/>
            <a:ext cx="11544300" cy="6858000"/>
          </a:xfrm>
        </p:spPr>
        <p:txBody>
          <a:bodyPr>
            <a:noAutofit/>
          </a:bodyPr>
          <a:lstStyle/>
          <a:p>
            <a:pPr algn="just">
              <a:buNone/>
            </a:pPr>
            <a:r>
              <a:rPr lang="en-US" sz="3200" b="1" dirty="0" smtClean="0"/>
              <a:t>Sorting Efficiency:</a:t>
            </a:r>
            <a:endParaRPr lang="en-US" sz="3200" dirty="0" smtClean="0">
              <a:latin typeface="Times New Roman" pitchFamily="18" charset="0"/>
              <a:cs typeface="Times New Roman" pitchFamily="18" charset="0"/>
            </a:endParaRPr>
          </a:p>
          <a:p>
            <a:pPr algn="just">
              <a:buNone/>
            </a:pPr>
            <a:r>
              <a:rPr lang="en-US" sz="3200" dirty="0" smtClean="0">
                <a:latin typeface="Times New Roman" pitchFamily="18" charset="0"/>
                <a:cs typeface="Times New Roman" pitchFamily="18" charset="0"/>
              </a:rPr>
              <a:t>The two main criteria's to judge which algorithm is better than the other have been:</a:t>
            </a:r>
          </a:p>
          <a:p>
            <a:pPr lvl="1" algn="just"/>
            <a:r>
              <a:rPr lang="en-US" sz="3200" dirty="0" smtClean="0">
                <a:latin typeface="Times New Roman" pitchFamily="18" charset="0"/>
                <a:cs typeface="Times New Roman" pitchFamily="18" charset="0"/>
              </a:rPr>
              <a:t>Time taken to sort the given data.</a:t>
            </a:r>
          </a:p>
          <a:p>
            <a:pPr lvl="1" algn="just"/>
            <a:r>
              <a:rPr lang="en-US" sz="3200" dirty="0" smtClean="0">
                <a:latin typeface="Times New Roman" pitchFamily="18" charset="0"/>
                <a:cs typeface="Times New Roman" pitchFamily="18" charset="0"/>
              </a:rPr>
              <a:t>Memory Space required to do so.</a:t>
            </a:r>
          </a:p>
          <a:p>
            <a:pPr algn="just">
              <a:buNone/>
            </a:pPr>
            <a:r>
              <a:rPr lang="en-US" sz="3200" b="1" dirty="0" smtClean="0">
                <a:latin typeface="Times New Roman" pitchFamily="18" charset="0"/>
                <a:cs typeface="Times New Roman" pitchFamily="18" charset="0"/>
              </a:rPr>
              <a:t>Different Sorting Algorithms:</a:t>
            </a:r>
          </a:p>
          <a:p>
            <a:pPr algn="just">
              <a:buNone/>
            </a:pPr>
            <a:r>
              <a:rPr lang="en-US" sz="3200" dirty="0" smtClean="0">
                <a:latin typeface="Times New Roman" pitchFamily="18" charset="0"/>
                <a:cs typeface="Times New Roman" pitchFamily="18" charset="0"/>
              </a:rPr>
              <a:t>There are many different techniques available for sorting, differentiated by their efficiency and space requirements. Following are some sorting techniques which we will be covering in next few tutorials.</a:t>
            </a:r>
          </a:p>
          <a:p>
            <a:pPr lvl="1" algn="just">
              <a:buNone/>
            </a:pPr>
            <a:r>
              <a:rPr lang="en-US" sz="3200" dirty="0" smtClean="0">
                <a:latin typeface="Times New Roman" pitchFamily="18" charset="0"/>
                <a:cs typeface="Times New Roman" pitchFamily="18" charset="0"/>
              </a:rPr>
              <a:t>Bubble Sort , Insertion Sort, </a:t>
            </a:r>
          </a:p>
          <a:p>
            <a:pPr lvl="1" algn="just">
              <a:buNone/>
            </a:pPr>
            <a:r>
              <a:rPr lang="en-US" sz="3200" dirty="0" smtClean="0">
                <a:latin typeface="Times New Roman" pitchFamily="18" charset="0"/>
                <a:cs typeface="Times New Roman" pitchFamily="18" charset="0"/>
              </a:rPr>
              <a:t>Selection Sort, Quick Sort,</a:t>
            </a:r>
          </a:p>
          <a:p>
            <a:pPr lvl="1" algn="just">
              <a:buNone/>
            </a:pPr>
            <a:r>
              <a:rPr lang="en-US" sz="3200" dirty="0" smtClean="0">
                <a:latin typeface="Times New Roman" pitchFamily="18" charset="0"/>
                <a:cs typeface="Times New Roman" pitchFamily="18" charset="0"/>
              </a:rPr>
              <a:t>Merge Sort, Heap Sort</a:t>
            </a:r>
          </a:p>
          <a:p>
            <a:pPr algn="just"/>
            <a:endParaRPr lang="en-US" sz="3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sertion-sort">
            <a:hlinkClick r:id="rId2"/>
          </p:cNvPr>
          <p:cNvPicPr/>
          <p:nvPr/>
        </p:nvPicPr>
        <p:blipFill>
          <a:blip r:embed="rId3"/>
          <a:srcRect/>
          <a:stretch>
            <a:fillRect/>
          </a:stretch>
        </p:blipFill>
        <p:spPr bwMode="auto">
          <a:xfrm>
            <a:off x="0" y="0"/>
            <a:ext cx="11944349" cy="64960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7650"/>
            <a:ext cx="10515600" cy="6176963"/>
          </a:xfrm>
        </p:spPr>
        <p:txBody>
          <a:bodyPr>
            <a:normAutofit lnSpcReduction="10000"/>
          </a:bodyPr>
          <a:lstStyle/>
          <a:p>
            <a:r>
              <a:rPr lang="en-US" b="1" dirty="0" smtClean="0"/>
              <a:t>Another Insertion </a:t>
            </a:r>
            <a:r>
              <a:rPr lang="en-US" b="1" dirty="0" err="1" smtClean="0"/>
              <a:t>SortbExample</a:t>
            </a:r>
            <a:r>
              <a:rPr lang="en-US" b="1" dirty="0" smtClean="0"/>
              <a:t>: </a:t>
            </a:r>
            <a:r>
              <a:rPr lang="en-US" dirty="0" smtClean="0"/>
              <a:t/>
            </a:r>
            <a:br>
              <a:rPr lang="en-US" dirty="0" smtClean="0"/>
            </a:br>
            <a:r>
              <a:rPr lang="en-US" b="1" dirty="0" smtClean="0"/>
              <a:t>12</a:t>
            </a:r>
            <a:r>
              <a:rPr lang="en-US" dirty="0" smtClean="0"/>
              <a:t>, 11, 13, 5, 6</a:t>
            </a:r>
          </a:p>
          <a:p>
            <a:r>
              <a:rPr lang="en-US" dirty="0" smtClean="0"/>
              <a:t>Let us loop for </a:t>
            </a:r>
            <a:r>
              <a:rPr lang="en-US" dirty="0" err="1" smtClean="0"/>
              <a:t>i</a:t>
            </a:r>
            <a:r>
              <a:rPr lang="en-US" dirty="0" smtClean="0"/>
              <a:t> = 1 (second element of the array) to 5 (Size of input array)</a:t>
            </a:r>
          </a:p>
          <a:p>
            <a:r>
              <a:rPr lang="en-US" dirty="0" err="1" smtClean="0"/>
              <a:t>i</a:t>
            </a:r>
            <a:r>
              <a:rPr lang="en-US" dirty="0" smtClean="0"/>
              <a:t> = 1. Since 11 is smaller than 12, move 12 and insert 11 before 12</a:t>
            </a:r>
            <a:br>
              <a:rPr lang="en-US" dirty="0" smtClean="0"/>
            </a:br>
            <a:r>
              <a:rPr lang="en-US" b="1" dirty="0" smtClean="0"/>
              <a:t>11, 12</a:t>
            </a:r>
            <a:r>
              <a:rPr lang="en-US" dirty="0" smtClean="0"/>
              <a:t>, 13, 5, 6</a:t>
            </a:r>
          </a:p>
          <a:p>
            <a:r>
              <a:rPr lang="en-US" dirty="0" err="1" smtClean="0"/>
              <a:t>i</a:t>
            </a:r>
            <a:r>
              <a:rPr lang="en-US" dirty="0" smtClean="0"/>
              <a:t> = 2. 13 will remain at its position as all elements in A[0..I-1] are smaller than 13</a:t>
            </a:r>
            <a:br>
              <a:rPr lang="en-US" dirty="0" smtClean="0"/>
            </a:br>
            <a:r>
              <a:rPr lang="en-US" b="1" dirty="0" smtClean="0"/>
              <a:t>11, 12, 13</a:t>
            </a:r>
            <a:r>
              <a:rPr lang="en-US" dirty="0" smtClean="0"/>
              <a:t>, 5, 6</a:t>
            </a:r>
          </a:p>
          <a:p>
            <a:r>
              <a:rPr lang="en-US" dirty="0" err="1" smtClean="0"/>
              <a:t>i</a:t>
            </a:r>
            <a:r>
              <a:rPr lang="en-US" dirty="0" smtClean="0"/>
              <a:t> = 3. 5 will move to the beginning and all other elements from 11 to 13 will move one position ahead of their current position.</a:t>
            </a:r>
            <a:br>
              <a:rPr lang="en-US" dirty="0" smtClean="0"/>
            </a:br>
            <a:r>
              <a:rPr lang="en-US" b="1" dirty="0" smtClean="0"/>
              <a:t>5, 11, 12, 13</a:t>
            </a:r>
            <a:r>
              <a:rPr lang="en-US" dirty="0" smtClean="0"/>
              <a:t>, 6</a:t>
            </a:r>
          </a:p>
          <a:p>
            <a:r>
              <a:rPr lang="en-US" dirty="0" err="1" smtClean="0"/>
              <a:t>i</a:t>
            </a:r>
            <a:r>
              <a:rPr lang="en-US" dirty="0" smtClean="0"/>
              <a:t> = 4. 6 will move to position after 5, and elements from 11 to 13 will move one position ahead of their current position.</a:t>
            </a:r>
            <a:br>
              <a:rPr lang="en-US" dirty="0" smtClean="0"/>
            </a:br>
            <a:r>
              <a:rPr lang="en-US" b="1" dirty="0" smtClean="0"/>
              <a:t>5, 6, 11, 12, 13 </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175"/>
            <a:ext cx="10515600" cy="1325563"/>
          </a:xfrm>
        </p:spPr>
        <p:txBody>
          <a:bodyPr/>
          <a:lstStyle/>
          <a:p>
            <a:pPr algn="ctr"/>
            <a:r>
              <a:rPr lang="en-US" b="1" dirty="0" smtClean="0"/>
              <a:t>An array using Bubble sort technique </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796925"/>
          </a:xfrm>
        </p:spPr>
        <p:txBody>
          <a:bodyPr>
            <a:normAutofit fontScale="90000"/>
          </a:bodyPr>
          <a:lstStyle/>
          <a:p>
            <a:pPr algn="ctr"/>
            <a:r>
              <a:rPr lang="en-US" b="1" dirty="0" smtClean="0">
                <a:latin typeface="Times New Roman" pitchFamily="18" charset="0"/>
                <a:cs typeface="Times New Roman" pitchFamily="18" charset="0"/>
              </a:rPr>
              <a:t>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Bubble </a:t>
            </a:r>
            <a:r>
              <a:rPr lang="en-US" b="1" dirty="0" smtClean="0">
                <a:latin typeface="Times New Roman" pitchFamily="18" charset="0"/>
                <a:cs typeface="Times New Roman" pitchFamily="18" charset="0"/>
              </a:rPr>
              <a:t>Sort Algorithm</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19200"/>
            <a:ext cx="10515600" cy="5314950"/>
          </a:xfrm>
        </p:spPr>
        <p:txBody>
          <a:bodyPr>
            <a:normAutofit fontScale="92500" lnSpcReduction="20000"/>
          </a:bodyPr>
          <a:lstStyle/>
          <a:p>
            <a:pPr algn="just"/>
            <a:r>
              <a:rPr lang="en-US" b="1" dirty="0" smtClean="0">
                <a:latin typeface="Times New Roman" pitchFamily="18" charset="0"/>
                <a:cs typeface="Times New Roman" pitchFamily="18" charset="0"/>
              </a:rPr>
              <a:t>Bubble Sort</a:t>
            </a:r>
            <a:r>
              <a:rPr lang="en-US" dirty="0" smtClean="0">
                <a:latin typeface="Times New Roman" pitchFamily="18" charset="0"/>
                <a:cs typeface="Times New Roman" pitchFamily="18" charset="0"/>
              </a:rPr>
              <a:t> is a simple algorithm which is used to sort a given set of n elements provided in form of an array with n number of elements. Bubble Sort compares all the element one by one and sort them based on their values.</a:t>
            </a:r>
          </a:p>
          <a:p>
            <a:pPr algn="just"/>
            <a:r>
              <a:rPr lang="en-US" dirty="0" smtClean="0">
                <a:latin typeface="Times New Roman" pitchFamily="18" charset="0"/>
                <a:cs typeface="Times New Roman" pitchFamily="18" charset="0"/>
              </a:rPr>
              <a:t>If the given array has to be sorted in ascending order, then bubble sort will start by comparing the first element of the array with the second element, if the first element is greater than the second element, it will </a:t>
            </a:r>
            <a:r>
              <a:rPr lang="en-US" b="1" dirty="0" smtClean="0">
                <a:latin typeface="Times New Roman" pitchFamily="18" charset="0"/>
                <a:cs typeface="Times New Roman" pitchFamily="18" charset="0"/>
              </a:rPr>
              <a:t>swap</a:t>
            </a:r>
            <a:r>
              <a:rPr lang="en-US" dirty="0" smtClean="0">
                <a:latin typeface="Times New Roman" pitchFamily="18" charset="0"/>
                <a:cs typeface="Times New Roman" pitchFamily="18" charset="0"/>
              </a:rPr>
              <a:t> both the elements, and then move on to compare the second and the third element, and so on.</a:t>
            </a:r>
          </a:p>
          <a:p>
            <a:pPr algn="just"/>
            <a:r>
              <a:rPr lang="en-US" dirty="0" smtClean="0">
                <a:latin typeface="Times New Roman" pitchFamily="18" charset="0"/>
                <a:cs typeface="Times New Roman" pitchFamily="18" charset="0"/>
              </a:rPr>
              <a:t>If we have total n elements, then we need to repeat this process for n-1 times.</a:t>
            </a:r>
          </a:p>
          <a:p>
            <a:pPr algn="just"/>
            <a:r>
              <a:rPr lang="en-US" dirty="0" smtClean="0">
                <a:latin typeface="Times New Roman" pitchFamily="18" charset="0"/>
                <a:cs typeface="Times New Roman" pitchFamily="18" charset="0"/>
              </a:rPr>
              <a:t>It is known as </a:t>
            </a:r>
            <a:r>
              <a:rPr lang="en-US" b="1" dirty="0" smtClean="0">
                <a:latin typeface="Times New Roman" pitchFamily="18" charset="0"/>
                <a:cs typeface="Times New Roman" pitchFamily="18" charset="0"/>
              </a:rPr>
              <a:t>bubble sort</a:t>
            </a:r>
            <a:r>
              <a:rPr lang="en-US" dirty="0" smtClean="0">
                <a:latin typeface="Times New Roman" pitchFamily="18" charset="0"/>
                <a:cs typeface="Times New Roman" pitchFamily="18" charset="0"/>
              </a:rPr>
              <a:t>, because with every complete iteration the largest element in the given array, bubbles up towards the last place or the highest index, just like a water bubble rises up to the water surface.</a:t>
            </a:r>
          </a:p>
          <a:p>
            <a:pPr algn="just"/>
            <a:r>
              <a:rPr lang="en-US" dirty="0" smtClean="0">
                <a:latin typeface="Times New Roman" pitchFamily="18" charset="0"/>
                <a:cs typeface="Times New Roman" pitchFamily="18" charset="0"/>
              </a:rPr>
              <a:t>Sorting takes place by stepping through all the elements one-by-one and comparing it with the adjacent element and swapping them if required.</a:t>
            </a:r>
          </a:p>
          <a:p>
            <a:pPr algn="just"/>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739775"/>
          </a:xfrm>
        </p:spPr>
        <p:txBody>
          <a:bodyPr>
            <a:normAutofit fontScale="90000"/>
          </a:bodyPr>
          <a:lstStyle/>
          <a:p>
            <a:r>
              <a:rPr lang="en-US" b="1" dirty="0" smtClean="0"/>
              <a:t/>
            </a:r>
            <a:br>
              <a:rPr lang="en-US" b="1" dirty="0" smtClean="0"/>
            </a:br>
            <a:r>
              <a:rPr lang="en-US" b="1" dirty="0" smtClean="0">
                <a:latin typeface="Times New Roman" pitchFamily="18" charset="0"/>
                <a:cs typeface="Times New Roman" pitchFamily="18" charset="0"/>
              </a:rPr>
              <a:t>Implementing Bubble Sort Algorithm</a:t>
            </a:r>
            <a:r>
              <a:rPr lang="en-US" b="1" dirty="0" smtClean="0"/>
              <a:t/>
            </a:r>
            <a:br>
              <a:rPr lang="en-US" b="1" dirty="0" smtClean="0"/>
            </a:br>
            <a:endParaRPr lang="en-US" dirty="0"/>
          </a:p>
        </p:txBody>
      </p:sp>
      <p:sp>
        <p:nvSpPr>
          <p:cNvPr id="3" name="Content Placeholder 2"/>
          <p:cNvSpPr>
            <a:spLocks noGrp="1"/>
          </p:cNvSpPr>
          <p:nvPr>
            <p:ph idx="1"/>
          </p:nvPr>
        </p:nvSpPr>
        <p:spPr>
          <a:xfrm>
            <a:off x="838200" y="971550"/>
            <a:ext cx="10515600" cy="5205413"/>
          </a:xfrm>
        </p:spPr>
        <p:txBody>
          <a:bodyPr/>
          <a:lstStyle/>
          <a:p>
            <a:r>
              <a:rPr lang="en-US" dirty="0" smtClean="0"/>
              <a:t>Following are the steps involved in bubble sort(for sorting a given array in ascending order):</a:t>
            </a:r>
          </a:p>
          <a:p>
            <a:r>
              <a:rPr lang="en-US" dirty="0" smtClean="0"/>
              <a:t>Starting with the first element(index = 0), compare the current element with the next element of the array.</a:t>
            </a:r>
          </a:p>
          <a:p>
            <a:r>
              <a:rPr lang="en-US" dirty="0" smtClean="0"/>
              <a:t>If the current element is greater than the next element of the array, swap them.</a:t>
            </a:r>
          </a:p>
          <a:p>
            <a:r>
              <a:rPr lang="en-US" dirty="0" smtClean="0"/>
              <a:t>If the current element is less than the next element, move to the next element. </a:t>
            </a:r>
            <a:r>
              <a:rPr lang="en-US" b="1" dirty="0" smtClean="0"/>
              <a:t>Repeat Step 1</a:t>
            </a:r>
            <a:r>
              <a:rPr lang="en-US" dirty="0" smtClean="0"/>
              <a:t>.</a:t>
            </a:r>
          </a:p>
          <a:p>
            <a:r>
              <a:rPr lang="en-US" dirty="0" smtClean="0"/>
              <a:t/>
            </a:r>
            <a:br>
              <a:rPr lang="en-US" dirty="0" smtClean="0"/>
            </a:br>
            <a:r>
              <a:rPr lang="en-US" dirty="0" smtClean="0"/>
              <a:t>Let's consider an array with values {5, 1, 6, 2, 4, 3}</a:t>
            </a:r>
          </a:p>
          <a:p>
            <a:pPr>
              <a:buNone/>
            </a:pPr>
            <a:r>
              <a:rPr lang="en-US" dirty="0" smtClean="0"/>
              <a:t>Pictorial representation of how bubble sort will sort the given array: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bble sort algorithm"/>
          <p:cNvPicPr>
            <a:picLocks noGrp="1" noChangeAspect="1" noChangeArrowheads="1"/>
          </p:cNvPicPr>
          <p:nvPr>
            <p:ph idx="1"/>
          </p:nvPr>
        </p:nvPicPr>
        <p:blipFill>
          <a:blip r:embed="rId2"/>
          <a:srcRect/>
          <a:stretch>
            <a:fillRect/>
          </a:stretch>
        </p:blipFill>
        <p:spPr bwMode="auto">
          <a:xfrm>
            <a:off x="-480479" y="0"/>
            <a:ext cx="12987325"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263"/>
          </a:xfrm>
        </p:spPr>
        <p:txBody>
          <a:bodyPr>
            <a:normAutofit/>
          </a:bodyPr>
          <a:lstStyle/>
          <a:p>
            <a:pPr algn="just">
              <a:buNone/>
            </a:pPr>
            <a:r>
              <a:rPr lang="en-US" sz="4000" b="1" dirty="0" smtClean="0">
                <a:latin typeface="Times New Roman" pitchFamily="18" charset="0"/>
                <a:cs typeface="Times New Roman" pitchFamily="18" charset="0"/>
              </a:rPr>
              <a:t>Algorithm</a:t>
            </a:r>
          </a:p>
          <a:p>
            <a:pPr algn="just">
              <a:buNone/>
            </a:pPr>
            <a:r>
              <a:rPr lang="en-US" dirty="0" smtClean="0">
                <a:latin typeface="Times New Roman" pitchFamily="18" charset="0"/>
                <a:cs typeface="Times New Roman" pitchFamily="18" charset="0"/>
              </a:rPr>
              <a:t>Assume </a:t>
            </a:r>
            <a:r>
              <a:rPr lang="en-US" b="1" dirty="0" smtClean="0">
                <a:latin typeface="Times New Roman" pitchFamily="18" charset="0"/>
                <a:cs typeface="Times New Roman" pitchFamily="18" charset="0"/>
              </a:rPr>
              <a:t>list</a:t>
            </a:r>
            <a:r>
              <a:rPr lang="en-US" dirty="0" smtClean="0">
                <a:latin typeface="Times New Roman" pitchFamily="18" charset="0"/>
                <a:cs typeface="Times New Roman" pitchFamily="18" charset="0"/>
              </a:rPr>
              <a:t> is an array of </a:t>
            </a:r>
            <a:r>
              <a:rPr lang="en-US" b="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elements. We further assume that </a:t>
            </a:r>
            <a:r>
              <a:rPr lang="en-US" b="1" dirty="0" smtClean="0">
                <a:latin typeface="Times New Roman" pitchFamily="18" charset="0"/>
                <a:cs typeface="Times New Roman" pitchFamily="18" charset="0"/>
              </a:rPr>
              <a:t>swap</a:t>
            </a:r>
            <a:r>
              <a:rPr lang="en-US" dirty="0" smtClean="0">
                <a:latin typeface="Times New Roman" pitchFamily="18" charset="0"/>
                <a:cs typeface="Times New Roman" pitchFamily="18" charset="0"/>
              </a:rPr>
              <a:t> function swaps the values of the given array elements.</a:t>
            </a:r>
          </a:p>
          <a:p>
            <a:pPr lvl="1" algn="just">
              <a:buNone/>
            </a:pPr>
            <a:r>
              <a:rPr lang="en-US" sz="2800" dirty="0" smtClean="0">
                <a:latin typeface="Times New Roman" pitchFamily="18" charset="0"/>
                <a:cs typeface="Times New Roman" pitchFamily="18" charset="0"/>
              </a:rPr>
              <a:t>begin </a:t>
            </a:r>
            <a:r>
              <a:rPr lang="en-US" sz="2800" dirty="0" err="1" smtClean="0">
                <a:latin typeface="Times New Roman" pitchFamily="18" charset="0"/>
                <a:cs typeface="Times New Roman" pitchFamily="18" charset="0"/>
              </a:rPr>
              <a:t>BubbleSort</a:t>
            </a:r>
            <a:r>
              <a:rPr lang="en-US" sz="2800" dirty="0" smtClean="0">
                <a:latin typeface="Times New Roman" pitchFamily="18" charset="0"/>
                <a:cs typeface="Times New Roman" pitchFamily="18" charset="0"/>
              </a:rPr>
              <a:t>(list) </a:t>
            </a:r>
          </a:p>
          <a:p>
            <a:pPr lvl="1" algn="just">
              <a:buNone/>
            </a:pPr>
            <a:r>
              <a:rPr lang="en-US" sz="2800" dirty="0" smtClean="0">
                <a:latin typeface="Times New Roman" pitchFamily="18" charset="0"/>
                <a:cs typeface="Times New Roman" pitchFamily="18" charset="0"/>
              </a:rPr>
              <a:t>for all elements of list </a:t>
            </a:r>
          </a:p>
          <a:p>
            <a:pPr lvl="1" algn="just">
              <a:buNone/>
            </a:pPr>
            <a:r>
              <a:rPr lang="en-US" sz="2800" dirty="0" smtClean="0">
                <a:latin typeface="Times New Roman" pitchFamily="18" charset="0"/>
                <a:cs typeface="Times New Roman" pitchFamily="18" charset="0"/>
              </a:rPr>
              <a:t>if list[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&gt; list[i+1] </a:t>
            </a:r>
          </a:p>
          <a:p>
            <a:pPr lvl="1" algn="just">
              <a:buNone/>
            </a:pPr>
            <a:r>
              <a:rPr lang="en-US" sz="2800" dirty="0" smtClean="0">
                <a:latin typeface="Times New Roman" pitchFamily="18" charset="0"/>
                <a:cs typeface="Times New Roman" pitchFamily="18" charset="0"/>
              </a:rPr>
              <a:t>swap(list[</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list[i+1]) </a:t>
            </a:r>
          </a:p>
          <a:p>
            <a:pPr lvl="1" algn="just">
              <a:buNone/>
            </a:pPr>
            <a:r>
              <a:rPr lang="en-US" sz="2800" dirty="0" smtClean="0">
                <a:latin typeface="Times New Roman" pitchFamily="18" charset="0"/>
                <a:cs typeface="Times New Roman" pitchFamily="18" charset="0"/>
              </a:rPr>
              <a:t>end if </a:t>
            </a:r>
          </a:p>
          <a:p>
            <a:pPr lvl="1" algn="just">
              <a:buNone/>
            </a:pPr>
            <a:r>
              <a:rPr lang="en-US" sz="2800" dirty="0" smtClean="0">
                <a:latin typeface="Times New Roman" pitchFamily="18" charset="0"/>
                <a:cs typeface="Times New Roman" pitchFamily="18" charset="0"/>
              </a:rPr>
              <a:t>end for </a:t>
            </a:r>
          </a:p>
          <a:p>
            <a:pPr lvl="1" algn="just">
              <a:buNone/>
            </a:pPr>
            <a:r>
              <a:rPr lang="en-US" sz="2800" dirty="0" smtClean="0">
                <a:latin typeface="Times New Roman" pitchFamily="18" charset="0"/>
                <a:cs typeface="Times New Roman" pitchFamily="18" charset="0"/>
              </a:rPr>
              <a:t>return list </a:t>
            </a:r>
          </a:p>
          <a:p>
            <a:pPr lvl="1" algn="just">
              <a:buNone/>
            </a:pPr>
            <a:r>
              <a:rPr lang="en-US" sz="2800" dirty="0" smtClean="0">
                <a:latin typeface="Times New Roman" pitchFamily="18" charset="0"/>
                <a:cs typeface="Times New Roman" pitchFamily="18" charset="0"/>
              </a:rPr>
              <a:t>end </a:t>
            </a:r>
            <a:r>
              <a:rPr lang="en-US" sz="2800" dirty="0" err="1" smtClean="0">
                <a:latin typeface="Times New Roman" pitchFamily="18" charset="0"/>
                <a:cs typeface="Times New Roman" pitchFamily="18" charset="0"/>
              </a:rPr>
              <a:t>BubbleSort</a:t>
            </a: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90500"/>
            <a:ext cx="11677650" cy="527037"/>
          </a:xfrm>
          <a:prstGeom prst="rect">
            <a:avLst/>
          </a:prstGeom>
          <a:solidFill>
            <a:srgbClr val="F5F5F5"/>
          </a:solidFill>
          <a:ln w="9525">
            <a:noFill/>
            <a:miter lim="800000"/>
            <a:headEnd/>
            <a:tailEnd/>
          </a:ln>
          <a:effec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781050" y="0"/>
            <a:ext cx="1141095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#include &lt;</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stdio.h</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#define MAXSIZE 10</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void main()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array[MAXSIZE];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 num, temp;</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("Enter the value of num \n");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scanf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 &amp;num);</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printf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("Enter the elements one by one \n");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&lt;num;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scanf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 &amp;array[</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TotalTime>
  <Words>1707</Words>
  <Application>Microsoft Office PowerPoint</Application>
  <PresentationFormat>Custom</PresentationFormat>
  <Paragraphs>328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Sorting &amp; Searching Technique </vt:lpstr>
      <vt:lpstr>Introduction to Sorting </vt:lpstr>
      <vt:lpstr>Slide 3</vt:lpstr>
      <vt:lpstr>An array using Bubble sort technique </vt:lpstr>
      <vt:lpstr>                   Bubble Sort Algorithm </vt:lpstr>
      <vt:lpstr> Implementing Bubble Sort Algorithm </vt:lpstr>
      <vt:lpstr>Slide 7</vt:lpstr>
      <vt:lpstr>Slide 8</vt:lpstr>
      <vt:lpstr>Slide 9</vt:lpstr>
      <vt:lpstr>Slide 10</vt:lpstr>
      <vt:lpstr>Slide 11</vt:lpstr>
      <vt:lpstr>Algorithm using Selection Sort Technique </vt:lpstr>
      <vt:lpstr>Slide 13</vt:lpstr>
      <vt:lpstr>Slide 14</vt:lpstr>
      <vt:lpstr>Slide 15</vt:lpstr>
      <vt:lpstr>Slide 16</vt:lpstr>
      <vt:lpstr>Slide 17</vt:lpstr>
      <vt:lpstr>Slide 18</vt:lpstr>
      <vt:lpstr>Slide 19</vt:lpstr>
      <vt:lpstr>Algorithm using Insertion Sort Technique </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Multiplication of Matrix:</dc:title>
  <dc:creator>parth gautam</dc:creator>
  <cp:lastModifiedBy>Dr_Manjulata</cp:lastModifiedBy>
  <cp:revision>75</cp:revision>
  <dcterms:created xsi:type="dcterms:W3CDTF">2017-07-31T11:40:00Z</dcterms:created>
  <dcterms:modified xsi:type="dcterms:W3CDTF">2019-01-19T09:01:30Z</dcterms:modified>
</cp:coreProperties>
</file>