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4" r:id="rId2"/>
    <p:sldId id="296" r:id="rId3"/>
    <p:sldId id="297" r:id="rId4"/>
    <p:sldId id="298" r:id="rId5"/>
    <p:sldId id="299"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280" r:id="rId21"/>
    <p:sldId id="284" r:id="rId22"/>
    <p:sldId id="317" r:id="rId23"/>
    <p:sldId id="283" r:id="rId24"/>
    <p:sldId id="319" r:id="rId25"/>
    <p:sldId id="320" r:id="rId26"/>
    <p:sldId id="321" r:id="rId27"/>
    <p:sldId id="293" r:id="rId28"/>
    <p:sldId id="294" r:id="rId29"/>
    <p:sldId id="295" r:id="rId30"/>
    <p:sldId id="322" r:id="rId31"/>
    <p:sldId id="323" r:id="rId32"/>
    <p:sldId id="324" r:id="rId33"/>
    <p:sldId id="325" r:id="rId34"/>
    <p:sldId id="326" r:id="rId35"/>
    <p:sldId id="340" r:id="rId36"/>
    <p:sldId id="341" r:id="rId37"/>
    <p:sldId id="327" r:id="rId38"/>
    <p:sldId id="328" r:id="rId39"/>
    <p:sldId id="348" r:id="rId40"/>
    <p:sldId id="347" r:id="rId41"/>
    <p:sldId id="335" r:id="rId42"/>
    <p:sldId id="344" r:id="rId43"/>
    <p:sldId id="345" r:id="rId44"/>
    <p:sldId id="346" r:id="rId45"/>
    <p:sldId id="342" r:id="rId46"/>
    <p:sldId id="343" r:id="rId47"/>
    <p:sldId id="337" r:id="rId48"/>
    <p:sldId id="338" r:id="rId49"/>
    <p:sldId id="339" r:id="rId50"/>
    <p:sldId id="329" r:id="rId51"/>
    <p:sldId id="330" r:id="rId52"/>
    <p:sldId id="331" r:id="rId53"/>
    <p:sldId id="333" r:id="rId54"/>
    <p:sldId id="332" r:id="rId55"/>
    <p:sldId id="33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4434" autoAdjust="0"/>
  </p:normalViewPr>
  <p:slideViewPr>
    <p:cSldViewPr snapToGrid="0">
      <p:cViewPr>
        <p:scale>
          <a:sx n="50" d="100"/>
          <a:sy n="50" d="100"/>
        </p:scale>
        <p:origin x="-1500" y="-49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CE1350-CFE1-4923-ACFB-58057EA5BBCB}" type="datetimeFigureOut">
              <a:rPr lang="en-US" smtClean="0"/>
              <a:pPr/>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62656-AA32-4326-9F75-3CA0E9D65BD2}" type="slidenum">
              <a:rPr lang="en-US" smtClean="0"/>
              <a:pPr/>
              <a:t>‹#›</a:t>
            </a:fld>
            <a:endParaRPr lang="en-US"/>
          </a:p>
        </p:txBody>
      </p:sp>
    </p:spTree>
    <p:extLst>
      <p:ext uri="{BB962C8B-B14F-4D97-AF65-F5344CB8AC3E}">
        <p14:creationId xmlns:p14="http://schemas.microsoft.com/office/powerpoint/2010/main" xmlns="" val="439968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CE1350-CFE1-4923-ACFB-58057EA5BBCB}" type="datetimeFigureOut">
              <a:rPr lang="en-US" smtClean="0"/>
              <a:pPr/>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62656-AA32-4326-9F75-3CA0E9D65BD2}" type="slidenum">
              <a:rPr lang="en-US" smtClean="0"/>
              <a:pPr/>
              <a:t>‹#›</a:t>
            </a:fld>
            <a:endParaRPr lang="en-US"/>
          </a:p>
        </p:txBody>
      </p:sp>
    </p:spTree>
    <p:extLst>
      <p:ext uri="{BB962C8B-B14F-4D97-AF65-F5344CB8AC3E}">
        <p14:creationId xmlns:p14="http://schemas.microsoft.com/office/powerpoint/2010/main" xmlns="" val="2347164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CE1350-CFE1-4923-ACFB-58057EA5BBCB}" type="datetimeFigureOut">
              <a:rPr lang="en-US" smtClean="0"/>
              <a:pPr/>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62656-AA32-4326-9F75-3CA0E9D65BD2}" type="slidenum">
              <a:rPr lang="en-US" smtClean="0"/>
              <a:pPr/>
              <a:t>‹#›</a:t>
            </a:fld>
            <a:endParaRPr lang="en-US"/>
          </a:p>
        </p:txBody>
      </p:sp>
    </p:spTree>
    <p:extLst>
      <p:ext uri="{BB962C8B-B14F-4D97-AF65-F5344CB8AC3E}">
        <p14:creationId xmlns:p14="http://schemas.microsoft.com/office/powerpoint/2010/main" xmlns="" val="161857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CE1350-CFE1-4923-ACFB-58057EA5BBCB}" type="datetimeFigureOut">
              <a:rPr lang="en-US" smtClean="0"/>
              <a:pPr/>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62656-AA32-4326-9F75-3CA0E9D65BD2}" type="slidenum">
              <a:rPr lang="en-US" smtClean="0"/>
              <a:pPr/>
              <a:t>‹#›</a:t>
            </a:fld>
            <a:endParaRPr lang="en-US"/>
          </a:p>
        </p:txBody>
      </p:sp>
    </p:spTree>
    <p:extLst>
      <p:ext uri="{BB962C8B-B14F-4D97-AF65-F5344CB8AC3E}">
        <p14:creationId xmlns:p14="http://schemas.microsoft.com/office/powerpoint/2010/main" xmlns="" val="2154096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CE1350-CFE1-4923-ACFB-58057EA5BBCB}" type="datetimeFigureOut">
              <a:rPr lang="en-US" smtClean="0"/>
              <a:pPr/>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62656-AA32-4326-9F75-3CA0E9D65BD2}" type="slidenum">
              <a:rPr lang="en-US" smtClean="0"/>
              <a:pPr/>
              <a:t>‹#›</a:t>
            </a:fld>
            <a:endParaRPr lang="en-US"/>
          </a:p>
        </p:txBody>
      </p:sp>
    </p:spTree>
    <p:extLst>
      <p:ext uri="{BB962C8B-B14F-4D97-AF65-F5344CB8AC3E}">
        <p14:creationId xmlns:p14="http://schemas.microsoft.com/office/powerpoint/2010/main" xmlns="" val="2411285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CE1350-CFE1-4923-ACFB-58057EA5BBCB}" type="datetimeFigureOut">
              <a:rPr lang="en-US" smtClean="0"/>
              <a:pPr/>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62656-AA32-4326-9F75-3CA0E9D65BD2}" type="slidenum">
              <a:rPr lang="en-US" smtClean="0"/>
              <a:pPr/>
              <a:t>‹#›</a:t>
            </a:fld>
            <a:endParaRPr lang="en-US"/>
          </a:p>
        </p:txBody>
      </p:sp>
    </p:spTree>
    <p:extLst>
      <p:ext uri="{BB962C8B-B14F-4D97-AF65-F5344CB8AC3E}">
        <p14:creationId xmlns:p14="http://schemas.microsoft.com/office/powerpoint/2010/main" xmlns="" val="580939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CE1350-CFE1-4923-ACFB-58057EA5BBCB}" type="datetimeFigureOut">
              <a:rPr lang="en-US" smtClean="0"/>
              <a:pPr/>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C62656-AA32-4326-9F75-3CA0E9D65BD2}" type="slidenum">
              <a:rPr lang="en-US" smtClean="0"/>
              <a:pPr/>
              <a:t>‹#›</a:t>
            </a:fld>
            <a:endParaRPr lang="en-US"/>
          </a:p>
        </p:txBody>
      </p:sp>
    </p:spTree>
    <p:extLst>
      <p:ext uri="{BB962C8B-B14F-4D97-AF65-F5344CB8AC3E}">
        <p14:creationId xmlns:p14="http://schemas.microsoft.com/office/powerpoint/2010/main" xmlns="" val="3229952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CE1350-CFE1-4923-ACFB-58057EA5BBCB}" type="datetimeFigureOut">
              <a:rPr lang="en-US" smtClean="0"/>
              <a:pPr/>
              <a:t>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C62656-AA32-4326-9F75-3CA0E9D65BD2}" type="slidenum">
              <a:rPr lang="en-US" smtClean="0"/>
              <a:pPr/>
              <a:t>‹#›</a:t>
            </a:fld>
            <a:endParaRPr lang="en-US"/>
          </a:p>
        </p:txBody>
      </p:sp>
    </p:spTree>
    <p:extLst>
      <p:ext uri="{BB962C8B-B14F-4D97-AF65-F5344CB8AC3E}">
        <p14:creationId xmlns:p14="http://schemas.microsoft.com/office/powerpoint/2010/main" xmlns="" val="39313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CE1350-CFE1-4923-ACFB-58057EA5BBCB}" type="datetimeFigureOut">
              <a:rPr lang="en-US" smtClean="0"/>
              <a:pPr/>
              <a:t>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C62656-AA32-4326-9F75-3CA0E9D65BD2}" type="slidenum">
              <a:rPr lang="en-US" smtClean="0"/>
              <a:pPr/>
              <a:t>‹#›</a:t>
            </a:fld>
            <a:endParaRPr lang="en-US"/>
          </a:p>
        </p:txBody>
      </p:sp>
    </p:spTree>
    <p:extLst>
      <p:ext uri="{BB962C8B-B14F-4D97-AF65-F5344CB8AC3E}">
        <p14:creationId xmlns:p14="http://schemas.microsoft.com/office/powerpoint/2010/main" xmlns="" val="2979173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CE1350-CFE1-4923-ACFB-58057EA5BBCB}" type="datetimeFigureOut">
              <a:rPr lang="en-US" smtClean="0"/>
              <a:pPr/>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62656-AA32-4326-9F75-3CA0E9D65BD2}" type="slidenum">
              <a:rPr lang="en-US" smtClean="0"/>
              <a:pPr/>
              <a:t>‹#›</a:t>
            </a:fld>
            <a:endParaRPr lang="en-US"/>
          </a:p>
        </p:txBody>
      </p:sp>
    </p:spTree>
    <p:extLst>
      <p:ext uri="{BB962C8B-B14F-4D97-AF65-F5344CB8AC3E}">
        <p14:creationId xmlns:p14="http://schemas.microsoft.com/office/powerpoint/2010/main" xmlns="" val="3544726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CE1350-CFE1-4923-ACFB-58057EA5BBCB}" type="datetimeFigureOut">
              <a:rPr lang="en-US" smtClean="0"/>
              <a:pPr/>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62656-AA32-4326-9F75-3CA0E9D65BD2}" type="slidenum">
              <a:rPr lang="en-US" smtClean="0"/>
              <a:pPr/>
              <a:t>‹#›</a:t>
            </a:fld>
            <a:endParaRPr lang="en-US"/>
          </a:p>
        </p:txBody>
      </p:sp>
    </p:spTree>
    <p:extLst>
      <p:ext uri="{BB962C8B-B14F-4D97-AF65-F5344CB8AC3E}">
        <p14:creationId xmlns:p14="http://schemas.microsoft.com/office/powerpoint/2010/main" xmlns="" val="1159910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CE1350-CFE1-4923-ACFB-58057EA5BBCB}" type="datetimeFigureOut">
              <a:rPr lang="en-US" smtClean="0"/>
              <a:pPr/>
              <a:t>1/21/2019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62656-AA32-4326-9F75-3CA0E9D65BD2}" type="slidenum">
              <a:rPr lang="en-US" smtClean="0"/>
              <a:pPr/>
              <a:t>‹#›</a:t>
            </a:fld>
            <a:endParaRPr lang="en-US"/>
          </a:p>
        </p:txBody>
      </p:sp>
    </p:spTree>
    <p:extLst>
      <p:ext uri="{BB962C8B-B14F-4D97-AF65-F5344CB8AC3E}">
        <p14:creationId xmlns:p14="http://schemas.microsoft.com/office/powerpoint/2010/main" xmlns="" val="1660008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cdncontribute.geeksforgeeks.org/wp-content/uploads/insertionsort.pn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9175"/>
            <a:ext cx="10515600" cy="1325563"/>
          </a:xfrm>
        </p:spPr>
        <p:txBody>
          <a:bodyPr/>
          <a:lstStyle/>
          <a:p>
            <a:pPr algn="ctr"/>
            <a:r>
              <a:rPr lang="en-US" b="1" dirty="0" smtClean="0"/>
              <a:t>Sorting &amp; Searching Technique </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304800" y="190500"/>
            <a:ext cx="11677650" cy="527037"/>
          </a:xfrm>
          <a:prstGeom prst="rect">
            <a:avLst/>
          </a:prstGeom>
          <a:solidFill>
            <a:srgbClr val="F5F5F5"/>
          </a:solidFill>
          <a:ln w="9525">
            <a:noFill/>
            <a:miter lim="800000"/>
            <a:headEnd/>
            <a:tailEnd/>
          </a:ln>
          <a:effectLst/>
        </p:spPr>
        <p:txBody>
          <a:bodyPr vert="horz" wrap="square" lIns="0" tIns="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025" name="Rectangle 1"/>
          <p:cNvSpPr>
            <a:spLocks noChangeArrowheads="1"/>
          </p:cNvSpPr>
          <p:nvPr/>
        </p:nvSpPr>
        <p:spPr bwMode="auto">
          <a:xfrm>
            <a:off x="0" y="-76200"/>
            <a:ext cx="12192000" cy="69865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printf</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("Input array is \n");</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for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0;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&lt;num;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printf</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("%d\n", array[</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Bubble sorting begins */</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for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0;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&lt;num;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for (j = 0; j &lt; (num -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- 1); j++)</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if (array[j] &gt; array[j + 1])</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temp = array[j];</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array[j] = array[j + 1];</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array[j + 1] = temp;</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     }</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304800" y="190500"/>
            <a:ext cx="11677650" cy="527037"/>
          </a:xfrm>
          <a:prstGeom prst="rect">
            <a:avLst/>
          </a:prstGeom>
          <a:solidFill>
            <a:srgbClr val="F5F5F5"/>
          </a:solidFill>
          <a:ln w="9525">
            <a:noFill/>
            <a:miter lim="800000"/>
            <a:headEnd/>
            <a:tailEnd/>
          </a:ln>
          <a:effectLst/>
        </p:spPr>
        <p:txBody>
          <a:bodyPr vert="horz" wrap="square" lIns="0" tIns="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025" name="Rectangle 1"/>
          <p:cNvSpPr>
            <a:spLocks noChangeArrowheads="1"/>
          </p:cNvSpPr>
          <p:nvPr/>
        </p:nvSpPr>
        <p:spPr bwMode="auto">
          <a:xfrm>
            <a:off x="266700" y="495300"/>
            <a:ext cx="977265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printf</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("Sorted array is...\n");</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for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0;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&lt;num;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printf</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("%d\n", array[</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9175"/>
            <a:ext cx="10515600" cy="1325563"/>
          </a:xfrm>
        </p:spPr>
        <p:txBody>
          <a:bodyPr/>
          <a:lstStyle/>
          <a:p>
            <a:pPr algn="ctr"/>
            <a:r>
              <a:rPr lang="en-US" b="1" dirty="0" smtClean="0"/>
              <a:t>Algorithm using Selection Sort Technique </a:t>
            </a: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590550"/>
            <a:ext cx="10210800" cy="6481763"/>
          </a:xfrm>
        </p:spPr>
        <p:txBody>
          <a:bodyPr>
            <a:noAutofit/>
          </a:bodyPr>
          <a:lstStyle/>
          <a:p>
            <a:pPr algn="just">
              <a:buNone/>
            </a:pPr>
            <a:r>
              <a:rPr lang="en-US" sz="3200" dirty="0" smtClean="0">
                <a:latin typeface="Times New Roman" pitchFamily="18" charset="0"/>
                <a:cs typeface="Times New Roman" pitchFamily="18" charset="0"/>
              </a:rPr>
              <a:t>Selection sort is one of the simplest sorting algorithms. It is similar to the hand picking where take the smallest element and put it in the first position and the second smallest at the second position and so on. It is also similar. First check for smallest element in the array and swap it with the first element of the array. Again, check for the smallest number in a </a:t>
            </a:r>
            <a:r>
              <a:rPr lang="en-US" sz="3200" dirty="0" err="1" smtClean="0">
                <a:latin typeface="Times New Roman" pitchFamily="18" charset="0"/>
                <a:cs typeface="Times New Roman" pitchFamily="18" charset="0"/>
              </a:rPr>
              <a:t>subarray</a:t>
            </a:r>
            <a:r>
              <a:rPr lang="en-US" sz="3200" dirty="0" smtClean="0">
                <a:latin typeface="Times New Roman" pitchFamily="18" charset="0"/>
                <a:cs typeface="Times New Roman" pitchFamily="18" charset="0"/>
              </a:rPr>
              <a:t> excluding the first element of the array as it is where it should be (at the first position) and put it in the second position of the array. And then continue repeating this process until the array gets sorted.</a:t>
            </a:r>
          </a:p>
          <a:p>
            <a:pPr algn="just">
              <a:buNone/>
            </a:pPr>
            <a:r>
              <a:rPr lang="en-US" sz="3200" b="1" dirty="0" smtClean="0">
                <a:latin typeface="Times New Roman" pitchFamily="18" charset="0"/>
                <a:cs typeface="Times New Roman" pitchFamily="18" charset="0"/>
              </a:rPr>
              <a:t>The time complexity of selection sort is (O(n</a:t>
            </a:r>
            <a:r>
              <a:rPr lang="en-US" sz="3200" b="1" baseline="30000" dirty="0" smtClean="0">
                <a:latin typeface="Times New Roman" pitchFamily="18" charset="0"/>
                <a:cs typeface="Times New Roman" pitchFamily="18" charset="0"/>
              </a:rPr>
              <a:t>2</a:t>
            </a:r>
            <a:r>
              <a:rPr lang="en-US" sz="3200" b="1" dirty="0" smtClean="0">
                <a:latin typeface="Times New Roman" pitchFamily="18" charset="0"/>
                <a:cs typeface="Times New Roman" pitchFamily="18" charset="0"/>
              </a:rPr>
              <a:t>)).</a:t>
            </a:r>
          </a:p>
          <a:p>
            <a:pPr>
              <a:buNone/>
            </a:pP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152400"/>
            <a:ext cx="11353800" cy="6481763"/>
          </a:xfrm>
        </p:spPr>
        <p:txBody>
          <a:bodyPr>
            <a:noAutofit/>
          </a:bodyPr>
          <a:lstStyle/>
          <a:p>
            <a:pPr algn="just">
              <a:buNone/>
            </a:pPr>
            <a:r>
              <a:rPr lang="en-US" sz="3200" dirty="0" smtClean="0">
                <a:latin typeface="Times New Roman" pitchFamily="18" charset="0"/>
                <a:cs typeface="Times New Roman" pitchFamily="18" charset="0"/>
              </a:rPr>
              <a:t>Following steps to perform selection sort:</a:t>
            </a:r>
          </a:p>
          <a:p>
            <a:pPr lvl="1" algn="just"/>
            <a:r>
              <a:rPr lang="en-US" sz="3200" dirty="0" smtClean="0">
                <a:latin typeface="Times New Roman" pitchFamily="18" charset="0"/>
                <a:cs typeface="Times New Roman" pitchFamily="18" charset="0"/>
              </a:rPr>
              <a:t>Start from the first element in the array and search for the smallest element in the array.</a:t>
            </a:r>
          </a:p>
          <a:p>
            <a:pPr lvl="1" algn="just"/>
            <a:r>
              <a:rPr lang="en-US" sz="3200" dirty="0" smtClean="0">
                <a:latin typeface="Times New Roman" pitchFamily="18" charset="0"/>
                <a:cs typeface="Times New Roman" pitchFamily="18" charset="0"/>
              </a:rPr>
              <a:t>Swap the first element with the smallest element of the array.</a:t>
            </a:r>
          </a:p>
          <a:p>
            <a:pPr lvl="1" algn="just"/>
            <a:r>
              <a:rPr lang="en-US" sz="3200" dirty="0" smtClean="0">
                <a:latin typeface="Times New Roman" pitchFamily="18" charset="0"/>
                <a:cs typeface="Times New Roman" pitchFamily="18" charset="0"/>
              </a:rPr>
              <a:t>Take a </a:t>
            </a:r>
            <a:r>
              <a:rPr lang="en-US" sz="3200" dirty="0" err="1" smtClean="0">
                <a:latin typeface="Times New Roman" pitchFamily="18" charset="0"/>
                <a:cs typeface="Times New Roman" pitchFamily="18" charset="0"/>
              </a:rPr>
              <a:t>subarray</a:t>
            </a:r>
            <a:r>
              <a:rPr lang="en-US" sz="3200" dirty="0" smtClean="0">
                <a:latin typeface="Times New Roman" pitchFamily="18" charset="0"/>
                <a:cs typeface="Times New Roman" pitchFamily="18" charset="0"/>
              </a:rPr>
              <a:t> (excluding the first element of the array as it is at its place) and search for the smallest number in the </a:t>
            </a:r>
            <a:r>
              <a:rPr lang="en-US" sz="3200" dirty="0" err="1" smtClean="0">
                <a:latin typeface="Times New Roman" pitchFamily="18" charset="0"/>
                <a:cs typeface="Times New Roman" pitchFamily="18" charset="0"/>
              </a:rPr>
              <a:t>subarray</a:t>
            </a:r>
            <a:r>
              <a:rPr lang="en-US" sz="3200" dirty="0" smtClean="0">
                <a:latin typeface="Times New Roman" pitchFamily="18" charset="0"/>
                <a:cs typeface="Times New Roman" pitchFamily="18" charset="0"/>
              </a:rPr>
              <a:t> (second smallest number of the entire array) and swap it with the first element of the array (second element of the entire array).</a:t>
            </a:r>
          </a:p>
          <a:p>
            <a:pPr lvl="1" algn="just"/>
            <a:r>
              <a:rPr lang="en-US" sz="3200" dirty="0" smtClean="0">
                <a:latin typeface="Times New Roman" pitchFamily="18" charset="0"/>
                <a:cs typeface="Times New Roman" pitchFamily="18" charset="0"/>
              </a:rPr>
              <a:t>Repeat the steps 2 and 3 with new </a:t>
            </a:r>
            <a:r>
              <a:rPr lang="en-US" sz="3200" dirty="0" err="1" smtClean="0">
                <a:latin typeface="Times New Roman" pitchFamily="18" charset="0"/>
                <a:cs typeface="Times New Roman" pitchFamily="18" charset="0"/>
              </a:rPr>
              <a:t>subarrays</a:t>
            </a:r>
            <a:r>
              <a:rPr lang="en-US" sz="3200" dirty="0" smtClean="0">
                <a:latin typeface="Times New Roman" pitchFamily="18" charset="0"/>
                <a:cs typeface="Times New Roman" pitchFamily="18" charset="0"/>
              </a:rPr>
              <a:t> until the array gets sorted.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152400"/>
            <a:ext cx="11353800" cy="6481763"/>
          </a:xfrm>
        </p:spPr>
        <p:txBody>
          <a:bodyPr>
            <a:noAutofit/>
          </a:bodyPr>
          <a:lstStyle/>
          <a:p>
            <a:pPr>
              <a:buNone/>
            </a:pPr>
            <a:r>
              <a:rPr lang="en-US" b="1" dirty="0" smtClean="0"/>
              <a:t>Algorithm:</a:t>
            </a:r>
          </a:p>
          <a:p>
            <a:pPr>
              <a:buNone/>
            </a:pPr>
            <a:r>
              <a:rPr lang="en-US" b="1" dirty="0" smtClean="0"/>
              <a:t>Step 1</a:t>
            </a:r>
            <a:r>
              <a:rPr lang="en-US" dirty="0" smtClean="0"/>
              <a:t> − Set MIN to location 0</a:t>
            </a:r>
          </a:p>
          <a:p>
            <a:pPr>
              <a:buNone/>
            </a:pPr>
            <a:r>
              <a:rPr lang="en-US" dirty="0" smtClean="0"/>
              <a:t> </a:t>
            </a:r>
            <a:r>
              <a:rPr lang="en-US" b="1" dirty="0" smtClean="0"/>
              <a:t>Step 2</a:t>
            </a:r>
            <a:r>
              <a:rPr lang="en-US" dirty="0" smtClean="0"/>
              <a:t> − Search the minimum element in the list </a:t>
            </a:r>
          </a:p>
          <a:p>
            <a:pPr>
              <a:buNone/>
            </a:pPr>
            <a:r>
              <a:rPr lang="en-US" b="1" dirty="0" smtClean="0"/>
              <a:t>Step 3</a:t>
            </a:r>
            <a:r>
              <a:rPr lang="en-US" dirty="0" smtClean="0"/>
              <a:t> − Swap with value at location MIN </a:t>
            </a:r>
          </a:p>
          <a:p>
            <a:pPr>
              <a:buNone/>
            </a:pPr>
            <a:r>
              <a:rPr lang="en-US" b="1" dirty="0" smtClean="0"/>
              <a:t>Step 4</a:t>
            </a:r>
            <a:r>
              <a:rPr lang="en-US" dirty="0" smtClean="0"/>
              <a:t> − Increment MIN to point to next element </a:t>
            </a:r>
          </a:p>
          <a:p>
            <a:pPr>
              <a:buNone/>
            </a:pPr>
            <a:r>
              <a:rPr lang="en-US" b="1" dirty="0" smtClean="0"/>
              <a:t>Step 5</a:t>
            </a:r>
            <a:r>
              <a:rPr lang="en-US" dirty="0" smtClean="0"/>
              <a:t> − Repeat until list is sorted</a:t>
            </a:r>
            <a:br>
              <a:rPr lang="en-US" dirty="0" smtClean="0"/>
            </a:br>
            <a:endParaRPr lang="en-US" dirty="0" smtClean="0"/>
          </a:p>
          <a:p>
            <a:pPr>
              <a:buNone/>
            </a:pPr>
            <a:r>
              <a:rPr lang="en-US" dirty="0" smtClean="0"/>
              <a:t>// Sort an </a:t>
            </a:r>
            <a:r>
              <a:rPr lang="en-US" dirty="0" err="1" smtClean="0"/>
              <a:t>arr</a:t>
            </a:r>
            <a:r>
              <a:rPr lang="en-US" dirty="0" smtClean="0"/>
              <a:t>[] of size n</a:t>
            </a:r>
            <a:br>
              <a:rPr lang="en-US" dirty="0" smtClean="0"/>
            </a:br>
            <a:r>
              <a:rPr lang="en-US" dirty="0" smtClean="0"/>
              <a:t>Selection_Sort()</a:t>
            </a:r>
            <a:br>
              <a:rPr lang="en-US" dirty="0" smtClean="0"/>
            </a:br>
            <a:r>
              <a:rPr lang="en-US" dirty="0" smtClean="0"/>
              <a:t>Loop from </a:t>
            </a:r>
            <a:r>
              <a:rPr lang="en-US" dirty="0" err="1" smtClean="0"/>
              <a:t>i</a:t>
            </a:r>
            <a:r>
              <a:rPr lang="en-US" dirty="0" smtClean="0"/>
              <a:t> = 1 to n-1.</a:t>
            </a:r>
            <a:br>
              <a:rPr lang="en-US" dirty="0" smtClean="0"/>
            </a:br>
            <a:r>
              <a:rPr lang="en-US" dirty="0" smtClean="0"/>
              <a:t>……a) Pick element a[</a:t>
            </a:r>
            <a:r>
              <a:rPr lang="en-US" dirty="0" err="1" smtClean="0"/>
              <a:t>i</a:t>
            </a:r>
            <a:r>
              <a:rPr lang="en-US" dirty="0" smtClean="0"/>
              <a:t>] and select it into sorted sequence a[0…i-1] or a[min]</a:t>
            </a:r>
          </a:p>
          <a:p>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304800" y="190500"/>
            <a:ext cx="11677650" cy="527037"/>
          </a:xfrm>
          <a:prstGeom prst="rect">
            <a:avLst/>
          </a:prstGeom>
          <a:solidFill>
            <a:srgbClr val="F5F5F5"/>
          </a:solidFill>
          <a:ln w="9525">
            <a:noFill/>
            <a:miter lim="800000"/>
            <a:headEnd/>
            <a:tailEnd/>
          </a:ln>
          <a:effectLst/>
        </p:spPr>
        <p:txBody>
          <a:bodyPr vert="horz" wrap="square" lIns="0" tIns="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19" name="Table 18"/>
          <p:cNvGraphicFramePr>
            <a:graphicFrameLocks noGrp="1"/>
          </p:cNvGraphicFramePr>
          <p:nvPr/>
        </p:nvGraphicFramePr>
        <p:xfrm>
          <a:off x="1790700" y="933450"/>
          <a:ext cx="7029449" cy="476250"/>
        </p:xfrm>
        <a:graphic>
          <a:graphicData uri="http://schemas.openxmlformats.org/drawingml/2006/table">
            <a:tbl>
              <a:tblPr/>
              <a:tblGrid>
                <a:gridCol w="1004207"/>
                <a:gridCol w="1004207"/>
                <a:gridCol w="1004207"/>
                <a:gridCol w="1004207"/>
                <a:gridCol w="1004207"/>
                <a:gridCol w="1004207"/>
                <a:gridCol w="1004207"/>
              </a:tblGrid>
              <a:tr h="476250">
                <a:tc>
                  <a:txBody>
                    <a:bodyPr/>
                    <a:lstStyle/>
                    <a:p>
                      <a:pPr marL="0" marR="0">
                        <a:lnSpc>
                          <a:spcPct val="115000"/>
                        </a:lnSpc>
                        <a:spcBef>
                          <a:spcPts val="0"/>
                        </a:spcBef>
                        <a:spcAft>
                          <a:spcPts val="1000"/>
                        </a:spcAft>
                      </a:pPr>
                      <a:r>
                        <a:rPr lang="en-US" sz="2400" dirty="0">
                          <a:latin typeface="Calibri"/>
                          <a:ea typeface="Times New Roman"/>
                          <a:cs typeface="Times New Roman"/>
                        </a:rPr>
                        <a:t>16</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a:latin typeface="Calibri"/>
                          <a:ea typeface="Times New Roman"/>
                          <a:cs typeface="Times New Roman"/>
                        </a:rPr>
                        <a:t>19</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a:latin typeface="Calibri"/>
                          <a:ea typeface="Times New Roman"/>
                          <a:cs typeface="Times New Roman"/>
                        </a:rPr>
                        <a:t>11</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dirty="0">
                          <a:latin typeface="Calibri"/>
                          <a:ea typeface="Times New Roman"/>
                          <a:cs typeface="Times New Roman"/>
                        </a:rPr>
                        <a:t>15</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a:latin typeface="Calibri"/>
                          <a:ea typeface="Times New Roman"/>
                          <a:cs typeface="Times New Roman"/>
                        </a:rPr>
                        <a:t>10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a:latin typeface="Calibri"/>
                          <a:ea typeface="Times New Roman"/>
                          <a:cs typeface="Times New Roman"/>
                        </a:rPr>
                        <a:t>12</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dirty="0">
                          <a:latin typeface="Calibri"/>
                          <a:ea typeface="Times New Roman"/>
                          <a:cs typeface="Times New Roman"/>
                        </a:rPr>
                        <a:t>14</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074" name="Rectangle 2"/>
          <p:cNvSpPr>
            <a:spLocks noChangeArrowheads="1"/>
          </p:cNvSpPr>
          <p:nvPr/>
        </p:nvSpPr>
        <p:spPr bwMode="auto">
          <a:xfrm>
            <a:off x="171450" y="342900"/>
            <a:ext cx="17907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Initial array</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21" name="Table 20"/>
          <p:cNvGraphicFramePr>
            <a:graphicFrameLocks noGrp="1"/>
          </p:cNvGraphicFramePr>
          <p:nvPr/>
        </p:nvGraphicFramePr>
        <p:xfrm>
          <a:off x="1763394" y="2008631"/>
          <a:ext cx="7152005" cy="439674"/>
        </p:xfrm>
        <a:graphic>
          <a:graphicData uri="http://schemas.openxmlformats.org/drawingml/2006/table">
            <a:tbl>
              <a:tblPr/>
              <a:tblGrid>
                <a:gridCol w="1021715"/>
                <a:gridCol w="1021715"/>
                <a:gridCol w="1021715"/>
                <a:gridCol w="1021715"/>
                <a:gridCol w="1021715"/>
                <a:gridCol w="1021715"/>
                <a:gridCol w="1021715"/>
              </a:tblGrid>
              <a:tr h="0">
                <a:tc>
                  <a:txBody>
                    <a:bodyPr/>
                    <a:lstStyle/>
                    <a:p>
                      <a:pPr marL="0" marR="0">
                        <a:lnSpc>
                          <a:spcPct val="115000"/>
                        </a:lnSpc>
                        <a:spcBef>
                          <a:spcPts val="0"/>
                        </a:spcBef>
                        <a:spcAft>
                          <a:spcPts val="1000"/>
                        </a:spcAft>
                      </a:pPr>
                      <a:r>
                        <a:rPr lang="en-US" sz="2400" dirty="0">
                          <a:solidFill>
                            <a:srgbClr val="FFFFFF"/>
                          </a:solidFill>
                          <a:latin typeface="Calibri"/>
                          <a:ea typeface="Times New Roman"/>
                          <a:cs typeface="Times New Roman"/>
                        </a:rPr>
                        <a:t>16 </a:t>
                      </a:r>
                      <a:endParaRPr lang="en-US" sz="2400" dirty="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19</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a:latin typeface="Calibri"/>
                          <a:ea typeface="Times New Roman"/>
                          <a:cs typeface="Times New Roman"/>
                        </a:rPr>
                        <a:t>11</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dirty="0">
                          <a:latin typeface="Calibri"/>
                          <a:ea typeface="Times New Roman"/>
                          <a:cs typeface="Times New Roman"/>
                        </a:rPr>
                        <a:t>15</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a:solidFill>
                            <a:srgbClr val="FFFFFF"/>
                          </a:solidFill>
                          <a:latin typeface="Calibri"/>
                          <a:ea typeface="Times New Roman"/>
                          <a:cs typeface="Times New Roman"/>
                        </a:rPr>
                        <a:t>10</a:t>
                      </a:r>
                      <a:endParaRPr lang="en-US" sz="240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12</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dirty="0">
                          <a:latin typeface="Calibri"/>
                          <a:ea typeface="Times New Roman"/>
                          <a:cs typeface="Times New Roman"/>
                        </a:rPr>
                        <a:t>14</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2" name="Table 21"/>
          <p:cNvGraphicFramePr>
            <a:graphicFrameLocks noGrp="1"/>
          </p:cNvGraphicFramePr>
          <p:nvPr/>
        </p:nvGraphicFramePr>
        <p:xfrm>
          <a:off x="1725297" y="2694431"/>
          <a:ext cx="7304402" cy="439674"/>
        </p:xfrm>
        <a:graphic>
          <a:graphicData uri="http://schemas.openxmlformats.org/drawingml/2006/table">
            <a:tbl>
              <a:tblPr/>
              <a:tblGrid>
                <a:gridCol w="1043486"/>
                <a:gridCol w="1043486"/>
                <a:gridCol w="1043486"/>
                <a:gridCol w="1043486"/>
                <a:gridCol w="1043486"/>
                <a:gridCol w="1043486"/>
                <a:gridCol w="1043486"/>
              </a:tblGrid>
              <a:tr h="0">
                <a:tc>
                  <a:txBody>
                    <a:bodyPr/>
                    <a:lstStyle/>
                    <a:p>
                      <a:pPr marL="0" marR="0">
                        <a:lnSpc>
                          <a:spcPct val="115000"/>
                        </a:lnSpc>
                        <a:spcBef>
                          <a:spcPts val="0"/>
                        </a:spcBef>
                        <a:spcAft>
                          <a:spcPts val="1000"/>
                        </a:spcAft>
                      </a:pPr>
                      <a:r>
                        <a:rPr lang="en-US" sz="2400" dirty="0">
                          <a:solidFill>
                            <a:srgbClr val="FFFFFF"/>
                          </a:solidFill>
                          <a:latin typeface="Calibri"/>
                          <a:ea typeface="Times New Roman"/>
                          <a:cs typeface="Times New Roman"/>
                        </a:rPr>
                        <a:t>10</a:t>
                      </a:r>
                      <a:endParaRPr lang="en-US" sz="2400" dirty="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1000"/>
                        </a:spcAft>
                      </a:pPr>
                      <a:r>
                        <a:rPr lang="en-US" sz="2400" dirty="0">
                          <a:latin typeface="Calibri"/>
                          <a:ea typeface="Times New Roman"/>
                          <a:cs typeface="Times New Roman"/>
                        </a:rPr>
                        <a:t>19</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a:latin typeface="Calibri"/>
                          <a:ea typeface="Times New Roman"/>
                          <a:cs typeface="Times New Roman"/>
                        </a:rPr>
                        <a:t>11</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a:latin typeface="Calibri"/>
                          <a:ea typeface="Times New Roman"/>
                          <a:cs typeface="Times New Roman"/>
                        </a:rPr>
                        <a:t>15</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a:solidFill>
                            <a:srgbClr val="FFFFFF"/>
                          </a:solidFill>
                          <a:latin typeface="Calibri"/>
                          <a:ea typeface="Times New Roman"/>
                          <a:cs typeface="Times New Roman"/>
                        </a:rPr>
                        <a:t>16</a:t>
                      </a:r>
                      <a:endParaRPr lang="en-US" sz="240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12</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dirty="0">
                          <a:latin typeface="Calibri"/>
                          <a:ea typeface="Times New Roman"/>
                          <a:cs typeface="Times New Roman"/>
                        </a:rPr>
                        <a:t>14</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075" name="Rectangle 3"/>
          <p:cNvSpPr>
            <a:spLocks noChangeArrowheads="1"/>
          </p:cNvSpPr>
          <p:nvPr/>
        </p:nvSpPr>
        <p:spPr bwMode="auto">
          <a:xfrm>
            <a:off x="266700" y="1466851"/>
            <a:ext cx="32385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First iteration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24" name="Rectangle 23"/>
          <p:cNvSpPr/>
          <p:nvPr/>
        </p:nvSpPr>
        <p:spPr>
          <a:xfrm>
            <a:off x="263810" y="3187184"/>
            <a:ext cx="2568460" cy="523220"/>
          </a:xfrm>
          <a:prstGeom prst="rect">
            <a:avLst/>
          </a:prstGeom>
        </p:spPr>
        <p:txBody>
          <a:bodyPr wrap="none">
            <a:spAutoFit/>
          </a:bodyPr>
          <a:lstStyle/>
          <a:p>
            <a:r>
              <a:rPr lang="en-US" sz="2800" dirty="0" smtClean="0"/>
              <a:t>Second iteration</a:t>
            </a:r>
            <a:endParaRPr lang="en-US" sz="2800" dirty="0"/>
          </a:p>
        </p:txBody>
      </p:sp>
      <p:graphicFrame>
        <p:nvGraphicFramePr>
          <p:cNvPr id="25" name="Table 24"/>
          <p:cNvGraphicFramePr>
            <a:graphicFrameLocks noGrp="1"/>
          </p:cNvGraphicFramePr>
          <p:nvPr/>
        </p:nvGraphicFramePr>
        <p:xfrm>
          <a:off x="1763397" y="3685031"/>
          <a:ext cx="7437752" cy="439674"/>
        </p:xfrm>
        <a:graphic>
          <a:graphicData uri="http://schemas.openxmlformats.org/drawingml/2006/table">
            <a:tbl>
              <a:tblPr/>
              <a:tblGrid>
                <a:gridCol w="1062536"/>
                <a:gridCol w="1062536"/>
                <a:gridCol w="1062536"/>
                <a:gridCol w="1062536"/>
                <a:gridCol w="1062536"/>
                <a:gridCol w="1062536"/>
                <a:gridCol w="1062536"/>
              </a:tblGrid>
              <a:tr h="0">
                <a:tc>
                  <a:txBody>
                    <a:bodyPr/>
                    <a:lstStyle/>
                    <a:p>
                      <a:pPr marL="0" marR="0">
                        <a:lnSpc>
                          <a:spcPct val="115000"/>
                        </a:lnSpc>
                        <a:spcBef>
                          <a:spcPts val="0"/>
                        </a:spcBef>
                        <a:spcAft>
                          <a:spcPts val="1000"/>
                        </a:spcAft>
                      </a:pPr>
                      <a:r>
                        <a:rPr lang="en-US" sz="2400" dirty="0">
                          <a:latin typeface="Calibri"/>
                          <a:ea typeface="Times New Roman"/>
                          <a:cs typeface="Times New Roman"/>
                        </a:rPr>
                        <a:t>10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solidFill>
                            <a:srgbClr val="FFFFFF"/>
                          </a:solidFill>
                          <a:latin typeface="Calibri"/>
                          <a:ea typeface="Times New Roman"/>
                          <a:cs typeface="Times New Roman"/>
                        </a:rPr>
                        <a:t>19</a:t>
                      </a:r>
                      <a:endParaRPr lang="en-US" sz="240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1000"/>
                        </a:spcAft>
                      </a:pPr>
                      <a:r>
                        <a:rPr lang="en-US" sz="2400" dirty="0">
                          <a:solidFill>
                            <a:srgbClr val="FFFFFF"/>
                          </a:solidFill>
                          <a:latin typeface="Calibri"/>
                          <a:ea typeface="Times New Roman"/>
                          <a:cs typeface="Times New Roman"/>
                        </a:rPr>
                        <a:t>11</a:t>
                      </a:r>
                      <a:endParaRPr lang="en-US" sz="2400" dirty="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15</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a:latin typeface="Calibri"/>
                          <a:ea typeface="Times New Roman"/>
                          <a:cs typeface="Times New Roman"/>
                        </a:rPr>
                        <a:t>16</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a:latin typeface="Calibri"/>
                          <a:ea typeface="Times New Roman"/>
                          <a:cs typeface="Times New Roman"/>
                        </a:rPr>
                        <a:t>12</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dirty="0">
                          <a:latin typeface="Calibri"/>
                          <a:ea typeface="Times New Roman"/>
                          <a:cs typeface="Times New Roman"/>
                        </a:rPr>
                        <a:t>14</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6" name="Table 25"/>
          <p:cNvGraphicFramePr>
            <a:graphicFrameLocks noGrp="1"/>
          </p:cNvGraphicFramePr>
          <p:nvPr/>
        </p:nvGraphicFramePr>
        <p:xfrm>
          <a:off x="1820547" y="4370831"/>
          <a:ext cx="7437752" cy="439674"/>
        </p:xfrm>
        <a:graphic>
          <a:graphicData uri="http://schemas.openxmlformats.org/drawingml/2006/table">
            <a:tbl>
              <a:tblPr/>
              <a:tblGrid>
                <a:gridCol w="1062536"/>
                <a:gridCol w="1062536"/>
                <a:gridCol w="1062536"/>
                <a:gridCol w="1062536"/>
                <a:gridCol w="1062536"/>
                <a:gridCol w="1062536"/>
                <a:gridCol w="1062536"/>
              </a:tblGrid>
              <a:tr h="0">
                <a:tc>
                  <a:txBody>
                    <a:bodyPr/>
                    <a:lstStyle/>
                    <a:p>
                      <a:pPr marL="0" marR="0">
                        <a:lnSpc>
                          <a:spcPct val="115000"/>
                        </a:lnSpc>
                        <a:spcBef>
                          <a:spcPts val="0"/>
                        </a:spcBef>
                        <a:spcAft>
                          <a:spcPts val="1000"/>
                        </a:spcAft>
                      </a:pPr>
                      <a:r>
                        <a:rPr lang="en-US" sz="2400" dirty="0">
                          <a:latin typeface="Calibri"/>
                          <a:ea typeface="Times New Roman"/>
                          <a:cs typeface="Times New Roman"/>
                        </a:rPr>
                        <a:t>10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solidFill>
                            <a:srgbClr val="FFFFFF"/>
                          </a:solidFill>
                          <a:latin typeface="Calibri"/>
                          <a:ea typeface="Times New Roman"/>
                          <a:cs typeface="Times New Roman"/>
                        </a:rPr>
                        <a:t>11</a:t>
                      </a:r>
                      <a:endParaRPr lang="en-US" sz="240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1000"/>
                        </a:spcAft>
                      </a:pPr>
                      <a:r>
                        <a:rPr lang="en-US" sz="2400">
                          <a:solidFill>
                            <a:srgbClr val="FFFFFF"/>
                          </a:solidFill>
                          <a:latin typeface="Calibri"/>
                          <a:ea typeface="Times New Roman"/>
                          <a:cs typeface="Times New Roman"/>
                        </a:rPr>
                        <a:t>19</a:t>
                      </a:r>
                      <a:endParaRPr lang="en-US" sz="240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1000"/>
                        </a:spcAft>
                      </a:pPr>
                      <a:r>
                        <a:rPr lang="en-US" sz="2400" dirty="0">
                          <a:latin typeface="Calibri"/>
                          <a:ea typeface="Times New Roman"/>
                          <a:cs typeface="Times New Roman"/>
                        </a:rPr>
                        <a:t>15</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a:latin typeface="Calibri"/>
                          <a:ea typeface="Times New Roman"/>
                          <a:cs typeface="Times New Roman"/>
                        </a:rPr>
                        <a:t>16</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a:latin typeface="Calibri"/>
                          <a:ea typeface="Times New Roman"/>
                          <a:cs typeface="Times New Roman"/>
                        </a:rPr>
                        <a:t>12</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dirty="0">
                          <a:latin typeface="Calibri"/>
                          <a:ea typeface="Times New Roman"/>
                          <a:cs typeface="Times New Roman"/>
                        </a:rPr>
                        <a:t>14</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076" name="Rectangle 4"/>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 name="Rectangle 27"/>
          <p:cNvSpPr/>
          <p:nvPr/>
        </p:nvSpPr>
        <p:spPr>
          <a:xfrm>
            <a:off x="171703" y="4768334"/>
            <a:ext cx="2263505" cy="523220"/>
          </a:xfrm>
          <a:prstGeom prst="rect">
            <a:avLst/>
          </a:prstGeom>
        </p:spPr>
        <p:txBody>
          <a:bodyPr wrap="none">
            <a:spAutoFit/>
          </a:bodyPr>
          <a:lstStyle/>
          <a:p>
            <a:r>
              <a:rPr lang="en-US" sz="2800" dirty="0" smtClean="0"/>
              <a:t>Third iteration</a:t>
            </a:r>
            <a:endParaRPr lang="en-US" sz="2800" dirty="0"/>
          </a:p>
        </p:txBody>
      </p:sp>
      <p:graphicFrame>
        <p:nvGraphicFramePr>
          <p:cNvPr id="29" name="Table 28"/>
          <p:cNvGraphicFramePr>
            <a:graphicFrameLocks noGrp="1"/>
          </p:cNvGraphicFramePr>
          <p:nvPr/>
        </p:nvGraphicFramePr>
        <p:xfrm>
          <a:off x="1915795" y="5475731"/>
          <a:ext cx="7475854" cy="439674"/>
        </p:xfrm>
        <a:graphic>
          <a:graphicData uri="http://schemas.openxmlformats.org/drawingml/2006/table">
            <a:tbl>
              <a:tblPr/>
              <a:tblGrid>
                <a:gridCol w="1067979"/>
                <a:gridCol w="1067979"/>
                <a:gridCol w="1143445"/>
                <a:gridCol w="992514"/>
                <a:gridCol w="1067979"/>
                <a:gridCol w="1067979"/>
                <a:gridCol w="1067979"/>
              </a:tblGrid>
              <a:tr h="0">
                <a:tc>
                  <a:txBody>
                    <a:bodyPr/>
                    <a:lstStyle/>
                    <a:p>
                      <a:pPr marL="0" marR="0">
                        <a:lnSpc>
                          <a:spcPct val="115000"/>
                        </a:lnSpc>
                        <a:spcBef>
                          <a:spcPts val="0"/>
                        </a:spcBef>
                        <a:spcAft>
                          <a:spcPts val="1000"/>
                        </a:spcAft>
                      </a:pPr>
                      <a:r>
                        <a:rPr lang="en-US" sz="2400" dirty="0">
                          <a:latin typeface="Calibri"/>
                          <a:ea typeface="Times New Roman"/>
                          <a:cs typeface="Times New Roman"/>
                        </a:rPr>
                        <a:t>10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11</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solidFill>
                            <a:srgbClr val="FFFFFF"/>
                          </a:solidFill>
                          <a:latin typeface="Calibri"/>
                          <a:ea typeface="Times New Roman"/>
                          <a:cs typeface="Times New Roman"/>
                        </a:rPr>
                        <a:t>12</a:t>
                      </a:r>
                      <a:endParaRPr lang="en-US" sz="240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15</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dirty="0">
                          <a:latin typeface="Calibri"/>
                          <a:ea typeface="Times New Roman"/>
                          <a:cs typeface="Times New Roman"/>
                        </a:rPr>
                        <a:t>16</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a:solidFill>
                            <a:srgbClr val="FFFFFF"/>
                          </a:solidFill>
                          <a:latin typeface="Calibri"/>
                          <a:ea typeface="Times New Roman"/>
                          <a:cs typeface="Times New Roman"/>
                        </a:rPr>
                        <a:t>19</a:t>
                      </a:r>
                      <a:endParaRPr lang="en-US" sz="240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1000"/>
                        </a:spcAft>
                      </a:pPr>
                      <a:r>
                        <a:rPr lang="en-US" sz="2400" dirty="0">
                          <a:latin typeface="Calibri"/>
                          <a:ea typeface="Times New Roman"/>
                          <a:cs typeface="Times New Roman"/>
                        </a:rPr>
                        <a:t>14</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30" name="Table 29"/>
          <p:cNvGraphicFramePr>
            <a:graphicFrameLocks noGrp="1"/>
          </p:cNvGraphicFramePr>
          <p:nvPr/>
        </p:nvGraphicFramePr>
        <p:xfrm>
          <a:off x="1915796" y="6066281"/>
          <a:ext cx="7475853" cy="439674"/>
        </p:xfrm>
        <a:graphic>
          <a:graphicData uri="http://schemas.openxmlformats.org/drawingml/2006/table">
            <a:tbl>
              <a:tblPr/>
              <a:tblGrid>
                <a:gridCol w="1067979"/>
                <a:gridCol w="1067979"/>
                <a:gridCol w="1067979"/>
                <a:gridCol w="1067979"/>
                <a:gridCol w="1067979"/>
                <a:gridCol w="1067979"/>
                <a:gridCol w="1067979"/>
              </a:tblGrid>
              <a:tr h="0">
                <a:tc>
                  <a:txBody>
                    <a:bodyPr/>
                    <a:lstStyle/>
                    <a:p>
                      <a:pPr marL="0" marR="0">
                        <a:lnSpc>
                          <a:spcPct val="115000"/>
                        </a:lnSpc>
                        <a:spcBef>
                          <a:spcPts val="0"/>
                        </a:spcBef>
                        <a:spcAft>
                          <a:spcPts val="1000"/>
                        </a:spcAft>
                      </a:pPr>
                      <a:r>
                        <a:rPr lang="en-US" sz="2400">
                          <a:latin typeface="Calibri"/>
                          <a:ea typeface="Times New Roman"/>
                          <a:cs typeface="Times New Roman"/>
                        </a:rPr>
                        <a:t>10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11</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12</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solidFill>
                            <a:srgbClr val="FFFFFF"/>
                          </a:solidFill>
                          <a:latin typeface="Calibri"/>
                          <a:ea typeface="Times New Roman"/>
                          <a:cs typeface="Times New Roman"/>
                        </a:rPr>
                        <a:t>14</a:t>
                      </a:r>
                      <a:endParaRPr lang="en-US" sz="240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16</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a:latin typeface="Calibri"/>
                          <a:ea typeface="Times New Roman"/>
                          <a:cs typeface="Times New Roman"/>
                        </a:rPr>
                        <a:t>19</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dirty="0">
                          <a:solidFill>
                            <a:srgbClr val="FFFFFF"/>
                          </a:solidFill>
                          <a:latin typeface="Calibri"/>
                          <a:ea typeface="Times New Roman"/>
                          <a:cs typeface="Times New Roman"/>
                        </a:rPr>
                        <a:t>15</a:t>
                      </a:r>
                      <a:endParaRPr lang="en-US" sz="2400" dirty="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304800" y="190500"/>
            <a:ext cx="11677650" cy="527037"/>
          </a:xfrm>
          <a:prstGeom prst="rect">
            <a:avLst/>
          </a:prstGeom>
          <a:solidFill>
            <a:srgbClr val="F5F5F5"/>
          </a:solidFill>
          <a:ln w="9525">
            <a:noFill/>
            <a:miter lim="800000"/>
            <a:headEnd/>
            <a:tailEnd/>
          </a:ln>
          <a:effectLst/>
        </p:spPr>
        <p:txBody>
          <a:bodyPr vert="horz" wrap="square" lIns="0" tIns="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075" name="Rectangle 3"/>
          <p:cNvSpPr>
            <a:spLocks noChangeArrowheads="1"/>
          </p:cNvSpPr>
          <p:nvPr/>
        </p:nvSpPr>
        <p:spPr bwMode="auto">
          <a:xfrm>
            <a:off x="266700" y="266701"/>
            <a:ext cx="32385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Fourth iteration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24" name="Rectangle 23"/>
          <p:cNvSpPr/>
          <p:nvPr/>
        </p:nvSpPr>
        <p:spPr>
          <a:xfrm>
            <a:off x="263810" y="2101334"/>
            <a:ext cx="2173865" cy="523220"/>
          </a:xfrm>
          <a:prstGeom prst="rect">
            <a:avLst/>
          </a:prstGeom>
        </p:spPr>
        <p:txBody>
          <a:bodyPr wrap="none">
            <a:spAutoFit/>
          </a:bodyPr>
          <a:lstStyle/>
          <a:p>
            <a:r>
              <a:rPr lang="en-US" sz="2800" dirty="0" smtClean="0"/>
              <a:t>Fifth iteration</a:t>
            </a:r>
            <a:endParaRPr lang="en-US" sz="2800" dirty="0"/>
          </a:p>
        </p:txBody>
      </p:sp>
      <p:sp>
        <p:nvSpPr>
          <p:cNvPr id="3076" name="Rectangle 4"/>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 name="Rectangle 27"/>
          <p:cNvSpPr/>
          <p:nvPr/>
        </p:nvSpPr>
        <p:spPr>
          <a:xfrm>
            <a:off x="171703" y="3682484"/>
            <a:ext cx="2221377" cy="523220"/>
          </a:xfrm>
          <a:prstGeom prst="rect">
            <a:avLst/>
          </a:prstGeom>
        </p:spPr>
        <p:txBody>
          <a:bodyPr wrap="none">
            <a:spAutoFit/>
          </a:bodyPr>
          <a:lstStyle/>
          <a:p>
            <a:r>
              <a:rPr lang="en-US" sz="2800" dirty="0" smtClean="0"/>
              <a:t>Sixth iteration</a:t>
            </a:r>
            <a:endParaRPr lang="en-US" sz="2800" dirty="0"/>
          </a:p>
        </p:txBody>
      </p:sp>
      <p:graphicFrame>
        <p:nvGraphicFramePr>
          <p:cNvPr id="15" name="Table 14"/>
          <p:cNvGraphicFramePr>
            <a:graphicFrameLocks noGrp="1"/>
          </p:cNvGraphicFramePr>
          <p:nvPr/>
        </p:nvGraphicFramePr>
        <p:xfrm>
          <a:off x="2571752" y="808481"/>
          <a:ext cx="7886697" cy="439674"/>
        </p:xfrm>
        <a:graphic>
          <a:graphicData uri="http://schemas.openxmlformats.org/drawingml/2006/table">
            <a:tbl>
              <a:tblPr/>
              <a:tblGrid>
                <a:gridCol w="1126671"/>
                <a:gridCol w="1126671"/>
                <a:gridCol w="1126671"/>
                <a:gridCol w="1126671"/>
                <a:gridCol w="1126671"/>
                <a:gridCol w="1126671"/>
                <a:gridCol w="1126671"/>
              </a:tblGrid>
              <a:tr h="0">
                <a:tc>
                  <a:txBody>
                    <a:bodyPr/>
                    <a:lstStyle/>
                    <a:p>
                      <a:pPr marL="0" marR="0">
                        <a:lnSpc>
                          <a:spcPct val="115000"/>
                        </a:lnSpc>
                        <a:spcBef>
                          <a:spcPts val="0"/>
                        </a:spcBef>
                        <a:spcAft>
                          <a:spcPts val="1000"/>
                        </a:spcAft>
                      </a:pPr>
                      <a:r>
                        <a:rPr lang="en-US" sz="2400">
                          <a:latin typeface="Calibri"/>
                          <a:ea typeface="Times New Roman"/>
                          <a:cs typeface="Times New Roman"/>
                        </a:rPr>
                        <a:t>10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11</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12</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solidFill>
                            <a:srgbClr val="FFFFFF"/>
                          </a:solidFill>
                          <a:latin typeface="Calibri"/>
                          <a:ea typeface="Times New Roman"/>
                          <a:cs typeface="Times New Roman"/>
                        </a:rPr>
                        <a:t>15</a:t>
                      </a:r>
                      <a:endParaRPr lang="en-US" sz="240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16</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a:latin typeface="Calibri"/>
                          <a:ea typeface="Times New Roman"/>
                          <a:cs typeface="Times New Roman"/>
                        </a:rPr>
                        <a:t>19</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dirty="0">
                          <a:solidFill>
                            <a:srgbClr val="FFFFFF"/>
                          </a:solidFill>
                          <a:latin typeface="Calibri"/>
                          <a:ea typeface="Times New Roman"/>
                          <a:cs typeface="Times New Roman"/>
                        </a:rPr>
                        <a:t>14</a:t>
                      </a:r>
                      <a:endParaRPr lang="en-US" sz="2400" dirty="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r>
            </a:tbl>
          </a:graphicData>
        </a:graphic>
      </p:graphicFrame>
      <p:graphicFrame>
        <p:nvGraphicFramePr>
          <p:cNvPr id="16" name="Table 15"/>
          <p:cNvGraphicFramePr>
            <a:graphicFrameLocks noGrp="1"/>
          </p:cNvGraphicFramePr>
          <p:nvPr/>
        </p:nvGraphicFramePr>
        <p:xfrm>
          <a:off x="2590802" y="1684781"/>
          <a:ext cx="7886697" cy="439674"/>
        </p:xfrm>
        <a:graphic>
          <a:graphicData uri="http://schemas.openxmlformats.org/drawingml/2006/table">
            <a:tbl>
              <a:tblPr/>
              <a:tblGrid>
                <a:gridCol w="1126671"/>
                <a:gridCol w="1126671"/>
                <a:gridCol w="1126671"/>
                <a:gridCol w="1126671"/>
                <a:gridCol w="1126671"/>
                <a:gridCol w="1126671"/>
                <a:gridCol w="1126671"/>
              </a:tblGrid>
              <a:tr h="0">
                <a:tc>
                  <a:txBody>
                    <a:bodyPr/>
                    <a:lstStyle/>
                    <a:p>
                      <a:pPr marL="0" marR="0">
                        <a:lnSpc>
                          <a:spcPct val="115000"/>
                        </a:lnSpc>
                        <a:spcBef>
                          <a:spcPts val="0"/>
                        </a:spcBef>
                        <a:spcAft>
                          <a:spcPts val="1000"/>
                        </a:spcAft>
                      </a:pPr>
                      <a:r>
                        <a:rPr lang="en-US" sz="2400" dirty="0">
                          <a:latin typeface="Calibri"/>
                          <a:ea typeface="Times New Roman"/>
                          <a:cs typeface="Times New Roman"/>
                        </a:rPr>
                        <a:t>10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11</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12</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solidFill>
                            <a:srgbClr val="FFFFFF"/>
                          </a:solidFill>
                          <a:latin typeface="Calibri"/>
                          <a:ea typeface="Times New Roman"/>
                          <a:cs typeface="Times New Roman"/>
                        </a:rPr>
                        <a:t>14</a:t>
                      </a:r>
                      <a:endParaRPr lang="en-US" sz="240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16</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a:latin typeface="Calibri"/>
                          <a:ea typeface="Times New Roman"/>
                          <a:cs typeface="Times New Roman"/>
                        </a:rPr>
                        <a:t>19</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dirty="0">
                          <a:solidFill>
                            <a:srgbClr val="FFFFFF"/>
                          </a:solidFill>
                          <a:latin typeface="Calibri"/>
                          <a:ea typeface="Times New Roman"/>
                          <a:cs typeface="Times New Roman"/>
                        </a:rPr>
                        <a:t>15</a:t>
                      </a:r>
                      <a:endParaRPr lang="en-US" sz="2400" dirty="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r>
            </a:tbl>
          </a:graphicData>
        </a:graphic>
      </p:graphicFrame>
      <p:sp>
        <p:nvSpPr>
          <p:cNvPr id="44033" name="Rectangle 1"/>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8" name="Table 17"/>
          <p:cNvGraphicFramePr>
            <a:graphicFrameLocks noGrp="1"/>
          </p:cNvGraphicFramePr>
          <p:nvPr/>
        </p:nvGraphicFramePr>
        <p:xfrm>
          <a:off x="2933698" y="2599181"/>
          <a:ext cx="7639051" cy="439674"/>
        </p:xfrm>
        <a:graphic>
          <a:graphicData uri="http://schemas.openxmlformats.org/drawingml/2006/table">
            <a:tbl>
              <a:tblPr/>
              <a:tblGrid>
                <a:gridCol w="1091293"/>
                <a:gridCol w="1091293"/>
                <a:gridCol w="1091293"/>
                <a:gridCol w="1091293"/>
                <a:gridCol w="1091293"/>
                <a:gridCol w="1091293"/>
                <a:gridCol w="1091293"/>
              </a:tblGrid>
              <a:tr h="0">
                <a:tc>
                  <a:txBody>
                    <a:bodyPr/>
                    <a:lstStyle/>
                    <a:p>
                      <a:pPr marL="0" marR="0">
                        <a:lnSpc>
                          <a:spcPct val="115000"/>
                        </a:lnSpc>
                        <a:spcBef>
                          <a:spcPts val="0"/>
                        </a:spcBef>
                        <a:spcAft>
                          <a:spcPts val="1000"/>
                        </a:spcAft>
                      </a:pPr>
                      <a:r>
                        <a:rPr lang="en-US" sz="2400" dirty="0">
                          <a:latin typeface="Calibri"/>
                          <a:ea typeface="Times New Roman"/>
                          <a:cs typeface="Times New Roman"/>
                        </a:rPr>
                        <a:t>10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11</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12</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dirty="0">
                          <a:latin typeface="Calibri"/>
                          <a:ea typeface="Times New Roman"/>
                          <a:cs typeface="Times New Roman"/>
                        </a:rPr>
                        <a:t>14</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solidFill>
                            <a:srgbClr val="FFFFFF"/>
                          </a:solidFill>
                          <a:latin typeface="Calibri"/>
                          <a:ea typeface="Times New Roman"/>
                          <a:cs typeface="Times New Roman"/>
                        </a:rPr>
                        <a:t>16</a:t>
                      </a:r>
                      <a:endParaRPr lang="en-US" sz="240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19</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dirty="0">
                          <a:solidFill>
                            <a:srgbClr val="FFFFFF"/>
                          </a:solidFill>
                          <a:latin typeface="Calibri"/>
                          <a:ea typeface="Times New Roman"/>
                          <a:cs typeface="Times New Roman"/>
                        </a:rPr>
                        <a:t>15</a:t>
                      </a:r>
                      <a:endParaRPr lang="en-US" sz="2400" dirty="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r>
            </a:tbl>
          </a:graphicData>
        </a:graphic>
      </p:graphicFrame>
      <p:graphicFrame>
        <p:nvGraphicFramePr>
          <p:cNvPr id="20" name="Table 19"/>
          <p:cNvGraphicFramePr>
            <a:graphicFrameLocks noGrp="1"/>
          </p:cNvGraphicFramePr>
          <p:nvPr/>
        </p:nvGraphicFramePr>
        <p:xfrm>
          <a:off x="2933698" y="3399281"/>
          <a:ext cx="7639051" cy="439674"/>
        </p:xfrm>
        <a:graphic>
          <a:graphicData uri="http://schemas.openxmlformats.org/drawingml/2006/table">
            <a:tbl>
              <a:tblPr/>
              <a:tblGrid>
                <a:gridCol w="1091293"/>
                <a:gridCol w="1091293"/>
                <a:gridCol w="1091293"/>
                <a:gridCol w="1091293"/>
                <a:gridCol w="1091293"/>
                <a:gridCol w="1091293"/>
                <a:gridCol w="1091293"/>
              </a:tblGrid>
              <a:tr h="0">
                <a:tc>
                  <a:txBody>
                    <a:bodyPr/>
                    <a:lstStyle/>
                    <a:p>
                      <a:pPr marL="0" marR="0">
                        <a:lnSpc>
                          <a:spcPct val="115000"/>
                        </a:lnSpc>
                        <a:spcBef>
                          <a:spcPts val="0"/>
                        </a:spcBef>
                        <a:spcAft>
                          <a:spcPts val="1000"/>
                        </a:spcAft>
                      </a:pPr>
                      <a:r>
                        <a:rPr lang="en-US" sz="2400" dirty="0">
                          <a:latin typeface="Calibri"/>
                          <a:ea typeface="Times New Roman"/>
                          <a:cs typeface="Times New Roman"/>
                        </a:rPr>
                        <a:t>10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11</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12</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dirty="0">
                          <a:latin typeface="Calibri"/>
                          <a:ea typeface="Times New Roman"/>
                          <a:cs typeface="Times New Roman"/>
                        </a:rPr>
                        <a:t>14</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solidFill>
                            <a:srgbClr val="FFFFFF"/>
                          </a:solidFill>
                          <a:latin typeface="Calibri"/>
                          <a:ea typeface="Times New Roman"/>
                          <a:cs typeface="Times New Roman"/>
                        </a:rPr>
                        <a:t>15</a:t>
                      </a:r>
                      <a:endParaRPr lang="en-US" sz="240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19</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dirty="0">
                          <a:solidFill>
                            <a:srgbClr val="FFFFFF"/>
                          </a:solidFill>
                          <a:latin typeface="Calibri"/>
                          <a:ea typeface="Times New Roman"/>
                          <a:cs typeface="Times New Roman"/>
                        </a:rPr>
                        <a:t>16</a:t>
                      </a:r>
                      <a:endParaRPr lang="en-US" sz="2400" dirty="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r>
            </a:tbl>
          </a:graphicData>
        </a:graphic>
      </p:graphicFrame>
      <p:sp>
        <p:nvSpPr>
          <p:cNvPr id="44034"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3" name="Table 22"/>
          <p:cNvGraphicFramePr>
            <a:graphicFrameLocks noGrp="1"/>
          </p:cNvGraphicFramePr>
          <p:nvPr/>
        </p:nvGraphicFramePr>
        <p:xfrm>
          <a:off x="3257553" y="4256531"/>
          <a:ext cx="7437752" cy="439674"/>
        </p:xfrm>
        <a:graphic>
          <a:graphicData uri="http://schemas.openxmlformats.org/drawingml/2006/table">
            <a:tbl>
              <a:tblPr/>
              <a:tblGrid>
                <a:gridCol w="1062536"/>
                <a:gridCol w="1062536"/>
                <a:gridCol w="1062536"/>
                <a:gridCol w="1062536"/>
                <a:gridCol w="1062536"/>
                <a:gridCol w="1062536"/>
                <a:gridCol w="1062536"/>
              </a:tblGrid>
              <a:tr h="0">
                <a:tc>
                  <a:txBody>
                    <a:bodyPr/>
                    <a:lstStyle/>
                    <a:p>
                      <a:pPr marL="0" marR="0">
                        <a:lnSpc>
                          <a:spcPct val="115000"/>
                        </a:lnSpc>
                        <a:spcBef>
                          <a:spcPts val="0"/>
                        </a:spcBef>
                        <a:spcAft>
                          <a:spcPts val="1000"/>
                        </a:spcAft>
                      </a:pPr>
                      <a:r>
                        <a:rPr lang="en-US" sz="2400">
                          <a:latin typeface="Calibri"/>
                          <a:ea typeface="Times New Roman"/>
                          <a:cs typeface="Times New Roman"/>
                        </a:rPr>
                        <a:t>10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11</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12</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14</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15</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solidFill>
                            <a:srgbClr val="FFFFFF"/>
                          </a:solidFill>
                          <a:latin typeface="Calibri"/>
                          <a:ea typeface="Times New Roman"/>
                          <a:cs typeface="Times New Roman"/>
                        </a:rPr>
                        <a:t>19</a:t>
                      </a:r>
                      <a:endParaRPr lang="en-US" sz="240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1000"/>
                        </a:spcAft>
                      </a:pPr>
                      <a:r>
                        <a:rPr lang="en-US" sz="2400" dirty="0">
                          <a:solidFill>
                            <a:srgbClr val="FFFFFF"/>
                          </a:solidFill>
                          <a:latin typeface="Calibri"/>
                          <a:ea typeface="Times New Roman"/>
                          <a:cs typeface="Times New Roman"/>
                        </a:rPr>
                        <a:t>16</a:t>
                      </a:r>
                      <a:endParaRPr lang="en-US" sz="2400" dirty="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r>
            </a:tbl>
          </a:graphicData>
        </a:graphic>
      </p:graphicFrame>
      <p:graphicFrame>
        <p:nvGraphicFramePr>
          <p:cNvPr id="27" name="Table 26"/>
          <p:cNvGraphicFramePr>
            <a:graphicFrameLocks noGrp="1"/>
          </p:cNvGraphicFramePr>
          <p:nvPr/>
        </p:nvGraphicFramePr>
        <p:xfrm>
          <a:off x="3257553" y="4942331"/>
          <a:ext cx="7437752" cy="439674"/>
        </p:xfrm>
        <a:graphic>
          <a:graphicData uri="http://schemas.openxmlformats.org/drawingml/2006/table">
            <a:tbl>
              <a:tblPr/>
              <a:tblGrid>
                <a:gridCol w="1062536"/>
                <a:gridCol w="1062536"/>
                <a:gridCol w="1062536"/>
                <a:gridCol w="1062536"/>
                <a:gridCol w="1062536"/>
                <a:gridCol w="1062536"/>
                <a:gridCol w="1062536"/>
              </a:tblGrid>
              <a:tr h="0">
                <a:tc>
                  <a:txBody>
                    <a:bodyPr/>
                    <a:lstStyle/>
                    <a:p>
                      <a:pPr marL="0" marR="0">
                        <a:lnSpc>
                          <a:spcPct val="115000"/>
                        </a:lnSpc>
                        <a:spcBef>
                          <a:spcPts val="0"/>
                        </a:spcBef>
                        <a:spcAft>
                          <a:spcPts val="1000"/>
                        </a:spcAft>
                      </a:pPr>
                      <a:r>
                        <a:rPr lang="en-US" sz="2400">
                          <a:latin typeface="Calibri"/>
                          <a:ea typeface="Times New Roman"/>
                          <a:cs typeface="Times New Roman"/>
                        </a:rPr>
                        <a:t>10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11</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12</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14</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15</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solidFill>
                            <a:srgbClr val="FFFFFF"/>
                          </a:solidFill>
                          <a:latin typeface="Calibri"/>
                          <a:ea typeface="Times New Roman"/>
                          <a:cs typeface="Times New Roman"/>
                        </a:rPr>
                        <a:t>16</a:t>
                      </a:r>
                      <a:endParaRPr lang="en-US" sz="240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1000"/>
                        </a:spcAft>
                      </a:pPr>
                      <a:r>
                        <a:rPr lang="en-US" sz="2400" dirty="0">
                          <a:solidFill>
                            <a:srgbClr val="FFFFFF"/>
                          </a:solidFill>
                          <a:latin typeface="Calibri"/>
                          <a:ea typeface="Times New Roman"/>
                          <a:cs typeface="Times New Roman"/>
                        </a:rPr>
                        <a:t>19</a:t>
                      </a:r>
                      <a:endParaRPr lang="en-US" sz="2400" dirty="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r>
            </a:tbl>
          </a:graphicData>
        </a:graphic>
      </p:graphicFrame>
      <p:sp>
        <p:nvSpPr>
          <p:cNvPr id="44035" name="Rectangle 3"/>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 name="Rectangle 30"/>
          <p:cNvSpPr/>
          <p:nvPr/>
        </p:nvSpPr>
        <p:spPr>
          <a:xfrm>
            <a:off x="266953" y="5358884"/>
            <a:ext cx="2197909" cy="523220"/>
          </a:xfrm>
          <a:prstGeom prst="rect">
            <a:avLst/>
          </a:prstGeom>
        </p:spPr>
        <p:txBody>
          <a:bodyPr wrap="none">
            <a:spAutoFit/>
          </a:bodyPr>
          <a:lstStyle/>
          <a:p>
            <a:r>
              <a:rPr lang="en-US" sz="2800" dirty="0" smtClean="0"/>
              <a:t>Final iteration</a:t>
            </a:r>
            <a:endParaRPr lang="en-US" sz="2800" dirty="0"/>
          </a:p>
        </p:txBody>
      </p:sp>
      <p:graphicFrame>
        <p:nvGraphicFramePr>
          <p:cNvPr id="32" name="Table 31"/>
          <p:cNvGraphicFramePr>
            <a:graphicFrameLocks noGrp="1"/>
          </p:cNvGraphicFramePr>
          <p:nvPr/>
        </p:nvGraphicFramePr>
        <p:xfrm>
          <a:off x="3096891" y="5780531"/>
          <a:ext cx="7799708" cy="439674"/>
        </p:xfrm>
        <a:graphic>
          <a:graphicData uri="http://schemas.openxmlformats.org/drawingml/2006/table">
            <a:tbl>
              <a:tblPr/>
              <a:tblGrid>
                <a:gridCol w="1114244"/>
                <a:gridCol w="1114244"/>
                <a:gridCol w="1114244"/>
                <a:gridCol w="1114244"/>
                <a:gridCol w="1114244"/>
                <a:gridCol w="1114244"/>
                <a:gridCol w="1114244"/>
              </a:tblGrid>
              <a:tr h="0">
                <a:tc>
                  <a:txBody>
                    <a:bodyPr/>
                    <a:lstStyle/>
                    <a:p>
                      <a:pPr marL="0" marR="0">
                        <a:lnSpc>
                          <a:spcPct val="115000"/>
                        </a:lnSpc>
                        <a:spcBef>
                          <a:spcPts val="0"/>
                        </a:spcBef>
                        <a:spcAft>
                          <a:spcPts val="1000"/>
                        </a:spcAft>
                      </a:pPr>
                      <a:r>
                        <a:rPr lang="en-US" sz="2400">
                          <a:latin typeface="Calibri"/>
                          <a:ea typeface="Times New Roman"/>
                          <a:cs typeface="Times New Roman"/>
                        </a:rPr>
                        <a:t>10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11</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12</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14</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15</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16</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dirty="0">
                          <a:latin typeface="Calibri"/>
                          <a:ea typeface="Times New Roman"/>
                          <a:cs typeface="Times New Roman"/>
                        </a:rPr>
                        <a:t>19</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304800" y="190500"/>
            <a:ext cx="11677650" cy="527037"/>
          </a:xfrm>
          <a:prstGeom prst="rect">
            <a:avLst/>
          </a:prstGeom>
          <a:solidFill>
            <a:srgbClr val="F5F5F5"/>
          </a:solidFill>
          <a:ln w="9525">
            <a:noFill/>
            <a:miter lim="800000"/>
            <a:headEnd/>
            <a:tailEnd/>
          </a:ln>
          <a:effectLst/>
        </p:spPr>
        <p:txBody>
          <a:bodyPr vert="horz" wrap="square" lIns="0" tIns="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025" name="Rectangle 1"/>
          <p:cNvSpPr>
            <a:spLocks noChangeArrowheads="1"/>
          </p:cNvSpPr>
          <p:nvPr/>
        </p:nvSpPr>
        <p:spPr bwMode="auto">
          <a:xfrm>
            <a:off x="533400" y="-19050"/>
            <a:ext cx="10553700" cy="69865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800" dirty="0" smtClean="0"/>
              <a:t>#include &lt;</a:t>
            </a:r>
            <a:r>
              <a:rPr lang="en-US" sz="2800" dirty="0" err="1" smtClean="0"/>
              <a:t>stdio.h</a:t>
            </a:r>
            <a:r>
              <a:rPr lang="en-US" sz="2800" dirty="0" smtClean="0"/>
              <a:t>&gt;</a:t>
            </a:r>
          </a:p>
          <a:p>
            <a:r>
              <a:rPr lang="en-US" sz="2800" dirty="0" smtClean="0"/>
              <a:t>void </a:t>
            </a:r>
            <a:r>
              <a:rPr lang="en-US" sz="2800" dirty="0" err="1" smtClean="0"/>
              <a:t>selection_sort</a:t>
            </a:r>
            <a:r>
              <a:rPr lang="en-US" sz="2800" dirty="0" smtClean="0"/>
              <a:t>();</a:t>
            </a:r>
          </a:p>
          <a:p>
            <a:r>
              <a:rPr lang="en-US" sz="2800" dirty="0" err="1" smtClean="0"/>
              <a:t>int</a:t>
            </a:r>
            <a:r>
              <a:rPr lang="en-US" sz="2800" dirty="0" smtClean="0"/>
              <a:t> a[30], n;</a:t>
            </a:r>
          </a:p>
          <a:p>
            <a:r>
              <a:rPr lang="en-US" sz="2800" dirty="0" smtClean="0"/>
              <a:t>void main()</a:t>
            </a:r>
          </a:p>
          <a:p>
            <a:r>
              <a:rPr lang="en-US" sz="2800" dirty="0" smtClean="0"/>
              <a:t>{</a:t>
            </a:r>
          </a:p>
          <a:p>
            <a:r>
              <a:rPr lang="en-US" sz="2800" dirty="0" smtClean="0"/>
              <a:t>    </a:t>
            </a:r>
            <a:r>
              <a:rPr lang="en-US" sz="2800" dirty="0" err="1" smtClean="0"/>
              <a:t>int</a:t>
            </a:r>
            <a:r>
              <a:rPr lang="en-US" sz="2800" dirty="0" smtClean="0"/>
              <a:t> </a:t>
            </a:r>
            <a:r>
              <a:rPr lang="en-US" sz="2800" dirty="0" err="1" smtClean="0"/>
              <a:t>i</a:t>
            </a:r>
            <a:r>
              <a:rPr lang="en-US" sz="2800" dirty="0" smtClean="0"/>
              <a:t>;</a:t>
            </a:r>
          </a:p>
          <a:p>
            <a:r>
              <a:rPr lang="en-US" sz="2800" dirty="0" smtClean="0"/>
              <a:t>    </a:t>
            </a:r>
            <a:r>
              <a:rPr lang="en-US" sz="2800" dirty="0" err="1" smtClean="0"/>
              <a:t>printf</a:t>
            </a:r>
            <a:r>
              <a:rPr lang="en-US" sz="2800" dirty="0" smtClean="0"/>
              <a:t>("\</a:t>
            </a:r>
            <a:r>
              <a:rPr lang="en-US" sz="2800" dirty="0" err="1" smtClean="0"/>
              <a:t>nEnter</a:t>
            </a:r>
            <a:r>
              <a:rPr lang="en-US" sz="2800" dirty="0" smtClean="0"/>
              <a:t> size of an array: ");</a:t>
            </a:r>
          </a:p>
          <a:p>
            <a:r>
              <a:rPr lang="en-US" sz="2800" dirty="0" smtClean="0"/>
              <a:t>    </a:t>
            </a:r>
            <a:r>
              <a:rPr lang="en-US" sz="2800" dirty="0" err="1" smtClean="0"/>
              <a:t>scanf</a:t>
            </a:r>
            <a:r>
              <a:rPr lang="en-US" sz="2800" dirty="0" smtClean="0"/>
              <a:t>("%d", &amp;n);</a:t>
            </a:r>
          </a:p>
          <a:p>
            <a:r>
              <a:rPr lang="en-US" sz="2800" dirty="0" smtClean="0"/>
              <a:t>    </a:t>
            </a:r>
            <a:r>
              <a:rPr lang="en-US" sz="2800" dirty="0" err="1" smtClean="0"/>
              <a:t>printf</a:t>
            </a:r>
            <a:r>
              <a:rPr lang="en-US" sz="2800" dirty="0" smtClean="0"/>
              <a:t>("\</a:t>
            </a:r>
            <a:r>
              <a:rPr lang="en-US" sz="2800" dirty="0" err="1" smtClean="0"/>
              <a:t>nEnter</a:t>
            </a:r>
            <a:r>
              <a:rPr lang="en-US" sz="2800" dirty="0" smtClean="0"/>
              <a:t> elements of an array:\n");</a:t>
            </a:r>
          </a:p>
          <a:p>
            <a:r>
              <a:rPr lang="en-US" sz="2800" dirty="0" smtClean="0"/>
              <a:t>    for(</a:t>
            </a:r>
            <a:r>
              <a:rPr lang="en-US" sz="2800" dirty="0" err="1" smtClean="0"/>
              <a:t>i</a:t>
            </a:r>
            <a:r>
              <a:rPr lang="en-US" sz="2800" dirty="0" smtClean="0"/>
              <a:t>=0; </a:t>
            </a:r>
            <a:r>
              <a:rPr lang="en-US" sz="2800" dirty="0" err="1" smtClean="0"/>
              <a:t>i</a:t>
            </a:r>
            <a:r>
              <a:rPr lang="en-US" sz="2800" dirty="0" smtClean="0"/>
              <a:t>&lt;n; </a:t>
            </a:r>
            <a:r>
              <a:rPr lang="en-US" sz="2800" dirty="0" err="1" smtClean="0"/>
              <a:t>i</a:t>
            </a:r>
            <a:r>
              <a:rPr lang="en-US" sz="2800" dirty="0" smtClean="0"/>
              <a:t>++)</a:t>
            </a:r>
          </a:p>
          <a:p>
            <a:r>
              <a:rPr lang="en-US" sz="2800" dirty="0" smtClean="0"/>
              <a:t>        </a:t>
            </a:r>
            <a:r>
              <a:rPr lang="en-US" sz="2800" dirty="0" err="1" smtClean="0"/>
              <a:t>scanf</a:t>
            </a:r>
            <a:r>
              <a:rPr lang="en-US" sz="2800" dirty="0" smtClean="0"/>
              <a:t>("%d", &amp;a[</a:t>
            </a:r>
            <a:r>
              <a:rPr lang="en-US" sz="2800" dirty="0" err="1" smtClean="0"/>
              <a:t>i</a:t>
            </a:r>
            <a:r>
              <a:rPr lang="en-US" sz="2800" dirty="0" smtClean="0"/>
              <a:t>]);</a:t>
            </a:r>
          </a:p>
          <a:p>
            <a:r>
              <a:rPr lang="en-US" sz="2800" dirty="0" smtClean="0"/>
              <a:t>    </a:t>
            </a:r>
            <a:r>
              <a:rPr lang="en-US" sz="2800" dirty="0" err="1" smtClean="0"/>
              <a:t>selection_sort</a:t>
            </a:r>
            <a:r>
              <a:rPr lang="en-US" sz="2800" dirty="0" smtClean="0"/>
              <a:t>();</a:t>
            </a:r>
          </a:p>
          <a:p>
            <a:r>
              <a:rPr lang="en-US" sz="2800" dirty="0" smtClean="0"/>
              <a:t>    </a:t>
            </a:r>
            <a:r>
              <a:rPr lang="en-US" sz="2800" dirty="0" err="1" smtClean="0"/>
              <a:t>printf</a:t>
            </a:r>
            <a:r>
              <a:rPr lang="en-US" sz="2800" dirty="0" smtClean="0"/>
              <a:t>("\n\</a:t>
            </a:r>
            <a:r>
              <a:rPr lang="en-US" sz="2800" dirty="0" err="1" smtClean="0"/>
              <a:t>nAfter</a:t>
            </a:r>
            <a:r>
              <a:rPr lang="en-US" sz="2800" dirty="0" smtClean="0"/>
              <a:t> sorting:\n");</a:t>
            </a:r>
          </a:p>
          <a:p>
            <a:r>
              <a:rPr lang="en-US" sz="2800" dirty="0" smtClean="0"/>
              <a:t>    for(</a:t>
            </a:r>
            <a:r>
              <a:rPr lang="en-US" sz="2800" dirty="0" err="1" smtClean="0"/>
              <a:t>i</a:t>
            </a:r>
            <a:r>
              <a:rPr lang="en-US" sz="2800" dirty="0" smtClean="0"/>
              <a:t>=0; </a:t>
            </a:r>
            <a:r>
              <a:rPr lang="en-US" sz="2800" dirty="0" err="1" smtClean="0"/>
              <a:t>i</a:t>
            </a:r>
            <a:r>
              <a:rPr lang="en-US" sz="2800" dirty="0" smtClean="0"/>
              <a:t>&lt;n; </a:t>
            </a:r>
            <a:r>
              <a:rPr lang="en-US" sz="2800" dirty="0" err="1" smtClean="0"/>
              <a:t>i</a:t>
            </a:r>
            <a:r>
              <a:rPr lang="en-US" sz="2800" dirty="0" smtClean="0"/>
              <a:t>++)</a:t>
            </a:r>
          </a:p>
          <a:p>
            <a:r>
              <a:rPr lang="en-US" sz="2800" dirty="0" smtClean="0"/>
              <a:t>        </a:t>
            </a:r>
            <a:r>
              <a:rPr lang="en-US" sz="2800" dirty="0" err="1" smtClean="0"/>
              <a:t>printf</a:t>
            </a:r>
            <a:r>
              <a:rPr lang="en-US" sz="2800" dirty="0" smtClean="0"/>
              <a:t>("\</a:t>
            </a:r>
            <a:r>
              <a:rPr lang="en-US" sz="2800" dirty="0" err="1" smtClean="0"/>
              <a:t>n%d</a:t>
            </a:r>
            <a:r>
              <a:rPr lang="en-US" sz="2800" dirty="0" smtClean="0"/>
              <a:t>", a[</a:t>
            </a:r>
            <a:r>
              <a:rPr lang="en-US" sz="2800" dirty="0" err="1" smtClean="0"/>
              <a:t>i</a:t>
            </a:r>
            <a:r>
              <a:rPr lang="en-US" sz="2800" dirty="0" smtClean="0"/>
              <a:t>]);</a:t>
            </a:r>
          </a:p>
          <a:p>
            <a:r>
              <a:rPr lang="en-US" sz="2800" dirty="0" smtClean="0"/>
              <a:t>   </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304800" y="190500"/>
            <a:ext cx="11677650" cy="527037"/>
          </a:xfrm>
          <a:prstGeom prst="rect">
            <a:avLst/>
          </a:prstGeom>
          <a:solidFill>
            <a:srgbClr val="F5F5F5"/>
          </a:solidFill>
          <a:ln w="9525">
            <a:noFill/>
            <a:miter lim="800000"/>
            <a:headEnd/>
            <a:tailEnd/>
          </a:ln>
          <a:effectLst/>
        </p:spPr>
        <p:txBody>
          <a:bodyPr vert="horz" wrap="square" lIns="0" tIns="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025" name="Rectangle 1"/>
          <p:cNvSpPr>
            <a:spLocks noChangeArrowheads="1"/>
          </p:cNvSpPr>
          <p:nvPr/>
        </p:nvSpPr>
        <p:spPr bwMode="auto">
          <a:xfrm>
            <a:off x="476250" y="-76200"/>
            <a:ext cx="9848850" cy="69865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800" dirty="0" smtClean="0"/>
              <a:t>    </a:t>
            </a:r>
            <a:r>
              <a:rPr lang="en-US" sz="2800" dirty="0" err="1" smtClean="0"/>
              <a:t>getch</a:t>
            </a:r>
            <a:r>
              <a:rPr lang="en-US" sz="2800" dirty="0" smtClean="0"/>
              <a:t>();</a:t>
            </a:r>
          </a:p>
          <a:p>
            <a:r>
              <a:rPr lang="en-US" sz="2800" dirty="0" smtClean="0"/>
              <a:t>}}</a:t>
            </a:r>
          </a:p>
          <a:p>
            <a:r>
              <a:rPr lang="en-US" sz="2800" dirty="0" smtClean="0"/>
              <a:t>void </a:t>
            </a:r>
            <a:r>
              <a:rPr lang="en-US" sz="2800" dirty="0" err="1" smtClean="0"/>
              <a:t>selection_sort</a:t>
            </a:r>
            <a:r>
              <a:rPr lang="en-US" sz="2800" dirty="0" smtClean="0"/>
              <a:t>()</a:t>
            </a:r>
          </a:p>
          <a:p>
            <a:r>
              <a:rPr lang="en-US" sz="2800" dirty="0" smtClean="0"/>
              <a:t>{</a:t>
            </a:r>
          </a:p>
          <a:p>
            <a:r>
              <a:rPr lang="en-US" sz="2800" dirty="0" smtClean="0"/>
              <a:t>    </a:t>
            </a:r>
            <a:r>
              <a:rPr lang="en-US" sz="2800" dirty="0" err="1" smtClean="0"/>
              <a:t>int</a:t>
            </a:r>
            <a:r>
              <a:rPr lang="en-US" sz="2800" dirty="0" smtClean="0"/>
              <a:t> </a:t>
            </a:r>
            <a:r>
              <a:rPr lang="en-US" sz="2800" dirty="0" err="1" smtClean="0"/>
              <a:t>i</a:t>
            </a:r>
            <a:r>
              <a:rPr lang="en-US" sz="2800" dirty="0" smtClean="0"/>
              <a:t>, j, min, temp;</a:t>
            </a:r>
          </a:p>
          <a:p>
            <a:r>
              <a:rPr lang="en-US" sz="2800" dirty="0" smtClean="0"/>
              <a:t>    for (</a:t>
            </a:r>
            <a:r>
              <a:rPr lang="en-US" sz="2800" dirty="0" err="1" smtClean="0"/>
              <a:t>i</a:t>
            </a:r>
            <a:r>
              <a:rPr lang="en-US" sz="2800" dirty="0" smtClean="0"/>
              <a:t>=0; </a:t>
            </a:r>
            <a:r>
              <a:rPr lang="en-US" sz="2800" dirty="0" err="1" smtClean="0"/>
              <a:t>i</a:t>
            </a:r>
            <a:r>
              <a:rPr lang="en-US" sz="2800" dirty="0" smtClean="0"/>
              <a:t>&lt;n; </a:t>
            </a:r>
            <a:r>
              <a:rPr lang="en-US" sz="2800" dirty="0" err="1" smtClean="0"/>
              <a:t>i</a:t>
            </a:r>
            <a:r>
              <a:rPr lang="en-US" sz="2800" dirty="0" smtClean="0"/>
              <a:t>++)</a:t>
            </a:r>
          </a:p>
          <a:p>
            <a:r>
              <a:rPr lang="en-US" sz="2800" dirty="0" smtClean="0"/>
              <a:t>    {</a:t>
            </a:r>
          </a:p>
          <a:p>
            <a:r>
              <a:rPr lang="en-US" sz="2800" dirty="0" smtClean="0"/>
              <a:t>        min = </a:t>
            </a:r>
            <a:r>
              <a:rPr lang="en-US" sz="2800" dirty="0" err="1" smtClean="0"/>
              <a:t>i</a:t>
            </a:r>
            <a:r>
              <a:rPr lang="en-US" sz="2800" dirty="0" smtClean="0"/>
              <a:t>;</a:t>
            </a:r>
          </a:p>
          <a:p>
            <a:r>
              <a:rPr lang="en-US" sz="2800" dirty="0" smtClean="0"/>
              <a:t>        for (j=i+1; j&lt;n; j++)</a:t>
            </a:r>
          </a:p>
          <a:p>
            <a:r>
              <a:rPr lang="en-US" sz="2800" dirty="0" smtClean="0"/>
              <a:t>        {</a:t>
            </a:r>
          </a:p>
          <a:p>
            <a:r>
              <a:rPr lang="en-US" sz="2800" dirty="0" smtClean="0"/>
              <a:t>            if (a[j] &lt; a[min])</a:t>
            </a:r>
          </a:p>
          <a:p>
            <a:r>
              <a:rPr lang="en-US" sz="2800" dirty="0" smtClean="0"/>
              <a:t>                min = j;             }</a:t>
            </a:r>
          </a:p>
          <a:p>
            <a:r>
              <a:rPr lang="en-US" sz="2800" dirty="0" smtClean="0"/>
              <a:t>        temp = a[</a:t>
            </a:r>
            <a:r>
              <a:rPr lang="en-US" sz="2800" dirty="0" err="1" smtClean="0"/>
              <a:t>i</a:t>
            </a:r>
            <a:r>
              <a:rPr lang="en-US" sz="2800" dirty="0" smtClean="0"/>
              <a:t>];</a:t>
            </a:r>
          </a:p>
          <a:p>
            <a:r>
              <a:rPr lang="en-US" sz="2800" dirty="0" smtClean="0"/>
              <a:t>        a[</a:t>
            </a:r>
            <a:r>
              <a:rPr lang="en-US" sz="2800" dirty="0" err="1" smtClean="0"/>
              <a:t>i</a:t>
            </a:r>
            <a:r>
              <a:rPr lang="en-US" sz="2800" dirty="0" smtClean="0"/>
              <a:t>] = a[min];</a:t>
            </a:r>
          </a:p>
          <a:p>
            <a:r>
              <a:rPr lang="en-US" sz="2800" dirty="0" smtClean="0"/>
              <a:t>        a[min] = temp;</a:t>
            </a:r>
          </a:p>
          <a:p>
            <a:r>
              <a:rPr lang="en-US" sz="2800" dirty="0" smtClean="0"/>
              <a:t>    }    }</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5"/>
            <a:ext cx="10515600" cy="949325"/>
          </a:xfrm>
        </p:spPr>
        <p:txBody>
          <a:bodyPr>
            <a:normAutofit fontScale="90000"/>
          </a:bodyPr>
          <a:lstStyle/>
          <a:p>
            <a:pPr algn="ctr"/>
            <a:r>
              <a:rPr lang="en-US" b="1" dirty="0" smtClean="0">
                <a:latin typeface="Times New Roman" pitchFamily="18" charset="0"/>
                <a:cs typeface="Times New Roman" pitchFamily="18" charset="0"/>
              </a:rPr>
              <a:t>Introduction to Sorting</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66750" y="933450"/>
            <a:ext cx="10687050" cy="5924550"/>
          </a:xfrm>
        </p:spPr>
        <p:txBody>
          <a:bodyPr>
            <a:noAutofit/>
          </a:bodyPr>
          <a:lstStyle/>
          <a:p>
            <a:pPr algn="just"/>
            <a:r>
              <a:rPr lang="en-US" sz="3200" dirty="0" smtClean="0">
                <a:latin typeface="Times New Roman" pitchFamily="18" charset="0"/>
                <a:cs typeface="Times New Roman" pitchFamily="18" charset="0"/>
              </a:rPr>
              <a:t>Sorting is nothing but arranging the data in ascending or descending order. The term </a:t>
            </a:r>
            <a:r>
              <a:rPr lang="en-US" sz="3200" b="1" dirty="0" smtClean="0">
                <a:latin typeface="Times New Roman" pitchFamily="18" charset="0"/>
                <a:cs typeface="Times New Roman" pitchFamily="18" charset="0"/>
              </a:rPr>
              <a:t>sorting</a:t>
            </a:r>
            <a:r>
              <a:rPr lang="en-US" sz="3200" dirty="0" smtClean="0">
                <a:latin typeface="Times New Roman" pitchFamily="18" charset="0"/>
                <a:cs typeface="Times New Roman" pitchFamily="18" charset="0"/>
              </a:rPr>
              <a:t> came when humans realized the importance of searching quickly.</a:t>
            </a:r>
          </a:p>
          <a:p>
            <a:pPr algn="just"/>
            <a:r>
              <a:rPr lang="en-US" sz="3200" dirty="0" smtClean="0">
                <a:latin typeface="Times New Roman" pitchFamily="18" charset="0"/>
                <a:cs typeface="Times New Roman" pitchFamily="18" charset="0"/>
              </a:rPr>
              <a:t>There are so many things into the real life that need to search for, like a particular record in database, roll numbers in merit list, a particular telephone number in telephone directory, a particular page in a book etc. All this would have been a mess if the data was kept unordered and unsorted, but fortunately the concept of </a:t>
            </a:r>
            <a:r>
              <a:rPr lang="en-US" sz="3200" b="1" dirty="0" smtClean="0">
                <a:latin typeface="Times New Roman" pitchFamily="18" charset="0"/>
                <a:cs typeface="Times New Roman" pitchFamily="18" charset="0"/>
              </a:rPr>
              <a:t>sorting</a:t>
            </a:r>
            <a:r>
              <a:rPr lang="en-US" sz="3200" dirty="0" smtClean="0">
                <a:latin typeface="Times New Roman" pitchFamily="18" charset="0"/>
                <a:cs typeface="Times New Roman" pitchFamily="18" charset="0"/>
              </a:rPr>
              <a:t> came into existence, making it easier for everyone to arrange data in an order, hence making it easier to search.</a:t>
            </a:r>
          </a:p>
          <a:p>
            <a:pPr algn="just"/>
            <a:r>
              <a:rPr lang="en-US" sz="3200" b="1" dirty="0" smtClean="0">
                <a:latin typeface="Times New Roman" pitchFamily="18" charset="0"/>
                <a:cs typeface="Times New Roman" pitchFamily="18" charset="0"/>
              </a:rPr>
              <a:t>Sorting</a:t>
            </a:r>
            <a:r>
              <a:rPr lang="en-US" sz="3200" dirty="0" smtClean="0">
                <a:latin typeface="Times New Roman" pitchFamily="18" charset="0"/>
                <a:cs typeface="Times New Roman" pitchFamily="18" charset="0"/>
              </a:rPr>
              <a:t> arranges data in a sequence which makes searching easier.</a:t>
            </a:r>
          </a:p>
          <a:p>
            <a:pPr algn="just"/>
            <a:endParaRPr lang="en-US" sz="32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9175"/>
            <a:ext cx="10515600" cy="1325563"/>
          </a:xfrm>
        </p:spPr>
        <p:txBody>
          <a:bodyPr/>
          <a:lstStyle/>
          <a:p>
            <a:pPr algn="ctr"/>
            <a:r>
              <a:rPr lang="en-US" b="1" dirty="0" smtClean="0"/>
              <a:t>Algorithm using Insertion Sort Technique </a:t>
            </a:r>
            <a:endParaRPr 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590551"/>
            <a:ext cx="10210800" cy="5391150"/>
          </a:xfrm>
        </p:spPr>
        <p:txBody>
          <a:bodyPr>
            <a:noAutofit/>
          </a:bodyPr>
          <a:lstStyle/>
          <a:p>
            <a:pPr algn="just"/>
            <a:r>
              <a:rPr lang="en-US" sz="3200" dirty="0" smtClean="0">
                <a:latin typeface="Times New Roman" pitchFamily="18" charset="0"/>
                <a:cs typeface="Times New Roman" pitchFamily="18" charset="0"/>
              </a:rPr>
              <a:t>This is an in-place comparison-based sorting algorithm. Here, a sub-list is maintained which is always sorted. For example, the lower part of an array is maintained to be sorted. An element which is to be inserted in this sorted sub-list, has to find its appropriate place and then it has to be inserted there. Hence the name, </a:t>
            </a:r>
            <a:r>
              <a:rPr lang="en-US" sz="3200" b="1" dirty="0" smtClean="0">
                <a:latin typeface="Times New Roman" pitchFamily="18" charset="0"/>
                <a:cs typeface="Times New Roman" pitchFamily="18" charset="0"/>
              </a:rPr>
              <a:t>insertion sort</a:t>
            </a:r>
            <a:r>
              <a:rPr lang="en-US" sz="3200" dirty="0" smtClean="0">
                <a:latin typeface="Times New Roman" pitchFamily="18" charset="0"/>
                <a:cs typeface="Times New Roman" pitchFamily="18" charset="0"/>
              </a:rPr>
              <a:t>.</a:t>
            </a:r>
          </a:p>
          <a:p>
            <a:pPr algn="just"/>
            <a:r>
              <a:rPr lang="en-US" sz="3200" dirty="0" smtClean="0">
                <a:latin typeface="Times New Roman" pitchFamily="18" charset="0"/>
                <a:cs typeface="Times New Roman" pitchFamily="18" charset="0"/>
              </a:rPr>
              <a:t>The array is searched sequentially and unsorted items are moved and inserted into the sorted sub-list (in the same array). This algorithm is not suitable for large data sets as its average and worst case complexity are of Ο(n</a:t>
            </a:r>
            <a:r>
              <a:rPr lang="en-US" sz="3200" baseline="30000" dirty="0" smtClean="0">
                <a:latin typeface="Times New Roman" pitchFamily="18" charset="0"/>
                <a:cs typeface="Times New Roman" pitchFamily="18" charset="0"/>
              </a:rPr>
              <a:t>2</a:t>
            </a:r>
            <a:r>
              <a:rPr lang="en-US" sz="3200" dirty="0" smtClean="0">
                <a:latin typeface="Times New Roman" pitchFamily="18" charset="0"/>
                <a:cs typeface="Times New Roman" pitchFamily="18" charset="0"/>
              </a:rPr>
              <a:t>), where </a:t>
            </a:r>
            <a:r>
              <a:rPr lang="en-US" sz="3200" b="1" dirty="0" smtClean="0">
                <a:latin typeface="Times New Roman" pitchFamily="18" charset="0"/>
                <a:cs typeface="Times New Roman" pitchFamily="18" charset="0"/>
              </a:rPr>
              <a:t>n</a:t>
            </a:r>
            <a:r>
              <a:rPr lang="en-US" sz="3200" dirty="0" smtClean="0">
                <a:latin typeface="Times New Roman" pitchFamily="18" charset="0"/>
                <a:cs typeface="Times New Roman" pitchFamily="18" charset="0"/>
              </a:rPr>
              <a:t> is the number of items.</a:t>
            </a:r>
          </a:p>
          <a:p>
            <a:pPr>
              <a:buNone/>
            </a:pP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0"/>
            <a:ext cx="11696700" cy="6572249"/>
          </a:xfrm>
        </p:spPr>
        <p:txBody>
          <a:bodyPr>
            <a:noAutofit/>
          </a:bodyPr>
          <a:lstStyle/>
          <a:p>
            <a:pPr>
              <a:buNone/>
            </a:pPr>
            <a:r>
              <a:rPr lang="en-US" b="1" dirty="0" smtClean="0">
                <a:latin typeface="Times New Roman" pitchFamily="18" charset="0"/>
                <a:cs typeface="Times New Roman" pitchFamily="18" charset="0"/>
              </a:rPr>
              <a:t>Algorithm:</a:t>
            </a:r>
          </a:p>
          <a:p>
            <a:pPr>
              <a:buNone/>
            </a:pPr>
            <a:r>
              <a:rPr lang="en-US" b="1" dirty="0" smtClean="0">
                <a:latin typeface="Times New Roman" pitchFamily="18" charset="0"/>
                <a:cs typeface="Times New Roman" pitchFamily="18" charset="0"/>
              </a:rPr>
              <a:t>Step 1</a:t>
            </a:r>
            <a:r>
              <a:rPr lang="en-US" dirty="0" smtClean="0">
                <a:latin typeface="Times New Roman" pitchFamily="18" charset="0"/>
                <a:cs typeface="Times New Roman" pitchFamily="18" charset="0"/>
              </a:rPr>
              <a:t> − If it is the first element, it is already sorted. return 1;</a:t>
            </a:r>
          </a:p>
          <a:p>
            <a:pPr>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Step 2</a:t>
            </a:r>
            <a:r>
              <a:rPr lang="en-US" dirty="0" smtClean="0">
                <a:latin typeface="Times New Roman" pitchFamily="18" charset="0"/>
                <a:cs typeface="Times New Roman" pitchFamily="18" charset="0"/>
              </a:rPr>
              <a:t> − Pick next element </a:t>
            </a:r>
          </a:p>
          <a:p>
            <a:pPr>
              <a:buNone/>
            </a:pPr>
            <a:r>
              <a:rPr lang="en-US" b="1" dirty="0" smtClean="0">
                <a:latin typeface="Times New Roman" pitchFamily="18" charset="0"/>
                <a:cs typeface="Times New Roman" pitchFamily="18" charset="0"/>
              </a:rPr>
              <a:t>Step 3</a:t>
            </a:r>
            <a:r>
              <a:rPr lang="en-US" dirty="0" smtClean="0">
                <a:latin typeface="Times New Roman" pitchFamily="18" charset="0"/>
                <a:cs typeface="Times New Roman" pitchFamily="18" charset="0"/>
              </a:rPr>
              <a:t> − Compare with all elements in the sorted sub-list </a:t>
            </a:r>
          </a:p>
          <a:p>
            <a:pPr>
              <a:buNone/>
            </a:pPr>
            <a:r>
              <a:rPr lang="en-US" b="1" dirty="0" smtClean="0">
                <a:latin typeface="Times New Roman" pitchFamily="18" charset="0"/>
                <a:cs typeface="Times New Roman" pitchFamily="18" charset="0"/>
              </a:rPr>
              <a:t>Step 4</a:t>
            </a:r>
            <a:r>
              <a:rPr lang="en-US" dirty="0" smtClean="0">
                <a:latin typeface="Times New Roman" pitchFamily="18" charset="0"/>
                <a:cs typeface="Times New Roman" pitchFamily="18" charset="0"/>
              </a:rPr>
              <a:t> − Shift all the elements in the sorted sub-list that is greater than the value to be sorted </a:t>
            </a:r>
          </a:p>
          <a:p>
            <a:pPr>
              <a:buNone/>
            </a:pPr>
            <a:r>
              <a:rPr lang="en-US" b="1" dirty="0" smtClean="0">
                <a:latin typeface="Times New Roman" pitchFamily="18" charset="0"/>
                <a:cs typeface="Times New Roman" pitchFamily="18" charset="0"/>
              </a:rPr>
              <a:t>Step 5</a:t>
            </a:r>
            <a:r>
              <a:rPr lang="en-US" dirty="0" smtClean="0">
                <a:latin typeface="Times New Roman" pitchFamily="18" charset="0"/>
                <a:cs typeface="Times New Roman" pitchFamily="18" charset="0"/>
              </a:rPr>
              <a:t> − Insert the value</a:t>
            </a:r>
          </a:p>
          <a:p>
            <a:pPr>
              <a:buNone/>
            </a:pPr>
            <a:r>
              <a:rPr lang="en-US" b="1" dirty="0" smtClean="0">
                <a:latin typeface="Times New Roman" pitchFamily="18" charset="0"/>
                <a:cs typeface="Times New Roman" pitchFamily="18" charset="0"/>
              </a:rPr>
              <a:t>Step 6</a:t>
            </a:r>
            <a:r>
              <a:rPr lang="en-US" dirty="0" smtClean="0">
                <a:latin typeface="Times New Roman" pitchFamily="18" charset="0"/>
                <a:cs typeface="Times New Roman" pitchFamily="18" charset="0"/>
              </a:rPr>
              <a:t> − Repeat until list is sorted</a:t>
            </a:r>
          </a:p>
          <a:p>
            <a:pPr>
              <a:buNone/>
            </a:pPr>
            <a:r>
              <a:rPr lang="en-US" b="1" dirty="0" smtClean="0">
                <a:latin typeface="Times New Roman" pitchFamily="18" charset="0"/>
                <a:cs typeface="Times New Roman" pitchFamily="18" charset="0"/>
              </a:rPr>
              <a:t>Algorithm:</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Sort an </a:t>
            </a:r>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 of size n</a:t>
            </a:r>
            <a:br>
              <a:rPr lang="en-US" dirty="0" smtClean="0">
                <a:latin typeface="Times New Roman" pitchFamily="18" charset="0"/>
                <a:cs typeface="Times New Roman" pitchFamily="18" charset="0"/>
              </a:rPr>
            </a:br>
            <a:r>
              <a:rPr lang="en-US" dirty="0" err="1" smtClean="0">
                <a:latin typeface="Times New Roman" pitchFamily="18" charset="0"/>
                <a:cs typeface="Times New Roman" pitchFamily="18" charset="0"/>
              </a:rPr>
              <a:t>insertionSort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 n)</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Loop from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 1 to n-1.</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 Pick element </a:t>
            </a:r>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and insert it into sorted sequence </a:t>
            </a:r>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[0…i-1]</a:t>
            </a:r>
          </a:p>
          <a:p>
            <a:pPr>
              <a:buNone/>
            </a:pPr>
            <a:r>
              <a:rPr lang="en-US" b="1" dirty="0" smtClean="0"/>
              <a:t>Next Insertion Sort Works: </a:t>
            </a:r>
            <a:endParaRPr lang="en-US"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304800" y="190500"/>
            <a:ext cx="11677650" cy="527037"/>
          </a:xfrm>
          <a:prstGeom prst="rect">
            <a:avLst/>
          </a:prstGeom>
          <a:solidFill>
            <a:srgbClr val="F5F5F5"/>
          </a:solidFill>
          <a:ln w="9525">
            <a:noFill/>
            <a:miter lim="800000"/>
            <a:headEnd/>
            <a:tailEnd/>
          </a:ln>
          <a:effectLst/>
        </p:spPr>
        <p:txBody>
          <a:bodyPr vert="horz" wrap="square" lIns="0" tIns="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025" name="Text Box 1"/>
          <p:cNvSpPr txBox="1">
            <a:spLocks noChangeArrowheads="1"/>
          </p:cNvSpPr>
          <p:nvPr/>
        </p:nvSpPr>
        <p:spPr bwMode="auto">
          <a:xfrm>
            <a:off x="933450" y="109538"/>
            <a:ext cx="8382000" cy="67484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ts val="500"/>
              </a:spcBef>
              <a:spcAft>
                <a:spcPts val="50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pitchFamily="34" charset="0"/>
              </a:rPr>
              <a:t>We take an unsorted array for our example.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ts val="500"/>
              </a:spcBef>
              <a:spcAft>
                <a:spcPts val="50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ts val="500"/>
              </a:spcBef>
              <a:spcAft>
                <a:spcPts val="50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pitchFamily="34" charset="0"/>
              </a:rPr>
              <a:t>Insertion sort compares the first two elements.</a:t>
            </a:r>
          </a:p>
          <a:p>
            <a:pPr marL="0" marR="0" lvl="0" indent="0" algn="l" defTabSz="914400" rtl="0" eaLnBrk="1" fontAlgn="base" latinLnBrk="0" hangingPunct="1">
              <a:lnSpc>
                <a:spcPct val="100000"/>
              </a:lnSpc>
              <a:spcBef>
                <a:spcPts val="500"/>
              </a:spcBef>
              <a:spcAft>
                <a:spcPts val="50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ts val="500"/>
              </a:spcBef>
              <a:spcAft>
                <a:spcPts val="50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ts val="500"/>
              </a:spcBef>
              <a:spcAft>
                <a:spcPts val="50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pitchFamily="34" charset="0"/>
              </a:rPr>
              <a:t>It finds that both 14 and 33 are already in ascending order. For now, 14 is in sorted sub-list.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ts val="500"/>
              </a:spcBef>
              <a:spcAft>
                <a:spcPts val="50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pitchFamily="34" charset="0"/>
              </a:rPr>
              <a:t>Insertion sort moves ahead and compares 33 with 27.</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ts val="500"/>
              </a:spcBef>
              <a:spcAft>
                <a:spcPts val="50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pitchFamily="34" charset="0"/>
              </a:rPr>
              <a:t>And finds that 33 is not in the correct position.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p:txBody>
      </p:sp>
      <p:pic>
        <p:nvPicPr>
          <p:cNvPr id="4" name="Picture 3" descr="Unsorted Array"/>
          <p:cNvPicPr/>
          <p:nvPr/>
        </p:nvPicPr>
        <p:blipFill>
          <a:blip r:embed="rId2"/>
          <a:srcRect/>
          <a:stretch>
            <a:fillRect/>
          </a:stretch>
        </p:blipFill>
        <p:spPr bwMode="auto">
          <a:xfrm>
            <a:off x="1603374" y="552450"/>
            <a:ext cx="4206875" cy="763587"/>
          </a:xfrm>
          <a:prstGeom prst="rect">
            <a:avLst/>
          </a:prstGeom>
          <a:noFill/>
          <a:ln w="9525">
            <a:noFill/>
            <a:miter lim="800000"/>
            <a:headEnd/>
            <a:tailEnd/>
          </a:ln>
        </p:spPr>
      </p:pic>
      <p:pic>
        <p:nvPicPr>
          <p:cNvPr id="5" name="Picture 4" descr="Insertion Sort"/>
          <p:cNvPicPr/>
          <p:nvPr/>
        </p:nvPicPr>
        <p:blipFill>
          <a:blip r:embed="rId3"/>
          <a:srcRect/>
          <a:stretch>
            <a:fillRect/>
          </a:stretch>
        </p:blipFill>
        <p:spPr bwMode="auto">
          <a:xfrm>
            <a:off x="1617662" y="1960562"/>
            <a:ext cx="4059238" cy="839788"/>
          </a:xfrm>
          <a:prstGeom prst="rect">
            <a:avLst/>
          </a:prstGeom>
          <a:noFill/>
          <a:ln w="9525">
            <a:noFill/>
            <a:miter lim="800000"/>
            <a:headEnd/>
            <a:tailEnd/>
          </a:ln>
        </p:spPr>
      </p:pic>
      <p:pic>
        <p:nvPicPr>
          <p:cNvPr id="6" name="Picture 5" descr="Insertion Sort"/>
          <p:cNvPicPr/>
          <p:nvPr/>
        </p:nvPicPr>
        <p:blipFill>
          <a:blip r:embed="rId4"/>
          <a:srcRect/>
          <a:stretch>
            <a:fillRect/>
          </a:stretch>
        </p:blipFill>
        <p:spPr bwMode="auto">
          <a:xfrm>
            <a:off x="1655762" y="3656012"/>
            <a:ext cx="4383088" cy="668338"/>
          </a:xfrm>
          <a:prstGeom prst="rect">
            <a:avLst/>
          </a:prstGeom>
          <a:noFill/>
          <a:ln w="9525">
            <a:noFill/>
            <a:miter lim="800000"/>
            <a:headEnd/>
            <a:tailEnd/>
          </a:ln>
        </p:spPr>
      </p:pic>
      <p:pic>
        <p:nvPicPr>
          <p:cNvPr id="7" name="Picture 6" descr="Insertion Sort"/>
          <p:cNvPicPr/>
          <p:nvPr/>
        </p:nvPicPr>
        <p:blipFill>
          <a:blip r:embed="rId5"/>
          <a:srcRect/>
          <a:stretch>
            <a:fillRect/>
          </a:stretch>
        </p:blipFill>
        <p:spPr bwMode="auto">
          <a:xfrm>
            <a:off x="1446212" y="5008562"/>
            <a:ext cx="4649788" cy="744538"/>
          </a:xfrm>
          <a:prstGeom prst="rect">
            <a:avLst/>
          </a:prstGeom>
          <a:noFill/>
          <a:ln w="9525">
            <a:noFill/>
            <a:miter lim="800000"/>
            <a:headEnd/>
            <a:tailEnd/>
          </a:ln>
        </p:spPr>
      </p:pic>
      <p:pic>
        <p:nvPicPr>
          <p:cNvPr id="8" name="Picture 7" descr="Insertion Sort"/>
          <p:cNvPicPr/>
          <p:nvPr/>
        </p:nvPicPr>
        <p:blipFill>
          <a:blip r:embed="rId6"/>
          <a:srcRect/>
          <a:stretch>
            <a:fillRect/>
          </a:stretch>
        </p:blipFill>
        <p:spPr bwMode="auto">
          <a:xfrm>
            <a:off x="1846262" y="6132512"/>
            <a:ext cx="4440238" cy="725488"/>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304800" y="190500"/>
            <a:ext cx="11677650" cy="527037"/>
          </a:xfrm>
          <a:prstGeom prst="rect">
            <a:avLst/>
          </a:prstGeom>
          <a:solidFill>
            <a:srgbClr val="F5F5F5"/>
          </a:solidFill>
          <a:ln w="9525">
            <a:noFill/>
            <a:miter lim="800000"/>
            <a:headEnd/>
            <a:tailEnd/>
          </a:ln>
          <a:effectLst/>
        </p:spPr>
        <p:txBody>
          <a:bodyPr vert="horz" wrap="square" lIns="0" tIns="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025" name="Text Box 1"/>
          <p:cNvSpPr txBox="1">
            <a:spLocks noChangeArrowheads="1"/>
          </p:cNvSpPr>
          <p:nvPr/>
        </p:nvSpPr>
        <p:spPr bwMode="auto">
          <a:xfrm>
            <a:off x="933450" y="109538"/>
            <a:ext cx="11010900" cy="64055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ts val="500"/>
              </a:spcBef>
              <a:spcAft>
                <a:spcPts val="50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Arial" pitchFamily="34" charset="0"/>
              </a:rPr>
              <a:t>It swaps 33 with 27. It also checks with all the elements of sorted sub-list. Here we see that the sorted sub-list has only one element 14, and 27 is greater than 14. Hence, the sorted sub-list remains sorted after swapping.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ts val="500"/>
              </a:spcBef>
              <a:spcAft>
                <a:spcPts val="50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Arial" pitchFamily="34" charset="0"/>
              </a:rPr>
              <a:t>By now we have 14 and 27 in the sorted sub-list. Next, it compares 33 with 10.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ts val="500"/>
              </a:spcBef>
              <a:spcAft>
                <a:spcPts val="50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Arial" pitchFamily="34" charset="0"/>
              </a:rPr>
              <a:t>These values are not in a sorted order.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Arial" pitchFamily="34" charset="0"/>
            </a:endParaRPr>
          </a:p>
        </p:txBody>
      </p:sp>
      <p:pic>
        <p:nvPicPr>
          <p:cNvPr id="9" name="Picture 8" descr="Insertion Sort"/>
          <p:cNvPicPr/>
          <p:nvPr/>
        </p:nvPicPr>
        <p:blipFill>
          <a:blip r:embed="rId2"/>
          <a:srcRect/>
          <a:stretch>
            <a:fillRect/>
          </a:stretch>
        </p:blipFill>
        <p:spPr bwMode="auto">
          <a:xfrm>
            <a:off x="1350962" y="1447800"/>
            <a:ext cx="7145338" cy="1047750"/>
          </a:xfrm>
          <a:prstGeom prst="rect">
            <a:avLst/>
          </a:prstGeom>
          <a:noFill/>
          <a:ln w="9525">
            <a:noFill/>
            <a:miter lim="800000"/>
            <a:headEnd/>
            <a:tailEnd/>
          </a:ln>
        </p:spPr>
      </p:pic>
      <p:pic>
        <p:nvPicPr>
          <p:cNvPr id="10" name="Picture 9" descr="Insertion Sort"/>
          <p:cNvPicPr/>
          <p:nvPr/>
        </p:nvPicPr>
        <p:blipFill>
          <a:blip r:embed="rId3"/>
          <a:srcRect/>
          <a:stretch>
            <a:fillRect/>
          </a:stretch>
        </p:blipFill>
        <p:spPr bwMode="auto">
          <a:xfrm>
            <a:off x="1541462" y="3048000"/>
            <a:ext cx="6916738" cy="1085850"/>
          </a:xfrm>
          <a:prstGeom prst="rect">
            <a:avLst/>
          </a:prstGeom>
          <a:noFill/>
          <a:ln w="9525">
            <a:noFill/>
            <a:miter lim="800000"/>
            <a:headEnd/>
            <a:tailEnd/>
          </a:ln>
        </p:spPr>
      </p:pic>
      <p:pic>
        <p:nvPicPr>
          <p:cNvPr id="11" name="Picture 10" descr="Insertion Sort"/>
          <p:cNvPicPr/>
          <p:nvPr/>
        </p:nvPicPr>
        <p:blipFill>
          <a:blip r:embed="rId4"/>
          <a:srcRect/>
          <a:stretch>
            <a:fillRect/>
          </a:stretch>
        </p:blipFill>
        <p:spPr bwMode="auto">
          <a:xfrm>
            <a:off x="1674812" y="5048250"/>
            <a:ext cx="7964488" cy="9525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304800" y="190500"/>
            <a:ext cx="11677650" cy="527037"/>
          </a:xfrm>
          <a:prstGeom prst="rect">
            <a:avLst/>
          </a:prstGeom>
          <a:solidFill>
            <a:srgbClr val="F5F5F5"/>
          </a:solidFill>
          <a:ln w="9525">
            <a:noFill/>
            <a:miter lim="800000"/>
            <a:headEnd/>
            <a:tailEnd/>
          </a:ln>
          <a:effectLst/>
        </p:spPr>
        <p:txBody>
          <a:bodyPr vert="horz" wrap="square" lIns="0" tIns="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025" name="Text Box 1"/>
          <p:cNvSpPr txBox="1">
            <a:spLocks noChangeArrowheads="1"/>
          </p:cNvSpPr>
          <p:nvPr/>
        </p:nvSpPr>
        <p:spPr bwMode="auto">
          <a:xfrm>
            <a:off x="419100" y="109538"/>
            <a:ext cx="11201400" cy="67484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ts val="500"/>
              </a:spcBef>
              <a:spcAft>
                <a:spcPts val="50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Arial" pitchFamily="34" charset="0"/>
              </a:rPr>
              <a:t>So we swap them.</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ts val="500"/>
              </a:spcBef>
              <a:spcAft>
                <a:spcPts val="50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Arial" pitchFamily="34" charset="0"/>
              </a:rPr>
              <a:t>However, swapping makes 27 and 10 unsorted.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ts val="500"/>
              </a:spcBef>
              <a:spcAft>
                <a:spcPts val="50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Arial" pitchFamily="34" charset="0"/>
              </a:rPr>
              <a:t>Hence, we swap them too.</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ts val="500"/>
              </a:spcBef>
              <a:spcAft>
                <a:spcPts val="50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Arial" pitchFamily="34" charset="0"/>
              </a:rPr>
              <a:t>Again we find 14 and 10 in an unsorted order.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ts val="500"/>
              </a:spcBef>
              <a:spcAft>
                <a:spcPts val="50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Arial" pitchFamily="34" charset="0"/>
              </a:rPr>
              <a:t>We swap them again. By the end of third iteration, we have a sorted sub-list of 4 items.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Arial" pitchFamily="34" charset="0"/>
            </a:endParaRPr>
          </a:p>
        </p:txBody>
      </p:sp>
      <p:pic>
        <p:nvPicPr>
          <p:cNvPr id="7" name="Picture 6" descr="Insertion Sort"/>
          <p:cNvPicPr/>
          <p:nvPr/>
        </p:nvPicPr>
        <p:blipFill>
          <a:blip r:embed="rId2"/>
          <a:srcRect/>
          <a:stretch>
            <a:fillRect/>
          </a:stretch>
        </p:blipFill>
        <p:spPr bwMode="auto">
          <a:xfrm>
            <a:off x="3656012" y="247650"/>
            <a:ext cx="4992688" cy="915987"/>
          </a:xfrm>
          <a:prstGeom prst="rect">
            <a:avLst/>
          </a:prstGeom>
          <a:noFill/>
          <a:ln w="9525">
            <a:noFill/>
            <a:miter lim="800000"/>
            <a:headEnd/>
            <a:tailEnd/>
          </a:ln>
        </p:spPr>
      </p:pic>
      <p:pic>
        <p:nvPicPr>
          <p:cNvPr id="8" name="Picture 7" descr="Insertion Sort"/>
          <p:cNvPicPr/>
          <p:nvPr/>
        </p:nvPicPr>
        <p:blipFill>
          <a:blip r:embed="rId3"/>
          <a:srcRect/>
          <a:stretch>
            <a:fillRect/>
          </a:stretch>
        </p:blipFill>
        <p:spPr bwMode="auto">
          <a:xfrm>
            <a:off x="1331912" y="1524000"/>
            <a:ext cx="6992938" cy="935037"/>
          </a:xfrm>
          <a:prstGeom prst="rect">
            <a:avLst/>
          </a:prstGeom>
          <a:noFill/>
          <a:ln w="9525">
            <a:noFill/>
            <a:miter lim="800000"/>
            <a:headEnd/>
            <a:tailEnd/>
          </a:ln>
        </p:spPr>
      </p:pic>
      <p:pic>
        <p:nvPicPr>
          <p:cNvPr id="12" name="Picture 11" descr="Insertion Sort"/>
          <p:cNvPicPr/>
          <p:nvPr/>
        </p:nvPicPr>
        <p:blipFill>
          <a:blip r:embed="rId4"/>
          <a:srcRect/>
          <a:stretch>
            <a:fillRect/>
          </a:stretch>
        </p:blipFill>
        <p:spPr bwMode="auto">
          <a:xfrm>
            <a:off x="1198562" y="2895600"/>
            <a:ext cx="6973888" cy="1106487"/>
          </a:xfrm>
          <a:prstGeom prst="rect">
            <a:avLst/>
          </a:prstGeom>
          <a:noFill/>
          <a:ln w="9525">
            <a:noFill/>
            <a:miter lim="800000"/>
            <a:headEnd/>
            <a:tailEnd/>
          </a:ln>
        </p:spPr>
      </p:pic>
      <p:pic>
        <p:nvPicPr>
          <p:cNvPr id="13" name="Picture 12" descr="Insertion Sort"/>
          <p:cNvPicPr/>
          <p:nvPr/>
        </p:nvPicPr>
        <p:blipFill>
          <a:blip r:embed="rId5"/>
          <a:srcRect/>
          <a:stretch>
            <a:fillRect/>
          </a:stretch>
        </p:blipFill>
        <p:spPr bwMode="auto">
          <a:xfrm>
            <a:off x="1141412" y="4419600"/>
            <a:ext cx="7240588" cy="915987"/>
          </a:xfrm>
          <a:prstGeom prst="rect">
            <a:avLst/>
          </a:prstGeom>
          <a:noFill/>
          <a:ln w="9525">
            <a:noFill/>
            <a:miter lim="800000"/>
            <a:headEnd/>
            <a:tailEnd/>
          </a:ln>
        </p:spPr>
      </p:pic>
      <p:pic>
        <p:nvPicPr>
          <p:cNvPr id="14" name="Picture 13" descr="Insertion Sort"/>
          <p:cNvPicPr/>
          <p:nvPr/>
        </p:nvPicPr>
        <p:blipFill>
          <a:blip r:embed="rId6"/>
          <a:srcRect/>
          <a:stretch>
            <a:fillRect/>
          </a:stretch>
        </p:blipFill>
        <p:spPr bwMode="auto">
          <a:xfrm>
            <a:off x="2055812" y="6019801"/>
            <a:ext cx="7392988" cy="8382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p:cNvSpPr>
            <a:spLocks noChangeArrowheads="1"/>
          </p:cNvSpPr>
          <p:nvPr/>
        </p:nvSpPr>
        <p:spPr bwMode="auto">
          <a:xfrm>
            <a:off x="0" y="1047750"/>
            <a:ext cx="11658600"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This process goes on until all the unsorted values are covered in a sorted sub-list. Now we shall see some programming aspects of insertion sort.</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2800" dirty="0" smtClean="0">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2800" dirty="0" smtClean="0">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2800" dirty="0" smtClean="0">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2800" dirty="0" smtClean="0">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cs typeface="Times New Roman" pitchFamily="18" charset="0"/>
              </a:rPr>
              <a:t>Next Insertion Sort Program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0"/>
            <a:ext cx="10972800" cy="7086600"/>
          </a:xfrm>
        </p:spPr>
        <p:txBody>
          <a:bodyPr>
            <a:noAutofit/>
          </a:bodyPr>
          <a:lstStyle/>
          <a:p>
            <a:pPr>
              <a:buNone/>
            </a:pPr>
            <a:r>
              <a:rPr lang="en-US" sz="2800" dirty="0" smtClean="0"/>
              <a:t>#include &lt;</a:t>
            </a:r>
            <a:r>
              <a:rPr lang="en-US" sz="2800" dirty="0" err="1" smtClean="0"/>
              <a:t>stdio.h</a:t>
            </a:r>
            <a:r>
              <a:rPr lang="en-US" sz="2800" dirty="0" smtClean="0"/>
              <a:t>&gt; </a:t>
            </a:r>
          </a:p>
          <a:p>
            <a:pPr>
              <a:buNone/>
            </a:pPr>
            <a:r>
              <a:rPr lang="en-US" sz="2800" dirty="0" smtClean="0"/>
              <a:t>#define MAX 100 </a:t>
            </a:r>
          </a:p>
          <a:p>
            <a:pPr>
              <a:buNone/>
            </a:pPr>
            <a:r>
              <a:rPr lang="en-US" sz="2800" b="1" dirty="0" err="1" smtClean="0"/>
              <a:t>int</a:t>
            </a:r>
            <a:r>
              <a:rPr lang="en-US" sz="2800" dirty="0" smtClean="0"/>
              <a:t> main()</a:t>
            </a:r>
          </a:p>
          <a:p>
            <a:pPr>
              <a:buNone/>
            </a:pPr>
            <a:r>
              <a:rPr lang="en-US" sz="2800" dirty="0" smtClean="0"/>
              <a:t>{   </a:t>
            </a:r>
          </a:p>
          <a:p>
            <a:pPr>
              <a:buNone/>
            </a:pPr>
            <a:r>
              <a:rPr lang="en-US" sz="2800" dirty="0" smtClean="0"/>
              <a:t> </a:t>
            </a:r>
            <a:r>
              <a:rPr lang="en-US" sz="2800" b="1" dirty="0" err="1" smtClean="0"/>
              <a:t>int</a:t>
            </a:r>
            <a:r>
              <a:rPr lang="en-US" sz="2800" dirty="0" smtClean="0"/>
              <a:t> </a:t>
            </a:r>
            <a:r>
              <a:rPr lang="en-US" sz="2800" dirty="0" err="1" smtClean="0"/>
              <a:t>arr</a:t>
            </a:r>
            <a:r>
              <a:rPr lang="en-US" sz="2800" dirty="0" smtClean="0"/>
              <a:t>[MAX],limit;    </a:t>
            </a:r>
          </a:p>
          <a:p>
            <a:pPr>
              <a:buNone/>
            </a:pPr>
            <a:r>
              <a:rPr lang="en-US" sz="2800" b="1" dirty="0" err="1" smtClean="0"/>
              <a:t>int</a:t>
            </a:r>
            <a:r>
              <a:rPr lang="en-US" sz="2800" dirty="0" smtClean="0"/>
              <a:t> </a:t>
            </a:r>
            <a:r>
              <a:rPr lang="en-US" sz="2800" dirty="0" err="1" smtClean="0"/>
              <a:t>i,j,temp</a:t>
            </a:r>
            <a:r>
              <a:rPr lang="en-US" sz="2800" dirty="0" smtClean="0"/>
              <a:t>;         </a:t>
            </a:r>
          </a:p>
          <a:p>
            <a:pPr>
              <a:buNone/>
            </a:pPr>
            <a:r>
              <a:rPr lang="en-US" sz="2800" dirty="0" err="1" smtClean="0"/>
              <a:t>printf</a:t>
            </a:r>
            <a:r>
              <a:rPr lang="en-US" sz="2800" dirty="0" smtClean="0"/>
              <a:t>("Enter total number of elements: ");    </a:t>
            </a:r>
          </a:p>
          <a:p>
            <a:pPr>
              <a:buNone/>
            </a:pPr>
            <a:r>
              <a:rPr lang="en-US" sz="2800" dirty="0" err="1" smtClean="0"/>
              <a:t>scanf</a:t>
            </a:r>
            <a:r>
              <a:rPr lang="en-US" sz="2800" dirty="0" smtClean="0"/>
              <a:t>("%</a:t>
            </a:r>
            <a:r>
              <a:rPr lang="en-US" sz="2800" dirty="0" err="1" smtClean="0"/>
              <a:t>d",&amp;limit</a:t>
            </a:r>
            <a:r>
              <a:rPr lang="en-US" sz="2800" dirty="0" smtClean="0"/>
              <a:t>);         /*Read array*/   </a:t>
            </a:r>
          </a:p>
          <a:p>
            <a:pPr>
              <a:buNone/>
            </a:pPr>
            <a:r>
              <a:rPr lang="en-US" sz="2800" dirty="0" smtClean="0"/>
              <a:t> </a:t>
            </a:r>
            <a:r>
              <a:rPr lang="en-US" sz="2800" dirty="0" err="1" smtClean="0"/>
              <a:t>printf</a:t>
            </a:r>
            <a:r>
              <a:rPr lang="en-US" sz="2800" dirty="0" smtClean="0"/>
              <a:t>("Enter array elements: \n");    </a:t>
            </a:r>
          </a:p>
          <a:p>
            <a:pPr>
              <a:buNone/>
            </a:pPr>
            <a:r>
              <a:rPr lang="en-US" sz="2800" b="1" dirty="0" smtClean="0"/>
              <a:t>for</a:t>
            </a:r>
            <a:r>
              <a:rPr lang="en-US" sz="2800" dirty="0" smtClean="0"/>
              <a:t>(</a:t>
            </a:r>
            <a:r>
              <a:rPr lang="en-US" sz="2800" dirty="0" err="1" smtClean="0"/>
              <a:t>i</a:t>
            </a:r>
            <a:r>
              <a:rPr lang="en-US" sz="2800" dirty="0" smtClean="0"/>
              <a:t>=0; </a:t>
            </a:r>
            <a:r>
              <a:rPr lang="en-US" sz="2800" dirty="0" err="1" smtClean="0"/>
              <a:t>i</a:t>
            </a:r>
            <a:r>
              <a:rPr lang="en-US" sz="2800" dirty="0" smtClean="0"/>
              <a:t>&lt;limit; </a:t>
            </a:r>
            <a:r>
              <a:rPr lang="en-US" sz="2800" dirty="0" err="1" smtClean="0"/>
              <a:t>i</a:t>
            </a:r>
            <a:r>
              <a:rPr lang="en-US" sz="2800" dirty="0" smtClean="0"/>
              <a:t>++)   </a:t>
            </a:r>
          </a:p>
          <a:p>
            <a:pPr>
              <a:buNone/>
            </a:pPr>
            <a:r>
              <a:rPr lang="en-US" sz="2800" dirty="0" smtClean="0"/>
              <a:t> {       </a:t>
            </a:r>
          </a:p>
          <a:p>
            <a:pPr>
              <a:buNone/>
            </a:pPr>
            <a:r>
              <a:rPr lang="en-US" sz="2800" dirty="0" smtClean="0"/>
              <a:t> </a:t>
            </a:r>
            <a:r>
              <a:rPr lang="en-US" sz="2800" dirty="0" err="1" smtClean="0"/>
              <a:t>printf</a:t>
            </a:r>
            <a:r>
              <a:rPr lang="en-US" sz="2800" dirty="0" smtClean="0"/>
              <a:t>("Enter element %3d: ",i+1);        </a:t>
            </a:r>
          </a:p>
          <a:p>
            <a:pPr>
              <a:buNone/>
            </a:pPr>
            <a:r>
              <a:rPr lang="en-US" sz="2800" dirty="0" err="1" smtClean="0"/>
              <a:t>scanf</a:t>
            </a:r>
            <a:r>
              <a:rPr lang="en-US" sz="2800" dirty="0" smtClean="0"/>
              <a:t>("%</a:t>
            </a:r>
            <a:r>
              <a:rPr lang="en-US" sz="2800" dirty="0" err="1" smtClean="0"/>
              <a:t>d",&amp;arr</a:t>
            </a:r>
            <a:r>
              <a:rPr lang="en-US" sz="2800" dirty="0" smtClean="0"/>
              <a:t>[</a:t>
            </a:r>
            <a:r>
              <a:rPr lang="en-US" sz="2800" dirty="0" err="1" smtClean="0"/>
              <a:t>i</a:t>
            </a:r>
            <a:r>
              <a:rPr lang="en-US" sz="2800" dirty="0" smtClean="0"/>
              <a:t>]);    </a:t>
            </a:r>
          </a:p>
          <a:p>
            <a:pPr>
              <a:buNone/>
            </a:pPr>
            <a:r>
              <a:rPr lang="en-US" sz="2800" dirty="0" smtClean="0"/>
              <a:t>}       </a:t>
            </a:r>
          </a:p>
        </p:txBody>
      </p:sp>
    </p:spTree>
    <p:extLst>
      <p:ext uri="{BB962C8B-B14F-4D97-AF65-F5344CB8AC3E}">
        <p14:creationId xmlns:p14="http://schemas.microsoft.com/office/powerpoint/2010/main" xmlns="" val="504890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0"/>
            <a:ext cx="10972800" cy="6858000"/>
          </a:xfrm>
        </p:spPr>
        <p:txBody>
          <a:bodyPr>
            <a:noAutofit/>
          </a:bodyPr>
          <a:lstStyle/>
          <a:p>
            <a:pPr>
              <a:buNone/>
            </a:pPr>
            <a:r>
              <a:rPr lang="en-US" sz="2800" dirty="0" smtClean="0"/>
              <a:t>/*sort elements in Ascending Order*/  </a:t>
            </a:r>
          </a:p>
          <a:p>
            <a:pPr>
              <a:buNone/>
            </a:pPr>
            <a:r>
              <a:rPr lang="en-US" sz="2800" dirty="0" smtClean="0"/>
              <a:t>  </a:t>
            </a:r>
            <a:r>
              <a:rPr lang="en-US" sz="2800" b="1" dirty="0" smtClean="0"/>
              <a:t>for</a:t>
            </a:r>
            <a:r>
              <a:rPr lang="en-US" sz="2800" dirty="0" smtClean="0"/>
              <a:t>(</a:t>
            </a:r>
            <a:r>
              <a:rPr lang="en-US" sz="2800" dirty="0" err="1" smtClean="0"/>
              <a:t>i</a:t>
            </a:r>
            <a:r>
              <a:rPr lang="en-US" sz="2800" dirty="0" smtClean="0"/>
              <a:t>=1; </a:t>
            </a:r>
            <a:r>
              <a:rPr lang="en-US" sz="2800" dirty="0" err="1" smtClean="0"/>
              <a:t>i</a:t>
            </a:r>
            <a:r>
              <a:rPr lang="en-US" sz="2800" dirty="0" smtClean="0"/>
              <a:t>&lt;(limit); </a:t>
            </a:r>
            <a:r>
              <a:rPr lang="en-US" sz="2800" dirty="0" err="1" smtClean="0"/>
              <a:t>i</a:t>
            </a:r>
            <a:r>
              <a:rPr lang="en-US" sz="2800" dirty="0" smtClean="0"/>
              <a:t>++)   </a:t>
            </a:r>
          </a:p>
          <a:p>
            <a:pPr>
              <a:buNone/>
            </a:pPr>
            <a:r>
              <a:rPr lang="en-US" sz="2800" dirty="0" smtClean="0"/>
              <a:t> {      j=</a:t>
            </a:r>
            <a:r>
              <a:rPr lang="en-US" sz="2800" dirty="0" err="1" smtClean="0"/>
              <a:t>i</a:t>
            </a:r>
            <a:r>
              <a:rPr lang="en-US" sz="2800" dirty="0" smtClean="0"/>
              <a:t>;    </a:t>
            </a:r>
          </a:p>
          <a:p>
            <a:pPr>
              <a:buNone/>
            </a:pPr>
            <a:r>
              <a:rPr lang="en-US" sz="2800" dirty="0" smtClean="0"/>
              <a:t>    </a:t>
            </a:r>
            <a:r>
              <a:rPr lang="en-US" sz="2800" b="1" dirty="0" smtClean="0"/>
              <a:t>while</a:t>
            </a:r>
            <a:r>
              <a:rPr lang="en-US" sz="2800" dirty="0" smtClean="0"/>
              <a:t>(j&gt;0 &amp;&amp; </a:t>
            </a:r>
            <a:r>
              <a:rPr lang="en-US" sz="2800" dirty="0" err="1" smtClean="0"/>
              <a:t>arr</a:t>
            </a:r>
            <a:r>
              <a:rPr lang="en-US" sz="2800" dirty="0" smtClean="0"/>
              <a:t>[j]&lt;</a:t>
            </a:r>
            <a:r>
              <a:rPr lang="en-US" sz="2800" dirty="0" err="1" smtClean="0"/>
              <a:t>arr</a:t>
            </a:r>
            <a:r>
              <a:rPr lang="en-US" sz="2800" dirty="0" smtClean="0"/>
              <a:t>[j-1])     </a:t>
            </a:r>
          </a:p>
          <a:p>
            <a:pPr>
              <a:buNone/>
            </a:pPr>
            <a:r>
              <a:rPr lang="en-US" sz="2800" dirty="0" smtClean="0"/>
              <a:t>   {         </a:t>
            </a:r>
          </a:p>
          <a:p>
            <a:pPr>
              <a:buNone/>
            </a:pPr>
            <a:r>
              <a:rPr lang="en-US" sz="2800" dirty="0" smtClean="0"/>
              <a:t>   temp=</a:t>
            </a:r>
            <a:r>
              <a:rPr lang="en-US" sz="2800" dirty="0" err="1" smtClean="0"/>
              <a:t>arr</a:t>
            </a:r>
            <a:r>
              <a:rPr lang="en-US" sz="2800" dirty="0" smtClean="0"/>
              <a:t>[j];          </a:t>
            </a:r>
          </a:p>
          <a:p>
            <a:pPr>
              <a:buNone/>
            </a:pPr>
            <a:r>
              <a:rPr lang="en-US" sz="2800" dirty="0" smtClean="0"/>
              <a:t>  </a:t>
            </a:r>
            <a:r>
              <a:rPr lang="en-US" sz="2800" dirty="0" err="1" smtClean="0"/>
              <a:t>arr</a:t>
            </a:r>
            <a:r>
              <a:rPr lang="en-US" sz="2800" dirty="0" smtClean="0"/>
              <a:t>[j]=</a:t>
            </a:r>
            <a:r>
              <a:rPr lang="en-US" sz="2800" dirty="0" err="1" smtClean="0"/>
              <a:t>arr</a:t>
            </a:r>
            <a:r>
              <a:rPr lang="en-US" sz="2800" dirty="0" smtClean="0"/>
              <a:t>[j-1];           </a:t>
            </a:r>
          </a:p>
          <a:p>
            <a:pPr>
              <a:buNone/>
            </a:pPr>
            <a:r>
              <a:rPr lang="en-US" sz="2800" dirty="0" smtClean="0"/>
              <a:t> </a:t>
            </a:r>
            <a:r>
              <a:rPr lang="en-US" sz="2800" dirty="0" err="1" smtClean="0"/>
              <a:t>arr</a:t>
            </a:r>
            <a:r>
              <a:rPr lang="en-US" sz="2800" dirty="0" smtClean="0"/>
              <a:t>[j-1]=temp;                    </a:t>
            </a:r>
          </a:p>
          <a:p>
            <a:pPr>
              <a:buNone/>
            </a:pPr>
            <a:r>
              <a:rPr lang="en-US" sz="2800" dirty="0" smtClean="0"/>
              <a:t>     j--;        }    } </a:t>
            </a:r>
          </a:p>
          <a:p>
            <a:pPr>
              <a:buNone/>
            </a:pPr>
            <a:r>
              <a:rPr lang="en-US" sz="2800" dirty="0" smtClean="0"/>
              <a:t>    </a:t>
            </a:r>
            <a:r>
              <a:rPr lang="en-US" sz="2800" dirty="0" err="1" smtClean="0"/>
              <a:t>printf</a:t>
            </a:r>
            <a:r>
              <a:rPr lang="en-US" sz="2800" dirty="0" smtClean="0"/>
              <a:t>("Array elements in Ascending Order:\n");   </a:t>
            </a:r>
          </a:p>
          <a:p>
            <a:pPr>
              <a:buNone/>
            </a:pPr>
            <a:r>
              <a:rPr lang="en-US" sz="2800" dirty="0" smtClean="0"/>
              <a:t> </a:t>
            </a:r>
            <a:r>
              <a:rPr lang="en-US" sz="2800" b="1" dirty="0" smtClean="0"/>
              <a:t>for</a:t>
            </a:r>
            <a:r>
              <a:rPr lang="en-US" sz="2800" dirty="0" smtClean="0"/>
              <a:t>(</a:t>
            </a:r>
            <a:r>
              <a:rPr lang="en-US" sz="2800" dirty="0" err="1" smtClean="0"/>
              <a:t>i</a:t>
            </a:r>
            <a:r>
              <a:rPr lang="en-US" sz="2800" dirty="0" smtClean="0"/>
              <a:t>=0; </a:t>
            </a:r>
            <a:r>
              <a:rPr lang="en-US" sz="2800" dirty="0" err="1" smtClean="0"/>
              <a:t>i</a:t>
            </a:r>
            <a:r>
              <a:rPr lang="en-US" sz="2800" dirty="0" smtClean="0"/>
              <a:t>&lt;limit; </a:t>
            </a:r>
            <a:r>
              <a:rPr lang="en-US" sz="2800" dirty="0" err="1" smtClean="0"/>
              <a:t>i</a:t>
            </a:r>
            <a:r>
              <a:rPr lang="en-US" sz="2800" dirty="0" smtClean="0"/>
              <a:t>++)      </a:t>
            </a:r>
          </a:p>
          <a:p>
            <a:pPr>
              <a:buNone/>
            </a:pPr>
            <a:r>
              <a:rPr lang="en-US" sz="2800" dirty="0" smtClean="0"/>
              <a:t>  </a:t>
            </a:r>
            <a:r>
              <a:rPr lang="en-US" sz="2800" dirty="0" err="1" smtClean="0"/>
              <a:t>printf</a:t>
            </a:r>
            <a:r>
              <a:rPr lang="en-US" sz="2800" dirty="0" smtClean="0"/>
              <a:t>("%d ",</a:t>
            </a:r>
            <a:r>
              <a:rPr lang="en-US" sz="2800" dirty="0" err="1" smtClean="0"/>
              <a:t>arr</a:t>
            </a:r>
            <a:r>
              <a:rPr lang="en-US" sz="2800" dirty="0" smtClean="0"/>
              <a:t>[</a:t>
            </a:r>
            <a:r>
              <a:rPr lang="en-US" sz="2800" dirty="0" err="1" smtClean="0"/>
              <a:t>i</a:t>
            </a:r>
            <a:r>
              <a:rPr lang="en-US" sz="2800" dirty="0" smtClean="0"/>
              <a:t>]);       </a:t>
            </a:r>
          </a:p>
          <a:p>
            <a:pPr>
              <a:buNone/>
            </a:pPr>
            <a:r>
              <a:rPr lang="en-US" sz="2800" dirty="0" smtClean="0"/>
              <a:t>  </a:t>
            </a:r>
            <a:r>
              <a:rPr lang="en-US" sz="2800" dirty="0" err="1" smtClean="0"/>
              <a:t>printf</a:t>
            </a:r>
            <a:r>
              <a:rPr lang="en-US" sz="2800" dirty="0" smtClean="0"/>
              <a:t>("\n");           </a:t>
            </a:r>
          </a:p>
          <a:p>
            <a:pPr>
              <a:buNone/>
            </a:pPr>
            <a:endParaRPr lang="en-US" sz="2800" dirty="0"/>
          </a:p>
        </p:txBody>
      </p:sp>
    </p:spTree>
    <p:extLst>
      <p:ext uri="{BB962C8B-B14F-4D97-AF65-F5344CB8AC3E}">
        <p14:creationId xmlns:p14="http://schemas.microsoft.com/office/powerpoint/2010/main" xmlns="" val="504890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2400"/>
            <a:ext cx="10972800" cy="6858000"/>
          </a:xfrm>
        </p:spPr>
        <p:txBody>
          <a:bodyPr>
            <a:noAutofit/>
          </a:bodyPr>
          <a:lstStyle/>
          <a:p>
            <a:pPr>
              <a:buNone/>
            </a:pPr>
            <a:r>
              <a:rPr lang="en-US" sz="2800" dirty="0" smtClean="0"/>
              <a:t>/*sort elements in Descending Order*/  </a:t>
            </a:r>
          </a:p>
          <a:p>
            <a:pPr>
              <a:buNone/>
            </a:pPr>
            <a:r>
              <a:rPr lang="en-US" sz="2800" dirty="0" smtClean="0"/>
              <a:t>  </a:t>
            </a:r>
            <a:r>
              <a:rPr lang="en-US" sz="2800" b="1" dirty="0" smtClean="0"/>
              <a:t>for</a:t>
            </a:r>
            <a:r>
              <a:rPr lang="en-US" sz="2800" dirty="0" smtClean="0"/>
              <a:t>(</a:t>
            </a:r>
            <a:r>
              <a:rPr lang="en-US" sz="2800" dirty="0" err="1" smtClean="0"/>
              <a:t>i</a:t>
            </a:r>
            <a:r>
              <a:rPr lang="en-US" sz="2800" dirty="0" smtClean="0"/>
              <a:t>=1; </a:t>
            </a:r>
            <a:r>
              <a:rPr lang="en-US" sz="2800" dirty="0" err="1" smtClean="0"/>
              <a:t>i</a:t>
            </a:r>
            <a:r>
              <a:rPr lang="en-US" sz="2800" dirty="0" smtClean="0"/>
              <a:t>&lt;(limit); </a:t>
            </a:r>
            <a:r>
              <a:rPr lang="en-US" sz="2800" dirty="0" err="1" smtClean="0"/>
              <a:t>i</a:t>
            </a:r>
            <a:r>
              <a:rPr lang="en-US" sz="2800" dirty="0" smtClean="0"/>
              <a:t>++)    </a:t>
            </a:r>
          </a:p>
          <a:p>
            <a:pPr>
              <a:buNone/>
            </a:pPr>
            <a:r>
              <a:rPr lang="en-US" sz="2800" dirty="0" smtClean="0"/>
              <a:t>{        j=</a:t>
            </a:r>
            <a:r>
              <a:rPr lang="en-US" sz="2800" dirty="0" err="1" smtClean="0"/>
              <a:t>i</a:t>
            </a:r>
            <a:r>
              <a:rPr lang="en-US" sz="2800" dirty="0" smtClean="0"/>
              <a:t>;      </a:t>
            </a:r>
          </a:p>
          <a:p>
            <a:pPr>
              <a:buNone/>
            </a:pPr>
            <a:r>
              <a:rPr lang="en-US" sz="2800" dirty="0" smtClean="0"/>
              <a:t>  </a:t>
            </a:r>
            <a:r>
              <a:rPr lang="en-US" sz="2800" b="1" dirty="0" smtClean="0"/>
              <a:t>while</a:t>
            </a:r>
            <a:r>
              <a:rPr lang="en-US" sz="2800" dirty="0" smtClean="0"/>
              <a:t>(j&gt;0 &amp;&amp; </a:t>
            </a:r>
            <a:r>
              <a:rPr lang="en-US" sz="2800" dirty="0" err="1" smtClean="0"/>
              <a:t>arr</a:t>
            </a:r>
            <a:r>
              <a:rPr lang="en-US" sz="2800" dirty="0" smtClean="0"/>
              <a:t>[j]&gt;</a:t>
            </a:r>
            <a:r>
              <a:rPr lang="en-US" sz="2800" dirty="0" err="1" smtClean="0"/>
              <a:t>arr</a:t>
            </a:r>
            <a:r>
              <a:rPr lang="en-US" sz="2800" dirty="0" smtClean="0"/>
              <a:t>[j-1])    </a:t>
            </a:r>
          </a:p>
          <a:p>
            <a:pPr>
              <a:buNone/>
            </a:pPr>
            <a:r>
              <a:rPr lang="en-US" sz="2800" dirty="0" smtClean="0"/>
              <a:t>    {           </a:t>
            </a:r>
          </a:p>
          <a:p>
            <a:pPr>
              <a:buNone/>
            </a:pPr>
            <a:r>
              <a:rPr lang="en-US" sz="2800" dirty="0" smtClean="0"/>
              <a:t> temp=</a:t>
            </a:r>
            <a:r>
              <a:rPr lang="en-US" sz="2800" dirty="0" err="1" smtClean="0"/>
              <a:t>arr</a:t>
            </a:r>
            <a:r>
              <a:rPr lang="en-US" sz="2800" dirty="0" smtClean="0"/>
              <a:t>[j];        </a:t>
            </a:r>
          </a:p>
          <a:p>
            <a:pPr>
              <a:buNone/>
            </a:pPr>
            <a:r>
              <a:rPr lang="en-US" sz="2800" dirty="0" smtClean="0"/>
              <a:t>    </a:t>
            </a:r>
            <a:r>
              <a:rPr lang="en-US" sz="2800" dirty="0" err="1" smtClean="0"/>
              <a:t>arr</a:t>
            </a:r>
            <a:r>
              <a:rPr lang="en-US" sz="2800" dirty="0" smtClean="0"/>
              <a:t>[j]=</a:t>
            </a:r>
            <a:r>
              <a:rPr lang="en-US" sz="2800" dirty="0" err="1" smtClean="0"/>
              <a:t>arr</a:t>
            </a:r>
            <a:r>
              <a:rPr lang="en-US" sz="2800" dirty="0" smtClean="0"/>
              <a:t>[j-1];         </a:t>
            </a:r>
          </a:p>
          <a:p>
            <a:pPr>
              <a:buNone/>
            </a:pPr>
            <a:r>
              <a:rPr lang="en-US" sz="2800" dirty="0" smtClean="0"/>
              <a:t>   </a:t>
            </a:r>
            <a:r>
              <a:rPr lang="en-US" sz="2800" dirty="0" err="1" smtClean="0"/>
              <a:t>arr</a:t>
            </a:r>
            <a:r>
              <a:rPr lang="en-US" sz="2800" dirty="0" smtClean="0"/>
              <a:t>[j-1]=temp;                  </a:t>
            </a:r>
          </a:p>
          <a:p>
            <a:pPr>
              <a:buNone/>
            </a:pPr>
            <a:r>
              <a:rPr lang="en-US" sz="2800" dirty="0" smtClean="0"/>
              <a:t>       j--;        }    }    </a:t>
            </a:r>
          </a:p>
          <a:p>
            <a:pPr>
              <a:buNone/>
            </a:pPr>
            <a:r>
              <a:rPr lang="en-US" sz="2800" dirty="0" smtClean="0"/>
              <a:t> </a:t>
            </a:r>
            <a:r>
              <a:rPr lang="en-US" sz="2800" dirty="0" err="1" smtClean="0"/>
              <a:t>printf</a:t>
            </a:r>
            <a:r>
              <a:rPr lang="en-US" sz="2800" dirty="0" smtClean="0"/>
              <a:t>("Array elements in Descending Order:\n");   </a:t>
            </a:r>
          </a:p>
          <a:p>
            <a:pPr>
              <a:buNone/>
            </a:pPr>
            <a:r>
              <a:rPr lang="en-US" sz="2800" dirty="0" smtClean="0"/>
              <a:t> </a:t>
            </a:r>
            <a:r>
              <a:rPr lang="en-US" sz="2800" b="1" dirty="0" smtClean="0"/>
              <a:t>for</a:t>
            </a:r>
            <a:r>
              <a:rPr lang="en-US" sz="2800" dirty="0" smtClean="0"/>
              <a:t>(</a:t>
            </a:r>
            <a:r>
              <a:rPr lang="en-US" sz="2800" dirty="0" err="1" smtClean="0"/>
              <a:t>i</a:t>
            </a:r>
            <a:r>
              <a:rPr lang="en-US" sz="2800" dirty="0" smtClean="0"/>
              <a:t>=0; </a:t>
            </a:r>
            <a:r>
              <a:rPr lang="en-US" sz="2800" dirty="0" err="1" smtClean="0"/>
              <a:t>i</a:t>
            </a:r>
            <a:r>
              <a:rPr lang="en-US" sz="2800" dirty="0" smtClean="0"/>
              <a:t>&lt;limit; </a:t>
            </a:r>
            <a:r>
              <a:rPr lang="en-US" sz="2800" dirty="0" err="1" smtClean="0"/>
              <a:t>i</a:t>
            </a:r>
            <a:r>
              <a:rPr lang="en-US" sz="2800" dirty="0" smtClean="0"/>
              <a:t>++)      </a:t>
            </a:r>
          </a:p>
          <a:p>
            <a:pPr>
              <a:buNone/>
            </a:pPr>
            <a:r>
              <a:rPr lang="en-US" sz="2800" dirty="0" smtClean="0"/>
              <a:t>  </a:t>
            </a:r>
            <a:r>
              <a:rPr lang="en-US" sz="2800" dirty="0" err="1" smtClean="0"/>
              <a:t>printf</a:t>
            </a:r>
            <a:r>
              <a:rPr lang="en-US" sz="2800" dirty="0" smtClean="0"/>
              <a:t>("%d ",</a:t>
            </a:r>
            <a:r>
              <a:rPr lang="en-US" sz="2800" dirty="0" err="1" smtClean="0"/>
              <a:t>arr</a:t>
            </a:r>
            <a:r>
              <a:rPr lang="en-US" sz="2800" dirty="0" smtClean="0"/>
              <a:t>[</a:t>
            </a:r>
            <a:r>
              <a:rPr lang="en-US" sz="2800" dirty="0" err="1" smtClean="0"/>
              <a:t>i</a:t>
            </a:r>
            <a:r>
              <a:rPr lang="en-US" sz="2800" dirty="0" smtClean="0"/>
              <a:t>]);           </a:t>
            </a:r>
          </a:p>
          <a:p>
            <a:pPr>
              <a:buNone/>
            </a:pPr>
            <a:r>
              <a:rPr lang="en-US" sz="2800" dirty="0" smtClean="0"/>
              <a:t>  </a:t>
            </a:r>
            <a:r>
              <a:rPr lang="en-US" sz="2800" dirty="0" err="1" smtClean="0"/>
              <a:t>printf</a:t>
            </a:r>
            <a:r>
              <a:rPr lang="en-US" sz="2800" dirty="0" smtClean="0"/>
              <a:t>("\n");     </a:t>
            </a:r>
          </a:p>
          <a:p>
            <a:pPr>
              <a:buNone/>
            </a:pPr>
            <a:r>
              <a:rPr lang="en-US" sz="2800" dirty="0" smtClean="0"/>
              <a:t>    </a:t>
            </a:r>
            <a:r>
              <a:rPr lang="en-US" sz="2800" b="1" dirty="0" smtClean="0"/>
              <a:t>return</a:t>
            </a:r>
            <a:r>
              <a:rPr lang="en-US" sz="2800" dirty="0" smtClean="0"/>
              <a:t> 0;}</a:t>
            </a:r>
            <a:endParaRPr lang="en-US" sz="2800" dirty="0"/>
          </a:p>
        </p:txBody>
      </p:sp>
    </p:spTree>
    <p:extLst>
      <p:ext uri="{BB962C8B-B14F-4D97-AF65-F5344CB8AC3E}">
        <p14:creationId xmlns:p14="http://schemas.microsoft.com/office/powerpoint/2010/main" xmlns="" val="504890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850" y="0"/>
            <a:ext cx="11544300" cy="6858000"/>
          </a:xfrm>
        </p:spPr>
        <p:txBody>
          <a:bodyPr>
            <a:noAutofit/>
          </a:bodyPr>
          <a:lstStyle/>
          <a:p>
            <a:pPr algn="just">
              <a:buNone/>
            </a:pPr>
            <a:r>
              <a:rPr lang="en-US" sz="3200" b="1" dirty="0" smtClean="0"/>
              <a:t>Sorting Efficiency:</a:t>
            </a:r>
            <a:endParaRPr lang="en-US" sz="3200" dirty="0" smtClean="0">
              <a:latin typeface="Times New Roman" pitchFamily="18" charset="0"/>
              <a:cs typeface="Times New Roman" pitchFamily="18" charset="0"/>
            </a:endParaRPr>
          </a:p>
          <a:p>
            <a:pPr algn="just">
              <a:buNone/>
            </a:pPr>
            <a:r>
              <a:rPr lang="en-US" sz="3200" dirty="0" smtClean="0">
                <a:latin typeface="Times New Roman" pitchFamily="18" charset="0"/>
                <a:cs typeface="Times New Roman" pitchFamily="18" charset="0"/>
              </a:rPr>
              <a:t>The two main criteria's to judge which algorithm is better than the other have been:</a:t>
            </a:r>
          </a:p>
          <a:p>
            <a:pPr lvl="1" algn="just"/>
            <a:r>
              <a:rPr lang="en-US" sz="3200" dirty="0" smtClean="0">
                <a:latin typeface="Times New Roman" pitchFamily="18" charset="0"/>
                <a:cs typeface="Times New Roman" pitchFamily="18" charset="0"/>
              </a:rPr>
              <a:t>Time taken to sort the given data.</a:t>
            </a:r>
          </a:p>
          <a:p>
            <a:pPr lvl="1" algn="just"/>
            <a:r>
              <a:rPr lang="en-US" sz="3200" dirty="0" smtClean="0">
                <a:latin typeface="Times New Roman" pitchFamily="18" charset="0"/>
                <a:cs typeface="Times New Roman" pitchFamily="18" charset="0"/>
              </a:rPr>
              <a:t>Memory Space required to do so.</a:t>
            </a:r>
          </a:p>
          <a:p>
            <a:pPr algn="just">
              <a:buNone/>
            </a:pPr>
            <a:r>
              <a:rPr lang="en-US" sz="3200" b="1" dirty="0" smtClean="0">
                <a:latin typeface="Times New Roman" pitchFamily="18" charset="0"/>
                <a:cs typeface="Times New Roman" pitchFamily="18" charset="0"/>
              </a:rPr>
              <a:t>Different Sorting Algorithms:</a:t>
            </a:r>
          </a:p>
          <a:p>
            <a:pPr algn="just">
              <a:buNone/>
            </a:pPr>
            <a:r>
              <a:rPr lang="en-US" sz="3200" dirty="0" smtClean="0">
                <a:latin typeface="Times New Roman" pitchFamily="18" charset="0"/>
                <a:cs typeface="Times New Roman" pitchFamily="18" charset="0"/>
              </a:rPr>
              <a:t>There are many different techniques available for sorting, differentiated by their efficiency and space requirements. Following are some sorting techniques which we will be covering in next few tutorials.</a:t>
            </a:r>
          </a:p>
          <a:p>
            <a:pPr lvl="1" algn="just">
              <a:buNone/>
            </a:pPr>
            <a:r>
              <a:rPr lang="en-US" sz="3200" dirty="0" smtClean="0">
                <a:latin typeface="Times New Roman" pitchFamily="18" charset="0"/>
                <a:cs typeface="Times New Roman" pitchFamily="18" charset="0"/>
              </a:rPr>
              <a:t>Bubble Sort , Insertion Sort, </a:t>
            </a:r>
          </a:p>
          <a:p>
            <a:pPr lvl="1" algn="just">
              <a:buNone/>
            </a:pPr>
            <a:r>
              <a:rPr lang="en-US" sz="3200" dirty="0" smtClean="0">
                <a:latin typeface="Times New Roman" pitchFamily="18" charset="0"/>
                <a:cs typeface="Times New Roman" pitchFamily="18" charset="0"/>
              </a:rPr>
              <a:t>Selection Sort, Quick Sort,</a:t>
            </a:r>
          </a:p>
          <a:p>
            <a:pPr lvl="1" algn="just">
              <a:buNone/>
            </a:pPr>
            <a:r>
              <a:rPr lang="en-US" sz="3200" dirty="0" smtClean="0">
                <a:latin typeface="Times New Roman" pitchFamily="18" charset="0"/>
                <a:cs typeface="Times New Roman" pitchFamily="18" charset="0"/>
              </a:rPr>
              <a:t>Merge Sort, Heap Sort</a:t>
            </a:r>
          </a:p>
          <a:p>
            <a:pPr algn="just"/>
            <a:endParaRPr lang="en-US" sz="32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insertion-sort">
            <a:hlinkClick r:id="rId2"/>
          </p:cNvPr>
          <p:cNvPicPr/>
          <p:nvPr/>
        </p:nvPicPr>
        <p:blipFill>
          <a:blip r:embed="rId3"/>
          <a:srcRect/>
          <a:stretch>
            <a:fillRect/>
          </a:stretch>
        </p:blipFill>
        <p:spPr bwMode="auto">
          <a:xfrm>
            <a:off x="0" y="0"/>
            <a:ext cx="11944349" cy="649605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7650"/>
            <a:ext cx="10515600" cy="6176963"/>
          </a:xfrm>
        </p:spPr>
        <p:txBody>
          <a:bodyPr>
            <a:normAutofit lnSpcReduction="10000"/>
          </a:bodyPr>
          <a:lstStyle/>
          <a:p>
            <a:r>
              <a:rPr lang="en-US" b="1" dirty="0" smtClean="0"/>
              <a:t>Another Insertion </a:t>
            </a:r>
            <a:r>
              <a:rPr lang="en-US" b="1" dirty="0" err="1" smtClean="0"/>
              <a:t>SortbExample</a:t>
            </a:r>
            <a:r>
              <a:rPr lang="en-US" b="1" dirty="0" smtClean="0"/>
              <a:t>: </a:t>
            </a:r>
            <a:r>
              <a:rPr lang="en-US" dirty="0" smtClean="0"/>
              <a:t/>
            </a:r>
            <a:br>
              <a:rPr lang="en-US" dirty="0" smtClean="0"/>
            </a:br>
            <a:r>
              <a:rPr lang="en-US" b="1" dirty="0" smtClean="0"/>
              <a:t>12</a:t>
            </a:r>
            <a:r>
              <a:rPr lang="en-US" dirty="0" smtClean="0"/>
              <a:t>, 11, 13, 5, 6</a:t>
            </a:r>
          </a:p>
          <a:p>
            <a:r>
              <a:rPr lang="en-US" dirty="0" smtClean="0"/>
              <a:t>Let us loop for </a:t>
            </a:r>
            <a:r>
              <a:rPr lang="en-US" dirty="0" err="1" smtClean="0"/>
              <a:t>i</a:t>
            </a:r>
            <a:r>
              <a:rPr lang="en-US" dirty="0" smtClean="0"/>
              <a:t> = 1 (second element of the array) to 5 (Size of input array)</a:t>
            </a:r>
          </a:p>
          <a:p>
            <a:r>
              <a:rPr lang="en-US" dirty="0" err="1" smtClean="0"/>
              <a:t>i</a:t>
            </a:r>
            <a:r>
              <a:rPr lang="en-US" dirty="0" smtClean="0"/>
              <a:t> = 1. Since 11 is smaller than 12, move 12 and insert 11 before 12</a:t>
            </a:r>
            <a:br>
              <a:rPr lang="en-US" dirty="0" smtClean="0"/>
            </a:br>
            <a:r>
              <a:rPr lang="en-US" b="1" dirty="0" smtClean="0"/>
              <a:t>11, 12</a:t>
            </a:r>
            <a:r>
              <a:rPr lang="en-US" dirty="0" smtClean="0"/>
              <a:t>, 13, 5, 6</a:t>
            </a:r>
          </a:p>
          <a:p>
            <a:r>
              <a:rPr lang="en-US" dirty="0" err="1" smtClean="0"/>
              <a:t>i</a:t>
            </a:r>
            <a:r>
              <a:rPr lang="en-US" dirty="0" smtClean="0"/>
              <a:t> = 2. 13 will remain at its position as all elements in A[0..I-1] are smaller than 13</a:t>
            </a:r>
            <a:br>
              <a:rPr lang="en-US" dirty="0" smtClean="0"/>
            </a:br>
            <a:r>
              <a:rPr lang="en-US" b="1" dirty="0" smtClean="0"/>
              <a:t>11, 12, 13</a:t>
            </a:r>
            <a:r>
              <a:rPr lang="en-US" dirty="0" smtClean="0"/>
              <a:t>, 5, 6</a:t>
            </a:r>
          </a:p>
          <a:p>
            <a:r>
              <a:rPr lang="en-US" dirty="0" err="1" smtClean="0"/>
              <a:t>i</a:t>
            </a:r>
            <a:r>
              <a:rPr lang="en-US" dirty="0" smtClean="0"/>
              <a:t> = 3. 5 will move to the beginning and all other elements from 11 to 13 will move one position ahead of their current position.</a:t>
            </a:r>
            <a:br>
              <a:rPr lang="en-US" dirty="0" smtClean="0"/>
            </a:br>
            <a:r>
              <a:rPr lang="en-US" b="1" dirty="0" smtClean="0"/>
              <a:t>5, 11, 12, 13</a:t>
            </a:r>
            <a:r>
              <a:rPr lang="en-US" dirty="0" smtClean="0"/>
              <a:t>, 6</a:t>
            </a:r>
          </a:p>
          <a:p>
            <a:r>
              <a:rPr lang="en-US" dirty="0" err="1" smtClean="0"/>
              <a:t>i</a:t>
            </a:r>
            <a:r>
              <a:rPr lang="en-US" dirty="0" smtClean="0"/>
              <a:t> = 4. 6 will move to position after 5, and elements from 11 to 13 will move one position ahead of their current position.</a:t>
            </a:r>
            <a:br>
              <a:rPr lang="en-US" dirty="0" smtClean="0"/>
            </a:br>
            <a:r>
              <a:rPr lang="en-US" b="1" dirty="0" smtClean="0"/>
              <a:t>5, 6, 11, 12, 13 </a:t>
            </a:r>
            <a:endParaRPr lang="en-US" dirty="0" smtClean="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9175"/>
            <a:ext cx="10515600" cy="1325563"/>
          </a:xfrm>
        </p:spPr>
        <p:txBody>
          <a:bodyPr/>
          <a:lstStyle/>
          <a:p>
            <a:pPr algn="ctr"/>
            <a:r>
              <a:rPr lang="en-US" b="1" dirty="0" smtClean="0"/>
              <a:t>Quick Sort </a:t>
            </a:r>
            <a:r>
              <a:rPr lang="en-US" b="1" dirty="0" smtClean="0"/>
              <a:t>Algorithm</a:t>
            </a:r>
            <a:br>
              <a:rPr lang="en-US" b="1" dirty="0" smtClean="0"/>
            </a:br>
            <a:endParaRPr lang="en-US"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457201"/>
            <a:ext cx="9944100" cy="5581649"/>
          </a:xfrm>
        </p:spPr>
        <p:txBody>
          <a:bodyPr>
            <a:noAutofit/>
          </a:bodyPr>
          <a:lstStyle/>
          <a:p>
            <a:pPr algn="just"/>
            <a:r>
              <a:rPr lang="en-US" sz="3200" dirty="0" smtClean="0">
                <a:latin typeface="Times New Roman" pitchFamily="18" charset="0"/>
                <a:cs typeface="Times New Roman" pitchFamily="18" charset="0"/>
              </a:rPr>
              <a:t>Quick sort is a highly efficient sorting algorithm and is based on partitioning of array of data into smaller arrays. A large array is partitioned into two arrays one of which holds values smaller than the specified value, say pivot, based on which the partition is made and another array holds values greater than the pivot value.</a:t>
            </a:r>
          </a:p>
          <a:p>
            <a:pPr algn="just"/>
            <a:r>
              <a:rPr lang="en-US" sz="3200" dirty="0" smtClean="0">
                <a:latin typeface="Times New Roman" pitchFamily="18" charset="0"/>
                <a:cs typeface="Times New Roman" pitchFamily="18" charset="0"/>
              </a:rPr>
              <a:t>Quick sort partitions an array and then calls itself recursively twice to sort the two resulting </a:t>
            </a:r>
            <a:r>
              <a:rPr lang="en-US" sz="3200" dirty="0" err="1" smtClean="0">
                <a:latin typeface="Times New Roman" pitchFamily="18" charset="0"/>
                <a:cs typeface="Times New Roman" pitchFamily="18" charset="0"/>
              </a:rPr>
              <a:t>subarrays</a:t>
            </a:r>
            <a:r>
              <a:rPr lang="en-US" sz="3200" dirty="0" smtClean="0">
                <a:latin typeface="Times New Roman" pitchFamily="18" charset="0"/>
                <a:cs typeface="Times New Roman" pitchFamily="18" charset="0"/>
              </a:rPr>
              <a:t>. This algorithm is quite efficient for large-sized data sets as its average and worst case complexity are of Ο(n</a:t>
            </a:r>
            <a:r>
              <a:rPr lang="en-US" sz="3200" baseline="30000" dirty="0" smtClean="0">
                <a:latin typeface="Times New Roman" pitchFamily="18" charset="0"/>
                <a:cs typeface="Times New Roman" pitchFamily="18" charset="0"/>
              </a:rPr>
              <a:t>2</a:t>
            </a:r>
            <a:r>
              <a:rPr lang="en-US" sz="3200" dirty="0" smtClean="0">
                <a:latin typeface="Times New Roman" pitchFamily="18" charset="0"/>
                <a:cs typeface="Times New Roman" pitchFamily="18" charset="0"/>
              </a:rPr>
              <a:t>), where </a:t>
            </a:r>
            <a:r>
              <a:rPr lang="en-US" sz="3200" b="1" dirty="0" smtClean="0">
                <a:latin typeface="Times New Roman" pitchFamily="18" charset="0"/>
                <a:cs typeface="Times New Roman" pitchFamily="18" charset="0"/>
              </a:rPr>
              <a:t>n</a:t>
            </a:r>
            <a:r>
              <a:rPr lang="en-US" sz="3200" dirty="0" smtClean="0">
                <a:latin typeface="Times New Roman" pitchFamily="18" charset="0"/>
                <a:cs typeface="Times New Roman" pitchFamily="18" charset="0"/>
              </a:rPr>
              <a:t> is the number of items.</a:t>
            </a:r>
          </a:p>
          <a:p>
            <a:pPr algn="just"/>
            <a:endParaRPr lang="en-US" sz="2400"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152400"/>
            <a:ext cx="11353800" cy="6481763"/>
          </a:xfrm>
        </p:spPr>
        <p:txBody>
          <a:bodyPr>
            <a:noAutofit/>
          </a:bodyPr>
          <a:lstStyle/>
          <a:p>
            <a:pPr algn="ctr">
              <a:buNone/>
            </a:pPr>
            <a:r>
              <a:rPr lang="en-US" sz="3600" b="1" dirty="0" smtClean="0">
                <a:latin typeface="Times New Roman" pitchFamily="18" charset="0"/>
                <a:cs typeface="Times New Roman" pitchFamily="18" charset="0"/>
              </a:rPr>
              <a:t>Quick </a:t>
            </a:r>
            <a:r>
              <a:rPr lang="en-US" sz="3600" b="1" dirty="0" smtClean="0">
                <a:latin typeface="Times New Roman" pitchFamily="18" charset="0"/>
                <a:cs typeface="Times New Roman" pitchFamily="18" charset="0"/>
              </a:rPr>
              <a:t>Sort Pivot </a:t>
            </a:r>
            <a:r>
              <a:rPr lang="en-US" sz="3600" b="1" dirty="0" smtClean="0">
                <a:latin typeface="Times New Roman" pitchFamily="18" charset="0"/>
                <a:cs typeface="Times New Roman" pitchFamily="18" charset="0"/>
              </a:rPr>
              <a:t>Algorithm</a:t>
            </a:r>
          </a:p>
          <a:p>
            <a:pPr>
              <a:buNone/>
            </a:pPr>
            <a:endParaRPr lang="en-US" b="1"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Based on </a:t>
            </a:r>
            <a:r>
              <a:rPr lang="en-US" dirty="0" smtClean="0">
                <a:latin typeface="Times New Roman" pitchFamily="18" charset="0"/>
                <a:cs typeface="Times New Roman" pitchFamily="18" charset="0"/>
              </a:rPr>
              <a:t>understanding </a:t>
            </a:r>
            <a:r>
              <a:rPr lang="en-US" dirty="0" smtClean="0">
                <a:latin typeface="Times New Roman" pitchFamily="18" charset="0"/>
                <a:cs typeface="Times New Roman" pitchFamily="18" charset="0"/>
              </a:rPr>
              <a:t>of partitioning in quick sort, </a:t>
            </a:r>
            <a:r>
              <a:rPr lang="en-US" dirty="0" smtClean="0">
                <a:latin typeface="Times New Roman" pitchFamily="18" charset="0"/>
                <a:cs typeface="Times New Roman" pitchFamily="18" charset="0"/>
              </a:rPr>
              <a:t>there </a:t>
            </a:r>
            <a:r>
              <a:rPr lang="en-US" dirty="0" smtClean="0">
                <a:latin typeface="Times New Roman" pitchFamily="18" charset="0"/>
                <a:cs typeface="Times New Roman" pitchFamily="18" charset="0"/>
              </a:rPr>
              <a:t>will now try to write an algorithm for it, which is as follows.</a:t>
            </a:r>
          </a:p>
          <a:p>
            <a:r>
              <a:rPr lang="en-US" b="1" dirty="0" smtClean="0">
                <a:latin typeface="Times New Roman" pitchFamily="18" charset="0"/>
                <a:cs typeface="Times New Roman" pitchFamily="18" charset="0"/>
              </a:rPr>
              <a:t>Step 1</a:t>
            </a:r>
            <a:r>
              <a:rPr lang="en-US" dirty="0" smtClean="0">
                <a:latin typeface="Times New Roman" pitchFamily="18" charset="0"/>
                <a:cs typeface="Times New Roman" pitchFamily="18" charset="0"/>
              </a:rPr>
              <a:t> − Choose the highest index value has pivot </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Step </a:t>
            </a:r>
            <a:r>
              <a:rPr lang="en-US" b="1"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Take two variables to point left and right of the list excluding pivot </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Step </a:t>
            </a:r>
            <a:r>
              <a:rPr lang="en-US" b="1"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 left points to the low index </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Step </a:t>
            </a:r>
            <a:r>
              <a:rPr lang="en-US" b="1"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 − right points to the high </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Step </a:t>
            </a:r>
            <a:r>
              <a:rPr lang="en-US" b="1" dirty="0" smtClean="0">
                <a:latin typeface="Times New Roman" pitchFamily="18" charset="0"/>
                <a:cs typeface="Times New Roman" pitchFamily="18" charset="0"/>
              </a:rPr>
              <a:t>5</a:t>
            </a:r>
            <a:r>
              <a:rPr lang="en-US" dirty="0" smtClean="0">
                <a:latin typeface="Times New Roman" pitchFamily="18" charset="0"/>
                <a:cs typeface="Times New Roman" pitchFamily="18" charset="0"/>
              </a:rPr>
              <a:t> − while value at left is less than pivot move right </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Step </a:t>
            </a:r>
            <a:r>
              <a:rPr lang="en-US" b="1" dirty="0" smtClean="0">
                <a:latin typeface="Times New Roman" pitchFamily="18" charset="0"/>
                <a:cs typeface="Times New Roman" pitchFamily="18" charset="0"/>
              </a:rPr>
              <a:t>6</a:t>
            </a:r>
            <a:r>
              <a:rPr lang="en-US" dirty="0" smtClean="0">
                <a:latin typeface="Times New Roman" pitchFamily="18" charset="0"/>
                <a:cs typeface="Times New Roman" pitchFamily="18" charset="0"/>
              </a:rPr>
              <a:t> − while value at right is greater than pivot move left </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Step </a:t>
            </a:r>
            <a:r>
              <a:rPr lang="en-US" b="1" dirty="0" smtClean="0">
                <a:latin typeface="Times New Roman" pitchFamily="18" charset="0"/>
                <a:cs typeface="Times New Roman" pitchFamily="18" charset="0"/>
              </a:rPr>
              <a:t>7</a:t>
            </a:r>
            <a:r>
              <a:rPr lang="en-US" dirty="0" smtClean="0">
                <a:latin typeface="Times New Roman" pitchFamily="18" charset="0"/>
                <a:cs typeface="Times New Roman" pitchFamily="18" charset="0"/>
              </a:rPr>
              <a:t> − if both step 5 and step 6 does not match swap left and right </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Step </a:t>
            </a:r>
            <a:r>
              <a:rPr lang="en-US" b="1" dirty="0" smtClean="0">
                <a:latin typeface="Times New Roman" pitchFamily="18" charset="0"/>
                <a:cs typeface="Times New Roman" pitchFamily="18" charset="0"/>
              </a:rPr>
              <a:t>8</a:t>
            </a:r>
            <a:r>
              <a:rPr lang="en-US" dirty="0" smtClean="0">
                <a:latin typeface="Times New Roman" pitchFamily="18" charset="0"/>
                <a:cs typeface="Times New Roman" pitchFamily="18" charset="0"/>
              </a:rPr>
              <a:t> − if left ≥ right, the point where they met is new pivot</a:t>
            </a:r>
            <a:endParaRPr lang="en-US" dirty="0" smtClean="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0100" y="0"/>
            <a:ext cx="10553700" cy="6176963"/>
          </a:xfrm>
        </p:spPr>
        <p:txBody>
          <a:bodyPr>
            <a:noAutofit/>
          </a:bodyPr>
          <a:lstStyle/>
          <a:p>
            <a:pPr algn="ctr">
              <a:buNone/>
            </a:pPr>
            <a:r>
              <a:rPr lang="en-US" sz="3600" b="1" dirty="0" smtClean="0">
                <a:latin typeface="Times New Roman" pitchFamily="18" charset="0"/>
                <a:cs typeface="Times New Roman" pitchFamily="18" charset="0"/>
              </a:rPr>
              <a:t>Quick Sort Pivot </a:t>
            </a:r>
            <a:r>
              <a:rPr lang="en-US" sz="3600" b="1" dirty="0" err="1" smtClean="0">
                <a:latin typeface="Times New Roman" pitchFamily="18" charset="0"/>
                <a:cs typeface="Times New Roman" pitchFamily="18" charset="0"/>
              </a:rPr>
              <a:t>Pseudocode</a:t>
            </a:r>
            <a:endParaRPr lang="en-US" sz="3600" b="1" dirty="0" smtClean="0">
              <a:latin typeface="Times New Roman" pitchFamily="18" charset="0"/>
              <a:cs typeface="Times New Roman" pitchFamily="18" charset="0"/>
            </a:endParaRPr>
          </a:p>
          <a:p>
            <a:pPr>
              <a:buNone/>
            </a:pPr>
            <a:r>
              <a:rPr lang="en-US" sz="3200" dirty="0" smtClean="0">
                <a:latin typeface="Times New Roman" pitchFamily="18" charset="0"/>
                <a:cs typeface="Times New Roman" pitchFamily="18" charset="0"/>
              </a:rPr>
              <a:t>function </a:t>
            </a:r>
            <a:r>
              <a:rPr lang="en-US" sz="3200" dirty="0" err="1" smtClean="0">
                <a:latin typeface="Times New Roman" pitchFamily="18" charset="0"/>
                <a:cs typeface="Times New Roman" pitchFamily="18" charset="0"/>
              </a:rPr>
              <a:t>partitionFunc</a:t>
            </a:r>
            <a:r>
              <a:rPr lang="en-US" sz="3200" dirty="0" smtClean="0">
                <a:latin typeface="Times New Roman" pitchFamily="18" charset="0"/>
                <a:cs typeface="Times New Roman" pitchFamily="18" charset="0"/>
              </a:rPr>
              <a:t>(left, right, pivot) </a:t>
            </a:r>
            <a:endParaRPr lang="en-US" sz="3200" dirty="0" smtClean="0">
              <a:latin typeface="Times New Roman" pitchFamily="18" charset="0"/>
              <a:cs typeface="Times New Roman" pitchFamily="18" charset="0"/>
            </a:endParaRPr>
          </a:p>
          <a:p>
            <a:pPr>
              <a:buNone/>
            </a:pPr>
            <a:r>
              <a:rPr lang="en-US" sz="3200" dirty="0" err="1" smtClean="0">
                <a:latin typeface="Times New Roman" pitchFamily="18" charset="0"/>
                <a:cs typeface="Times New Roman" pitchFamily="18" charset="0"/>
              </a:rPr>
              <a:t>leftPointer</a:t>
            </a:r>
            <a:r>
              <a:rPr lang="en-US" sz="32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 left </a:t>
            </a:r>
            <a:endParaRPr lang="en-US" sz="3200" dirty="0" smtClean="0">
              <a:latin typeface="Times New Roman" pitchFamily="18" charset="0"/>
              <a:cs typeface="Times New Roman" pitchFamily="18" charset="0"/>
            </a:endParaRPr>
          </a:p>
          <a:p>
            <a:pPr>
              <a:buNone/>
            </a:pPr>
            <a:r>
              <a:rPr lang="en-US" sz="3200" dirty="0" err="1" smtClean="0">
                <a:latin typeface="Times New Roman" pitchFamily="18" charset="0"/>
                <a:cs typeface="Times New Roman" pitchFamily="18" charset="0"/>
              </a:rPr>
              <a:t>rightPointer</a:t>
            </a:r>
            <a:r>
              <a:rPr lang="en-US" sz="32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 right - 1 </a:t>
            </a:r>
            <a:endParaRPr lang="en-US" sz="3200" dirty="0" smtClean="0">
              <a:latin typeface="Times New Roman" pitchFamily="18" charset="0"/>
              <a:cs typeface="Times New Roman" pitchFamily="18" charset="0"/>
            </a:endParaRPr>
          </a:p>
          <a:p>
            <a:pPr>
              <a:buNone/>
            </a:pPr>
            <a:r>
              <a:rPr lang="en-US" sz="3200" dirty="0" smtClean="0">
                <a:latin typeface="Times New Roman" pitchFamily="18" charset="0"/>
                <a:cs typeface="Times New Roman" pitchFamily="18" charset="0"/>
              </a:rPr>
              <a:t>while </a:t>
            </a:r>
            <a:r>
              <a:rPr lang="en-US" sz="3200" dirty="0" smtClean="0">
                <a:latin typeface="Times New Roman" pitchFamily="18" charset="0"/>
                <a:cs typeface="Times New Roman" pitchFamily="18" charset="0"/>
              </a:rPr>
              <a:t>True do </a:t>
            </a:r>
            <a:endParaRPr lang="en-US" sz="3200" dirty="0" smtClean="0">
              <a:latin typeface="Times New Roman" pitchFamily="18" charset="0"/>
              <a:cs typeface="Times New Roman" pitchFamily="18" charset="0"/>
            </a:endParaRPr>
          </a:p>
          <a:p>
            <a:pPr>
              <a:buNone/>
            </a:pPr>
            <a:r>
              <a:rPr lang="en-US" sz="3200" dirty="0" smtClean="0">
                <a:latin typeface="Times New Roman" pitchFamily="18" charset="0"/>
                <a:cs typeface="Times New Roman" pitchFamily="18" charset="0"/>
              </a:rPr>
              <a:t>while </a:t>
            </a:r>
            <a:r>
              <a:rPr lang="en-US" sz="3200" dirty="0" smtClean="0">
                <a:latin typeface="Times New Roman" pitchFamily="18" charset="0"/>
                <a:cs typeface="Times New Roman" pitchFamily="18" charset="0"/>
              </a:rPr>
              <a:t>A[++</a:t>
            </a:r>
            <a:r>
              <a:rPr lang="en-US" sz="3200" dirty="0" err="1" smtClean="0">
                <a:latin typeface="Times New Roman" pitchFamily="18" charset="0"/>
                <a:cs typeface="Times New Roman" pitchFamily="18" charset="0"/>
              </a:rPr>
              <a:t>leftPointer</a:t>
            </a:r>
            <a:r>
              <a:rPr lang="en-US" sz="3200" dirty="0" smtClean="0">
                <a:latin typeface="Times New Roman" pitchFamily="18" charset="0"/>
                <a:cs typeface="Times New Roman" pitchFamily="18" charset="0"/>
              </a:rPr>
              <a:t>] &lt; pivot do //do-nothing </a:t>
            </a:r>
            <a:endParaRPr lang="en-US" sz="3200" dirty="0" smtClean="0">
              <a:latin typeface="Times New Roman" pitchFamily="18" charset="0"/>
              <a:cs typeface="Times New Roman" pitchFamily="18" charset="0"/>
            </a:endParaRPr>
          </a:p>
          <a:p>
            <a:pPr>
              <a:buNone/>
            </a:pPr>
            <a:r>
              <a:rPr lang="en-US" sz="3200" dirty="0" smtClean="0">
                <a:latin typeface="Times New Roman" pitchFamily="18" charset="0"/>
                <a:cs typeface="Times New Roman" pitchFamily="18" charset="0"/>
              </a:rPr>
              <a:t>end while</a:t>
            </a:r>
          </a:p>
          <a:p>
            <a:pPr>
              <a:buNone/>
            </a:pPr>
            <a:r>
              <a:rPr lang="en-US" sz="32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while </a:t>
            </a:r>
            <a:r>
              <a:rPr lang="en-US" sz="3200" dirty="0" err="1" smtClean="0">
                <a:latin typeface="Times New Roman" pitchFamily="18" charset="0"/>
                <a:cs typeface="Times New Roman" pitchFamily="18" charset="0"/>
              </a:rPr>
              <a:t>rightPointer</a:t>
            </a:r>
            <a:r>
              <a:rPr lang="en-US" sz="3200" dirty="0" smtClean="0">
                <a:latin typeface="Times New Roman" pitchFamily="18" charset="0"/>
                <a:cs typeface="Times New Roman" pitchFamily="18" charset="0"/>
              </a:rPr>
              <a:t> &gt; 0 &amp;&amp; A[--</a:t>
            </a:r>
            <a:r>
              <a:rPr lang="en-US" sz="3200" dirty="0" err="1" smtClean="0">
                <a:latin typeface="Times New Roman" pitchFamily="18" charset="0"/>
                <a:cs typeface="Times New Roman" pitchFamily="18" charset="0"/>
              </a:rPr>
              <a:t>rightPointer</a:t>
            </a:r>
            <a:r>
              <a:rPr lang="en-US" sz="3200" dirty="0" smtClean="0">
                <a:latin typeface="Times New Roman" pitchFamily="18" charset="0"/>
                <a:cs typeface="Times New Roman" pitchFamily="18" charset="0"/>
              </a:rPr>
              <a:t>] &gt; pivot do //do-nothing </a:t>
            </a:r>
            <a:endParaRPr lang="en-US" sz="3200" dirty="0" smtClean="0">
              <a:latin typeface="Times New Roman" pitchFamily="18" charset="0"/>
              <a:cs typeface="Times New Roman" pitchFamily="18" charset="0"/>
            </a:endParaRPr>
          </a:p>
          <a:p>
            <a:pPr>
              <a:buNone/>
            </a:pPr>
            <a:r>
              <a:rPr lang="en-US" sz="3200" dirty="0" smtClean="0">
                <a:latin typeface="Times New Roman" pitchFamily="18" charset="0"/>
                <a:cs typeface="Times New Roman" pitchFamily="18" charset="0"/>
              </a:rPr>
              <a:t>end while</a:t>
            </a:r>
          </a:p>
          <a:p>
            <a:pPr>
              <a:buNone/>
            </a:pPr>
            <a:r>
              <a:rPr lang="en-US" sz="32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if </a:t>
            </a:r>
            <a:r>
              <a:rPr lang="en-US" sz="3200" dirty="0" err="1" smtClean="0">
                <a:latin typeface="Times New Roman" pitchFamily="18" charset="0"/>
                <a:cs typeface="Times New Roman" pitchFamily="18" charset="0"/>
              </a:rPr>
              <a:t>leftPointer</a:t>
            </a:r>
            <a:r>
              <a:rPr lang="en-US" sz="3200" dirty="0" smtClean="0">
                <a:latin typeface="Times New Roman" pitchFamily="18" charset="0"/>
                <a:cs typeface="Times New Roman" pitchFamily="18" charset="0"/>
              </a:rPr>
              <a:t> &gt;= </a:t>
            </a:r>
            <a:r>
              <a:rPr lang="en-US" sz="3200" dirty="0" err="1" smtClean="0">
                <a:latin typeface="Times New Roman" pitchFamily="18" charset="0"/>
                <a:cs typeface="Times New Roman" pitchFamily="18" charset="0"/>
              </a:rPr>
              <a:t>rightPointer</a:t>
            </a:r>
            <a:endParaRPr lang="en-US" sz="3200" dirty="0" smtClean="0">
              <a:latin typeface="Times New Roman" pitchFamily="18" charset="0"/>
              <a:cs typeface="Times New Roman" pitchFamily="18" charset="0"/>
            </a:endParaRPr>
          </a:p>
          <a:p>
            <a:pPr>
              <a:buNone/>
            </a:pPr>
            <a:r>
              <a:rPr lang="en-US" sz="32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break </a:t>
            </a:r>
            <a:endParaRPr lang="en-US" sz="3200" dirty="0" smtClean="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0100" y="0"/>
            <a:ext cx="10553700" cy="6176963"/>
          </a:xfrm>
        </p:spPr>
        <p:txBody>
          <a:bodyPr>
            <a:noAutofit/>
          </a:bodyPr>
          <a:lstStyle/>
          <a:p>
            <a:pPr>
              <a:buNone/>
            </a:pPr>
            <a:r>
              <a:rPr lang="en-US" sz="3200" dirty="0" smtClean="0">
                <a:latin typeface="Times New Roman" pitchFamily="18" charset="0"/>
                <a:cs typeface="Times New Roman" pitchFamily="18" charset="0"/>
              </a:rPr>
              <a:t>else </a:t>
            </a:r>
          </a:p>
          <a:p>
            <a:pPr>
              <a:buNone/>
            </a:pPr>
            <a:r>
              <a:rPr lang="en-US" sz="3200" dirty="0" smtClean="0">
                <a:latin typeface="Times New Roman" pitchFamily="18" charset="0"/>
                <a:cs typeface="Times New Roman" pitchFamily="18" charset="0"/>
              </a:rPr>
              <a:t>swap </a:t>
            </a:r>
            <a:r>
              <a:rPr lang="en-US" sz="3200" dirty="0" err="1" smtClean="0">
                <a:latin typeface="Times New Roman" pitchFamily="18" charset="0"/>
                <a:cs typeface="Times New Roman" pitchFamily="18" charset="0"/>
              </a:rPr>
              <a:t>leftPointer</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rightPointer</a:t>
            </a:r>
            <a:endParaRPr lang="en-US" sz="3200" dirty="0" smtClean="0">
              <a:latin typeface="Times New Roman" pitchFamily="18" charset="0"/>
              <a:cs typeface="Times New Roman" pitchFamily="18" charset="0"/>
            </a:endParaRPr>
          </a:p>
          <a:p>
            <a:pPr>
              <a:buNone/>
            </a:pPr>
            <a:r>
              <a:rPr lang="en-US" sz="32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end if </a:t>
            </a:r>
            <a:endParaRPr lang="en-US" sz="3200" dirty="0" smtClean="0">
              <a:latin typeface="Times New Roman" pitchFamily="18" charset="0"/>
              <a:cs typeface="Times New Roman" pitchFamily="18" charset="0"/>
            </a:endParaRPr>
          </a:p>
          <a:p>
            <a:pPr>
              <a:buNone/>
            </a:pPr>
            <a:r>
              <a:rPr lang="en-US" sz="3200" dirty="0" smtClean="0">
                <a:latin typeface="Times New Roman" pitchFamily="18" charset="0"/>
                <a:cs typeface="Times New Roman" pitchFamily="18" charset="0"/>
              </a:rPr>
              <a:t>end </a:t>
            </a:r>
            <a:r>
              <a:rPr lang="en-US" sz="3200" dirty="0" smtClean="0">
                <a:latin typeface="Times New Roman" pitchFamily="18" charset="0"/>
                <a:cs typeface="Times New Roman" pitchFamily="18" charset="0"/>
              </a:rPr>
              <a:t>while </a:t>
            </a:r>
            <a:endParaRPr lang="en-US" sz="3200" dirty="0" smtClean="0">
              <a:latin typeface="Times New Roman" pitchFamily="18" charset="0"/>
              <a:cs typeface="Times New Roman" pitchFamily="18" charset="0"/>
            </a:endParaRPr>
          </a:p>
          <a:p>
            <a:pPr>
              <a:buNone/>
            </a:pPr>
            <a:r>
              <a:rPr lang="en-US" sz="3200" dirty="0" smtClean="0">
                <a:latin typeface="Times New Roman" pitchFamily="18" charset="0"/>
                <a:cs typeface="Times New Roman" pitchFamily="18" charset="0"/>
              </a:rPr>
              <a:t>swap </a:t>
            </a:r>
            <a:r>
              <a:rPr lang="en-US" sz="3200" dirty="0" err="1" smtClean="0">
                <a:latin typeface="Times New Roman" pitchFamily="18" charset="0"/>
                <a:cs typeface="Times New Roman" pitchFamily="18" charset="0"/>
              </a:rPr>
              <a:t>leftPointer</a:t>
            </a:r>
            <a:r>
              <a:rPr lang="en-US" sz="3200" dirty="0" smtClean="0">
                <a:latin typeface="Times New Roman" pitchFamily="18" charset="0"/>
                <a:cs typeface="Times New Roman" pitchFamily="18" charset="0"/>
              </a:rPr>
              <a:t>, right </a:t>
            </a:r>
          </a:p>
          <a:p>
            <a:pPr>
              <a:buNone/>
            </a:pPr>
            <a:r>
              <a:rPr lang="en-US" sz="3200" dirty="0" smtClean="0">
                <a:latin typeface="Times New Roman" pitchFamily="18" charset="0"/>
                <a:cs typeface="Times New Roman" pitchFamily="18" charset="0"/>
              </a:rPr>
              <a:t>return </a:t>
            </a:r>
            <a:r>
              <a:rPr lang="en-US" sz="3200" dirty="0" err="1" smtClean="0">
                <a:latin typeface="Times New Roman" pitchFamily="18" charset="0"/>
                <a:cs typeface="Times New Roman" pitchFamily="18" charset="0"/>
              </a:rPr>
              <a:t>leftPointer</a:t>
            </a:r>
            <a:endParaRPr lang="en-US" sz="3200" dirty="0" smtClean="0">
              <a:latin typeface="Times New Roman" pitchFamily="18" charset="0"/>
              <a:cs typeface="Times New Roman" pitchFamily="18" charset="0"/>
            </a:endParaRPr>
          </a:p>
          <a:p>
            <a:pPr>
              <a:buNone/>
            </a:pPr>
            <a:r>
              <a:rPr lang="en-US" sz="32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end function</a:t>
            </a:r>
            <a:endParaRPr lang="en-US" sz="3200"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152400"/>
            <a:ext cx="11353800" cy="6481763"/>
          </a:xfrm>
        </p:spPr>
        <p:txBody>
          <a:bodyPr>
            <a:noAutofit/>
          </a:bodyPr>
          <a:lstStyle/>
          <a:p>
            <a:pPr algn="ctr">
              <a:buNone/>
            </a:pPr>
            <a:r>
              <a:rPr lang="en-US" sz="3600" b="1" dirty="0" smtClean="0"/>
              <a:t>Quick Sort Algorithm</a:t>
            </a:r>
          </a:p>
          <a:p>
            <a:pPr>
              <a:buNone/>
            </a:pPr>
            <a:r>
              <a:rPr lang="en-US" sz="3200" dirty="0" smtClean="0">
                <a:latin typeface="Times New Roman" pitchFamily="18" charset="0"/>
                <a:cs typeface="Times New Roman" pitchFamily="18" charset="0"/>
              </a:rPr>
              <a:t>Using pivot algorithm recursively, </a:t>
            </a:r>
            <a:r>
              <a:rPr lang="en-US" sz="3200" dirty="0" smtClean="0">
                <a:latin typeface="Times New Roman" pitchFamily="18" charset="0"/>
                <a:cs typeface="Times New Roman" pitchFamily="18" charset="0"/>
              </a:rPr>
              <a:t>there </a:t>
            </a:r>
            <a:r>
              <a:rPr lang="en-US" sz="3200" dirty="0" smtClean="0">
                <a:latin typeface="Times New Roman" pitchFamily="18" charset="0"/>
                <a:cs typeface="Times New Roman" pitchFamily="18" charset="0"/>
              </a:rPr>
              <a:t>end up with smaller possible partitions. Each partition is then processed for quick sort. </a:t>
            </a:r>
            <a:r>
              <a:rPr lang="en-US" sz="3200" dirty="0" smtClean="0">
                <a:latin typeface="Times New Roman" pitchFamily="18" charset="0"/>
                <a:cs typeface="Times New Roman" pitchFamily="18" charset="0"/>
              </a:rPr>
              <a:t>There </a:t>
            </a:r>
            <a:r>
              <a:rPr lang="en-US" sz="3200" dirty="0" smtClean="0">
                <a:latin typeface="Times New Roman" pitchFamily="18" charset="0"/>
                <a:cs typeface="Times New Roman" pitchFamily="18" charset="0"/>
              </a:rPr>
              <a:t>define recursive algorithm for </a:t>
            </a:r>
            <a:r>
              <a:rPr lang="en-US" sz="3200" dirty="0" err="1" smtClean="0">
                <a:latin typeface="Times New Roman" pitchFamily="18" charset="0"/>
                <a:cs typeface="Times New Roman" pitchFamily="18" charset="0"/>
              </a:rPr>
              <a:t>quicksort</a:t>
            </a:r>
            <a:r>
              <a:rPr lang="en-US" sz="3200" dirty="0" smtClean="0">
                <a:latin typeface="Times New Roman" pitchFamily="18" charset="0"/>
                <a:cs typeface="Times New Roman" pitchFamily="18" charset="0"/>
              </a:rPr>
              <a:t> as follows −</a:t>
            </a:r>
          </a:p>
          <a:p>
            <a:r>
              <a:rPr lang="en-US" sz="3200" b="1" dirty="0" smtClean="0">
                <a:latin typeface="Times New Roman" pitchFamily="18" charset="0"/>
                <a:cs typeface="Times New Roman" pitchFamily="18" charset="0"/>
              </a:rPr>
              <a:t>Step 1</a:t>
            </a:r>
            <a:r>
              <a:rPr lang="en-US" sz="3200" dirty="0" smtClean="0">
                <a:latin typeface="Times New Roman" pitchFamily="18" charset="0"/>
                <a:cs typeface="Times New Roman" pitchFamily="18" charset="0"/>
              </a:rPr>
              <a:t> − Make the right-most index value pivot </a:t>
            </a:r>
            <a:endParaRPr lang="en-US" sz="3200" dirty="0" smtClean="0">
              <a:latin typeface="Times New Roman" pitchFamily="18" charset="0"/>
              <a:cs typeface="Times New Roman" pitchFamily="18" charset="0"/>
            </a:endParaRPr>
          </a:p>
          <a:p>
            <a:r>
              <a:rPr lang="en-US" sz="3200" b="1" dirty="0" smtClean="0">
                <a:latin typeface="Times New Roman" pitchFamily="18" charset="0"/>
                <a:cs typeface="Times New Roman" pitchFamily="18" charset="0"/>
              </a:rPr>
              <a:t>Step </a:t>
            </a:r>
            <a:r>
              <a:rPr lang="en-US" sz="3200" b="1" dirty="0" smtClean="0">
                <a:latin typeface="Times New Roman" pitchFamily="18" charset="0"/>
                <a:cs typeface="Times New Roman" pitchFamily="18" charset="0"/>
              </a:rPr>
              <a:t>2</a:t>
            </a:r>
            <a:r>
              <a:rPr lang="en-US" sz="3200" dirty="0" smtClean="0">
                <a:latin typeface="Times New Roman" pitchFamily="18" charset="0"/>
                <a:cs typeface="Times New Roman" pitchFamily="18" charset="0"/>
              </a:rPr>
              <a:t> − partition the array using pivot value </a:t>
            </a:r>
            <a:endParaRPr lang="en-US" sz="3200" dirty="0" smtClean="0">
              <a:latin typeface="Times New Roman" pitchFamily="18" charset="0"/>
              <a:cs typeface="Times New Roman" pitchFamily="18" charset="0"/>
            </a:endParaRPr>
          </a:p>
          <a:p>
            <a:r>
              <a:rPr lang="en-US" sz="3200" b="1" dirty="0" smtClean="0">
                <a:latin typeface="Times New Roman" pitchFamily="18" charset="0"/>
                <a:cs typeface="Times New Roman" pitchFamily="18" charset="0"/>
              </a:rPr>
              <a:t>Step </a:t>
            </a:r>
            <a:r>
              <a:rPr lang="en-US" sz="3200" b="1" dirty="0" smtClean="0">
                <a:latin typeface="Times New Roman" pitchFamily="18" charset="0"/>
                <a:cs typeface="Times New Roman" pitchFamily="18" charset="0"/>
              </a:rPr>
              <a:t>3</a:t>
            </a:r>
            <a:r>
              <a:rPr lang="en-US" sz="3200" dirty="0" smtClean="0">
                <a:latin typeface="Times New Roman" pitchFamily="18" charset="0"/>
                <a:cs typeface="Times New Roman" pitchFamily="18" charset="0"/>
              </a:rPr>
              <a:t> − </a:t>
            </a:r>
            <a:r>
              <a:rPr lang="en-US" sz="3200" dirty="0" err="1" smtClean="0">
                <a:latin typeface="Times New Roman" pitchFamily="18" charset="0"/>
                <a:cs typeface="Times New Roman" pitchFamily="18" charset="0"/>
              </a:rPr>
              <a:t>quicksort</a:t>
            </a:r>
            <a:r>
              <a:rPr lang="en-US" sz="3200" dirty="0" smtClean="0">
                <a:latin typeface="Times New Roman" pitchFamily="18" charset="0"/>
                <a:cs typeface="Times New Roman" pitchFamily="18" charset="0"/>
              </a:rPr>
              <a:t> left partition recursively </a:t>
            </a:r>
            <a:endParaRPr lang="en-US" sz="3200" dirty="0" smtClean="0">
              <a:latin typeface="Times New Roman" pitchFamily="18" charset="0"/>
              <a:cs typeface="Times New Roman" pitchFamily="18" charset="0"/>
            </a:endParaRPr>
          </a:p>
          <a:p>
            <a:r>
              <a:rPr lang="en-US" sz="3200" b="1" dirty="0" smtClean="0">
                <a:latin typeface="Times New Roman" pitchFamily="18" charset="0"/>
                <a:cs typeface="Times New Roman" pitchFamily="18" charset="0"/>
              </a:rPr>
              <a:t>Step </a:t>
            </a:r>
            <a:r>
              <a:rPr lang="en-US" sz="3200" b="1" dirty="0" smtClean="0">
                <a:latin typeface="Times New Roman" pitchFamily="18" charset="0"/>
                <a:cs typeface="Times New Roman" pitchFamily="18" charset="0"/>
              </a:rPr>
              <a:t>4</a:t>
            </a:r>
            <a:r>
              <a:rPr lang="en-US" sz="3200" dirty="0" smtClean="0">
                <a:latin typeface="Times New Roman" pitchFamily="18" charset="0"/>
                <a:cs typeface="Times New Roman" pitchFamily="18" charset="0"/>
              </a:rPr>
              <a:t> − </a:t>
            </a:r>
            <a:r>
              <a:rPr lang="en-US" sz="3200" dirty="0" err="1" smtClean="0">
                <a:latin typeface="Times New Roman" pitchFamily="18" charset="0"/>
                <a:cs typeface="Times New Roman" pitchFamily="18" charset="0"/>
              </a:rPr>
              <a:t>quicksort</a:t>
            </a:r>
            <a:r>
              <a:rPr lang="en-US" sz="3200" dirty="0" smtClean="0">
                <a:latin typeface="Times New Roman" pitchFamily="18" charset="0"/>
                <a:cs typeface="Times New Roman" pitchFamily="18" charset="0"/>
              </a:rPr>
              <a:t> right partition </a:t>
            </a:r>
            <a:r>
              <a:rPr lang="en-US" sz="3200" dirty="0" smtClean="0">
                <a:latin typeface="Times New Roman" pitchFamily="18" charset="0"/>
                <a:cs typeface="Times New Roman" pitchFamily="18" charset="0"/>
              </a:rPr>
              <a:t>recursively</a:t>
            </a:r>
          </a:p>
          <a:p>
            <a:pPr>
              <a:buNone/>
            </a:pPr>
            <a:endParaRPr lang="en-US" sz="3200" b="1" dirty="0" smtClean="0"/>
          </a:p>
          <a:p>
            <a:pPr>
              <a:buNone/>
            </a:pPr>
            <a:endParaRPr lang="en-US" sz="3200"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415924"/>
            <a:ext cx="10515600" cy="6442075"/>
          </a:xfrm>
        </p:spPr>
        <p:txBody>
          <a:bodyPr>
            <a:noAutofit/>
          </a:bodyPr>
          <a:lstStyle/>
          <a:p>
            <a:pPr algn="ctr">
              <a:buNone/>
            </a:pPr>
            <a:r>
              <a:rPr lang="en-US" sz="3200" b="1" dirty="0" smtClean="0"/>
              <a:t>Quick Sort </a:t>
            </a:r>
            <a:r>
              <a:rPr lang="en-US" sz="3200" b="1" dirty="0" err="1" smtClean="0"/>
              <a:t>Pseudocode</a:t>
            </a:r>
            <a:endParaRPr lang="en-US" sz="3200" b="1" dirty="0" smtClean="0"/>
          </a:p>
          <a:p>
            <a:pPr>
              <a:buNone/>
            </a:pPr>
            <a:r>
              <a:rPr lang="en-US" sz="3200" dirty="0" smtClean="0">
                <a:latin typeface="Times New Roman" pitchFamily="18" charset="0"/>
                <a:cs typeface="Times New Roman" pitchFamily="18" charset="0"/>
              </a:rPr>
              <a:t>procedure </a:t>
            </a:r>
            <a:r>
              <a:rPr lang="en-US" sz="3200" dirty="0" err="1" smtClean="0">
                <a:latin typeface="Times New Roman" pitchFamily="18" charset="0"/>
                <a:cs typeface="Times New Roman" pitchFamily="18" charset="0"/>
              </a:rPr>
              <a:t>quickSort</a:t>
            </a:r>
            <a:r>
              <a:rPr lang="en-US" sz="3200" dirty="0" smtClean="0">
                <a:latin typeface="Times New Roman" pitchFamily="18" charset="0"/>
                <a:cs typeface="Times New Roman" pitchFamily="18" charset="0"/>
              </a:rPr>
              <a:t>(left, right) </a:t>
            </a:r>
            <a:r>
              <a:rPr lang="en-US" sz="3200" dirty="0" smtClean="0">
                <a:latin typeface="Times New Roman" pitchFamily="18" charset="0"/>
                <a:cs typeface="Times New Roman" pitchFamily="18" charset="0"/>
              </a:rPr>
              <a:t>I</a:t>
            </a:r>
          </a:p>
          <a:p>
            <a:pPr>
              <a:buNone/>
            </a:pPr>
            <a:r>
              <a:rPr lang="en-US" sz="3200" dirty="0" smtClean="0">
                <a:latin typeface="Times New Roman" pitchFamily="18" charset="0"/>
                <a:cs typeface="Times New Roman" pitchFamily="18" charset="0"/>
              </a:rPr>
              <a:t>f </a:t>
            </a:r>
            <a:r>
              <a:rPr lang="en-US" sz="3200" dirty="0" smtClean="0">
                <a:latin typeface="Times New Roman" pitchFamily="18" charset="0"/>
                <a:cs typeface="Times New Roman" pitchFamily="18" charset="0"/>
              </a:rPr>
              <a:t>right-left &lt;= 0 </a:t>
            </a:r>
            <a:endParaRPr lang="en-US" sz="3200" dirty="0" smtClean="0">
              <a:latin typeface="Times New Roman" pitchFamily="18" charset="0"/>
              <a:cs typeface="Times New Roman" pitchFamily="18" charset="0"/>
            </a:endParaRPr>
          </a:p>
          <a:p>
            <a:pPr>
              <a:buNone/>
            </a:pPr>
            <a:r>
              <a:rPr lang="en-US" sz="3200" dirty="0" smtClean="0">
                <a:latin typeface="Times New Roman" pitchFamily="18" charset="0"/>
                <a:cs typeface="Times New Roman" pitchFamily="18" charset="0"/>
              </a:rPr>
              <a:t>Return</a:t>
            </a:r>
          </a:p>
          <a:p>
            <a:pPr>
              <a:buNone/>
            </a:pPr>
            <a:r>
              <a:rPr lang="en-US" sz="3200" dirty="0" smtClean="0">
                <a:latin typeface="Times New Roman" pitchFamily="18" charset="0"/>
                <a:cs typeface="Times New Roman" pitchFamily="18" charset="0"/>
              </a:rPr>
              <a:t> else</a:t>
            </a:r>
          </a:p>
          <a:p>
            <a:pPr>
              <a:buNone/>
            </a:pPr>
            <a:r>
              <a:rPr lang="en-US" sz="32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pivot = A[right</a:t>
            </a:r>
            <a:r>
              <a:rPr lang="en-US" sz="3200" dirty="0" smtClean="0">
                <a:latin typeface="Times New Roman" pitchFamily="18" charset="0"/>
                <a:cs typeface="Times New Roman" pitchFamily="18" charset="0"/>
              </a:rPr>
              <a:t>]</a:t>
            </a:r>
          </a:p>
          <a:p>
            <a:pPr>
              <a:buNone/>
            </a:pPr>
            <a:r>
              <a:rPr lang="en-US" sz="32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partition = </a:t>
            </a:r>
            <a:r>
              <a:rPr lang="en-US" sz="3200" dirty="0" err="1" smtClean="0">
                <a:latin typeface="Times New Roman" pitchFamily="18" charset="0"/>
                <a:cs typeface="Times New Roman" pitchFamily="18" charset="0"/>
              </a:rPr>
              <a:t>partitionFunc</a:t>
            </a:r>
            <a:r>
              <a:rPr lang="en-US" sz="3200" dirty="0" smtClean="0">
                <a:latin typeface="Times New Roman" pitchFamily="18" charset="0"/>
                <a:cs typeface="Times New Roman" pitchFamily="18" charset="0"/>
              </a:rPr>
              <a:t>(left, right, pivot</a:t>
            </a:r>
            <a:r>
              <a:rPr lang="en-US" sz="3200" dirty="0" smtClean="0">
                <a:latin typeface="Times New Roman" pitchFamily="18" charset="0"/>
                <a:cs typeface="Times New Roman" pitchFamily="18" charset="0"/>
              </a:rPr>
              <a:t>)</a:t>
            </a:r>
          </a:p>
          <a:p>
            <a:pPr>
              <a:buNone/>
            </a:pP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quickSort</a:t>
            </a:r>
            <a:r>
              <a:rPr lang="en-US" sz="3200" dirty="0" smtClean="0">
                <a:latin typeface="Times New Roman" pitchFamily="18" charset="0"/>
                <a:cs typeface="Times New Roman" pitchFamily="18" charset="0"/>
              </a:rPr>
              <a:t>(left,partition-1) </a:t>
            </a:r>
            <a:endParaRPr lang="en-US" sz="3200" dirty="0" smtClean="0">
              <a:latin typeface="Times New Roman" pitchFamily="18" charset="0"/>
              <a:cs typeface="Times New Roman" pitchFamily="18" charset="0"/>
            </a:endParaRPr>
          </a:p>
          <a:p>
            <a:pPr>
              <a:buNone/>
            </a:pPr>
            <a:r>
              <a:rPr lang="en-US" sz="3200" dirty="0" err="1" smtClean="0">
                <a:latin typeface="Times New Roman" pitchFamily="18" charset="0"/>
                <a:cs typeface="Times New Roman" pitchFamily="18" charset="0"/>
              </a:rPr>
              <a:t>quickSort</a:t>
            </a:r>
            <a:r>
              <a:rPr lang="en-US" sz="3200" dirty="0" smtClean="0">
                <a:latin typeface="Times New Roman" pitchFamily="18" charset="0"/>
                <a:cs typeface="Times New Roman" pitchFamily="18" charset="0"/>
              </a:rPr>
              <a:t>(partition+1,right</a:t>
            </a:r>
            <a:r>
              <a:rPr lang="en-US" sz="3200" dirty="0" smtClean="0">
                <a:latin typeface="Times New Roman" pitchFamily="18" charset="0"/>
                <a:cs typeface="Times New Roman" pitchFamily="18" charset="0"/>
              </a:rPr>
              <a:t>) </a:t>
            </a:r>
            <a:endParaRPr lang="en-US" sz="3200" dirty="0" smtClean="0">
              <a:latin typeface="Times New Roman" pitchFamily="18" charset="0"/>
              <a:cs typeface="Times New Roman" pitchFamily="18" charset="0"/>
            </a:endParaRPr>
          </a:p>
          <a:p>
            <a:pPr>
              <a:buNone/>
            </a:pPr>
            <a:r>
              <a:rPr lang="en-US" sz="3200" dirty="0" smtClean="0">
                <a:latin typeface="Times New Roman" pitchFamily="18" charset="0"/>
                <a:cs typeface="Times New Roman" pitchFamily="18" charset="0"/>
              </a:rPr>
              <a:t>end if</a:t>
            </a:r>
          </a:p>
          <a:p>
            <a:pPr>
              <a:buNone/>
            </a:pPr>
            <a:r>
              <a:rPr lang="en-US" sz="32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end procedure</a:t>
            </a:r>
            <a:endParaRPr lang="en-US" sz="3200"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4400" b="1" dirty="0" smtClean="0"/>
              <a:t>A pictorial representation of how quick sort will sort the given array</a:t>
            </a:r>
            <a:endParaRPr lang="en-US" sz="4400" dirty="0" smtClean="0"/>
          </a:p>
          <a:p>
            <a:pPr>
              <a:buNone/>
            </a:pPr>
            <a:r>
              <a:rPr lang="en-US" sz="3200" dirty="0" smtClean="0"/>
              <a:t>Let's </a:t>
            </a:r>
            <a:r>
              <a:rPr lang="en-US" sz="3200" dirty="0" smtClean="0"/>
              <a:t>consider an array with </a:t>
            </a:r>
            <a:r>
              <a:rPr lang="en-US" sz="3200" dirty="0" smtClean="0"/>
              <a:t>values:</a:t>
            </a:r>
          </a:p>
          <a:p>
            <a:pPr>
              <a:buNone/>
            </a:pPr>
            <a:r>
              <a:rPr lang="en-US" sz="3200" dirty="0" smtClean="0"/>
              <a:t> </a:t>
            </a:r>
            <a:r>
              <a:rPr lang="en-US" sz="3200" dirty="0" smtClean="0"/>
              <a:t>                                       </a:t>
            </a:r>
            <a:r>
              <a:rPr lang="en-US" sz="3200" b="1" dirty="0" smtClean="0"/>
              <a:t>{9, 7, 5, 11, 12, 2, 14, 3, 10, 6}</a:t>
            </a:r>
            <a:endParaRPr lang="en-US" sz="3200"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9175"/>
            <a:ext cx="10515600" cy="1325563"/>
          </a:xfrm>
        </p:spPr>
        <p:txBody>
          <a:bodyPr/>
          <a:lstStyle/>
          <a:p>
            <a:pPr algn="ctr"/>
            <a:r>
              <a:rPr lang="en-US" b="1" dirty="0" smtClean="0"/>
              <a:t>An array using Bubble sort technique </a:t>
            </a:r>
            <a:endParaRPr lang="en-US"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w Quick Sort algorithm works"/>
          <p:cNvPicPr/>
          <p:nvPr/>
        </p:nvPicPr>
        <p:blipFill>
          <a:blip r:embed="rId2"/>
          <a:srcRect/>
          <a:stretch>
            <a:fillRect/>
          </a:stretch>
        </p:blipFill>
        <p:spPr bwMode="auto">
          <a:xfrm>
            <a:off x="495300" y="1000"/>
            <a:ext cx="11696700" cy="68560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title"/>
          </p:nvPr>
        </p:nvSpPr>
        <p:spPr bwMode="auto">
          <a:xfrm>
            <a:off x="0" y="0"/>
            <a:ext cx="11925300" cy="63094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smtClean="0">
                <a:ln>
                  <a:noFill/>
                </a:ln>
                <a:solidFill>
                  <a:schemeClr val="tx1"/>
                </a:solidFill>
                <a:effectLst/>
                <a:latin typeface="Times New Roman" pitchFamily="18" charset="0"/>
                <a:cs typeface="Times New Roman" pitchFamily="18" charset="0"/>
              </a:rPr>
              <a:t>/* C implementation </a:t>
            </a:r>
            <a:r>
              <a:rPr kumimoji="0" lang="en-US" sz="4000" b="0" i="0" u="none" strike="noStrike" cap="none" normalizeH="0" baseline="0" dirty="0" err="1" smtClean="0">
                <a:ln>
                  <a:noFill/>
                </a:ln>
                <a:solidFill>
                  <a:schemeClr val="tx1"/>
                </a:solidFill>
                <a:effectLst/>
                <a:latin typeface="Times New Roman" pitchFamily="18" charset="0"/>
                <a:cs typeface="Times New Roman" pitchFamily="18" charset="0"/>
              </a:rPr>
              <a:t>QuickSort</a:t>
            </a:r>
            <a:r>
              <a:rPr kumimoji="0" lang="en-US" sz="4000" b="0" i="0" u="none" strike="noStrike" cap="none" normalizeH="0" baseline="0" dirty="0" smtClean="0">
                <a:ln>
                  <a:noFill/>
                </a:ln>
                <a:solidFill>
                  <a:schemeClr val="tx1"/>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#include&lt;</a:t>
            </a:r>
            <a:r>
              <a:rPr kumimoji="0" lang="en-US" sz="2800" b="0" i="0" u="none" strike="noStrike" cap="none" normalizeH="0" baseline="0" dirty="0" err="1" smtClean="0">
                <a:ln>
                  <a:noFill/>
                </a:ln>
                <a:solidFill>
                  <a:schemeClr val="tx1"/>
                </a:solidFill>
                <a:effectLst/>
                <a:latin typeface="Times New Roman" pitchFamily="18" charset="0"/>
                <a:cs typeface="Times New Roman" pitchFamily="18" charset="0"/>
              </a:rPr>
              <a:t>stdio.h</a:t>
            </a: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 A utility function to swap two elements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void swap(</a:t>
            </a:r>
            <a:r>
              <a:rPr kumimoji="0" lang="en-US" sz="2800" b="0" i="0" u="none" strike="noStrike" cap="none" normalizeH="0" baseline="0" dirty="0" err="1" smtClean="0">
                <a:ln>
                  <a:noFill/>
                </a:ln>
                <a:solidFill>
                  <a:schemeClr val="tx1"/>
                </a:solidFill>
                <a:effectLst/>
                <a:latin typeface="Times New Roman" pitchFamily="18" charset="0"/>
                <a:cs typeface="Times New Roman" pitchFamily="18" charset="0"/>
              </a:rPr>
              <a:t>int</a:t>
            </a: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 a, </a:t>
            </a:r>
            <a:r>
              <a:rPr kumimoji="0" lang="en-US" sz="2800" b="0" i="0" u="none" strike="noStrike" cap="none" normalizeH="0" baseline="0" dirty="0" err="1" smtClean="0">
                <a:ln>
                  <a:noFill/>
                </a:ln>
                <a:solidFill>
                  <a:schemeClr val="tx1"/>
                </a:solidFill>
                <a:effectLst/>
                <a:latin typeface="Times New Roman" pitchFamily="18" charset="0"/>
                <a:cs typeface="Times New Roman" pitchFamily="18" charset="0"/>
              </a:rPr>
              <a:t>int</a:t>
            </a: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cs typeface="Times New Roman" pitchFamily="18" charset="0"/>
              </a:rPr>
              <a:t>int</a:t>
            </a: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 t =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    *a =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    *b = 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 This function takes last element as pivot, places the pivot element at its correct position in sorted array, and places all smaller (smaller than pivot) to left of pivot and all greater elements to right of pivot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title"/>
          </p:nvPr>
        </p:nvSpPr>
        <p:spPr bwMode="auto">
          <a:xfrm>
            <a:off x="361950" y="0"/>
            <a:ext cx="11563350" cy="784830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partition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arr</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low,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high)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pivot = </a:t>
            </a:r>
            <a:r>
              <a:rPr lang="en-US" sz="2800" dirty="0" err="1" smtClean="0">
                <a:latin typeface="Times New Roman" pitchFamily="18" charset="0"/>
                <a:cs typeface="Times New Roman" pitchFamily="18" charset="0"/>
              </a:rPr>
              <a:t>arr</a:t>
            </a:r>
            <a:r>
              <a:rPr lang="en-US" sz="2800" dirty="0" smtClean="0">
                <a:latin typeface="Times New Roman" pitchFamily="18" charset="0"/>
                <a:cs typeface="Times New Roman" pitchFamily="18" charset="0"/>
              </a:rPr>
              <a:t>[high];    // pivot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 = (low - 1);  // Index of smaller element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for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j = low; j &lt;= high- 1; j++)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 If current element is smaller than or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 equal to pivot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if (</a:t>
            </a:r>
            <a:r>
              <a:rPr lang="en-US" sz="2800" dirty="0" err="1" smtClean="0">
                <a:latin typeface="Times New Roman" pitchFamily="18" charset="0"/>
                <a:cs typeface="Times New Roman" pitchFamily="18" charset="0"/>
              </a:rPr>
              <a:t>arr</a:t>
            </a:r>
            <a:r>
              <a:rPr lang="en-US" sz="2800" dirty="0" smtClean="0">
                <a:latin typeface="Times New Roman" pitchFamily="18" charset="0"/>
                <a:cs typeface="Times New Roman" pitchFamily="18" charset="0"/>
              </a:rPr>
              <a:t>[j] &lt;= pivot)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    // increment index of smaller element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swap(&amp;</a:t>
            </a:r>
            <a:r>
              <a:rPr lang="en-US" sz="2800" dirty="0" err="1" smtClean="0">
                <a:latin typeface="Times New Roman" pitchFamily="18" charset="0"/>
                <a:cs typeface="Times New Roman" pitchFamily="18" charset="0"/>
              </a:rPr>
              <a:t>arr</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 &amp;</a:t>
            </a:r>
            <a:r>
              <a:rPr lang="en-US" sz="2800" dirty="0" err="1" smtClean="0">
                <a:latin typeface="Times New Roman" pitchFamily="18" charset="0"/>
                <a:cs typeface="Times New Roman" pitchFamily="18" charset="0"/>
              </a:rPr>
              <a:t>arr</a:t>
            </a:r>
            <a:r>
              <a:rPr lang="en-US" sz="2800" dirty="0" smtClean="0">
                <a:latin typeface="Times New Roman" pitchFamily="18" charset="0"/>
                <a:cs typeface="Times New Roman" pitchFamily="18" charset="0"/>
              </a:rPr>
              <a:t>[j]);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swap(&amp;</a:t>
            </a:r>
            <a:r>
              <a:rPr lang="en-US" sz="2800" dirty="0" err="1" smtClean="0">
                <a:latin typeface="Times New Roman" pitchFamily="18" charset="0"/>
                <a:cs typeface="Times New Roman" pitchFamily="18" charset="0"/>
              </a:rPr>
              <a:t>arr</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 + 1], &amp;</a:t>
            </a:r>
            <a:r>
              <a:rPr lang="en-US" sz="2800" dirty="0" err="1" smtClean="0">
                <a:latin typeface="Times New Roman" pitchFamily="18" charset="0"/>
                <a:cs typeface="Times New Roman" pitchFamily="18" charset="0"/>
              </a:rPr>
              <a:t>arr</a:t>
            </a:r>
            <a:r>
              <a:rPr lang="en-US" sz="2800" dirty="0" smtClean="0">
                <a:latin typeface="Times New Roman" pitchFamily="18" charset="0"/>
                <a:cs typeface="Times New Roman" pitchFamily="18" charset="0"/>
              </a:rPr>
              <a:t>[high]);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return (</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 + 1);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r>
              <a:rPr lang="en-US" sz="2800" dirty="0" smtClean="0"/>
              <a:t/>
            </a:r>
            <a:br>
              <a:rPr lang="en-US" sz="2800" dirty="0" smtClean="0"/>
            </a:br>
            <a:r>
              <a:rPr lang="en-US" sz="2800" dirty="0" smtClean="0"/>
              <a:t>  </a:t>
            </a:r>
            <a:br>
              <a:rPr lang="en-US" sz="2800" dirty="0" smtClean="0"/>
            </a:b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title"/>
          </p:nvPr>
        </p:nvSpPr>
        <p:spPr bwMode="auto">
          <a:xfrm>
            <a:off x="361950" y="0"/>
            <a:ext cx="11563350" cy="784830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800" dirty="0" smtClean="0">
                <a:latin typeface="Times New Roman" pitchFamily="18" charset="0"/>
                <a:cs typeface="Times New Roman" pitchFamily="18" charset="0"/>
              </a:rPr>
              <a:t>/* The main function that implements </a:t>
            </a:r>
            <a:r>
              <a:rPr lang="en-US" sz="2800" dirty="0" err="1" smtClean="0">
                <a:latin typeface="Times New Roman" pitchFamily="18" charset="0"/>
                <a:cs typeface="Times New Roman" pitchFamily="18" charset="0"/>
              </a:rPr>
              <a:t>QuickSort</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arr</a:t>
            </a:r>
            <a:r>
              <a:rPr lang="en-US" sz="2800" dirty="0" smtClean="0">
                <a:latin typeface="Times New Roman" pitchFamily="18" charset="0"/>
                <a:cs typeface="Times New Roman" pitchFamily="18" charset="0"/>
              </a:rPr>
              <a:t>[] --&gt; Array to be sorted,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low  --&gt; Starting index, </a:t>
            </a:r>
            <a:r>
              <a:rPr lang="en-US" sz="2800" dirty="0" smtClean="0">
                <a:latin typeface="Times New Roman" pitchFamily="18" charset="0"/>
                <a:cs typeface="Times New Roman" pitchFamily="18" charset="0"/>
              </a:rPr>
              <a:t> high</a:t>
            </a:r>
            <a:r>
              <a:rPr lang="en-US" sz="2800" dirty="0" smtClean="0">
                <a:latin typeface="Times New Roman" pitchFamily="18" charset="0"/>
                <a:cs typeface="Times New Roman" pitchFamily="18" charset="0"/>
              </a:rPr>
              <a:t>  --&gt; Ending index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void </a:t>
            </a:r>
            <a:r>
              <a:rPr lang="en-US" sz="2800" dirty="0" err="1" smtClean="0">
                <a:latin typeface="Times New Roman" pitchFamily="18" charset="0"/>
                <a:cs typeface="Times New Roman" pitchFamily="18" charset="0"/>
              </a:rPr>
              <a:t>quickSort</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arr</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low,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high)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if (low &lt; high)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 pi is partitioning index, </a:t>
            </a:r>
            <a:r>
              <a:rPr lang="en-US" sz="2800" dirty="0" err="1" smtClean="0">
                <a:latin typeface="Times New Roman" pitchFamily="18" charset="0"/>
                <a:cs typeface="Times New Roman" pitchFamily="18" charset="0"/>
              </a:rPr>
              <a:t>arr</a:t>
            </a:r>
            <a:r>
              <a:rPr lang="en-US" sz="2800" dirty="0" smtClean="0">
                <a:latin typeface="Times New Roman" pitchFamily="18" charset="0"/>
                <a:cs typeface="Times New Roman" pitchFamily="18" charset="0"/>
              </a:rPr>
              <a:t>[p] is now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right place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pi = partition(</a:t>
            </a:r>
            <a:r>
              <a:rPr lang="en-US" sz="2800" dirty="0" err="1" smtClean="0">
                <a:latin typeface="Times New Roman" pitchFamily="18" charset="0"/>
                <a:cs typeface="Times New Roman" pitchFamily="18" charset="0"/>
              </a:rPr>
              <a:t>arr</a:t>
            </a:r>
            <a:r>
              <a:rPr lang="en-US" sz="2800" dirty="0" smtClean="0">
                <a:latin typeface="Times New Roman" pitchFamily="18" charset="0"/>
                <a:cs typeface="Times New Roman" pitchFamily="18" charset="0"/>
              </a:rPr>
              <a:t>, low, high);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 Separately sort elements before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 partition and after partition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quickSort</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arr</a:t>
            </a:r>
            <a:r>
              <a:rPr lang="en-US" sz="2800" dirty="0" smtClean="0">
                <a:latin typeface="Times New Roman" pitchFamily="18" charset="0"/>
                <a:cs typeface="Times New Roman" pitchFamily="18" charset="0"/>
              </a:rPr>
              <a:t>, low, pi - 1);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quickSort</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arr</a:t>
            </a:r>
            <a:r>
              <a:rPr lang="en-US" sz="2800" dirty="0" smtClean="0">
                <a:latin typeface="Times New Roman" pitchFamily="18" charset="0"/>
                <a:cs typeface="Times New Roman" pitchFamily="18" charset="0"/>
              </a:rPr>
              <a:t>, pi + 1, high);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r>
              <a:rPr lang="en-US" sz="2800" dirty="0" smtClean="0"/>
              <a:t/>
            </a:r>
            <a:br>
              <a:rPr lang="en-US" sz="2800" dirty="0" smtClean="0"/>
            </a:br>
            <a:r>
              <a:rPr lang="en-US" sz="2800" dirty="0" smtClean="0"/>
              <a:t/>
            </a:r>
            <a:br>
              <a:rPr lang="en-US" sz="2800" dirty="0" smtClean="0"/>
            </a:br>
            <a:r>
              <a:rPr lang="en-US" sz="2800" dirty="0" smtClean="0"/>
              <a:t>  </a:t>
            </a:r>
            <a:br>
              <a:rPr lang="en-US" sz="2800" dirty="0" smtClean="0"/>
            </a:b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title"/>
          </p:nvPr>
        </p:nvSpPr>
        <p:spPr bwMode="auto">
          <a:xfrm>
            <a:off x="361950" y="0"/>
            <a:ext cx="11563350" cy="90116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800" dirty="0" smtClean="0">
                <a:latin typeface="Times New Roman" pitchFamily="18" charset="0"/>
                <a:cs typeface="Times New Roman" pitchFamily="18" charset="0"/>
              </a:rPr>
              <a:t>/* Function to print an array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void </a:t>
            </a:r>
            <a:r>
              <a:rPr lang="en-US" sz="2800" dirty="0" err="1" smtClean="0">
                <a:latin typeface="Times New Roman" pitchFamily="18" charset="0"/>
                <a:cs typeface="Times New Roman" pitchFamily="18" charset="0"/>
              </a:rPr>
              <a:t>printArray</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arr</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size)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for (</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=0; </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 &lt; size; </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printf</a:t>
            </a:r>
            <a:r>
              <a:rPr lang="en-US" sz="2800" dirty="0" smtClean="0">
                <a:latin typeface="Times New Roman" pitchFamily="18" charset="0"/>
                <a:cs typeface="Times New Roman" pitchFamily="18" charset="0"/>
              </a:rPr>
              <a:t>("%d ", </a:t>
            </a:r>
            <a:r>
              <a:rPr lang="en-US" sz="2800" dirty="0" err="1" smtClean="0">
                <a:latin typeface="Times New Roman" pitchFamily="18" charset="0"/>
                <a:cs typeface="Times New Roman" pitchFamily="18" charset="0"/>
              </a:rPr>
              <a:t>arr</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printf</a:t>
            </a:r>
            <a:r>
              <a:rPr lang="en-US" sz="2800" dirty="0" smtClean="0">
                <a:latin typeface="Times New Roman" pitchFamily="18" charset="0"/>
                <a:cs typeface="Times New Roman" pitchFamily="18" charset="0"/>
              </a:rPr>
              <a:t>("n");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Driver program to test above functions </a:t>
            </a:r>
            <a:br>
              <a:rPr lang="en-US" sz="2800" dirty="0" smtClean="0">
                <a:latin typeface="Times New Roman" pitchFamily="18" charset="0"/>
                <a:cs typeface="Times New Roman" pitchFamily="18" charset="0"/>
              </a:rPr>
            </a:b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main()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arr</a:t>
            </a:r>
            <a:r>
              <a:rPr lang="en-US" sz="2800" dirty="0" smtClean="0">
                <a:latin typeface="Times New Roman" pitchFamily="18" charset="0"/>
                <a:cs typeface="Times New Roman" pitchFamily="18" charset="0"/>
              </a:rPr>
              <a:t>[] = {10, 7, 8, 9, 1, 5};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n = </a:t>
            </a:r>
            <a:r>
              <a:rPr lang="en-US" sz="2800" dirty="0" err="1" smtClean="0">
                <a:latin typeface="Times New Roman" pitchFamily="18" charset="0"/>
                <a:cs typeface="Times New Roman" pitchFamily="18" charset="0"/>
              </a:rPr>
              <a:t>sizeof</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arr</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sizeof</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arr</a:t>
            </a:r>
            <a:r>
              <a:rPr lang="en-US" sz="2800" dirty="0" smtClean="0">
                <a:latin typeface="Times New Roman" pitchFamily="18" charset="0"/>
                <a:cs typeface="Times New Roman" pitchFamily="18" charset="0"/>
              </a:rPr>
              <a:t>[0]);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quickSort</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arr</a:t>
            </a:r>
            <a:r>
              <a:rPr lang="en-US" sz="2800" dirty="0" smtClean="0">
                <a:latin typeface="Times New Roman" pitchFamily="18" charset="0"/>
                <a:cs typeface="Times New Roman" pitchFamily="18" charset="0"/>
              </a:rPr>
              <a:t>, 0, n-1);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printf</a:t>
            </a:r>
            <a:r>
              <a:rPr lang="en-US" sz="2800" dirty="0" smtClean="0">
                <a:latin typeface="Times New Roman" pitchFamily="18" charset="0"/>
                <a:cs typeface="Times New Roman" pitchFamily="18" charset="0"/>
              </a:rPr>
              <a:t>("Sorted array: n");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printArray</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arr</a:t>
            </a:r>
            <a:r>
              <a:rPr lang="en-US" sz="2800" dirty="0" smtClean="0">
                <a:latin typeface="Times New Roman" pitchFamily="18" charset="0"/>
                <a:cs typeface="Times New Roman" pitchFamily="18" charset="0"/>
              </a:rPr>
              <a:t>, n);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return 0;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t>
            </a:r>
            <a:br>
              <a:rPr lang="en-US" sz="2800" dirty="0" smtClean="0"/>
            </a:b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9175"/>
            <a:ext cx="10515600" cy="1325563"/>
          </a:xfrm>
        </p:spPr>
        <p:txBody>
          <a:bodyPr/>
          <a:lstStyle/>
          <a:p>
            <a:pPr algn="ctr"/>
            <a:r>
              <a:rPr lang="en-US" b="1" dirty="0" smtClean="0"/>
              <a:t>Merge Sort Algorithm</a:t>
            </a:r>
            <a:br>
              <a:rPr lang="en-US" b="1" dirty="0" smtClean="0"/>
            </a:br>
            <a:endParaRPr lang="en-US"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457201"/>
            <a:ext cx="9944100" cy="5581649"/>
          </a:xfrm>
        </p:spPr>
        <p:txBody>
          <a:bodyPr>
            <a:noAutofit/>
          </a:bodyPr>
          <a:lstStyle/>
          <a:p>
            <a:pPr algn="just"/>
            <a:r>
              <a:rPr lang="en-US" dirty="0" smtClean="0">
                <a:latin typeface="Times New Roman" pitchFamily="18" charset="0"/>
                <a:cs typeface="Times New Roman" pitchFamily="18" charset="0"/>
              </a:rPr>
              <a:t>Merge Sort follows the rule of </a:t>
            </a:r>
            <a:r>
              <a:rPr lang="en-US" b="1" dirty="0" smtClean="0">
                <a:latin typeface="Times New Roman" pitchFamily="18" charset="0"/>
                <a:cs typeface="Times New Roman" pitchFamily="18" charset="0"/>
              </a:rPr>
              <a:t>Divide and Conquer</a:t>
            </a:r>
            <a:r>
              <a:rPr lang="en-US" dirty="0" smtClean="0">
                <a:latin typeface="Times New Roman" pitchFamily="18" charset="0"/>
                <a:cs typeface="Times New Roman" pitchFamily="18" charset="0"/>
              </a:rPr>
              <a:t> to sort a given set of numbers/elements, recursively, hence consuming less time.</a:t>
            </a:r>
          </a:p>
          <a:p>
            <a:pPr algn="just"/>
            <a:r>
              <a:rPr lang="en-US" dirty="0" smtClean="0">
                <a:latin typeface="Times New Roman" pitchFamily="18" charset="0"/>
                <a:cs typeface="Times New Roman" pitchFamily="18" charset="0"/>
              </a:rPr>
              <a:t>Selection Sort and Insertion Sort, both of which have a worst-case running time of O(n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As the size of input grows, insertion and selection sort can take a long time to run.</a:t>
            </a:r>
          </a:p>
          <a:p>
            <a:pPr algn="just"/>
            <a:r>
              <a:rPr lang="en-US" dirty="0" smtClean="0">
                <a:latin typeface="Times New Roman" pitchFamily="18" charset="0"/>
                <a:cs typeface="Times New Roman" pitchFamily="18" charset="0"/>
              </a:rPr>
              <a:t>Merge sort , on the other hand, runs in O(n*log n) time in all the cases.</a:t>
            </a:r>
          </a:p>
          <a:p>
            <a:pPr algn="just"/>
            <a:r>
              <a:rPr lang="en-US" b="1" dirty="0" smtClean="0">
                <a:latin typeface="Times New Roman" pitchFamily="18" charset="0"/>
                <a:cs typeface="Times New Roman" pitchFamily="18" charset="0"/>
              </a:rPr>
              <a:t>Divide and Conquer</a:t>
            </a:r>
          </a:p>
          <a:p>
            <a:pPr algn="just"/>
            <a:r>
              <a:rPr lang="en-US" dirty="0" smtClean="0">
                <a:latin typeface="Times New Roman" pitchFamily="18" charset="0"/>
                <a:cs typeface="Times New Roman" pitchFamily="18" charset="0"/>
              </a:rPr>
              <a:t>There can break a single big problem into smaller sub-problems, solve the smaller sub-problems and combine their solutions to find the solution for the original big problem, it becomes easier to solve the whole problem.</a:t>
            </a:r>
          </a:p>
          <a:p>
            <a:pPr algn="just"/>
            <a:endParaRPr lang="en-US" sz="2400" dirty="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152400"/>
            <a:ext cx="11353800" cy="6481763"/>
          </a:xfrm>
        </p:spPr>
        <p:txBody>
          <a:bodyPr>
            <a:noAutofit/>
          </a:bodyPr>
          <a:lstStyle/>
          <a:p>
            <a:pPr algn="just"/>
            <a:r>
              <a:rPr lang="en-US" sz="3200" dirty="0" smtClean="0">
                <a:latin typeface="Times New Roman" pitchFamily="18" charset="0"/>
                <a:cs typeface="Times New Roman" pitchFamily="18" charset="0"/>
              </a:rPr>
              <a:t>In </a:t>
            </a:r>
            <a:r>
              <a:rPr lang="en-US" sz="3200" b="1" dirty="0" smtClean="0">
                <a:latin typeface="Times New Roman" pitchFamily="18" charset="0"/>
                <a:cs typeface="Times New Roman" pitchFamily="18" charset="0"/>
              </a:rPr>
              <a:t>Merge Sort</a:t>
            </a:r>
            <a:r>
              <a:rPr lang="en-US" sz="3200" dirty="0" smtClean="0">
                <a:latin typeface="Times New Roman" pitchFamily="18" charset="0"/>
                <a:cs typeface="Times New Roman" pitchFamily="18" charset="0"/>
              </a:rPr>
              <a:t>, the given unsorted array with n elements, is divided into n </a:t>
            </a:r>
            <a:r>
              <a:rPr lang="en-US" sz="3200" dirty="0" err="1" smtClean="0">
                <a:latin typeface="Times New Roman" pitchFamily="18" charset="0"/>
                <a:cs typeface="Times New Roman" pitchFamily="18" charset="0"/>
              </a:rPr>
              <a:t>subarrays</a:t>
            </a:r>
            <a:r>
              <a:rPr lang="en-US" sz="3200" dirty="0" smtClean="0">
                <a:latin typeface="Times New Roman" pitchFamily="18" charset="0"/>
                <a:cs typeface="Times New Roman" pitchFamily="18" charset="0"/>
              </a:rPr>
              <a:t>, each having </a:t>
            </a:r>
            <a:r>
              <a:rPr lang="en-US" sz="3200" b="1" dirty="0" smtClean="0">
                <a:latin typeface="Times New Roman" pitchFamily="18" charset="0"/>
                <a:cs typeface="Times New Roman" pitchFamily="18" charset="0"/>
              </a:rPr>
              <a:t>one</a:t>
            </a:r>
            <a:r>
              <a:rPr lang="en-US" sz="3200" dirty="0" smtClean="0">
                <a:latin typeface="Times New Roman" pitchFamily="18" charset="0"/>
                <a:cs typeface="Times New Roman" pitchFamily="18" charset="0"/>
              </a:rPr>
              <a:t> element, because a single element is always sorted in itself. Then, it repeatedly merges these </a:t>
            </a:r>
            <a:r>
              <a:rPr lang="en-US" sz="3200" dirty="0" err="1" smtClean="0">
                <a:latin typeface="Times New Roman" pitchFamily="18" charset="0"/>
                <a:cs typeface="Times New Roman" pitchFamily="18" charset="0"/>
              </a:rPr>
              <a:t>subarrays</a:t>
            </a:r>
            <a:r>
              <a:rPr lang="en-US" sz="3200" dirty="0" smtClean="0">
                <a:latin typeface="Times New Roman" pitchFamily="18" charset="0"/>
                <a:cs typeface="Times New Roman" pitchFamily="18" charset="0"/>
              </a:rPr>
              <a:t>, to produce new sorted </a:t>
            </a:r>
            <a:r>
              <a:rPr lang="en-US" sz="3200" dirty="0" err="1" smtClean="0">
                <a:latin typeface="Times New Roman" pitchFamily="18" charset="0"/>
                <a:cs typeface="Times New Roman" pitchFamily="18" charset="0"/>
              </a:rPr>
              <a:t>subarrays</a:t>
            </a:r>
            <a:r>
              <a:rPr lang="en-US" sz="3200" dirty="0" smtClean="0">
                <a:latin typeface="Times New Roman" pitchFamily="18" charset="0"/>
                <a:cs typeface="Times New Roman" pitchFamily="18" charset="0"/>
              </a:rPr>
              <a:t>, and in the end, one complete sorted array is produced.</a:t>
            </a:r>
          </a:p>
          <a:p>
            <a:pPr algn="just"/>
            <a:r>
              <a:rPr lang="en-US" sz="3200" dirty="0" smtClean="0">
                <a:latin typeface="Times New Roman" pitchFamily="18" charset="0"/>
                <a:cs typeface="Times New Roman" pitchFamily="18" charset="0"/>
              </a:rPr>
              <a:t>The concept of Divide and Conquer involves three steps:</a:t>
            </a:r>
          </a:p>
          <a:p>
            <a:pPr algn="just"/>
            <a:r>
              <a:rPr lang="en-US" sz="3200" b="1" dirty="0" smtClean="0">
                <a:latin typeface="Times New Roman" pitchFamily="18" charset="0"/>
                <a:cs typeface="Times New Roman" pitchFamily="18" charset="0"/>
              </a:rPr>
              <a:t>Divide</a:t>
            </a:r>
            <a:r>
              <a:rPr lang="en-US" sz="3200" dirty="0" smtClean="0">
                <a:latin typeface="Times New Roman" pitchFamily="18" charset="0"/>
                <a:cs typeface="Times New Roman" pitchFamily="18" charset="0"/>
              </a:rPr>
              <a:t> the problem into multiple small problems.</a:t>
            </a:r>
          </a:p>
          <a:p>
            <a:pPr algn="just"/>
            <a:r>
              <a:rPr lang="en-US" sz="3200" b="1" dirty="0" smtClean="0">
                <a:latin typeface="Times New Roman" pitchFamily="18" charset="0"/>
                <a:cs typeface="Times New Roman" pitchFamily="18" charset="0"/>
              </a:rPr>
              <a:t>Conquer</a:t>
            </a:r>
            <a:r>
              <a:rPr lang="en-US" sz="3200" dirty="0" smtClean="0">
                <a:latin typeface="Times New Roman" pitchFamily="18" charset="0"/>
                <a:cs typeface="Times New Roman" pitchFamily="18" charset="0"/>
              </a:rPr>
              <a:t> the </a:t>
            </a:r>
            <a:r>
              <a:rPr lang="en-US" sz="3200" dirty="0" err="1" smtClean="0">
                <a:latin typeface="Times New Roman" pitchFamily="18" charset="0"/>
                <a:cs typeface="Times New Roman" pitchFamily="18" charset="0"/>
              </a:rPr>
              <a:t>subproblems</a:t>
            </a:r>
            <a:r>
              <a:rPr lang="en-US" sz="3200" dirty="0" smtClean="0">
                <a:latin typeface="Times New Roman" pitchFamily="18" charset="0"/>
                <a:cs typeface="Times New Roman" pitchFamily="18" charset="0"/>
              </a:rPr>
              <a:t> by solving them. The idea is to break down the problem into atomic </a:t>
            </a:r>
            <a:r>
              <a:rPr lang="en-US" sz="3200" dirty="0" err="1" smtClean="0">
                <a:latin typeface="Times New Roman" pitchFamily="18" charset="0"/>
                <a:cs typeface="Times New Roman" pitchFamily="18" charset="0"/>
              </a:rPr>
              <a:t>subproblems</a:t>
            </a:r>
            <a:r>
              <a:rPr lang="en-US" sz="3200" dirty="0" smtClean="0">
                <a:latin typeface="Times New Roman" pitchFamily="18" charset="0"/>
                <a:cs typeface="Times New Roman" pitchFamily="18" charset="0"/>
              </a:rPr>
              <a:t>, where they are actually solved.</a:t>
            </a:r>
          </a:p>
          <a:p>
            <a:pPr algn="just"/>
            <a:r>
              <a:rPr lang="en-US" sz="3200" b="1" dirty="0" smtClean="0">
                <a:latin typeface="Times New Roman" pitchFamily="18" charset="0"/>
                <a:cs typeface="Times New Roman" pitchFamily="18" charset="0"/>
              </a:rPr>
              <a:t>Combine</a:t>
            </a:r>
            <a:r>
              <a:rPr lang="en-US" sz="3200" dirty="0" smtClean="0">
                <a:latin typeface="Times New Roman" pitchFamily="18" charset="0"/>
                <a:cs typeface="Times New Roman" pitchFamily="18" charset="0"/>
              </a:rPr>
              <a:t> the solutions of the </a:t>
            </a:r>
            <a:r>
              <a:rPr lang="en-US" sz="3200" dirty="0" err="1" smtClean="0">
                <a:latin typeface="Times New Roman" pitchFamily="18" charset="0"/>
                <a:cs typeface="Times New Roman" pitchFamily="18" charset="0"/>
              </a:rPr>
              <a:t>subproblems</a:t>
            </a:r>
            <a:r>
              <a:rPr lang="en-US" sz="3200" dirty="0" smtClean="0">
                <a:latin typeface="Times New Roman" pitchFamily="18" charset="0"/>
                <a:cs typeface="Times New Roman" pitchFamily="18" charset="0"/>
              </a:rPr>
              <a:t> to find the solution of the actual problem.</a:t>
            </a:r>
          </a:p>
          <a:p>
            <a:pPr algn="just">
              <a:buNone/>
            </a:pPr>
            <a:endParaRPr lang="en-US" sz="3200" dirty="0" smtClean="0">
              <a:latin typeface="Times New Roman" pitchFamily="18" charset="0"/>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152400"/>
            <a:ext cx="11353800" cy="6481763"/>
          </a:xfrm>
        </p:spPr>
        <p:txBody>
          <a:bodyPr>
            <a:noAutofit/>
          </a:bodyPr>
          <a:lstStyle/>
          <a:p>
            <a:endParaRPr lang="en-US" sz="2400" dirty="0"/>
          </a:p>
        </p:txBody>
      </p:sp>
      <p:pic>
        <p:nvPicPr>
          <p:cNvPr id="4" name="Picture 3" descr="Divide and Conquer algorithm"/>
          <p:cNvPicPr/>
          <p:nvPr/>
        </p:nvPicPr>
        <p:blipFill>
          <a:blip r:embed="rId2"/>
          <a:srcRect/>
          <a:stretch>
            <a:fillRect/>
          </a:stretch>
        </p:blipFill>
        <p:spPr bwMode="auto">
          <a:xfrm>
            <a:off x="590550" y="228600"/>
            <a:ext cx="11144249" cy="638175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orking of Merge Sort algorithm"/>
          <p:cNvPicPr>
            <a:picLocks noGrp="1"/>
          </p:cNvPicPr>
          <p:nvPr>
            <p:ph idx="1"/>
          </p:nvPr>
        </p:nvPicPr>
        <p:blipFill>
          <a:blip r:embed="rId2"/>
          <a:srcRect/>
          <a:stretch>
            <a:fillRect/>
          </a:stretch>
        </p:blipFill>
        <p:spPr bwMode="auto">
          <a:xfrm>
            <a:off x="0" y="152400"/>
            <a:ext cx="12192000" cy="6481763"/>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4625"/>
            <a:ext cx="10515600" cy="796925"/>
          </a:xfrm>
        </p:spPr>
        <p:txBody>
          <a:bodyPr>
            <a:normAutofit fontScale="90000"/>
          </a:bodyPr>
          <a:lstStyle/>
          <a:p>
            <a:pPr algn="ctr"/>
            <a:r>
              <a:rPr lang="en-US" b="1" dirty="0" smtClean="0">
                <a:latin typeface="Times New Roman" pitchFamily="18" charset="0"/>
                <a:cs typeface="Times New Roman" pitchFamily="18" charset="0"/>
              </a:rPr>
              <a:t>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Bubble Sort Algorithm</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219200"/>
            <a:ext cx="10515600" cy="5314950"/>
          </a:xfrm>
        </p:spPr>
        <p:txBody>
          <a:bodyPr>
            <a:normAutofit fontScale="92500" lnSpcReduction="20000"/>
          </a:bodyPr>
          <a:lstStyle/>
          <a:p>
            <a:pPr algn="just"/>
            <a:r>
              <a:rPr lang="en-US" b="1" dirty="0" smtClean="0">
                <a:latin typeface="Times New Roman" pitchFamily="18" charset="0"/>
                <a:cs typeface="Times New Roman" pitchFamily="18" charset="0"/>
              </a:rPr>
              <a:t>Bubble Sort</a:t>
            </a:r>
            <a:r>
              <a:rPr lang="en-US" dirty="0" smtClean="0">
                <a:latin typeface="Times New Roman" pitchFamily="18" charset="0"/>
                <a:cs typeface="Times New Roman" pitchFamily="18" charset="0"/>
              </a:rPr>
              <a:t> is a simple algorithm which is used to sort a given set of n elements provided in form of an array with n number of elements. Bubble Sort compares all the element one by one and sort them based on their values.</a:t>
            </a:r>
          </a:p>
          <a:p>
            <a:pPr algn="just"/>
            <a:r>
              <a:rPr lang="en-US" dirty="0" smtClean="0">
                <a:latin typeface="Times New Roman" pitchFamily="18" charset="0"/>
                <a:cs typeface="Times New Roman" pitchFamily="18" charset="0"/>
              </a:rPr>
              <a:t>If the given array has to be sorted in ascending order, then bubble sort will start by comparing the first element of the array with the second element, if the first element is greater than the second element, it will </a:t>
            </a:r>
            <a:r>
              <a:rPr lang="en-US" b="1" dirty="0" smtClean="0">
                <a:latin typeface="Times New Roman" pitchFamily="18" charset="0"/>
                <a:cs typeface="Times New Roman" pitchFamily="18" charset="0"/>
              </a:rPr>
              <a:t>swap</a:t>
            </a:r>
            <a:r>
              <a:rPr lang="en-US" dirty="0" smtClean="0">
                <a:latin typeface="Times New Roman" pitchFamily="18" charset="0"/>
                <a:cs typeface="Times New Roman" pitchFamily="18" charset="0"/>
              </a:rPr>
              <a:t> both the elements, and then move on to compare the second and the third element, and so on.</a:t>
            </a:r>
          </a:p>
          <a:p>
            <a:pPr algn="just"/>
            <a:r>
              <a:rPr lang="en-US" dirty="0" smtClean="0">
                <a:latin typeface="Times New Roman" pitchFamily="18" charset="0"/>
                <a:cs typeface="Times New Roman" pitchFamily="18" charset="0"/>
              </a:rPr>
              <a:t>If we have total n elements, then we need to repeat this process for n-1 times.</a:t>
            </a:r>
          </a:p>
          <a:p>
            <a:pPr algn="just"/>
            <a:r>
              <a:rPr lang="en-US" dirty="0" smtClean="0">
                <a:latin typeface="Times New Roman" pitchFamily="18" charset="0"/>
                <a:cs typeface="Times New Roman" pitchFamily="18" charset="0"/>
              </a:rPr>
              <a:t>It is known as </a:t>
            </a:r>
            <a:r>
              <a:rPr lang="en-US" b="1" dirty="0" smtClean="0">
                <a:latin typeface="Times New Roman" pitchFamily="18" charset="0"/>
                <a:cs typeface="Times New Roman" pitchFamily="18" charset="0"/>
              </a:rPr>
              <a:t>bubble sort</a:t>
            </a:r>
            <a:r>
              <a:rPr lang="en-US" dirty="0" smtClean="0">
                <a:latin typeface="Times New Roman" pitchFamily="18" charset="0"/>
                <a:cs typeface="Times New Roman" pitchFamily="18" charset="0"/>
              </a:rPr>
              <a:t>, because with every complete iteration the largest element in the given array, bubbles up towards the last place or the highest index, just like a water bubble rises up to the water surface.</a:t>
            </a:r>
          </a:p>
          <a:p>
            <a:pPr algn="just"/>
            <a:r>
              <a:rPr lang="en-US" dirty="0" smtClean="0">
                <a:latin typeface="Times New Roman" pitchFamily="18" charset="0"/>
                <a:cs typeface="Times New Roman" pitchFamily="18" charset="0"/>
              </a:rPr>
              <a:t>Sorting takes place by stepping through all the elements one-by-one and comparing it with the adjacent element and swapping them if required.</a:t>
            </a:r>
          </a:p>
          <a:p>
            <a:pPr algn="just"/>
            <a:endParaRPr lang="en-US" dirty="0">
              <a:latin typeface="Times New Roman" pitchFamily="18" charset="0"/>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152400"/>
            <a:ext cx="11353800" cy="6481763"/>
          </a:xfrm>
        </p:spPr>
        <p:txBody>
          <a:bodyPr>
            <a:noAutofit/>
          </a:bodyPr>
          <a:lstStyle/>
          <a:p>
            <a:pPr algn="just"/>
            <a:r>
              <a:rPr lang="en-US" sz="3200" dirty="0" smtClean="0">
                <a:latin typeface="Times New Roman" pitchFamily="18" charset="0"/>
                <a:cs typeface="Times New Roman" pitchFamily="18" charset="0"/>
              </a:rPr>
              <a:t>Following are the steps in merge sort :</a:t>
            </a:r>
          </a:p>
          <a:p>
            <a:pPr lvl="0" algn="just"/>
            <a:r>
              <a:rPr lang="en-US" sz="3200" dirty="0" smtClean="0">
                <a:latin typeface="Times New Roman" pitchFamily="18" charset="0"/>
                <a:cs typeface="Times New Roman" pitchFamily="18" charset="0"/>
              </a:rPr>
              <a:t>Let us take a variable p and store the starting index of an array in this. And take another variable r and store the last index of array in it.</a:t>
            </a:r>
          </a:p>
          <a:p>
            <a:pPr lvl="0" algn="just"/>
            <a:r>
              <a:rPr lang="en-US" sz="3200" dirty="0" smtClean="0">
                <a:latin typeface="Times New Roman" pitchFamily="18" charset="0"/>
                <a:cs typeface="Times New Roman" pitchFamily="18" charset="0"/>
              </a:rPr>
              <a:t>Then there find the middle of the array using the formula (p + r)/2 and mark the middle index as q, and break the array into two </a:t>
            </a:r>
            <a:r>
              <a:rPr lang="en-US" sz="3200" dirty="0" err="1" smtClean="0">
                <a:latin typeface="Times New Roman" pitchFamily="18" charset="0"/>
                <a:cs typeface="Times New Roman" pitchFamily="18" charset="0"/>
              </a:rPr>
              <a:t>subarrays</a:t>
            </a:r>
            <a:r>
              <a:rPr lang="en-US" sz="3200" dirty="0" smtClean="0">
                <a:latin typeface="Times New Roman" pitchFamily="18" charset="0"/>
                <a:cs typeface="Times New Roman" pitchFamily="18" charset="0"/>
              </a:rPr>
              <a:t>, from p to q and from q + 1 to r index.</a:t>
            </a:r>
          </a:p>
          <a:p>
            <a:pPr lvl="0" algn="just"/>
            <a:r>
              <a:rPr lang="en-US" sz="3200" dirty="0" smtClean="0">
                <a:latin typeface="Times New Roman" pitchFamily="18" charset="0"/>
                <a:cs typeface="Times New Roman" pitchFamily="18" charset="0"/>
              </a:rPr>
              <a:t>Then we divide these 2 </a:t>
            </a:r>
            <a:r>
              <a:rPr lang="en-US" sz="3200" dirty="0" err="1" smtClean="0">
                <a:latin typeface="Times New Roman" pitchFamily="18" charset="0"/>
                <a:cs typeface="Times New Roman" pitchFamily="18" charset="0"/>
              </a:rPr>
              <a:t>subarrays</a:t>
            </a:r>
            <a:r>
              <a:rPr lang="en-US" sz="3200" dirty="0" smtClean="0">
                <a:latin typeface="Times New Roman" pitchFamily="18" charset="0"/>
                <a:cs typeface="Times New Roman" pitchFamily="18" charset="0"/>
              </a:rPr>
              <a:t> again, just like we divided our main array and this continues.</a:t>
            </a:r>
          </a:p>
          <a:p>
            <a:pPr algn="just"/>
            <a:r>
              <a:rPr lang="en-US" sz="3200" dirty="0" smtClean="0">
                <a:latin typeface="Times New Roman" pitchFamily="18" charset="0"/>
                <a:cs typeface="Times New Roman" pitchFamily="18" charset="0"/>
              </a:rPr>
              <a:t>Once we have divided the main array into </a:t>
            </a:r>
            <a:r>
              <a:rPr lang="en-US" sz="3200" dirty="0" err="1" smtClean="0">
                <a:latin typeface="Times New Roman" pitchFamily="18" charset="0"/>
                <a:cs typeface="Times New Roman" pitchFamily="18" charset="0"/>
              </a:rPr>
              <a:t>subarrays</a:t>
            </a:r>
            <a:r>
              <a:rPr lang="en-US" sz="3200" dirty="0" smtClean="0">
                <a:latin typeface="Times New Roman" pitchFamily="18" charset="0"/>
                <a:cs typeface="Times New Roman" pitchFamily="18" charset="0"/>
              </a:rPr>
              <a:t> with single elements, then we start merging the </a:t>
            </a:r>
            <a:r>
              <a:rPr lang="en-US" sz="3200" dirty="0" err="1" smtClean="0">
                <a:latin typeface="Times New Roman" pitchFamily="18" charset="0"/>
                <a:cs typeface="Times New Roman" pitchFamily="18" charset="0"/>
              </a:rPr>
              <a:t>subarrays</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152400"/>
            <a:ext cx="11353800" cy="6481763"/>
          </a:xfrm>
        </p:spPr>
        <p:txBody>
          <a:bodyPr>
            <a:noAutofit/>
          </a:bodyPr>
          <a:lstStyle/>
          <a:p>
            <a:pPr lvl="1">
              <a:buNone/>
            </a:pPr>
            <a:r>
              <a:rPr lang="en-US" sz="2800" b="1" dirty="0" smtClean="0">
                <a:latin typeface="Times New Roman" pitchFamily="18" charset="0"/>
                <a:cs typeface="Times New Roman" pitchFamily="18" charset="0"/>
              </a:rPr>
              <a:t>Implementing Merge Sort </a:t>
            </a:r>
            <a:r>
              <a:rPr lang="en-US" sz="2800" b="1" dirty="0" smtClean="0">
                <a:latin typeface="Times New Roman" pitchFamily="18" charset="0"/>
                <a:cs typeface="Times New Roman" pitchFamily="18" charset="0"/>
              </a:rPr>
              <a:t>Algorithm</a:t>
            </a:r>
          </a:p>
          <a:p>
            <a:pPr lvl="1">
              <a:buNone/>
            </a:pPr>
            <a:r>
              <a:rPr lang="en-US" sz="2800" dirty="0" smtClean="0">
                <a:latin typeface="Times New Roman" pitchFamily="18" charset="0"/>
                <a:cs typeface="Times New Roman" pitchFamily="18" charset="0"/>
              </a:rPr>
              <a:t>/* a[] is the array, p is starting index, that is 0, and r is the last index of array. </a:t>
            </a:r>
            <a:r>
              <a:rPr lang="en-US" sz="2800" dirty="0" smtClean="0">
                <a:latin typeface="Times New Roman" pitchFamily="18" charset="0"/>
                <a:cs typeface="Times New Roman" pitchFamily="18" charset="0"/>
              </a:rPr>
              <a:t>*/ </a:t>
            </a:r>
          </a:p>
          <a:p>
            <a:pPr lvl="1">
              <a:buNone/>
            </a:pPr>
            <a:r>
              <a:rPr lang="en-US" sz="28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include &lt;</a:t>
            </a:r>
            <a:r>
              <a:rPr lang="en-US" sz="2800" dirty="0" err="1" smtClean="0">
                <a:latin typeface="Times New Roman" pitchFamily="18" charset="0"/>
                <a:cs typeface="Times New Roman" pitchFamily="18" charset="0"/>
              </a:rPr>
              <a:t>stdio.h</a:t>
            </a:r>
            <a:r>
              <a:rPr lang="en-US" sz="2800" dirty="0" smtClean="0">
                <a:latin typeface="Times New Roman" pitchFamily="18" charset="0"/>
                <a:cs typeface="Times New Roman" pitchFamily="18" charset="0"/>
              </a:rPr>
              <a:t>&gt; </a:t>
            </a:r>
            <a:endParaRPr lang="en-US" sz="2800" dirty="0" smtClean="0">
              <a:latin typeface="Times New Roman" pitchFamily="18" charset="0"/>
              <a:cs typeface="Times New Roman" pitchFamily="18" charset="0"/>
            </a:endParaRPr>
          </a:p>
          <a:p>
            <a:pPr lvl="1">
              <a:buNone/>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lets take a[5] = {32, 45, 67, 2, 7} as the array to be sorted. </a:t>
            </a:r>
            <a:endParaRPr lang="en-US" sz="2800" dirty="0" smtClean="0">
              <a:latin typeface="Times New Roman" pitchFamily="18" charset="0"/>
              <a:cs typeface="Times New Roman" pitchFamily="18" charset="0"/>
            </a:endParaRPr>
          </a:p>
          <a:p>
            <a:pPr lvl="1">
              <a:buNone/>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merge sort function </a:t>
            </a:r>
            <a:endParaRPr lang="en-US" sz="2800" dirty="0" smtClean="0">
              <a:latin typeface="Times New Roman" pitchFamily="18" charset="0"/>
              <a:cs typeface="Times New Roman" pitchFamily="18" charset="0"/>
            </a:endParaRPr>
          </a:p>
          <a:p>
            <a:pPr lvl="1">
              <a:buNone/>
            </a:pPr>
            <a:r>
              <a:rPr lang="en-US" sz="2800" dirty="0" smtClean="0">
                <a:latin typeface="Times New Roman" pitchFamily="18" charset="0"/>
                <a:cs typeface="Times New Roman" pitchFamily="18" charset="0"/>
              </a:rPr>
              <a:t>void </a:t>
            </a:r>
            <a:r>
              <a:rPr lang="en-US" sz="2800" dirty="0" err="1" smtClean="0">
                <a:latin typeface="Times New Roman" pitchFamily="18" charset="0"/>
                <a:cs typeface="Times New Roman" pitchFamily="18" charset="0"/>
              </a:rPr>
              <a:t>mergeSort</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a[],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p,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r) </a:t>
            </a:r>
            <a:endParaRPr lang="en-US" sz="2800" dirty="0" smtClean="0">
              <a:latin typeface="Times New Roman" pitchFamily="18" charset="0"/>
              <a:cs typeface="Times New Roman" pitchFamily="18" charset="0"/>
            </a:endParaRPr>
          </a:p>
          <a:p>
            <a:pPr lvl="1">
              <a:buNone/>
            </a:pPr>
            <a:r>
              <a:rPr lang="en-US" sz="2800" dirty="0" smtClean="0">
                <a:latin typeface="Times New Roman" pitchFamily="18" charset="0"/>
                <a:cs typeface="Times New Roman" pitchFamily="18" charset="0"/>
              </a:rPr>
              <a:t>{ </a:t>
            </a:r>
          </a:p>
          <a:p>
            <a:pPr lvl="1">
              <a:buNone/>
            </a:pP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q; </a:t>
            </a:r>
            <a:endParaRPr lang="en-US" sz="2800" dirty="0" smtClean="0">
              <a:latin typeface="Times New Roman" pitchFamily="18" charset="0"/>
              <a:cs typeface="Times New Roman" pitchFamily="18" charset="0"/>
            </a:endParaRPr>
          </a:p>
          <a:p>
            <a:pPr lvl="1">
              <a:buNone/>
            </a:pPr>
            <a:r>
              <a:rPr lang="en-US" sz="2800" dirty="0" smtClean="0">
                <a:latin typeface="Times New Roman" pitchFamily="18" charset="0"/>
                <a:cs typeface="Times New Roman" pitchFamily="18" charset="0"/>
              </a:rPr>
              <a:t>if(p </a:t>
            </a:r>
            <a:r>
              <a:rPr lang="en-US" sz="2800" dirty="0" smtClean="0">
                <a:latin typeface="Times New Roman" pitchFamily="18" charset="0"/>
                <a:cs typeface="Times New Roman" pitchFamily="18" charset="0"/>
              </a:rPr>
              <a:t>&lt; r) { q = (p + r) / 2</a:t>
            </a:r>
            <a:r>
              <a:rPr lang="en-US" sz="2800" dirty="0" smtClean="0">
                <a:latin typeface="Times New Roman" pitchFamily="18" charset="0"/>
                <a:cs typeface="Times New Roman" pitchFamily="18" charset="0"/>
              </a:rPr>
              <a:t>;</a:t>
            </a:r>
          </a:p>
          <a:p>
            <a:pPr lvl="1">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mergeSort</a:t>
            </a:r>
            <a:r>
              <a:rPr lang="en-US" sz="2800" dirty="0" smtClean="0">
                <a:latin typeface="Times New Roman" pitchFamily="18" charset="0"/>
                <a:cs typeface="Times New Roman" pitchFamily="18" charset="0"/>
              </a:rPr>
              <a:t>(a, p, q); </a:t>
            </a:r>
            <a:endParaRPr lang="en-US" sz="2800" dirty="0" smtClean="0">
              <a:latin typeface="Times New Roman" pitchFamily="18" charset="0"/>
              <a:cs typeface="Times New Roman" pitchFamily="18" charset="0"/>
            </a:endParaRPr>
          </a:p>
          <a:p>
            <a:pPr lvl="1">
              <a:buNone/>
            </a:pPr>
            <a:r>
              <a:rPr lang="en-US" sz="2800" dirty="0" err="1" smtClean="0">
                <a:latin typeface="Times New Roman" pitchFamily="18" charset="0"/>
                <a:cs typeface="Times New Roman" pitchFamily="18" charset="0"/>
              </a:rPr>
              <a:t>mergeSort</a:t>
            </a:r>
            <a:r>
              <a:rPr lang="en-US" sz="2800" dirty="0" smtClean="0">
                <a:latin typeface="Times New Roman" pitchFamily="18" charset="0"/>
                <a:cs typeface="Times New Roman" pitchFamily="18" charset="0"/>
              </a:rPr>
              <a:t>(a</a:t>
            </a:r>
            <a:r>
              <a:rPr lang="en-US" sz="2800" dirty="0" smtClean="0">
                <a:latin typeface="Times New Roman" pitchFamily="18" charset="0"/>
                <a:cs typeface="Times New Roman" pitchFamily="18" charset="0"/>
              </a:rPr>
              <a:t>, q+1, r); </a:t>
            </a:r>
            <a:endParaRPr lang="en-US" sz="2800" dirty="0" smtClean="0">
              <a:latin typeface="Times New Roman" pitchFamily="18" charset="0"/>
              <a:cs typeface="Times New Roman" pitchFamily="18" charset="0"/>
            </a:endParaRPr>
          </a:p>
          <a:p>
            <a:pPr lvl="1">
              <a:buNone/>
            </a:pPr>
            <a:r>
              <a:rPr lang="en-US" sz="2800" dirty="0" smtClean="0">
                <a:latin typeface="Times New Roman" pitchFamily="18" charset="0"/>
                <a:cs typeface="Times New Roman" pitchFamily="18" charset="0"/>
              </a:rPr>
              <a:t>merge(a</a:t>
            </a:r>
            <a:r>
              <a:rPr lang="en-US" sz="2800" dirty="0" smtClean="0">
                <a:latin typeface="Times New Roman" pitchFamily="18" charset="0"/>
                <a:cs typeface="Times New Roman" pitchFamily="18" charset="0"/>
              </a:rPr>
              <a:t>, p, q, r); </a:t>
            </a:r>
            <a:endParaRPr lang="en-US" sz="2800" dirty="0" smtClean="0">
              <a:latin typeface="Times New Roman" pitchFamily="18" charset="0"/>
              <a:cs typeface="Times New Roman" pitchFamily="18" charset="0"/>
            </a:endParaRPr>
          </a:p>
          <a:p>
            <a:pPr lvl="1">
              <a:buNone/>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a:t>
            </a:r>
            <a:endParaRPr lang="en-US" sz="2800" b="1" dirty="0" smtClean="0">
              <a:latin typeface="Times New Roman" pitchFamily="18" charset="0"/>
              <a:cs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1950"/>
            <a:ext cx="10515600" cy="5815013"/>
          </a:xfrm>
        </p:spPr>
        <p:txBody>
          <a:bodyPr>
            <a:noAutofit/>
          </a:bodyPr>
          <a:lstStyle/>
          <a:p>
            <a:pPr>
              <a:buNone/>
            </a:pPr>
            <a:r>
              <a:rPr lang="en-US" sz="2400" dirty="0" smtClean="0"/>
              <a:t>// function to merge the </a:t>
            </a:r>
            <a:r>
              <a:rPr lang="en-US" sz="2400" dirty="0" err="1" smtClean="0"/>
              <a:t>subarrays</a:t>
            </a:r>
            <a:endParaRPr lang="en-US" sz="2400" dirty="0" smtClean="0"/>
          </a:p>
          <a:p>
            <a:pPr>
              <a:buNone/>
            </a:pPr>
            <a:r>
              <a:rPr lang="en-US" sz="2400" dirty="0" smtClean="0"/>
              <a:t>void </a:t>
            </a:r>
            <a:r>
              <a:rPr lang="en-US" sz="2400" dirty="0" smtClean="0"/>
              <a:t>merge(</a:t>
            </a:r>
            <a:r>
              <a:rPr lang="en-US" sz="2400" dirty="0" err="1" smtClean="0"/>
              <a:t>int</a:t>
            </a:r>
            <a:r>
              <a:rPr lang="en-US" sz="2400" dirty="0" smtClean="0"/>
              <a:t> a[], </a:t>
            </a:r>
            <a:r>
              <a:rPr lang="en-US" sz="2400" dirty="0" err="1" smtClean="0"/>
              <a:t>int</a:t>
            </a:r>
            <a:r>
              <a:rPr lang="en-US" sz="2400" dirty="0" smtClean="0"/>
              <a:t> p, </a:t>
            </a:r>
            <a:r>
              <a:rPr lang="en-US" sz="2400" dirty="0" err="1" smtClean="0"/>
              <a:t>int</a:t>
            </a:r>
            <a:r>
              <a:rPr lang="en-US" sz="2400" dirty="0" smtClean="0"/>
              <a:t> q, </a:t>
            </a:r>
            <a:r>
              <a:rPr lang="en-US" sz="2400" dirty="0" err="1" smtClean="0"/>
              <a:t>int</a:t>
            </a:r>
            <a:r>
              <a:rPr lang="en-US" sz="2400" dirty="0" smtClean="0"/>
              <a:t> r</a:t>
            </a:r>
            <a:r>
              <a:rPr lang="en-US" sz="2400" dirty="0" smtClean="0"/>
              <a:t>)</a:t>
            </a:r>
          </a:p>
          <a:p>
            <a:pPr>
              <a:buNone/>
            </a:pPr>
            <a:r>
              <a:rPr lang="en-US" sz="2400" dirty="0" smtClean="0"/>
              <a:t>{   </a:t>
            </a:r>
          </a:p>
          <a:p>
            <a:pPr>
              <a:buNone/>
            </a:pPr>
            <a:r>
              <a:rPr lang="en-US" sz="2400" dirty="0" smtClean="0"/>
              <a:t> </a:t>
            </a:r>
            <a:r>
              <a:rPr lang="en-US" sz="2400" dirty="0" err="1" smtClean="0"/>
              <a:t>int</a:t>
            </a:r>
            <a:r>
              <a:rPr lang="en-US" sz="2400" dirty="0" smtClean="0"/>
              <a:t> b[5];   //same size of a[]   </a:t>
            </a:r>
            <a:endParaRPr lang="en-US" sz="2400" dirty="0" smtClean="0"/>
          </a:p>
          <a:p>
            <a:pPr>
              <a:buNone/>
            </a:pPr>
            <a:r>
              <a:rPr lang="en-US" sz="2400" dirty="0" smtClean="0"/>
              <a:t> </a:t>
            </a:r>
            <a:r>
              <a:rPr lang="en-US" sz="2400" dirty="0" err="1" smtClean="0"/>
              <a:t>int</a:t>
            </a:r>
            <a:r>
              <a:rPr lang="en-US" sz="2400" dirty="0" smtClean="0"/>
              <a:t> </a:t>
            </a:r>
            <a:r>
              <a:rPr lang="en-US" sz="2400" dirty="0" err="1" smtClean="0"/>
              <a:t>i</a:t>
            </a:r>
            <a:r>
              <a:rPr lang="en-US" sz="2400" dirty="0" smtClean="0"/>
              <a:t>, j, k;    </a:t>
            </a:r>
            <a:endParaRPr lang="en-US" sz="2400" dirty="0" smtClean="0"/>
          </a:p>
          <a:p>
            <a:pPr>
              <a:buNone/>
            </a:pPr>
            <a:r>
              <a:rPr lang="en-US" sz="2400" dirty="0" smtClean="0"/>
              <a:t>k </a:t>
            </a:r>
            <a:r>
              <a:rPr lang="en-US" sz="2400" dirty="0" smtClean="0"/>
              <a:t>= 0;    </a:t>
            </a:r>
            <a:r>
              <a:rPr lang="en-US" sz="2400" dirty="0" err="1" smtClean="0"/>
              <a:t>i</a:t>
            </a:r>
            <a:r>
              <a:rPr lang="en-US" sz="2400" dirty="0" smtClean="0"/>
              <a:t> = p;   </a:t>
            </a:r>
            <a:endParaRPr lang="en-US" sz="2400" dirty="0" smtClean="0"/>
          </a:p>
          <a:p>
            <a:pPr>
              <a:buNone/>
            </a:pPr>
            <a:r>
              <a:rPr lang="en-US" sz="2400" dirty="0" smtClean="0"/>
              <a:t> </a:t>
            </a:r>
            <a:r>
              <a:rPr lang="en-US" sz="2400" dirty="0" smtClean="0"/>
              <a:t>j = q + 1;    </a:t>
            </a:r>
            <a:endParaRPr lang="en-US" sz="2400" dirty="0" smtClean="0"/>
          </a:p>
          <a:p>
            <a:pPr>
              <a:buNone/>
            </a:pPr>
            <a:r>
              <a:rPr lang="en-US" sz="2400" dirty="0" smtClean="0"/>
              <a:t>while(</a:t>
            </a:r>
            <a:r>
              <a:rPr lang="en-US" sz="2400" dirty="0" err="1" smtClean="0"/>
              <a:t>i</a:t>
            </a:r>
            <a:r>
              <a:rPr lang="en-US" sz="2400" dirty="0" smtClean="0"/>
              <a:t> </a:t>
            </a:r>
            <a:r>
              <a:rPr lang="en-US" sz="2400" dirty="0" smtClean="0"/>
              <a:t>&lt;= q &amp;&amp; j &lt;= r)  </a:t>
            </a:r>
            <a:endParaRPr lang="en-US" sz="2400" dirty="0" smtClean="0"/>
          </a:p>
          <a:p>
            <a:pPr>
              <a:buNone/>
            </a:pPr>
            <a:r>
              <a:rPr lang="en-US" sz="2400" dirty="0" smtClean="0"/>
              <a:t>  </a:t>
            </a:r>
            <a:r>
              <a:rPr lang="en-US" sz="2400" dirty="0" smtClean="0"/>
              <a:t>{        </a:t>
            </a:r>
            <a:endParaRPr lang="en-US" sz="2400" dirty="0" smtClean="0"/>
          </a:p>
          <a:p>
            <a:pPr>
              <a:buNone/>
            </a:pPr>
            <a:r>
              <a:rPr lang="en-US" sz="2400" dirty="0" smtClean="0"/>
              <a:t>if(a[</a:t>
            </a:r>
            <a:r>
              <a:rPr lang="en-US" sz="2400" dirty="0" err="1" smtClean="0"/>
              <a:t>i</a:t>
            </a:r>
            <a:r>
              <a:rPr lang="en-US" sz="2400" dirty="0" smtClean="0"/>
              <a:t>] &lt; a[j])       </a:t>
            </a:r>
            <a:endParaRPr lang="en-US" sz="2400" dirty="0" smtClean="0"/>
          </a:p>
          <a:p>
            <a:pPr>
              <a:buNone/>
            </a:pPr>
            <a:r>
              <a:rPr lang="en-US" sz="2400" dirty="0" smtClean="0"/>
              <a:t> </a:t>
            </a:r>
            <a:r>
              <a:rPr lang="en-US" sz="2400" dirty="0" smtClean="0"/>
              <a:t>{         </a:t>
            </a:r>
            <a:endParaRPr lang="en-US" sz="2400" dirty="0" smtClean="0"/>
          </a:p>
          <a:p>
            <a:pPr>
              <a:buNone/>
            </a:pPr>
            <a:r>
              <a:rPr lang="en-US" sz="2400" dirty="0" smtClean="0"/>
              <a:t>   </a:t>
            </a:r>
            <a:r>
              <a:rPr lang="en-US" sz="2400" dirty="0" smtClean="0"/>
              <a:t>b[k++] = a[</a:t>
            </a:r>
            <a:r>
              <a:rPr lang="en-US" sz="2400" dirty="0" err="1" smtClean="0"/>
              <a:t>i</a:t>
            </a:r>
            <a:r>
              <a:rPr lang="en-US" sz="2400" dirty="0" smtClean="0"/>
              <a:t>++];    // same as b[k]=a[</a:t>
            </a:r>
            <a:r>
              <a:rPr lang="en-US" sz="2400" dirty="0" err="1" smtClean="0"/>
              <a:t>i</a:t>
            </a:r>
            <a:r>
              <a:rPr lang="en-US" sz="2400" dirty="0" smtClean="0"/>
              <a:t>]; </a:t>
            </a:r>
            <a:r>
              <a:rPr lang="en-US" sz="2400" dirty="0" smtClean="0"/>
              <a:t> k</a:t>
            </a:r>
            <a:r>
              <a:rPr lang="en-US" sz="2400" dirty="0" smtClean="0"/>
              <a:t>++; </a:t>
            </a:r>
            <a:r>
              <a:rPr lang="en-US" sz="2400" dirty="0" err="1" smtClean="0"/>
              <a:t>i</a:t>
            </a:r>
            <a:r>
              <a:rPr lang="en-US" sz="2400" dirty="0" smtClean="0"/>
              <a:t>++;        </a:t>
            </a:r>
            <a:endParaRPr lang="en-US" sz="2400" dirty="0" smtClean="0"/>
          </a:p>
          <a:p>
            <a:pPr>
              <a:buNone/>
            </a:pPr>
            <a:r>
              <a:rPr lang="en-US" sz="2400" dirty="0" smtClean="0"/>
              <a:t>}      </a:t>
            </a:r>
          </a:p>
          <a:p>
            <a:pPr>
              <a:buNone/>
            </a:pPr>
            <a:r>
              <a:rPr lang="en-US" sz="2400" dirty="0" smtClean="0"/>
              <a:t>  </a:t>
            </a:r>
            <a:r>
              <a:rPr lang="en-US" sz="2400" dirty="0" smtClean="0"/>
              <a:t>else    </a:t>
            </a:r>
            <a:endParaRPr lang="en-US" sz="2400" dirty="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1450"/>
            <a:ext cx="10515600" cy="6176963"/>
          </a:xfrm>
        </p:spPr>
        <p:txBody>
          <a:bodyPr>
            <a:noAutofit/>
          </a:bodyPr>
          <a:lstStyle/>
          <a:p>
            <a:pPr>
              <a:buNone/>
            </a:pP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a:buNone/>
            </a:pP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b[k++] = a[j++];      </a:t>
            </a:r>
            <a:endParaRPr lang="en-US" sz="2600" dirty="0" smtClean="0">
              <a:latin typeface="Times New Roman" pitchFamily="18" charset="0"/>
              <a:cs typeface="Times New Roman" pitchFamily="18" charset="0"/>
            </a:endParaRPr>
          </a:p>
          <a:p>
            <a:pPr>
              <a:buNone/>
            </a:pP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a:t>
            </a:r>
          </a:p>
          <a:p>
            <a:pPr>
              <a:buNone/>
            </a:pPr>
            <a:r>
              <a:rPr lang="en-US" sz="2600" dirty="0" smtClean="0">
                <a:latin typeface="Times New Roman" pitchFamily="18" charset="0"/>
                <a:cs typeface="Times New Roman" pitchFamily="18" charset="0"/>
              </a:rPr>
              <a:t>while(</a:t>
            </a:r>
            <a:r>
              <a:rPr lang="en-US" sz="2600" dirty="0" err="1" smtClean="0">
                <a:latin typeface="Times New Roman" pitchFamily="18" charset="0"/>
                <a:cs typeface="Times New Roman" pitchFamily="18" charset="0"/>
              </a:rPr>
              <a:t>i</a:t>
            </a:r>
            <a:r>
              <a:rPr lang="en-US" sz="2600" dirty="0" smtClean="0">
                <a:latin typeface="Times New Roman" pitchFamily="18" charset="0"/>
                <a:cs typeface="Times New Roman" pitchFamily="18" charset="0"/>
              </a:rPr>
              <a:t> &lt;= q) </a:t>
            </a:r>
            <a:r>
              <a:rPr lang="en-US" sz="2600" dirty="0" smtClean="0">
                <a:latin typeface="Times New Roman" pitchFamily="18" charset="0"/>
                <a:cs typeface="Times New Roman" pitchFamily="18" charset="0"/>
              </a:rPr>
              <a:t> </a:t>
            </a:r>
          </a:p>
          <a:p>
            <a:pPr>
              <a:buNone/>
            </a:pP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a:buNone/>
            </a:pP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b[k++] = a[</a:t>
            </a:r>
            <a:r>
              <a:rPr lang="en-US" sz="2600" dirty="0" err="1" smtClean="0">
                <a:latin typeface="Times New Roman" pitchFamily="18" charset="0"/>
                <a:cs typeface="Times New Roman" pitchFamily="18" charset="0"/>
              </a:rPr>
              <a:t>i</a:t>
            </a:r>
            <a:r>
              <a:rPr lang="en-US" sz="2600" dirty="0" smtClean="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a:buNone/>
            </a:pP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a:buNone/>
            </a:pPr>
            <a:r>
              <a:rPr lang="en-US" sz="2600" dirty="0" smtClean="0">
                <a:latin typeface="Times New Roman" pitchFamily="18" charset="0"/>
                <a:cs typeface="Times New Roman" pitchFamily="18" charset="0"/>
              </a:rPr>
              <a:t>while(j </a:t>
            </a:r>
            <a:r>
              <a:rPr lang="en-US" sz="2600" dirty="0" smtClean="0">
                <a:latin typeface="Times New Roman" pitchFamily="18" charset="0"/>
                <a:cs typeface="Times New Roman" pitchFamily="18" charset="0"/>
              </a:rPr>
              <a:t>&lt;= r)  </a:t>
            </a:r>
            <a:endParaRPr lang="en-US" sz="2600" dirty="0" smtClean="0">
              <a:latin typeface="Times New Roman" pitchFamily="18" charset="0"/>
              <a:cs typeface="Times New Roman" pitchFamily="18" charset="0"/>
            </a:endParaRPr>
          </a:p>
          <a:p>
            <a:pPr>
              <a:buNone/>
            </a:pP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a:buNone/>
            </a:pP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b[k++] = a[j++];  </a:t>
            </a:r>
            <a:endParaRPr lang="en-US" sz="2600" dirty="0" smtClean="0">
              <a:latin typeface="Times New Roman" pitchFamily="18" charset="0"/>
              <a:cs typeface="Times New Roman" pitchFamily="18" charset="0"/>
            </a:endParaRPr>
          </a:p>
          <a:p>
            <a:pPr>
              <a:buNone/>
            </a:pP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a:buNone/>
            </a:pP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for(</a:t>
            </a:r>
            <a:r>
              <a:rPr lang="en-US" sz="2600" dirty="0" err="1" smtClean="0">
                <a:latin typeface="Times New Roman" pitchFamily="18" charset="0"/>
                <a:cs typeface="Times New Roman" pitchFamily="18" charset="0"/>
              </a:rPr>
              <a:t>i</a:t>
            </a:r>
            <a:r>
              <a:rPr lang="en-US" sz="2600" dirty="0" smtClean="0">
                <a:latin typeface="Times New Roman" pitchFamily="18" charset="0"/>
                <a:cs typeface="Times New Roman" pitchFamily="18" charset="0"/>
              </a:rPr>
              <a:t>=r; </a:t>
            </a:r>
            <a:r>
              <a:rPr lang="en-US" sz="2600" dirty="0" err="1" smtClean="0">
                <a:latin typeface="Times New Roman" pitchFamily="18" charset="0"/>
                <a:cs typeface="Times New Roman" pitchFamily="18" charset="0"/>
              </a:rPr>
              <a:t>i</a:t>
            </a:r>
            <a:r>
              <a:rPr lang="en-US" sz="2600" dirty="0" smtClean="0">
                <a:latin typeface="Times New Roman" pitchFamily="18" charset="0"/>
                <a:cs typeface="Times New Roman" pitchFamily="18" charset="0"/>
              </a:rPr>
              <a:t> &gt;= p; </a:t>
            </a:r>
            <a:r>
              <a:rPr lang="en-US" sz="2600" dirty="0" err="1" smtClean="0">
                <a:latin typeface="Times New Roman" pitchFamily="18" charset="0"/>
                <a:cs typeface="Times New Roman" pitchFamily="18" charset="0"/>
              </a:rPr>
              <a:t>i</a:t>
            </a:r>
            <a:r>
              <a:rPr lang="en-US" sz="2600" dirty="0" smtClean="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a:buNone/>
            </a:pP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a:buNone/>
            </a:pP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a[</a:t>
            </a:r>
            <a:r>
              <a:rPr lang="en-US" sz="2600" dirty="0" err="1" smtClean="0">
                <a:latin typeface="Times New Roman" pitchFamily="18" charset="0"/>
                <a:cs typeface="Times New Roman" pitchFamily="18" charset="0"/>
              </a:rPr>
              <a:t>i</a:t>
            </a:r>
            <a:r>
              <a:rPr lang="en-US" sz="2600" dirty="0" smtClean="0">
                <a:latin typeface="Times New Roman" pitchFamily="18" charset="0"/>
                <a:cs typeface="Times New Roman" pitchFamily="18" charset="0"/>
              </a:rPr>
              <a:t>] = b[--k];  // copying back the sorted list to a[]    </a:t>
            </a:r>
            <a:endParaRPr lang="en-US" sz="2600" dirty="0" smtClean="0">
              <a:latin typeface="Times New Roman" pitchFamily="18" charset="0"/>
              <a:cs typeface="Times New Roman" pitchFamily="18" charset="0"/>
            </a:endParaRPr>
          </a:p>
          <a:p>
            <a:pPr>
              <a:buNone/>
            </a:pP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 </a:t>
            </a:r>
            <a:endParaRPr lang="en-US" sz="2600" dirty="0">
              <a:latin typeface="Times New Roman" pitchFamily="18" charset="0"/>
              <a:cs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152400"/>
            <a:ext cx="11353800" cy="6481763"/>
          </a:xfrm>
        </p:spPr>
        <p:txBody>
          <a:bodyPr>
            <a:noAutofit/>
          </a:bodyPr>
          <a:lstStyle/>
          <a:p>
            <a:pPr algn="just">
              <a:buNone/>
            </a:pPr>
            <a:r>
              <a:rPr lang="en-US" dirty="0" smtClean="0">
                <a:latin typeface="Times New Roman" pitchFamily="18" charset="0"/>
                <a:cs typeface="Times New Roman" pitchFamily="18" charset="0"/>
              </a:rPr>
              <a:t>// function to print the </a:t>
            </a:r>
            <a:r>
              <a:rPr lang="en-US" dirty="0" smtClean="0">
                <a:latin typeface="Times New Roman" pitchFamily="18" charset="0"/>
                <a:cs typeface="Times New Roman" pitchFamily="18" charset="0"/>
              </a:rPr>
              <a:t>array</a:t>
            </a:r>
          </a:p>
          <a:p>
            <a:pPr algn="just">
              <a:buNone/>
            </a:pPr>
            <a:r>
              <a:rPr lang="en-US" dirty="0" smtClean="0">
                <a:latin typeface="Times New Roman" pitchFamily="18" charset="0"/>
                <a:cs typeface="Times New Roman" pitchFamily="18" charset="0"/>
              </a:rPr>
              <a:t>void </a:t>
            </a:r>
            <a:r>
              <a:rPr lang="en-US" dirty="0" err="1" smtClean="0">
                <a:latin typeface="Times New Roman" pitchFamily="18" charset="0"/>
                <a:cs typeface="Times New Roman" pitchFamily="18" charset="0"/>
              </a:rPr>
              <a:t>printArray</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size</a:t>
            </a:r>
            <a:r>
              <a:rPr lang="en-US" dirty="0" smtClean="0">
                <a:latin typeface="Times New Roman" pitchFamily="18" charset="0"/>
                <a:cs typeface="Times New Roman" pitchFamily="18" charset="0"/>
              </a:rPr>
              <a:t>)</a:t>
            </a:r>
          </a:p>
          <a:p>
            <a:pPr algn="just">
              <a:buNone/>
            </a:pPr>
            <a:r>
              <a:rPr lang="en-US" dirty="0" smtClean="0">
                <a:latin typeface="Times New Roman" pitchFamily="18" charset="0"/>
                <a:cs typeface="Times New Roman" pitchFamily="18" charset="0"/>
              </a:rPr>
              <a:t>{    </a:t>
            </a:r>
          </a:p>
          <a:p>
            <a:pPr algn="just">
              <a:buNone/>
            </a:pP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for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=0;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&lt; size;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("%d ", a[</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p>
          <a:p>
            <a:pPr algn="just">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p>
          <a:p>
            <a:pPr algn="just">
              <a:buNone/>
            </a:pPr>
            <a:r>
              <a:rPr lang="en-US" dirty="0" smtClean="0">
                <a:latin typeface="Times New Roman" pitchFamily="18" charset="0"/>
                <a:cs typeface="Times New Roman" pitchFamily="18" charset="0"/>
              </a:rPr>
              <a:t>} </a:t>
            </a:r>
          </a:p>
          <a:p>
            <a:pPr algn="just">
              <a:buNone/>
            </a:pP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main</a:t>
            </a:r>
            <a:r>
              <a:rPr lang="en-US" dirty="0" smtClean="0">
                <a:latin typeface="Times New Roman" pitchFamily="18" charset="0"/>
                <a:cs typeface="Times New Roman" pitchFamily="18" charset="0"/>
              </a:rPr>
              <a:t>()</a:t>
            </a:r>
          </a:p>
          <a:p>
            <a:pPr algn="just">
              <a:buNone/>
            </a:pP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 = {32, 45, 67, 2, 7};  </a:t>
            </a: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a:t>
            </a:r>
            <a:endParaRPr lang="en-US" sz="3200" dirty="0">
              <a:latin typeface="Times New Roman" pitchFamily="18" charset="0"/>
              <a:cs typeface="Times New Roman"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152400"/>
            <a:ext cx="11353800" cy="6481763"/>
          </a:xfrm>
        </p:spPr>
        <p:txBody>
          <a:bodyPr>
            <a:noAutofit/>
          </a:bodyPr>
          <a:lstStyle/>
          <a:p>
            <a:pPr algn="just">
              <a:buNone/>
            </a:pPr>
            <a:r>
              <a:rPr lang="en-US" sz="3200" dirty="0" err="1" smtClean="0">
                <a:latin typeface="Times New Roman" pitchFamily="18" charset="0"/>
                <a:cs typeface="Times New Roman" pitchFamily="18" charset="0"/>
              </a:rPr>
              <a:t>int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len</a:t>
            </a:r>
            <a:r>
              <a:rPr lang="en-US" sz="3200" dirty="0" smtClean="0">
                <a:latin typeface="Times New Roman" pitchFamily="18" charset="0"/>
                <a:cs typeface="Times New Roman" pitchFamily="18" charset="0"/>
              </a:rPr>
              <a:t> = </a:t>
            </a:r>
            <a:r>
              <a:rPr lang="en-US" sz="3200" dirty="0" err="1" smtClean="0">
                <a:latin typeface="Times New Roman" pitchFamily="18" charset="0"/>
                <a:cs typeface="Times New Roman" pitchFamily="18" charset="0"/>
              </a:rPr>
              <a:t>sizeof</a:t>
            </a:r>
            <a:r>
              <a:rPr lang="en-US" sz="3200" dirty="0" smtClean="0">
                <a:latin typeface="Times New Roman" pitchFamily="18" charset="0"/>
                <a:cs typeface="Times New Roman" pitchFamily="18" charset="0"/>
              </a:rPr>
              <a:t>(</a:t>
            </a:r>
            <a:r>
              <a:rPr lang="en-US" sz="3200" dirty="0" err="1" smtClean="0">
                <a:latin typeface="Times New Roman" pitchFamily="18" charset="0"/>
                <a:cs typeface="Times New Roman" pitchFamily="18" charset="0"/>
              </a:rPr>
              <a:t>arr</a:t>
            </a:r>
            <a:r>
              <a:rPr lang="en-US" sz="3200" dirty="0" smtClean="0">
                <a:latin typeface="Times New Roman" pitchFamily="18" charset="0"/>
                <a:cs typeface="Times New Roman" pitchFamily="18" charset="0"/>
              </a:rPr>
              <a:t>)/</a:t>
            </a:r>
            <a:r>
              <a:rPr lang="en-US" sz="3200" dirty="0" err="1" smtClean="0">
                <a:latin typeface="Times New Roman" pitchFamily="18" charset="0"/>
                <a:cs typeface="Times New Roman" pitchFamily="18" charset="0"/>
              </a:rPr>
              <a:t>sizeof</a:t>
            </a:r>
            <a:r>
              <a:rPr lang="en-US" sz="3200" dirty="0" smtClean="0">
                <a:latin typeface="Times New Roman" pitchFamily="18" charset="0"/>
                <a:cs typeface="Times New Roman" pitchFamily="18" charset="0"/>
              </a:rPr>
              <a:t>(</a:t>
            </a:r>
            <a:r>
              <a:rPr lang="en-US" sz="3200" dirty="0" err="1" smtClean="0">
                <a:latin typeface="Times New Roman" pitchFamily="18" charset="0"/>
                <a:cs typeface="Times New Roman" pitchFamily="18" charset="0"/>
              </a:rPr>
              <a:t>arr</a:t>
            </a:r>
            <a:r>
              <a:rPr lang="en-US" sz="3200" dirty="0" smtClean="0">
                <a:latin typeface="Times New Roman" pitchFamily="18" charset="0"/>
                <a:cs typeface="Times New Roman" pitchFamily="18" charset="0"/>
              </a:rPr>
              <a:t>[0]);  </a:t>
            </a:r>
            <a:endParaRPr lang="en-US" sz="3200" dirty="0" smtClean="0">
              <a:latin typeface="Times New Roman" pitchFamily="18" charset="0"/>
              <a:cs typeface="Times New Roman" pitchFamily="18" charset="0"/>
            </a:endParaRPr>
          </a:p>
          <a:p>
            <a:pPr algn="just">
              <a:buNone/>
            </a:pP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printf</a:t>
            </a:r>
            <a:r>
              <a:rPr lang="en-US" sz="3200" dirty="0" smtClean="0">
                <a:latin typeface="Times New Roman" pitchFamily="18" charset="0"/>
                <a:cs typeface="Times New Roman" pitchFamily="18" charset="0"/>
              </a:rPr>
              <a:t>("Given array: \n");    </a:t>
            </a:r>
            <a:endParaRPr lang="en-US" sz="3200" dirty="0" smtClean="0">
              <a:latin typeface="Times New Roman" pitchFamily="18" charset="0"/>
              <a:cs typeface="Times New Roman" pitchFamily="18" charset="0"/>
            </a:endParaRPr>
          </a:p>
          <a:p>
            <a:pPr algn="just">
              <a:buNone/>
            </a:pPr>
            <a:r>
              <a:rPr lang="en-US" sz="3200" dirty="0" err="1" smtClean="0">
                <a:latin typeface="Times New Roman" pitchFamily="18" charset="0"/>
                <a:cs typeface="Times New Roman" pitchFamily="18" charset="0"/>
              </a:rPr>
              <a:t>printArray</a:t>
            </a:r>
            <a:r>
              <a:rPr lang="en-US" sz="3200" dirty="0" smtClean="0">
                <a:latin typeface="Times New Roman" pitchFamily="18" charset="0"/>
                <a:cs typeface="Times New Roman" pitchFamily="18" charset="0"/>
              </a:rPr>
              <a:t>(</a:t>
            </a:r>
            <a:r>
              <a:rPr lang="en-US" sz="3200" dirty="0" err="1" smtClean="0">
                <a:latin typeface="Times New Roman" pitchFamily="18" charset="0"/>
                <a:cs typeface="Times New Roman" pitchFamily="18" charset="0"/>
              </a:rPr>
              <a:t>arr</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len</a:t>
            </a:r>
            <a:r>
              <a:rPr lang="en-US" sz="3200" dirty="0" smtClean="0">
                <a:latin typeface="Times New Roman" pitchFamily="18" charset="0"/>
                <a:cs typeface="Times New Roman" pitchFamily="18" charset="0"/>
              </a:rPr>
              <a:t>);     </a:t>
            </a:r>
            <a:endParaRPr lang="en-US" sz="3200" dirty="0" smtClean="0">
              <a:latin typeface="Times New Roman" pitchFamily="18" charset="0"/>
              <a:cs typeface="Times New Roman" pitchFamily="18" charset="0"/>
            </a:endParaRPr>
          </a:p>
          <a:p>
            <a:pPr algn="just">
              <a:buNone/>
            </a:pPr>
            <a:r>
              <a:rPr lang="en-US" sz="32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 calling merge sort   </a:t>
            </a:r>
            <a:endParaRPr lang="en-US" sz="3200" dirty="0" smtClean="0">
              <a:latin typeface="Times New Roman" pitchFamily="18" charset="0"/>
              <a:cs typeface="Times New Roman" pitchFamily="18" charset="0"/>
            </a:endParaRPr>
          </a:p>
          <a:p>
            <a:pPr algn="just">
              <a:buNone/>
            </a:pP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mergeSort</a:t>
            </a:r>
            <a:r>
              <a:rPr lang="en-US" sz="3200" dirty="0" smtClean="0">
                <a:latin typeface="Times New Roman" pitchFamily="18" charset="0"/>
                <a:cs typeface="Times New Roman" pitchFamily="18" charset="0"/>
              </a:rPr>
              <a:t>(</a:t>
            </a:r>
            <a:r>
              <a:rPr lang="en-US" sz="3200" dirty="0" err="1" smtClean="0">
                <a:latin typeface="Times New Roman" pitchFamily="18" charset="0"/>
                <a:cs typeface="Times New Roman" pitchFamily="18" charset="0"/>
              </a:rPr>
              <a:t>arr</a:t>
            </a:r>
            <a:r>
              <a:rPr lang="en-US" sz="3200" dirty="0" smtClean="0">
                <a:latin typeface="Times New Roman" pitchFamily="18" charset="0"/>
                <a:cs typeface="Times New Roman" pitchFamily="18" charset="0"/>
              </a:rPr>
              <a:t>, 0, </a:t>
            </a:r>
            <a:r>
              <a:rPr lang="en-US" sz="3200" dirty="0" err="1" smtClean="0">
                <a:latin typeface="Times New Roman" pitchFamily="18" charset="0"/>
                <a:cs typeface="Times New Roman" pitchFamily="18" charset="0"/>
              </a:rPr>
              <a:t>len</a:t>
            </a:r>
            <a:r>
              <a:rPr lang="en-US" sz="3200" dirty="0" smtClean="0">
                <a:latin typeface="Times New Roman" pitchFamily="18" charset="0"/>
                <a:cs typeface="Times New Roman" pitchFamily="18" charset="0"/>
              </a:rPr>
              <a:t> - 1);    </a:t>
            </a:r>
            <a:endParaRPr lang="en-US" sz="3200" dirty="0" smtClean="0">
              <a:latin typeface="Times New Roman" pitchFamily="18" charset="0"/>
              <a:cs typeface="Times New Roman" pitchFamily="18" charset="0"/>
            </a:endParaRPr>
          </a:p>
          <a:p>
            <a:pPr algn="just">
              <a:buNone/>
            </a:pP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printf</a:t>
            </a:r>
            <a:r>
              <a:rPr lang="en-US" sz="3200" dirty="0" smtClean="0">
                <a:latin typeface="Times New Roman" pitchFamily="18" charset="0"/>
                <a:cs typeface="Times New Roman" pitchFamily="18" charset="0"/>
              </a:rPr>
              <a:t>("\</a:t>
            </a:r>
            <a:r>
              <a:rPr lang="en-US" sz="3200" dirty="0" err="1" smtClean="0">
                <a:latin typeface="Times New Roman" pitchFamily="18" charset="0"/>
                <a:cs typeface="Times New Roman" pitchFamily="18" charset="0"/>
              </a:rPr>
              <a:t>nSorted</a:t>
            </a:r>
            <a:r>
              <a:rPr lang="en-US" sz="3200" dirty="0" smtClean="0">
                <a:latin typeface="Times New Roman" pitchFamily="18" charset="0"/>
                <a:cs typeface="Times New Roman" pitchFamily="18" charset="0"/>
              </a:rPr>
              <a:t> array: \n");  </a:t>
            </a:r>
            <a:endParaRPr lang="en-US" sz="3200" dirty="0" smtClean="0">
              <a:latin typeface="Times New Roman" pitchFamily="18" charset="0"/>
              <a:cs typeface="Times New Roman" pitchFamily="18" charset="0"/>
            </a:endParaRPr>
          </a:p>
          <a:p>
            <a:pPr algn="just">
              <a:buNone/>
            </a:pP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printArray</a:t>
            </a:r>
            <a:r>
              <a:rPr lang="en-US" sz="3200" dirty="0" smtClean="0">
                <a:latin typeface="Times New Roman" pitchFamily="18" charset="0"/>
                <a:cs typeface="Times New Roman" pitchFamily="18" charset="0"/>
              </a:rPr>
              <a:t>(</a:t>
            </a:r>
            <a:r>
              <a:rPr lang="en-US" sz="3200" dirty="0" err="1" smtClean="0">
                <a:latin typeface="Times New Roman" pitchFamily="18" charset="0"/>
                <a:cs typeface="Times New Roman" pitchFamily="18" charset="0"/>
              </a:rPr>
              <a:t>arr</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len</a:t>
            </a:r>
            <a:r>
              <a:rPr lang="en-US" sz="3200" dirty="0" smtClean="0">
                <a:latin typeface="Times New Roman" pitchFamily="18" charset="0"/>
                <a:cs typeface="Times New Roman" pitchFamily="18" charset="0"/>
              </a:rPr>
              <a:t>);    </a:t>
            </a:r>
            <a:endParaRPr lang="en-US" sz="3200" dirty="0" smtClean="0">
              <a:latin typeface="Times New Roman" pitchFamily="18" charset="0"/>
              <a:cs typeface="Times New Roman" pitchFamily="18" charset="0"/>
            </a:endParaRPr>
          </a:p>
          <a:p>
            <a:pPr algn="just">
              <a:buNone/>
            </a:pPr>
            <a:r>
              <a:rPr lang="en-US" sz="3200" dirty="0" smtClean="0">
                <a:latin typeface="Times New Roman" pitchFamily="18" charset="0"/>
                <a:cs typeface="Times New Roman" pitchFamily="18" charset="0"/>
              </a:rPr>
              <a:t>return </a:t>
            </a:r>
            <a:r>
              <a:rPr lang="en-US" sz="3200" dirty="0" smtClean="0">
                <a:latin typeface="Times New Roman" pitchFamily="18" charset="0"/>
                <a:cs typeface="Times New Roman" pitchFamily="18" charset="0"/>
              </a:rPr>
              <a:t>0</a:t>
            </a:r>
            <a:r>
              <a:rPr lang="en-US" sz="3200" dirty="0" smtClean="0">
                <a:latin typeface="Times New Roman" pitchFamily="18" charset="0"/>
                <a:cs typeface="Times New Roman" pitchFamily="18" charset="0"/>
              </a:rPr>
              <a:t>;</a:t>
            </a:r>
          </a:p>
          <a:p>
            <a:pPr algn="just">
              <a:buNone/>
            </a:pPr>
            <a:r>
              <a:rPr lang="en-US" sz="32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 </a:t>
            </a:r>
          </a:p>
          <a:p>
            <a:pPr algn="just"/>
            <a:endParaRPr lang="en-US" sz="32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4625"/>
            <a:ext cx="10515600" cy="739775"/>
          </a:xfrm>
        </p:spPr>
        <p:txBody>
          <a:bodyPr>
            <a:normAutofit fontScale="90000"/>
          </a:bodyPr>
          <a:lstStyle/>
          <a:p>
            <a:r>
              <a:rPr lang="en-US" b="1" dirty="0" smtClean="0"/>
              <a:t/>
            </a:r>
            <a:br>
              <a:rPr lang="en-US" b="1" dirty="0" smtClean="0"/>
            </a:br>
            <a:r>
              <a:rPr lang="en-US" b="1" dirty="0" smtClean="0">
                <a:latin typeface="Times New Roman" pitchFamily="18" charset="0"/>
                <a:cs typeface="Times New Roman" pitchFamily="18" charset="0"/>
              </a:rPr>
              <a:t>Implementing Bubble Sort Algorithm</a:t>
            </a:r>
            <a:r>
              <a:rPr lang="en-US" b="1" dirty="0" smtClean="0"/>
              <a:t/>
            </a:r>
            <a:br>
              <a:rPr lang="en-US" b="1" dirty="0" smtClean="0"/>
            </a:br>
            <a:endParaRPr lang="en-US" dirty="0"/>
          </a:p>
        </p:txBody>
      </p:sp>
      <p:sp>
        <p:nvSpPr>
          <p:cNvPr id="3" name="Content Placeholder 2"/>
          <p:cNvSpPr>
            <a:spLocks noGrp="1"/>
          </p:cNvSpPr>
          <p:nvPr>
            <p:ph idx="1"/>
          </p:nvPr>
        </p:nvSpPr>
        <p:spPr>
          <a:xfrm>
            <a:off x="838200" y="971550"/>
            <a:ext cx="10515600" cy="5205413"/>
          </a:xfrm>
        </p:spPr>
        <p:txBody>
          <a:bodyPr/>
          <a:lstStyle/>
          <a:p>
            <a:r>
              <a:rPr lang="en-US" dirty="0" smtClean="0"/>
              <a:t>Following are the steps involved in bubble sort(for sorting a given array in ascending order):</a:t>
            </a:r>
          </a:p>
          <a:p>
            <a:r>
              <a:rPr lang="en-US" dirty="0" smtClean="0"/>
              <a:t>Starting with the first element(index = 0), compare the current element with the next element of the array.</a:t>
            </a:r>
          </a:p>
          <a:p>
            <a:r>
              <a:rPr lang="en-US" dirty="0" smtClean="0"/>
              <a:t>If the current element is greater than the next element of the array, swap them.</a:t>
            </a:r>
          </a:p>
          <a:p>
            <a:r>
              <a:rPr lang="en-US" dirty="0" smtClean="0"/>
              <a:t>If the current element is less than the next element, move to the next element. </a:t>
            </a:r>
            <a:r>
              <a:rPr lang="en-US" b="1" dirty="0" smtClean="0"/>
              <a:t>Repeat Step 1</a:t>
            </a:r>
            <a:r>
              <a:rPr lang="en-US" dirty="0" smtClean="0"/>
              <a:t>.</a:t>
            </a:r>
          </a:p>
          <a:p>
            <a:r>
              <a:rPr lang="en-US" dirty="0" smtClean="0"/>
              <a:t/>
            </a:r>
            <a:br>
              <a:rPr lang="en-US" dirty="0" smtClean="0"/>
            </a:br>
            <a:r>
              <a:rPr lang="en-US" dirty="0" smtClean="0"/>
              <a:t>Let's consider an array with values {5, 1, 6, 2, 4, 3}</a:t>
            </a:r>
          </a:p>
          <a:p>
            <a:pPr>
              <a:buNone/>
            </a:pPr>
            <a:r>
              <a:rPr lang="en-US" dirty="0" smtClean="0"/>
              <a:t>Pictorial representation of how bubble sort will sort the given array:</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ubble sort algorithm"/>
          <p:cNvPicPr>
            <a:picLocks noGrp="1" noChangeAspect="1" noChangeArrowheads="1"/>
          </p:cNvPicPr>
          <p:nvPr>
            <p:ph idx="1"/>
          </p:nvPr>
        </p:nvPicPr>
        <p:blipFill>
          <a:blip r:embed="rId2"/>
          <a:srcRect/>
          <a:stretch>
            <a:fillRect/>
          </a:stretch>
        </p:blipFill>
        <p:spPr bwMode="auto">
          <a:xfrm>
            <a:off x="-480479" y="0"/>
            <a:ext cx="12987325" cy="6858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6700"/>
            <a:ext cx="10515600" cy="5910263"/>
          </a:xfrm>
        </p:spPr>
        <p:txBody>
          <a:bodyPr>
            <a:normAutofit/>
          </a:bodyPr>
          <a:lstStyle/>
          <a:p>
            <a:pPr algn="just">
              <a:buNone/>
            </a:pPr>
            <a:r>
              <a:rPr lang="en-US" sz="4000" b="1" dirty="0" smtClean="0">
                <a:latin typeface="Times New Roman" pitchFamily="18" charset="0"/>
                <a:cs typeface="Times New Roman" pitchFamily="18" charset="0"/>
              </a:rPr>
              <a:t>Algorithm</a:t>
            </a:r>
          </a:p>
          <a:p>
            <a:pPr algn="just">
              <a:buNone/>
            </a:pPr>
            <a:r>
              <a:rPr lang="en-US" dirty="0" smtClean="0">
                <a:latin typeface="Times New Roman" pitchFamily="18" charset="0"/>
                <a:cs typeface="Times New Roman" pitchFamily="18" charset="0"/>
              </a:rPr>
              <a:t>Assume </a:t>
            </a:r>
            <a:r>
              <a:rPr lang="en-US" b="1" dirty="0" smtClean="0">
                <a:latin typeface="Times New Roman" pitchFamily="18" charset="0"/>
                <a:cs typeface="Times New Roman" pitchFamily="18" charset="0"/>
              </a:rPr>
              <a:t>list</a:t>
            </a:r>
            <a:r>
              <a:rPr lang="en-US" dirty="0" smtClean="0">
                <a:latin typeface="Times New Roman" pitchFamily="18" charset="0"/>
                <a:cs typeface="Times New Roman" pitchFamily="18" charset="0"/>
              </a:rPr>
              <a:t> is an array of </a:t>
            </a:r>
            <a:r>
              <a:rPr lang="en-US" b="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elements. We further assume that </a:t>
            </a:r>
            <a:r>
              <a:rPr lang="en-US" b="1" dirty="0" smtClean="0">
                <a:latin typeface="Times New Roman" pitchFamily="18" charset="0"/>
                <a:cs typeface="Times New Roman" pitchFamily="18" charset="0"/>
              </a:rPr>
              <a:t>swap</a:t>
            </a:r>
            <a:r>
              <a:rPr lang="en-US" dirty="0" smtClean="0">
                <a:latin typeface="Times New Roman" pitchFamily="18" charset="0"/>
                <a:cs typeface="Times New Roman" pitchFamily="18" charset="0"/>
              </a:rPr>
              <a:t> function swaps the values of the given array elements.</a:t>
            </a:r>
          </a:p>
          <a:p>
            <a:pPr lvl="1" algn="just">
              <a:buNone/>
            </a:pPr>
            <a:r>
              <a:rPr lang="en-US" sz="2800" dirty="0" smtClean="0">
                <a:latin typeface="Times New Roman" pitchFamily="18" charset="0"/>
                <a:cs typeface="Times New Roman" pitchFamily="18" charset="0"/>
              </a:rPr>
              <a:t>begin </a:t>
            </a:r>
            <a:r>
              <a:rPr lang="en-US" sz="2800" dirty="0" err="1" smtClean="0">
                <a:latin typeface="Times New Roman" pitchFamily="18" charset="0"/>
                <a:cs typeface="Times New Roman" pitchFamily="18" charset="0"/>
              </a:rPr>
              <a:t>BubbleSort</a:t>
            </a:r>
            <a:r>
              <a:rPr lang="en-US" sz="2800" dirty="0" smtClean="0">
                <a:latin typeface="Times New Roman" pitchFamily="18" charset="0"/>
                <a:cs typeface="Times New Roman" pitchFamily="18" charset="0"/>
              </a:rPr>
              <a:t>(list) </a:t>
            </a:r>
          </a:p>
          <a:p>
            <a:pPr lvl="1" algn="just">
              <a:buNone/>
            </a:pPr>
            <a:r>
              <a:rPr lang="en-US" sz="2800" dirty="0" smtClean="0">
                <a:latin typeface="Times New Roman" pitchFamily="18" charset="0"/>
                <a:cs typeface="Times New Roman" pitchFamily="18" charset="0"/>
              </a:rPr>
              <a:t>for all elements of list </a:t>
            </a:r>
          </a:p>
          <a:p>
            <a:pPr lvl="1" algn="just">
              <a:buNone/>
            </a:pPr>
            <a:r>
              <a:rPr lang="en-US" sz="2800" dirty="0" smtClean="0">
                <a:latin typeface="Times New Roman" pitchFamily="18" charset="0"/>
                <a:cs typeface="Times New Roman" pitchFamily="18" charset="0"/>
              </a:rPr>
              <a:t>if list[</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 &gt; list[i+1] </a:t>
            </a:r>
          </a:p>
          <a:p>
            <a:pPr lvl="1" algn="just">
              <a:buNone/>
            </a:pPr>
            <a:r>
              <a:rPr lang="en-US" sz="2800" dirty="0" smtClean="0">
                <a:latin typeface="Times New Roman" pitchFamily="18" charset="0"/>
                <a:cs typeface="Times New Roman" pitchFamily="18" charset="0"/>
              </a:rPr>
              <a:t>swap(list[</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 list[i+1]) </a:t>
            </a:r>
          </a:p>
          <a:p>
            <a:pPr lvl="1" algn="just">
              <a:buNone/>
            </a:pPr>
            <a:r>
              <a:rPr lang="en-US" sz="2800" dirty="0" smtClean="0">
                <a:latin typeface="Times New Roman" pitchFamily="18" charset="0"/>
                <a:cs typeface="Times New Roman" pitchFamily="18" charset="0"/>
              </a:rPr>
              <a:t>end if </a:t>
            </a:r>
          </a:p>
          <a:p>
            <a:pPr lvl="1" algn="just">
              <a:buNone/>
            </a:pPr>
            <a:r>
              <a:rPr lang="en-US" sz="2800" dirty="0" smtClean="0">
                <a:latin typeface="Times New Roman" pitchFamily="18" charset="0"/>
                <a:cs typeface="Times New Roman" pitchFamily="18" charset="0"/>
              </a:rPr>
              <a:t>end for </a:t>
            </a:r>
          </a:p>
          <a:p>
            <a:pPr lvl="1" algn="just">
              <a:buNone/>
            </a:pPr>
            <a:r>
              <a:rPr lang="en-US" sz="2800" dirty="0" smtClean="0">
                <a:latin typeface="Times New Roman" pitchFamily="18" charset="0"/>
                <a:cs typeface="Times New Roman" pitchFamily="18" charset="0"/>
              </a:rPr>
              <a:t>return list </a:t>
            </a:r>
          </a:p>
          <a:p>
            <a:pPr lvl="1" algn="just">
              <a:buNone/>
            </a:pPr>
            <a:r>
              <a:rPr lang="en-US" sz="2800" dirty="0" smtClean="0">
                <a:latin typeface="Times New Roman" pitchFamily="18" charset="0"/>
                <a:cs typeface="Times New Roman" pitchFamily="18" charset="0"/>
              </a:rPr>
              <a:t>end </a:t>
            </a:r>
            <a:r>
              <a:rPr lang="en-US" sz="2800" dirty="0" err="1" smtClean="0">
                <a:latin typeface="Times New Roman" pitchFamily="18" charset="0"/>
                <a:cs typeface="Times New Roman" pitchFamily="18" charset="0"/>
              </a:rPr>
              <a:t>BubbleSort</a:t>
            </a:r>
            <a:endParaRPr lang="en-US" sz="28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304800" y="190500"/>
            <a:ext cx="11677650" cy="527037"/>
          </a:xfrm>
          <a:prstGeom prst="rect">
            <a:avLst/>
          </a:prstGeom>
          <a:solidFill>
            <a:srgbClr val="F5F5F5"/>
          </a:solidFill>
          <a:ln w="9525">
            <a:noFill/>
            <a:miter lim="800000"/>
            <a:headEnd/>
            <a:tailEnd/>
          </a:ln>
          <a:effectLst/>
        </p:spPr>
        <p:txBody>
          <a:bodyPr vert="horz" wrap="square" lIns="0" tIns="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025" name="Rectangle 1"/>
          <p:cNvSpPr>
            <a:spLocks noChangeArrowheads="1"/>
          </p:cNvSpPr>
          <p:nvPr/>
        </p:nvSpPr>
        <p:spPr bwMode="auto">
          <a:xfrm>
            <a:off x="781050" y="0"/>
            <a:ext cx="11410950" cy="65556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#include &lt;</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stdio.h</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&gt;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#define MAXSIZE 10</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void main()</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int</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array[MAXSIZE];</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int</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j, num, temp;</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printf</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("Enter the value of num \n");</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scanf</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 &amp;num);</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printf</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("Enter the elements one by one \n");</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for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0;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&lt;num;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scanf</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 &amp;array[</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1184</TotalTime>
  <Words>2962</Words>
  <Application>Microsoft Office PowerPoint</Application>
  <PresentationFormat>Custom</PresentationFormat>
  <Paragraphs>476</Paragraphs>
  <Slides>55</Slides>
  <Notes>0</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Sorting &amp; Searching Technique </vt:lpstr>
      <vt:lpstr>Introduction to Sorting </vt:lpstr>
      <vt:lpstr>Slide 3</vt:lpstr>
      <vt:lpstr>An array using Bubble sort technique </vt:lpstr>
      <vt:lpstr>                   Bubble Sort Algorithm </vt:lpstr>
      <vt:lpstr> Implementing Bubble Sort Algorithm </vt:lpstr>
      <vt:lpstr>Slide 7</vt:lpstr>
      <vt:lpstr>Slide 8</vt:lpstr>
      <vt:lpstr>Slide 9</vt:lpstr>
      <vt:lpstr>Slide 10</vt:lpstr>
      <vt:lpstr>Slide 11</vt:lpstr>
      <vt:lpstr>Algorithm using Selection Sort Technique </vt:lpstr>
      <vt:lpstr>Slide 13</vt:lpstr>
      <vt:lpstr>Slide 14</vt:lpstr>
      <vt:lpstr>Slide 15</vt:lpstr>
      <vt:lpstr>Slide 16</vt:lpstr>
      <vt:lpstr>Slide 17</vt:lpstr>
      <vt:lpstr>Slide 18</vt:lpstr>
      <vt:lpstr>Slide 19</vt:lpstr>
      <vt:lpstr>Algorithm using Insertion Sort Technique </vt:lpstr>
      <vt:lpstr>Slide 21</vt:lpstr>
      <vt:lpstr>Slide 22</vt:lpstr>
      <vt:lpstr>Slide 23</vt:lpstr>
      <vt:lpstr>Slide 24</vt:lpstr>
      <vt:lpstr>Slide 25</vt:lpstr>
      <vt:lpstr>Slide 26</vt:lpstr>
      <vt:lpstr>Slide 27</vt:lpstr>
      <vt:lpstr>Slide 28</vt:lpstr>
      <vt:lpstr>Slide 29</vt:lpstr>
      <vt:lpstr>Slide 30</vt:lpstr>
      <vt:lpstr>Slide 31</vt:lpstr>
      <vt:lpstr>Quick Sort Algorithm </vt:lpstr>
      <vt:lpstr>Slide 33</vt:lpstr>
      <vt:lpstr>Slide 34</vt:lpstr>
      <vt:lpstr>Slide 35</vt:lpstr>
      <vt:lpstr>Slide 36</vt:lpstr>
      <vt:lpstr>Slide 37</vt:lpstr>
      <vt:lpstr>Slide 38</vt:lpstr>
      <vt:lpstr>Slide 39</vt:lpstr>
      <vt:lpstr>Slide 40</vt:lpstr>
      <vt:lpstr>/* C implementation QuickSort */ #include&lt;stdio.h&gt;     // A utility function to swap two elements  void swap(int* a, int* b)  {      int t = *a;      *a = *b;      *b = t;  }     /* This function takes last element as pivot, places the pivot element at its correct position in sorted array, and places all smaller (smaller than pivot) to left of pivot and all greater elements to right of pivot */</vt:lpstr>
      <vt:lpstr>int partition (int arr[], int low, int high)  {      int pivot = arr[high];    // pivot      int i = (low - 1);  // Index of smaller element         for (int j = low; j &lt;= high- 1; j++)      {          // If current element is smaller than or          // equal to pivot          if (arr[j] &lt;= pivot)          {              i++;    // increment index of smaller element              swap(&amp;arr[i], &amp;arr[j]);          }      }      swap(&amp;arr[i + 1], &amp;arr[high]);      return (i + 1);  }     </vt:lpstr>
      <vt:lpstr>/* The main function that implements QuickSort  arr[] --&gt; Array to be sorted,    low  --&gt; Starting index,  high  --&gt; Ending index */  void quickSort(int arr[], int low, int high)  {      if (low &lt; high)      {          /* pi is partitioning index, arr[p] is now             at right place */         int pi = partition(arr, low, high);             // Separately sort elements before          // partition and after partition          quickSort(arr, low, pi - 1);          quickSort(arr, pi + 1, high);      }  }      </vt:lpstr>
      <vt:lpstr>/* Function to print an array */ void printArray(int arr[], int size)  {      int i;      for (i=0; i &lt; size; i++)          printf("%d ", arr[i]);      printf("n");  }     // Driver program to test above functions  int main()  {      int arr[] = {10, 7, 8, 9, 1, 5};      int n = sizeof(arr)/sizeof(arr[0]);      quickSort(arr, 0, n-1);      printf("Sorted array: n");      printArray(arr, n);      return 0;  }       </vt:lpstr>
      <vt:lpstr>Merge Sort Algorithm </vt:lpstr>
      <vt:lpstr>Slide 46</vt:lpstr>
      <vt:lpstr>Slide 47</vt:lpstr>
      <vt:lpstr>Slide 48</vt:lpstr>
      <vt:lpstr>Slide 49</vt:lpstr>
      <vt:lpstr>Slide 50</vt:lpstr>
      <vt:lpstr>Slide 51</vt:lpstr>
      <vt:lpstr>Slide 52</vt:lpstr>
      <vt:lpstr>Slide 53</vt:lpstr>
      <vt:lpstr>Slide 54</vt:lpstr>
      <vt:lpstr>Slide 55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Multiplication of Matrix:</dc:title>
  <dc:creator>parth gautam</dc:creator>
  <cp:lastModifiedBy>Dr_Manjulata</cp:lastModifiedBy>
  <cp:revision>88</cp:revision>
  <dcterms:created xsi:type="dcterms:W3CDTF">2017-07-31T11:40:00Z</dcterms:created>
  <dcterms:modified xsi:type="dcterms:W3CDTF">2019-01-21T10:28:35Z</dcterms:modified>
</cp:coreProperties>
</file>