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handoutMasterIdLst>
    <p:handoutMasterId r:id="rId29"/>
  </p:handoutMasterIdLst>
  <p:sldIdLst>
    <p:sldId id="269" r:id="rId2"/>
    <p:sldId id="278" r:id="rId3"/>
    <p:sldId id="272" r:id="rId4"/>
    <p:sldId id="273" r:id="rId5"/>
    <p:sldId id="274" r:id="rId6"/>
    <p:sldId id="275" r:id="rId7"/>
    <p:sldId id="276" r:id="rId8"/>
    <p:sldId id="281" r:id="rId9"/>
    <p:sldId id="277" r:id="rId10"/>
    <p:sldId id="279" r:id="rId11"/>
    <p:sldId id="280" r:id="rId12"/>
    <p:sldId id="282" r:id="rId13"/>
    <p:sldId id="283" r:id="rId14"/>
    <p:sldId id="284" r:id="rId15"/>
    <p:sldId id="285" r:id="rId16"/>
    <p:sldId id="286" r:id="rId17"/>
    <p:sldId id="287" r:id="rId18"/>
    <p:sldId id="288" r:id="rId19"/>
    <p:sldId id="289" r:id="rId20"/>
    <p:sldId id="290" r:id="rId21"/>
    <p:sldId id="291" r:id="rId22"/>
    <p:sldId id="297" r:id="rId23"/>
    <p:sldId id="292" r:id="rId24"/>
    <p:sldId id="293" r:id="rId25"/>
    <p:sldId id="298" r:id="rId26"/>
    <p:sldId id="294"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73" d="100"/>
          <a:sy n="73" d="100"/>
        </p:scale>
        <p:origin x="-612"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3/28/2022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3/28/2022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118409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11</a:t>
            </a:fld>
            <a:endParaRPr lang="en-US"/>
          </a:p>
        </p:txBody>
      </p:sp>
    </p:spTree>
    <p:extLst>
      <p:ext uri="{BB962C8B-B14F-4D97-AF65-F5344CB8AC3E}">
        <p14:creationId xmlns:p14="http://schemas.microsoft.com/office/powerpoint/2010/main" xmlns="" val="623957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12</a:t>
            </a:fld>
            <a:endParaRPr lang="en-US"/>
          </a:p>
        </p:txBody>
      </p:sp>
    </p:spTree>
    <p:extLst>
      <p:ext uri="{BB962C8B-B14F-4D97-AF65-F5344CB8AC3E}">
        <p14:creationId xmlns:p14="http://schemas.microsoft.com/office/powerpoint/2010/main" xmlns="" val="1384647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13</a:t>
            </a:fld>
            <a:endParaRPr lang="en-US"/>
          </a:p>
        </p:txBody>
      </p:sp>
    </p:spTree>
    <p:extLst>
      <p:ext uri="{BB962C8B-B14F-4D97-AF65-F5344CB8AC3E}">
        <p14:creationId xmlns:p14="http://schemas.microsoft.com/office/powerpoint/2010/main" xmlns="" val="55059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14</a:t>
            </a:fld>
            <a:endParaRPr lang="en-US"/>
          </a:p>
        </p:txBody>
      </p:sp>
    </p:spTree>
    <p:extLst>
      <p:ext uri="{BB962C8B-B14F-4D97-AF65-F5344CB8AC3E}">
        <p14:creationId xmlns:p14="http://schemas.microsoft.com/office/powerpoint/2010/main" xmlns="" val="1025065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15</a:t>
            </a:fld>
            <a:endParaRPr lang="en-US"/>
          </a:p>
        </p:txBody>
      </p:sp>
    </p:spTree>
    <p:extLst>
      <p:ext uri="{BB962C8B-B14F-4D97-AF65-F5344CB8AC3E}">
        <p14:creationId xmlns:p14="http://schemas.microsoft.com/office/powerpoint/2010/main" xmlns="" val="1968100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16</a:t>
            </a:fld>
            <a:endParaRPr lang="en-US"/>
          </a:p>
        </p:txBody>
      </p:sp>
    </p:spTree>
    <p:extLst>
      <p:ext uri="{BB962C8B-B14F-4D97-AF65-F5344CB8AC3E}">
        <p14:creationId xmlns:p14="http://schemas.microsoft.com/office/powerpoint/2010/main" xmlns="" val="997949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17</a:t>
            </a:fld>
            <a:endParaRPr lang="en-US"/>
          </a:p>
        </p:txBody>
      </p:sp>
    </p:spTree>
    <p:extLst>
      <p:ext uri="{BB962C8B-B14F-4D97-AF65-F5344CB8AC3E}">
        <p14:creationId xmlns:p14="http://schemas.microsoft.com/office/powerpoint/2010/main" xmlns="" val="9192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18</a:t>
            </a:fld>
            <a:endParaRPr lang="en-US"/>
          </a:p>
        </p:txBody>
      </p:sp>
    </p:spTree>
    <p:extLst>
      <p:ext uri="{BB962C8B-B14F-4D97-AF65-F5344CB8AC3E}">
        <p14:creationId xmlns:p14="http://schemas.microsoft.com/office/powerpoint/2010/main" xmlns="" val="116678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19</a:t>
            </a:fld>
            <a:endParaRPr lang="en-US"/>
          </a:p>
        </p:txBody>
      </p:sp>
    </p:spTree>
    <p:extLst>
      <p:ext uri="{BB962C8B-B14F-4D97-AF65-F5344CB8AC3E}">
        <p14:creationId xmlns:p14="http://schemas.microsoft.com/office/powerpoint/2010/main" xmlns="" val="1881473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20</a:t>
            </a:fld>
            <a:endParaRPr lang="en-US"/>
          </a:p>
        </p:txBody>
      </p:sp>
    </p:spTree>
    <p:extLst>
      <p:ext uri="{BB962C8B-B14F-4D97-AF65-F5344CB8AC3E}">
        <p14:creationId xmlns:p14="http://schemas.microsoft.com/office/powerpoint/2010/main" xmlns="" val="14129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1430961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21</a:t>
            </a:fld>
            <a:endParaRPr lang="en-US"/>
          </a:p>
        </p:txBody>
      </p:sp>
    </p:spTree>
    <p:extLst>
      <p:ext uri="{BB962C8B-B14F-4D97-AF65-F5344CB8AC3E}">
        <p14:creationId xmlns:p14="http://schemas.microsoft.com/office/powerpoint/2010/main" xmlns="" val="1629391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22</a:t>
            </a:fld>
            <a:endParaRPr lang="en-US"/>
          </a:p>
        </p:txBody>
      </p:sp>
    </p:spTree>
    <p:extLst>
      <p:ext uri="{BB962C8B-B14F-4D97-AF65-F5344CB8AC3E}">
        <p14:creationId xmlns:p14="http://schemas.microsoft.com/office/powerpoint/2010/main" xmlns="" val="1817117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23</a:t>
            </a:fld>
            <a:endParaRPr lang="en-US"/>
          </a:p>
        </p:txBody>
      </p:sp>
    </p:spTree>
    <p:extLst>
      <p:ext uri="{BB962C8B-B14F-4D97-AF65-F5344CB8AC3E}">
        <p14:creationId xmlns:p14="http://schemas.microsoft.com/office/powerpoint/2010/main" xmlns="" val="989949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24</a:t>
            </a:fld>
            <a:endParaRPr lang="en-US"/>
          </a:p>
        </p:txBody>
      </p:sp>
    </p:spTree>
    <p:extLst>
      <p:ext uri="{BB962C8B-B14F-4D97-AF65-F5344CB8AC3E}">
        <p14:creationId xmlns:p14="http://schemas.microsoft.com/office/powerpoint/2010/main" xmlns="" val="1036719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25</a:t>
            </a:fld>
            <a:endParaRPr lang="en-US"/>
          </a:p>
        </p:txBody>
      </p:sp>
    </p:spTree>
    <p:extLst>
      <p:ext uri="{BB962C8B-B14F-4D97-AF65-F5344CB8AC3E}">
        <p14:creationId xmlns:p14="http://schemas.microsoft.com/office/powerpoint/2010/main" xmlns="" val="2096517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26</a:t>
            </a:fld>
            <a:endParaRPr lang="en-US"/>
          </a:p>
        </p:txBody>
      </p:sp>
    </p:spTree>
    <p:extLst>
      <p:ext uri="{BB962C8B-B14F-4D97-AF65-F5344CB8AC3E}">
        <p14:creationId xmlns:p14="http://schemas.microsoft.com/office/powerpoint/2010/main" xmlns="" val="160443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4242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29284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116501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212740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161915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9196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210069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3/28/2022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3/28/2022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3/28/2022</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3/28/2022</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3/28/2022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3/28/2022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3/28/2022</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binary-tre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heap</a:t>
            </a:r>
            <a:endParaRPr lang="en-US" dirty="0"/>
          </a:p>
        </p:txBody>
      </p:sp>
      <p:sp>
        <p:nvSpPr>
          <p:cNvPr id="5" name="Subtitle 4"/>
          <p:cNvSpPr>
            <a:spLocks noGrp="1"/>
          </p:cNvSpPr>
          <p:nvPr>
            <p:ph type="subTitle" idx="1"/>
          </p:nvPr>
        </p:nvSpPr>
        <p:spPr/>
        <p:txBody>
          <a:bodyPr/>
          <a:lstStyle/>
          <a:p>
            <a:r>
              <a:rPr lang="en-US" dirty="0" smtClean="0"/>
              <a:t>Programming </a:t>
            </a:r>
            <a:r>
              <a:rPr lang="en-US" dirty="0"/>
              <a:t>Domain</a:t>
            </a: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First we add the 44 element in the tree as shown below</a:t>
            </a:r>
            <a:r>
              <a:rPr lang="en-US" sz="3600" dirty="0" smtClean="0"/>
              <a:t>:</a:t>
            </a:r>
          </a:p>
          <a:p>
            <a:pPr marL="571500" lvl="0" indent="-571500">
              <a:lnSpc>
                <a:spcPct val="150000"/>
              </a:lnSpc>
              <a:spcBef>
                <a:spcPts val="0"/>
              </a:spcBef>
              <a:buClrTx/>
              <a:buSzTx/>
              <a:buFont typeface="Wingdings" charset="2"/>
              <a:buChar char="Ø"/>
              <a:defRPr/>
            </a:pPr>
            <a:endParaRPr lang="en-US" sz="3600" dirty="0" smtClean="0"/>
          </a:p>
        </p:txBody>
      </p:sp>
      <p:pic>
        <p:nvPicPr>
          <p:cNvPr id="6146" name="Picture 2" descr="eap Data Structur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36812" y="3048000"/>
            <a:ext cx="1485900" cy="1171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6772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33. As we know that insertion in the binary tree always starts from the left side so 44 will be added at the left of 33 as shown </a:t>
            </a:r>
            <a:r>
              <a:rPr lang="en-US" sz="3600" dirty="0" smtClean="0"/>
              <a:t>below</a:t>
            </a:r>
          </a:p>
          <a:p>
            <a:pPr marL="571500" lvl="0" indent="-571500">
              <a:lnSpc>
                <a:spcPct val="150000"/>
              </a:lnSpc>
              <a:spcBef>
                <a:spcPts val="0"/>
              </a:spcBef>
              <a:buClrTx/>
              <a:buSzTx/>
              <a:buFont typeface="Wingdings" charset="2"/>
              <a:buChar char="Ø"/>
              <a:defRPr/>
            </a:pPr>
            <a:endParaRPr lang="en-US" sz="3600" dirty="0" smtClean="0"/>
          </a:p>
        </p:txBody>
      </p:sp>
      <p:pic>
        <p:nvPicPr>
          <p:cNvPr id="7170" name="Picture 2" descr="eap Data Structur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13061" y="3786981"/>
            <a:ext cx="3333750" cy="2743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223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The </a:t>
            </a:r>
            <a:r>
              <a:rPr lang="en-US" sz="3600" dirty="0"/>
              <a:t>next element is 77 and it will be added to the right of the 44 </a:t>
            </a:r>
            <a:r>
              <a:rPr lang="en-US" sz="3600" dirty="0" smtClean="0"/>
              <a:t>:</a:t>
            </a:r>
          </a:p>
          <a:p>
            <a:pPr marL="571500" lvl="0" indent="-571500">
              <a:lnSpc>
                <a:spcPct val="150000"/>
              </a:lnSpc>
              <a:spcBef>
                <a:spcPts val="0"/>
              </a:spcBef>
              <a:buClrTx/>
              <a:buSzTx/>
              <a:buFont typeface="Wingdings" charset="2"/>
              <a:buChar char="Ø"/>
              <a:defRPr/>
            </a:pPr>
            <a:endParaRPr lang="en-US" sz="3600" dirty="0" smtClean="0"/>
          </a:p>
        </p:txBody>
      </p:sp>
      <p:pic>
        <p:nvPicPr>
          <p:cNvPr id="8194" name="Picture 2" descr="eap Data Structur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6640" y="2438400"/>
            <a:ext cx="3333750" cy="1933575"/>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eap Data Structur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94212" y="4533078"/>
            <a:ext cx="3810000" cy="22098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4316767" y="2141165"/>
            <a:ext cx="7467600" cy="2308324"/>
          </a:xfrm>
          <a:prstGeom prst="rect">
            <a:avLst/>
          </a:prstGeom>
        </p:spPr>
        <p:txBody>
          <a:bodyPr wrap="square">
            <a:spAutoFit/>
          </a:bodyPr>
          <a:lstStyle/>
          <a:p>
            <a:r>
              <a:rPr lang="en-US" sz="3600" dirty="0"/>
              <a:t>it does not satisfy the max heap property, i.e., parent node 44 is less than the child 77. So, we will swap these two values</a:t>
            </a:r>
          </a:p>
        </p:txBody>
      </p:sp>
    </p:spTree>
    <p:extLst>
      <p:ext uri="{BB962C8B-B14F-4D97-AF65-F5344CB8AC3E}">
        <p14:creationId xmlns:p14="http://schemas.microsoft.com/office/powerpoint/2010/main" xmlns="" val="15318271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The </a:t>
            </a:r>
            <a:r>
              <a:rPr lang="en-US" sz="3600" dirty="0"/>
              <a:t>next element is 11. The node 11 is added to the left of </a:t>
            </a:r>
            <a:r>
              <a:rPr lang="en-US" sz="3600" dirty="0" smtClean="0"/>
              <a:t>33</a:t>
            </a:r>
          </a:p>
        </p:txBody>
      </p:sp>
      <p:pic>
        <p:nvPicPr>
          <p:cNvPr id="9218" name="Picture 2" descr="eap Data Structur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32012" y="2514600"/>
            <a:ext cx="4286250"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421971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55. To make it a complete binary tree, we will add the node 55 to the right of </a:t>
            </a:r>
            <a:r>
              <a:rPr lang="en-US" sz="3600" dirty="0" smtClean="0"/>
              <a:t>33</a:t>
            </a:r>
          </a:p>
          <a:p>
            <a:pPr marL="571500" lvl="0" indent="-571500">
              <a:lnSpc>
                <a:spcPct val="150000"/>
              </a:lnSpc>
              <a:spcBef>
                <a:spcPts val="0"/>
              </a:spcBef>
              <a:buClrTx/>
              <a:buSzTx/>
              <a:buFont typeface="Wingdings" charset="2"/>
              <a:buChar char="Ø"/>
              <a:defRPr/>
            </a:pPr>
            <a:endParaRPr lang="en-US" sz="3600" dirty="0" smtClean="0"/>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endParaRPr lang="en-US" sz="3600" dirty="0" smtClean="0"/>
          </a:p>
          <a:p>
            <a:pPr marL="571500" lvl="0" indent="-571500">
              <a:lnSpc>
                <a:spcPct val="100000"/>
              </a:lnSpc>
              <a:spcBef>
                <a:spcPts val="0"/>
              </a:spcBef>
              <a:buClrTx/>
              <a:buSzTx/>
              <a:buFont typeface="Wingdings" charset="2"/>
              <a:buChar char="Ø"/>
              <a:defRPr/>
            </a:pPr>
            <a:r>
              <a:rPr lang="en-US" sz="3600" dirty="0" smtClean="0"/>
              <a:t>it </a:t>
            </a:r>
            <a:r>
              <a:rPr lang="en-US" sz="3600" dirty="0"/>
              <a:t>does not satisfy the property of the max heap because 33&lt;55, so we will swap these two values </a:t>
            </a:r>
            <a:endParaRPr lang="en-US" sz="3600" dirty="0" smtClean="0"/>
          </a:p>
        </p:txBody>
      </p:sp>
      <p:pic>
        <p:nvPicPr>
          <p:cNvPr id="10242" name="Picture 2" descr="eap Data Structur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70212" y="2438400"/>
            <a:ext cx="3733800" cy="31438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8707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1266"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2894012" y="1143000"/>
            <a:ext cx="6350000" cy="5346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900564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88. The left subtree is completed so we will add 88 to the left of 44 </a:t>
            </a:r>
            <a:endParaRPr lang="en-US" sz="3600" dirty="0" smtClean="0"/>
          </a:p>
        </p:txBody>
      </p:sp>
      <p:pic>
        <p:nvPicPr>
          <p:cNvPr id="12290" name="Picture 2" descr="eap Data Structur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65412" y="2590800"/>
            <a:ext cx="4762500" cy="3514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991519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it does not satisfy the property of the max heap because 44&lt;88, </a:t>
            </a:r>
            <a:r>
              <a:rPr lang="en-US" sz="3600" dirty="0" err="1" smtClean="0"/>
              <a:t>soo</a:t>
            </a:r>
            <a:r>
              <a:rPr lang="en-US" sz="3600" dirty="0" smtClean="0"/>
              <a:t> we </a:t>
            </a:r>
            <a:r>
              <a:rPr lang="en-US" sz="3600" dirty="0"/>
              <a:t>will swap these two </a:t>
            </a:r>
            <a:r>
              <a:rPr lang="en-US" sz="3600" dirty="0" smtClean="0"/>
              <a:t>values</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smtClean="0"/>
              <a:t>Again</a:t>
            </a:r>
            <a:r>
              <a:rPr lang="en-US" sz="3600" dirty="0"/>
              <a:t>, it is violating the max heap property because 88&gt;77 so we will swap these two values as shown</a:t>
            </a:r>
            <a:endParaRPr lang="en-US" sz="3600" dirty="0" smtClean="0"/>
          </a:p>
        </p:txBody>
      </p:sp>
    </p:spTree>
    <p:extLst>
      <p:ext uri="{BB962C8B-B14F-4D97-AF65-F5344CB8AC3E}">
        <p14:creationId xmlns:p14="http://schemas.microsoft.com/office/powerpoint/2010/main" xmlns="" val="16485299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66. To make a complete binary tree, we will add the 66 element to the right side of 77 </a:t>
            </a:r>
            <a:endParaRPr lang="en-US" sz="3600" dirty="0" smtClean="0"/>
          </a:p>
        </p:txBody>
      </p:sp>
    </p:spTree>
    <p:extLst>
      <p:ext uri="{BB962C8B-B14F-4D97-AF65-F5344CB8AC3E}">
        <p14:creationId xmlns:p14="http://schemas.microsoft.com/office/powerpoint/2010/main" xmlns="" val="18754615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b="1" dirty="0"/>
              <a:t>Step 1</a:t>
            </a:r>
            <a:r>
              <a:rPr lang="en-US" sz="3600" dirty="0"/>
              <a:t> − Create a new node at the end of heap. </a:t>
            </a:r>
            <a:r>
              <a:rPr lang="en-US" sz="3600" b="1" dirty="0"/>
              <a:t>Step 2</a:t>
            </a:r>
            <a:r>
              <a:rPr lang="en-US" sz="3600" dirty="0"/>
              <a:t> − Assign new value to the node.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3</a:t>
            </a:r>
            <a:r>
              <a:rPr lang="en-US" sz="3600" dirty="0"/>
              <a:t> − Compare the value of this child node with its parent</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b="1" dirty="0"/>
              <a:t>Step 4</a:t>
            </a:r>
            <a:r>
              <a:rPr lang="en-US" sz="3600" dirty="0"/>
              <a:t> − If value of parent is less than child, then swap them.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5</a:t>
            </a:r>
            <a:r>
              <a:rPr lang="en-US" sz="3600" dirty="0"/>
              <a:t> − Repeat step 3 &amp; 4 until Heap property holds.</a:t>
            </a:r>
            <a:endParaRPr lang="en-US" sz="3600" dirty="0" smtClean="0"/>
          </a:p>
        </p:txBody>
      </p:sp>
    </p:spTree>
    <p:extLst>
      <p:ext uri="{BB962C8B-B14F-4D97-AF65-F5344CB8AC3E}">
        <p14:creationId xmlns:p14="http://schemas.microsoft.com/office/powerpoint/2010/main" xmlns="" val="330405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Heap?</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Heap </a:t>
            </a:r>
            <a:r>
              <a:rPr lang="en-US" sz="3600" dirty="0"/>
              <a:t>is a special case of balanced binary tree data structure where the root-node key is compared with its children and arranged </a:t>
            </a:r>
            <a:r>
              <a:rPr lang="en-US" sz="3600" dirty="0" smtClean="0"/>
              <a:t>accordingly</a:t>
            </a:r>
          </a:p>
          <a:p>
            <a:pPr marL="571500" lvl="0" indent="-571500">
              <a:lnSpc>
                <a:spcPct val="150000"/>
              </a:lnSpc>
              <a:spcBef>
                <a:spcPts val="0"/>
              </a:spcBef>
              <a:buClrTx/>
              <a:buSzTx/>
              <a:buFont typeface="Wingdings" charset="2"/>
              <a:buChar char="Ø"/>
              <a:defRPr/>
            </a:pPr>
            <a:r>
              <a:rPr lang="en-US" sz="3600" dirty="0"/>
              <a:t>A Heap is a special Tree-based data structure in which the tree is a complete binary tree</a:t>
            </a:r>
            <a:endParaRPr lang="en-US" sz="3600" dirty="0" smtClean="0"/>
          </a:p>
        </p:txBody>
      </p:sp>
    </p:spTree>
    <p:extLst>
      <p:ext uri="{BB962C8B-B14F-4D97-AF65-F5344CB8AC3E}">
        <p14:creationId xmlns:p14="http://schemas.microsoft.com/office/powerpoint/2010/main" xmlns="" val="1648727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dirty="0"/>
              <a:t>Max Heap construction</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35	33	42	10	14	19	27	44	26	31</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4332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Max Heap Deletion </a:t>
            </a:r>
            <a:r>
              <a:rPr lang="en-US" sz="2800" b="1" dirty="0" smtClean="0"/>
              <a:t>Algorithm</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Deletion in Max (or Min) Heap always happens at the root to remove the Maximum (or minimum) value</a:t>
            </a:r>
            <a:r>
              <a:rPr lang="en-US" sz="3600" dirty="0" smtClean="0"/>
              <a:t>.</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a:t>In Deletion in the heap tree, the root node is always deleted and it is replaced with the last element.</a:t>
            </a:r>
            <a:endParaRPr lang="en-US" sz="3600" dirty="0" smtClean="0"/>
          </a:p>
        </p:txBody>
      </p:sp>
    </p:spTree>
    <p:extLst>
      <p:ext uri="{BB962C8B-B14F-4D97-AF65-F5344CB8AC3E}">
        <p14:creationId xmlns:p14="http://schemas.microsoft.com/office/powerpoint/2010/main" xmlns="" val="4807796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standard deletion operation on Heap is to delete the element present at the root node of the Heap. </a:t>
            </a:r>
            <a:endParaRPr lang="en-US" sz="3600" dirty="0" smtClean="0"/>
          </a:p>
          <a:p>
            <a:pPr marL="571500" lvl="0" indent="-571500">
              <a:lnSpc>
                <a:spcPct val="150000"/>
              </a:lnSpc>
              <a:spcBef>
                <a:spcPts val="0"/>
              </a:spcBef>
              <a:buClrTx/>
              <a:buSzTx/>
              <a:buFont typeface="Wingdings" charset="2"/>
              <a:buChar char="Ø"/>
              <a:defRPr/>
            </a:pPr>
            <a:r>
              <a:rPr lang="en-US" sz="3600" dirty="0" smtClean="0"/>
              <a:t>That </a:t>
            </a:r>
            <a:r>
              <a:rPr lang="en-US" sz="3600" dirty="0"/>
              <a:t>is if it is a Max Heap, the standard deletion operation will delete the maximum element and if it is a Min heap, it will delete the minimum element.</a:t>
            </a:r>
            <a:endParaRPr lang="en-US" sz="3600" dirty="0" smtClean="0"/>
          </a:p>
        </p:txBody>
      </p:sp>
    </p:spTree>
    <p:extLst>
      <p:ext uri="{BB962C8B-B14F-4D97-AF65-F5344CB8AC3E}">
        <p14:creationId xmlns:p14="http://schemas.microsoft.com/office/powerpoint/2010/main" xmlns="" val="19395770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b="1" dirty="0"/>
              <a:t>Step 1</a:t>
            </a:r>
            <a:r>
              <a:rPr lang="en-US" sz="3600" dirty="0"/>
              <a:t> − Remove root node.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2</a:t>
            </a:r>
            <a:r>
              <a:rPr lang="en-US" sz="3600" dirty="0"/>
              <a:t> − Move the last element of last level to root</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b="1" dirty="0"/>
              <a:t>Step 3</a:t>
            </a:r>
            <a:r>
              <a:rPr lang="en-US" sz="3600" dirty="0"/>
              <a:t> − Compare the value of this child node with its parent.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4</a:t>
            </a:r>
            <a:r>
              <a:rPr lang="en-US" sz="3600" dirty="0"/>
              <a:t> − If value of parent is less than child, then swap them.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5</a:t>
            </a:r>
            <a:r>
              <a:rPr lang="en-US" sz="3600" dirty="0"/>
              <a:t> − Repeat step 3 &amp; 4 until Heap property holds.</a:t>
            </a:r>
            <a:endParaRPr lang="en-US" sz="3600" dirty="0" smtClean="0"/>
          </a:p>
        </p:txBody>
      </p:sp>
    </p:spTree>
    <p:extLst>
      <p:ext uri="{BB962C8B-B14F-4D97-AF65-F5344CB8AC3E}">
        <p14:creationId xmlns:p14="http://schemas.microsoft.com/office/powerpoint/2010/main" xmlns="" val="305181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760412" y="26033"/>
            <a:ext cx="5943600" cy="6831967"/>
          </a:xfrm>
        </p:spPr>
      </p:pic>
    </p:spTree>
    <p:extLst>
      <p:ext uri="{BB962C8B-B14F-4D97-AF65-F5344CB8AC3E}">
        <p14:creationId xmlns:p14="http://schemas.microsoft.com/office/powerpoint/2010/main" xmlns="" val="2379753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026" name="Picture 2" descr="ax Heap Deletion Animated Exampl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608012" y="838200"/>
            <a:ext cx="9652000" cy="5791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52685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Applications of Heap Data </a:t>
            </a:r>
            <a:r>
              <a:rPr lang="en-US" sz="2800" b="1" dirty="0" smtClean="0"/>
              <a:t>Structure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i="1" dirty="0"/>
              <a:t>Priority </a:t>
            </a:r>
            <a:r>
              <a:rPr lang="en-US" sz="3600" b="1" i="1" dirty="0" smtClean="0"/>
              <a:t>Queues</a:t>
            </a:r>
          </a:p>
          <a:p>
            <a:pPr marL="571500" lvl="0" indent="-571500">
              <a:lnSpc>
                <a:spcPct val="150000"/>
              </a:lnSpc>
              <a:spcBef>
                <a:spcPts val="0"/>
              </a:spcBef>
              <a:buClrTx/>
              <a:buSzTx/>
              <a:buFont typeface="Wingdings" charset="2"/>
              <a:buChar char="Ø"/>
              <a:defRPr/>
            </a:pPr>
            <a:r>
              <a:rPr lang="en-US" sz="3600" b="1" i="1" dirty="0" smtClean="0"/>
              <a:t>Order statistics</a:t>
            </a:r>
            <a:r>
              <a:rPr lang="en-US" sz="3600" i="1" dirty="0" smtClean="0"/>
              <a:t>:</a:t>
            </a:r>
            <a:r>
              <a:rPr lang="en-US" sz="3600" dirty="0" smtClean="0"/>
              <a:t> </a:t>
            </a:r>
            <a:r>
              <a:rPr lang="en-US" sz="3600" dirty="0"/>
              <a:t>The Heap data structure can be used to efficiently find the kth smallest (or largest) element in an array</a:t>
            </a:r>
            <a:endParaRPr lang="en-US" sz="3600" dirty="0" smtClean="0"/>
          </a:p>
        </p:txBody>
      </p:sp>
    </p:spTree>
    <p:extLst>
      <p:ext uri="{BB962C8B-B14F-4D97-AF65-F5344CB8AC3E}">
        <p14:creationId xmlns:p14="http://schemas.microsoft.com/office/powerpoint/2010/main" xmlns="" val="7848782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a complete binary tree</a:t>
            </a:r>
            <a:r>
              <a:rPr lang="en-US" sz="2800" b="1" dirty="0" smtClean="0"/>
              <a:t>?</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A complete binary tree is a </a:t>
            </a:r>
            <a:r>
              <a:rPr lang="en-US" sz="3600" dirty="0">
                <a:hlinkClick r:id="rId3"/>
              </a:rPr>
              <a:t>binary tree</a:t>
            </a:r>
            <a:r>
              <a:rPr lang="en-US" sz="3600" dirty="0"/>
              <a:t> in which all the levels except the last level, i.e., leaf node should be completely filled, and all the nodes should be left-justified</a:t>
            </a:r>
            <a:endParaRPr lang="en-US" sz="3600" dirty="0" smtClean="0"/>
          </a:p>
        </p:txBody>
      </p:sp>
    </p:spTree>
    <p:extLst>
      <p:ext uri="{BB962C8B-B14F-4D97-AF65-F5344CB8AC3E}">
        <p14:creationId xmlns:p14="http://schemas.microsoft.com/office/powerpoint/2010/main" xmlns="" val="688526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026"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0" y="990600"/>
            <a:ext cx="6350000" cy="53467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103812" y="4876800"/>
            <a:ext cx="6248400" cy="830997"/>
          </a:xfrm>
          <a:prstGeom prst="rect">
            <a:avLst/>
          </a:prstGeom>
        </p:spPr>
        <p:txBody>
          <a:bodyPr wrap="square">
            <a:spAutoFit/>
          </a:bodyPr>
          <a:lstStyle/>
          <a:p>
            <a:r>
              <a:rPr lang="en-US" sz="2400" dirty="0"/>
              <a:t>all the internal nodes are completely filled except the leaf node; </a:t>
            </a:r>
          </a:p>
        </p:txBody>
      </p:sp>
    </p:spTree>
    <p:extLst>
      <p:ext uri="{BB962C8B-B14F-4D97-AF65-F5344CB8AC3E}">
        <p14:creationId xmlns:p14="http://schemas.microsoft.com/office/powerpoint/2010/main" xmlns="" val="7761146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2050"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50812" y="1295400"/>
            <a:ext cx="6350000" cy="43815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053958" y="2285821"/>
            <a:ext cx="6092825" cy="1200329"/>
          </a:xfrm>
          <a:prstGeom prst="rect">
            <a:avLst/>
          </a:prstGeom>
        </p:spPr>
        <p:txBody>
          <a:bodyPr>
            <a:spAutoFit/>
          </a:bodyPr>
          <a:lstStyle/>
          <a:p>
            <a:r>
              <a:rPr lang="en-US" sz="2400" dirty="0"/>
              <a:t>all the internal nodes are completely filled except the leaf node, but the leaf nodes are added at the right part; </a:t>
            </a:r>
          </a:p>
        </p:txBody>
      </p:sp>
    </p:spTree>
    <p:extLst>
      <p:ext uri="{BB962C8B-B14F-4D97-AF65-F5344CB8AC3E}">
        <p14:creationId xmlns:p14="http://schemas.microsoft.com/office/powerpoint/2010/main" xmlns="" val="3197058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How can we arrange the nodes in the Tree</a:t>
            </a:r>
            <a:r>
              <a:rPr lang="en-US" sz="2800" b="1" dirty="0" smtClean="0"/>
              <a:t>?</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r>
              <a:rPr lang="en-US" sz="3600" dirty="0"/>
              <a:t>There are two types of the heap:</a:t>
            </a:r>
          </a:p>
          <a:p>
            <a:r>
              <a:rPr lang="en-US" sz="3600" dirty="0"/>
              <a:t>Min Heap</a:t>
            </a:r>
          </a:p>
          <a:p>
            <a:r>
              <a:rPr lang="en-US" sz="3600" dirty="0"/>
              <a:t>Max heap</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11431280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dirty="0"/>
              <a:t>Min </a:t>
            </a:r>
            <a:r>
              <a:rPr lang="en-US" sz="3600" b="1" dirty="0" smtClean="0"/>
              <a:t>Heap:</a:t>
            </a:r>
            <a:r>
              <a:rPr lang="en-US" sz="3600" dirty="0" smtClean="0"/>
              <a:t> </a:t>
            </a:r>
            <a:r>
              <a:rPr lang="en-US" sz="3600" dirty="0"/>
              <a:t>The value of the parent node should be less than or equal to either of its children.</a:t>
            </a:r>
            <a:endParaRPr lang="en-US" sz="3600" dirty="0" smtClean="0"/>
          </a:p>
        </p:txBody>
      </p:sp>
      <p:pic>
        <p:nvPicPr>
          <p:cNvPr id="3076" name="Picture 4" descr="ax Heap Exampl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76466" y="2590800"/>
            <a:ext cx="7279268" cy="3581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972675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a:t>Max-Heap</a:t>
            </a:r>
            <a:r>
              <a:rPr lang="en-US" sz="3600"/>
              <a:t> − Where the value of the root node is greater than </a:t>
            </a:r>
            <a:r>
              <a:rPr lang="en-US" sz="3600" smtClean="0"/>
              <a:t>or </a:t>
            </a:r>
            <a:r>
              <a:rPr lang="en-US" sz="3600"/>
              <a:t>equal to either of its children</a:t>
            </a:r>
            <a:r>
              <a:rPr lang="en-US" sz="3600" smtClean="0"/>
              <a:t>.</a:t>
            </a:r>
          </a:p>
          <a:p>
            <a:pPr marL="571500" lvl="0" indent="-571500">
              <a:lnSpc>
                <a:spcPct val="150000"/>
              </a:lnSpc>
              <a:spcBef>
                <a:spcPts val="0"/>
              </a:spcBef>
              <a:buClrTx/>
              <a:buSzTx/>
              <a:buFont typeface="Wingdings" charset="2"/>
              <a:buChar char="Ø"/>
              <a:defRPr/>
            </a:pPr>
            <a:endParaRPr lang="en-US" sz="3600" dirty="0" smtClean="0"/>
          </a:p>
        </p:txBody>
      </p:sp>
      <p:pic>
        <p:nvPicPr>
          <p:cNvPr id="4098" name="Picture 2" descr="ax Heap Exampl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60612" y="2895600"/>
            <a:ext cx="7705182" cy="3790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75654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Max Heap Construction </a:t>
            </a:r>
            <a:r>
              <a:rPr lang="en-US" sz="2800" b="1" dirty="0" smtClean="0"/>
              <a:t>Algorithm</a:t>
            </a:r>
            <a:endParaRPr lang="en-US" sz="2800" b="1" dirty="0"/>
          </a:p>
        </p:txBody>
      </p:sp>
      <p:sp>
        <p:nvSpPr>
          <p:cNvPr id="2" name="Content Placeholder 1"/>
          <p:cNvSpPr>
            <a:spLocks noGrp="1"/>
          </p:cNvSpPr>
          <p:nvPr>
            <p:ph idx="1"/>
          </p:nvPr>
        </p:nvSpPr>
        <p:spPr>
          <a:xfrm>
            <a:off x="74611" y="715962"/>
            <a:ext cx="12114213" cy="6142038"/>
          </a:xfrm>
        </p:spPr>
        <p:txBody>
          <a:bodyPr>
            <a:normAutofit fontScale="85000" lnSpcReduction="10000"/>
          </a:bodyPr>
          <a:lstStyle/>
          <a:p>
            <a:pPr marL="571500" lvl="0" indent="-571500">
              <a:lnSpc>
                <a:spcPct val="150000"/>
              </a:lnSpc>
              <a:spcBef>
                <a:spcPts val="0"/>
              </a:spcBef>
              <a:buClrTx/>
              <a:buSzTx/>
              <a:buFont typeface="Wingdings" charset="2"/>
              <a:buChar char="Ø"/>
              <a:defRPr/>
            </a:pPr>
            <a:r>
              <a:rPr lang="cs-CZ" sz="3600" b="1" dirty="0"/>
              <a:t>44, 33, 77, 11, 55, 88, </a:t>
            </a:r>
            <a:r>
              <a:rPr lang="cs-CZ" sz="3600" b="1" dirty="0" smtClean="0"/>
              <a:t>66</a:t>
            </a:r>
          </a:p>
          <a:p>
            <a:pPr>
              <a:lnSpc>
                <a:spcPct val="150000"/>
              </a:lnSpc>
            </a:pPr>
            <a:r>
              <a:rPr lang="cs-CZ" sz="3600" dirty="0" smtClean="0"/>
              <a:t>To </a:t>
            </a:r>
            <a:r>
              <a:rPr lang="cs-CZ" sz="3600" dirty="0" err="1"/>
              <a:t>create</a:t>
            </a:r>
            <a:r>
              <a:rPr lang="cs-CZ" sz="3600" dirty="0"/>
              <a:t> </a:t>
            </a:r>
            <a:r>
              <a:rPr lang="cs-CZ" sz="3600" dirty="0" err="1"/>
              <a:t>the</a:t>
            </a:r>
            <a:r>
              <a:rPr lang="cs-CZ" sz="3600" dirty="0"/>
              <a:t> </a:t>
            </a:r>
            <a:r>
              <a:rPr lang="cs-CZ" sz="3600" dirty="0" err="1"/>
              <a:t>max</a:t>
            </a:r>
            <a:r>
              <a:rPr lang="cs-CZ" sz="3600" dirty="0"/>
              <a:t> </a:t>
            </a:r>
            <a:r>
              <a:rPr lang="cs-CZ" sz="3600" dirty="0" err="1"/>
              <a:t>heap</a:t>
            </a:r>
            <a:r>
              <a:rPr lang="cs-CZ" sz="3600" dirty="0"/>
              <a:t> </a:t>
            </a:r>
            <a:r>
              <a:rPr lang="cs-CZ" sz="3600" dirty="0" err="1"/>
              <a:t>tree</a:t>
            </a:r>
            <a:r>
              <a:rPr lang="cs-CZ" sz="3600" dirty="0"/>
              <a:t>, </a:t>
            </a:r>
            <a:r>
              <a:rPr lang="cs-CZ" sz="3600" dirty="0" err="1"/>
              <a:t>we</a:t>
            </a:r>
            <a:r>
              <a:rPr lang="cs-CZ" sz="3600" dirty="0"/>
              <a:t> </a:t>
            </a:r>
            <a:r>
              <a:rPr lang="cs-CZ" sz="3600" dirty="0" err="1"/>
              <a:t>need</a:t>
            </a:r>
            <a:r>
              <a:rPr lang="cs-CZ" sz="3600" dirty="0"/>
              <a:t> to </a:t>
            </a:r>
            <a:r>
              <a:rPr lang="cs-CZ" sz="3600" dirty="0" err="1"/>
              <a:t>consider</a:t>
            </a:r>
            <a:r>
              <a:rPr lang="cs-CZ" sz="3600" dirty="0"/>
              <a:t> </a:t>
            </a:r>
            <a:r>
              <a:rPr lang="cs-CZ" sz="3600" dirty="0" err="1"/>
              <a:t>the</a:t>
            </a:r>
            <a:r>
              <a:rPr lang="cs-CZ" sz="3600" dirty="0"/>
              <a:t> </a:t>
            </a:r>
            <a:r>
              <a:rPr lang="cs-CZ" sz="3600" dirty="0" err="1"/>
              <a:t>following</a:t>
            </a:r>
            <a:r>
              <a:rPr lang="cs-CZ" sz="3600" dirty="0"/>
              <a:t> </a:t>
            </a:r>
            <a:r>
              <a:rPr lang="cs-CZ" sz="3600" dirty="0" err="1"/>
              <a:t>two</a:t>
            </a:r>
            <a:r>
              <a:rPr lang="cs-CZ" sz="3600" dirty="0"/>
              <a:t> </a:t>
            </a:r>
            <a:r>
              <a:rPr lang="cs-CZ" sz="3600" dirty="0" err="1"/>
              <a:t>cases</a:t>
            </a:r>
            <a:r>
              <a:rPr lang="cs-CZ" sz="3600" dirty="0"/>
              <a:t>:</a:t>
            </a:r>
          </a:p>
          <a:p>
            <a:pPr marL="788670" indent="-742950">
              <a:lnSpc>
                <a:spcPct val="160000"/>
              </a:lnSpc>
              <a:buFont typeface="+mj-lt"/>
              <a:buAutoNum type="arabicPeriod"/>
            </a:pPr>
            <a:r>
              <a:rPr lang="cs-CZ" sz="3600" dirty="0" err="1"/>
              <a:t>First</a:t>
            </a:r>
            <a:r>
              <a:rPr lang="cs-CZ" sz="3600" dirty="0"/>
              <a:t>, </a:t>
            </a:r>
            <a:r>
              <a:rPr lang="cs-CZ" sz="3600" dirty="0" err="1"/>
              <a:t>we</a:t>
            </a:r>
            <a:r>
              <a:rPr lang="cs-CZ" sz="3600" dirty="0"/>
              <a:t> </a:t>
            </a:r>
            <a:r>
              <a:rPr lang="cs-CZ" sz="3600" dirty="0" err="1"/>
              <a:t>have</a:t>
            </a:r>
            <a:r>
              <a:rPr lang="cs-CZ" sz="3600" dirty="0"/>
              <a:t> to insert </a:t>
            </a:r>
            <a:r>
              <a:rPr lang="cs-CZ" sz="3600" dirty="0" err="1"/>
              <a:t>the</a:t>
            </a:r>
            <a:r>
              <a:rPr lang="cs-CZ" sz="3600" dirty="0"/>
              <a:t> element in such a </a:t>
            </a:r>
            <a:r>
              <a:rPr lang="cs-CZ" sz="3600" dirty="0" err="1"/>
              <a:t>way</a:t>
            </a:r>
            <a:r>
              <a:rPr lang="cs-CZ" sz="3600" dirty="0"/>
              <a:t> </a:t>
            </a:r>
            <a:r>
              <a:rPr lang="cs-CZ" sz="3600" dirty="0" err="1"/>
              <a:t>that</a:t>
            </a:r>
            <a:r>
              <a:rPr lang="cs-CZ" sz="3600" dirty="0"/>
              <a:t> </a:t>
            </a:r>
            <a:r>
              <a:rPr lang="cs-CZ" sz="3600" dirty="0" err="1"/>
              <a:t>the</a:t>
            </a:r>
            <a:r>
              <a:rPr lang="cs-CZ" sz="3600" dirty="0"/>
              <a:t> </a:t>
            </a:r>
            <a:r>
              <a:rPr lang="cs-CZ" sz="3600" dirty="0" err="1"/>
              <a:t>property</a:t>
            </a:r>
            <a:r>
              <a:rPr lang="cs-CZ" sz="3600" dirty="0"/>
              <a:t> </a:t>
            </a:r>
            <a:r>
              <a:rPr lang="cs-CZ" sz="3600" dirty="0" err="1"/>
              <a:t>of</a:t>
            </a:r>
            <a:r>
              <a:rPr lang="cs-CZ" sz="3600" dirty="0"/>
              <a:t> </a:t>
            </a:r>
            <a:r>
              <a:rPr lang="cs-CZ" sz="3600" dirty="0" err="1"/>
              <a:t>the</a:t>
            </a:r>
            <a:r>
              <a:rPr lang="cs-CZ" sz="3600" dirty="0"/>
              <a:t> </a:t>
            </a:r>
            <a:r>
              <a:rPr lang="cs-CZ" sz="3600" dirty="0" err="1"/>
              <a:t>complete</a:t>
            </a:r>
            <a:r>
              <a:rPr lang="cs-CZ" sz="3600" dirty="0"/>
              <a:t> </a:t>
            </a:r>
            <a:r>
              <a:rPr lang="cs-CZ" sz="3600" dirty="0" err="1"/>
              <a:t>binary</a:t>
            </a:r>
            <a:r>
              <a:rPr lang="cs-CZ" sz="3600" dirty="0"/>
              <a:t> </a:t>
            </a:r>
            <a:r>
              <a:rPr lang="cs-CZ" sz="3600" dirty="0" err="1"/>
              <a:t>tree</a:t>
            </a:r>
            <a:r>
              <a:rPr lang="cs-CZ" sz="3600" dirty="0"/>
              <a:t> </a:t>
            </a:r>
            <a:r>
              <a:rPr lang="cs-CZ" sz="3600" dirty="0" err="1"/>
              <a:t>must</a:t>
            </a:r>
            <a:r>
              <a:rPr lang="cs-CZ" sz="3600" dirty="0"/>
              <a:t> </a:t>
            </a:r>
            <a:r>
              <a:rPr lang="cs-CZ" sz="3600" dirty="0" err="1"/>
              <a:t>be</a:t>
            </a:r>
            <a:r>
              <a:rPr lang="cs-CZ" sz="3600" dirty="0"/>
              <a:t> </a:t>
            </a:r>
            <a:r>
              <a:rPr lang="cs-CZ" sz="3600" dirty="0" err="1"/>
              <a:t>maintained</a:t>
            </a:r>
            <a:r>
              <a:rPr lang="cs-CZ" sz="3600" dirty="0"/>
              <a:t>.</a:t>
            </a:r>
          </a:p>
          <a:p>
            <a:pPr marL="788670" indent="-742950">
              <a:lnSpc>
                <a:spcPct val="160000"/>
              </a:lnSpc>
              <a:buFont typeface="+mj-lt"/>
              <a:buAutoNum type="arabicPeriod"/>
            </a:pPr>
            <a:r>
              <a:rPr lang="cs-CZ" sz="3600" dirty="0" err="1"/>
              <a:t>Secondly</a:t>
            </a:r>
            <a:r>
              <a:rPr lang="cs-CZ" sz="3600" dirty="0"/>
              <a:t>, </a:t>
            </a:r>
            <a:r>
              <a:rPr lang="cs-CZ" sz="3600" dirty="0" err="1"/>
              <a:t>the</a:t>
            </a:r>
            <a:r>
              <a:rPr lang="cs-CZ" sz="3600" dirty="0"/>
              <a:t> </a:t>
            </a:r>
            <a:r>
              <a:rPr lang="cs-CZ" sz="3600" dirty="0" err="1"/>
              <a:t>value</a:t>
            </a:r>
            <a:r>
              <a:rPr lang="cs-CZ" sz="3600" dirty="0"/>
              <a:t> </a:t>
            </a:r>
            <a:r>
              <a:rPr lang="cs-CZ" sz="3600" dirty="0" err="1"/>
              <a:t>of</a:t>
            </a:r>
            <a:r>
              <a:rPr lang="cs-CZ" sz="3600" dirty="0"/>
              <a:t> </a:t>
            </a:r>
            <a:r>
              <a:rPr lang="cs-CZ" sz="3600" dirty="0" err="1"/>
              <a:t>the</a:t>
            </a:r>
            <a:r>
              <a:rPr lang="cs-CZ" sz="3600" dirty="0"/>
              <a:t> </a:t>
            </a:r>
            <a:r>
              <a:rPr lang="cs-CZ" sz="3600" dirty="0" err="1"/>
              <a:t>parent</a:t>
            </a:r>
            <a:r>
              <a:rPr lang="cs-CZ" sz="3600" dirty="0"/>
              <a:t> node </a:t>
            </a:r>
            <a:r>
              <a:rPr lang="cs-CZ" sz="3600" dirty="0" err="1"/>
              <a:t>should</a:t>
            </a:r>
            <a:r>
              <a:rPr lang="cs-CZ" sz="3600" dirty="0"/>
              <a:t> </a:t>
            </a:r>
            <a:r>
              <a:rPr lang="cs-CZ" sz="3600" dirty="0" err="1"/>
              <a:t>be</a:t>
            </a:r>
            <a:r>
              <a:rPr lang="cs-CZ" sz="3600" dirty="0"/>
              <a:t> </a:t>
            </a:r>
            <a:r>
              <a:rPr lang="cs-CZ" sz="3600" dirty="0" err="1"/>
              <a:t>greater</a:t>
            </a:r>
            <a:r>
              <a:rPr lang="cs-CZ" sz="3600" dirty="0"/>
              <a:t> </a:t>
            </a:r>
            <a:r>
              <a:rPr lang="cs-CZ" sz="3600" dirty="0" err="1"/>
              <a:t>than</a:t>
            </a:r>
            <a:r>
              <a:rPr lang="cs-CZ" sz="3600" dirty="0"/>
              <a:t> </a:t>
            </a:r>
            <a:r>
              <a:rPr lang="cs-CZ" sz="3600" dirty="0" err="1"/>
              <a:t>the</a:t>
            </a:r>
            <a:r>
              <a:rPr lang="cs-CZ" sz="3600" dirty="0"/>
              <a:t> </a:t>
            </a:r>
            <a:r>
              <a:rPr lang="cs-CZ" sz="3600" dirty="0" err="1"/>
              <a:t>either</a:t>
            </a:r>
            <a:r>
              <a:rPr lang="cs-CZ" sz="3600" dirty="0"/>
              <a:t> </a:t>
            </a:r>
            <a:r>
              <a:rPr lang="cs-CZ" sz="3600" dirty="0" err="1"/>
              <a:t>of</a:t>
            </a:r>
            <a:r>
              <a:rPr lang="cs-CZ" sz="3600" dirty="0"/>
              <a:t> </a:t>
            </a:r>
            <a:r>
              <a:rPr lang="cs-CZ" sz="3600" dirty="0" err="1"/>
              <a:t>its</a:t>
            </a:r>
            <a:r>
              <a:rPr lang="cs-CZ" sz="3600" dirty="0"/>
              <a:t> </a:t>
            </a:r>
            <a:r>
              <a:rPr lang="cs-CZ" sz="3600" dirty="0" err="1"/>
              <a:t>child</a:t>
            </a:r>
            <a:r>
              <a:rPr lang="cs-CZ" sz="3600" dirty="0"/>
              <a:t>.</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773927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1591</TotalTime>
  <Words>969</Words>
  <Application>Microsoft Office PowerPoint</Application>
  <PresentationFormat>Custom</PresentationFormat>
  <Paragraphs>105</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World country report presentation</vt:lpstr>
      <vt:lpstr>heap</vt:lpstr>
      <vt:lpstr>What is Heap?</vt:lpstr>
      <vt:lpstr>What is a complete binary tree?</vt:lpstr>
      <vt:lpstr>Slide 4</vt:lpstr>
      <vt:lpstr>Slide 5</vt:lpstr>
      <vt:lpstr>How can we arrange the nodes in the Tree?</vt:lpstr>
      <vt:lpstr>Slide 7</vt:lpstr>
      <vt:lpstr>Slide 8</vt:lpstr>
      <vt:lpstr>Max Heap Construction Algorithm</vt:lpstr>
      <vt:lpstr>Slide 10</vt:lpstr>
      <vt:lpstr>Slide 11</vt:lpstr>
      <vt:lpstr>Slide 12</vt:lpstr>
      <vt:lpstr>Slide 13</vt:lpstr>
      <vt:lpstr>Slide 14</vt:lpstr>
      <vt:lpstr>Slide 15</vt:lpstr>
      <vt:lpstr>Slide 16</vt:lpstr>
      <vt:lpstr>Slide 17</vt:lpstr>
      <vt:lpstr>Slide 18</vt:lpstr>
      <vt:lpstr>Slide 19</vt:lpstr>
      <vt:lpstr>Max Heap construction</vt:lpstr>
      <vt:lpstr>Max Heap Deletion Algorithm</vt:lpstr>
      <vt:lpstr>Slide 22</vt:lpstr>
      <vt:lpstr>Slide 23</vt:lpstr>
      <vt:lpstr>Slide 24</vt:lpstr>
      <vt:lpstr>Slide 25</vt:lpstr>
      <vt:lpstr>Applications of Heap Data Structure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User</cp:lastModifiedBy>
  <cp:revision>128</cp:revision>
  <dcterms:created xsi:type="dcterms:W3CDTF">2022-01-12T07:04:17Z</dcterms:created>
  <dcterms:modified xsi:type="dcterms:W3CDTF">2022-03-28T04:17:12Z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