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handoutMasterIdLst>
    <p:handoutMasterId r:id="rId36"/>
  </p:handoutMasterIdLst>
  <p:sldIdLst>
    <p:sldId id="269" r:id="rId2"/>
    <p:sldId id="278" r:id="rId3"/>
    <p:sldId id="280" r:id="rId4"/>
    <p:sldId id="279"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9" r:id="rId23"/>
    <p:sldId id="300" r:id="rId24"/>
    <p:sldId id="298" r:id="rId25"/>
    <p:sldId id="303" r:id="rId26"/>
    <p:sldId id="301" r:id="rId27"/>
    <p:sldId id="304" r:id="rId28"/>
    <p:sldId id="305" r:id="rId29"/>
    <p:sldId id="306" r:id="rId30"/>
    <p:sldId id="307" r:id="rId31"/>
    <p:sldId id="308" r:id="rId32"/>
    <p:sldId id="309" r:id="rId33"/>
    <p:sldId id="310"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p:cViewPr varScale="1">
        <p:scale>
          <a:sx n="73" d="100"/>
          <a:sy n="73" d="100"/>
        </p:scale>
        <p:origin x="-612"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3/29/2022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3/29/2022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18646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65515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644627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88417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100505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193622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170685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31266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19</a:t>
            </a:fld>
            <a:endParaRPr lang="en-US"/>
          </a:p>
        </p:txBody>
      </p:sp>
    </p:spTree>
    <p:extLst>
      <p:ext uri="{BB962C8B-B14F-4D97-AF65-F5344CB8AC3E}">
        <p14:creationId xmlns:p14="http://schemas.microsoft.com/office/powerpoint/2010/main" xmlns="" val="885121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20</a:t>
            </a:fld>
            <a:endParaRPr lang="en-US"/>
          </a:p>
        </p:txBody>
      </p:sp>
    </p:spTree>
    <p:extLst>
      <p:ext uri="{BB962C8B-B14F-4D97-AF65-F5344CB8AC3E}">
        <p14:creationId xmlns:p14="http://schemas.microsoft.com/office/powerpoint/2010/main" xmlns="" val="197610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2104858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21</a:t>
            </a:fld>
            <a:endParaRPr lang="en-US"/>
          </a:p>
        </p:txBody>
      </p:sp>
    </p:spTree>
    <p:extLst>
      <p:ext uri="{BB962C8B-B14F-4D97-AF65-F5344CB8AC3E}">
        <p14:creationId xmlns:p14="http://schemas.microsoft.com/office/powerpoint/2010/main" xmlns="" val="1436175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22</a:t>
            </a:fld>
            <a:endParaRPr lang="en-US"/>
          </a:p>
        </p:txBody>
      </p:sp>
    </p:spTree>
    <p:extLst>
      <p:ext uri="{BB962C8B-B14F-4D97-AF65-F5344CB8AC3E}">
        <p14:creationId xmlns:p14="http://schemas.microsoft.com/office/powerpoint/2010/main" xmlns="" val="68616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23</a:t>
            </a:fld>
            <a:endParaRPr lang="en-US"/>
          </a:p>
        </p:txBody>
      </p:sp>
    </p:spTree>
    <p:extLst>
      <p:ext uri="{BB962C8B-B14F-4D97-AF65-F5344CB8AC3E}">
        <p14:creationId xmlns:p14="http://schemas.microsoft.com/office/powerpoint/2010/main" xmlns="" val="17942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24</a:t>
            </a:fld>
            <a:endParaRPr lang="en-US"/>
          </a:p>
        </p:txBody>
      </p:sp>
    </p:spTree>
    <p:extLst>
      <p:ext uri="{BB962C8B-B14F-4D97-AF65-F5344CB8AC3E}">
        <p14:creationId xmlns:p14="http://schemas.microsoft.com/office/powerpoint/2010/main" xmlns="" val="737347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25</a:t>
            </a:fld>
            <a:endParaRPr lang="en-US"/>
          </a:p>
        </p:txBody>
      </p:sp>
    </p:spTree>
    <p:extLst>
      <p:ext uri="{BB962C8B-B14F-4D97-AF65-F5344CB8AC3E}">
        <p14:creationId xmlns:p14="http://schemas.microsoft.com/office/powerpoint/2010/main" xmlns="" val="1512722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26</a:t>
            </a:fld>
            <a:endParaRPr lang="en-US"/>
          </a:p>
        </p:txBody>
      </p:sp>
    </p:spTree>
    <p:extLst>
      <p:ext uri="{BB962C8B-B14F-4D97-AF65-F5344CB8AC3E}">
        <p14:creationId xmlns:p14="http://schemas.microsoft.com/office/powerpoint/2010/main" xmlns="" val="1790522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27</a:t>
            </a:fld>
            <a:endParaRPr lang="en-US"/>
          </a:p>
        </p:txBody>
      </p:sp>
    </p:spTree>
    <p:extLst>
      <p:ext uri="{BB962C8B-B14F-4D97-AF65-F5344CB8AC3E}">
        <p14:creationId xmlns:p14="http://schemas.microsoft.com/office/powerpoint/2010/main" xmlns="" val="222371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28</a:t>
            </a:fld>
            <a:endParaRPr lang="en-US"/>
          </a:p>
        </p:txBody>
      </p:sp>
    </p:spTree>
    <p:extLst>
      <p:ext uri="{BB962C8B-B14F-4D97-AF65-F5344CB8AC3E}">
        <p14:creationId xmlns:p14="http://schemas.microsoft.com/office/powerpoint/2010/main" xmlns="" val="2053110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29</a:t>
            </a:fld>
            <a:endParaRPr lang="en-US"/>
          </a:p>
        </p:txBody>
      </p:sp>
    </p:spTree>
    <p:extLst>
      <p:ext uri="{BB962C8B-B14F-4D97-AF65-F5344CB8AC3E}">
        <p14:creationId xmlns:p14="http://schemas.microsoft.com/office/powerpoint/2010/main" xmlns="" val="1107820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30</a:t>
            </a:fld>
            <a:endParaRPr lang="en-US"/>
          </a:p>
        </p:txBody>
      </p:sp>
    </p:spTree>
    <p:extLst>
      <p:ext uri="{BB962C8B-B14F-4D97-AF65-F5344CB8AC3E}">
        <p14:creationId xmlns:p14="http://schemas.microsoft.com/office/powerpoint/2010/main" xmlns="" val="22724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76075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31</a:t>
            </a:fld>
            <a:endParaRPr lang="en-US"/>
          </a:p>
        </p:txBody>
      </p:sp>
    </p:spTree>
    <p:extLst>
      <p:ext uri="{BB962C8B-B14F-4D97-AF65-F5344CB8AC3E}">
        <p14:creationId xmlns:p14="http://schemas.microsoft.com/office/powerpoint/2010/main" xmlns="" val="423824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32</a:t>
            </a:fld>
            <a:endParaRPr lang="en-US"/>
          </a:p>
        </p:txBody>
      </p:sp>
    </p:spTree>
    <p:extLst>
      <p:ext uri="{BB962C8B-B14F-4D97-AF65-F5344CB8AC3E}">
        <p14:creationId xmlns:p14="http://schemas.microsoft.com/office/powerpoint/2010/main" xmlns="" val="534407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33</a:t>
            </a:fld>
            <a:endParaRPr lang="en-US"/>
          </a:p>
        </p:txBody>
      </p:sp>
    </p:spTree>
    <p:extLst>
      <p:ext uri="{BB962C8B-B14F-4D97-AF65-F5344CB8AC3E}">
        <p14:creationId xmlns:p14="http://schemas.microsoft.com/office/powerpoint/2010/main" xmlns="" val="12809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71300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163292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67220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117182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167225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135252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3/29/2022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3/29/2022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3/29/2022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3/29/2022</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priority queue</a:t>
            </a:r>
            <a:endParaRPr lang="en-US" dirty="0"/>
          </a:p>
        </p:txBody>
      </p:sp>
      <p:sp>
        <p:nvSpPr>
          <p:cNvPr id="5" name="Subtitle 4"/>
          <p:cNvSpPr>
            <a:spLocks noGrp="1"/>
          </p:cNvSpPr>
          <p:nvPr>
            <p:ph type="subTitle" idx="1"/>
          </p:nvPr>
        </p:nvSpPr>
        <p:spPr/>
        <p:txBody>
          <a:bodyPr/>
          <a:lstStyle/>
          <a:p>
            <a:r>
              <a:rPr lang="en-US" dirty="0" smtClean="0"/>
              <a:t> </a:t>
            </a:r>
            <a:r>
              <a:rPr lang="en-US" dirty="0"/>
              <a:t>Programming 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1, 3, 4, 8, 14, </a:t>
            </a:r>
            <a:r>
              <a:rPr lang="en-US" sz="3600" b="1" dirty="0" smtClean="0"/>
              <a:t>22</a:t>
            </a:r>
          </a:p>
          <a:p>
            <a:pPr marL="571500" lvl="0" indent="-571500">
              <a:lnSpc>
                <a:spcPct val="150000"/>
              </a:lnSpc>
              <a:spcBef>
                <a:spcPts val="0"/>
              </a:spcBef>
              <a:buClrTx/>
              <a:buSzTx/>
              <a:buFont typeface="Wingdings" charset="2"/>
              <a:buChar char="Ø"/>
              <a:defRPr/>
            </a:pPr>
            <a:r>
              <a:rPr lang="en-US" sz="3600" b="1" dirty="0" smtClean="0"/>
              <a:t>add(5</a:t>
            </a:r>
            <a:r>
              <a:rPr lang="en-US" sz="3600" b="1" dirty="0"/>
              <a:t>):</a:t>
            </a:r>
            <a:r>
              <a:rPr lang="en-US" sz="3600" dirty="0"/>
              <a:t> It will insert 5 element after 4 as 5 is larger than 4 and lesser than 8, so it will obtain the third highest priority in a priority queue</a:t>
            </a:r>
            <a:endParaRPr lang="en-US" sz="3600" dirty="0" smtClean="0"/>
          </a:p>
        </p:txBody>
      </p:sp>
    </p:spTree>
    <p:extLst>
      <p:ext uri="{BB962C8B-B14F-4D97-AF65-F5344CB8AC3E}">
        <p14:creationId xmlns:p14="http://schemas.microsoft.com/office/powerpoint/2010/main" xmlns="" val="6682063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Types of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Ascending order priority </a:t>
            </a:r>
            <a:r>
              <a:rPr lang="en-US" sz="3600" dirty="0" smtClean="0"/>
              <a:t>queue</a:t>
            </a:r>
          </a:p>
          <a:p>
            <a:pPr marL="571500" indent="-571500">
              <a:lnSpc>
                <a:spcPct val="150000"/>
              </a:lnSpc>
              <a:spcBef>
                <a:spcPts val="0"/>
              </a:spcBef>
              <a:buClrTx/>
              <a:buSzTx/>
              <a:buFont typeface="Wingdings" charset="2"/>
              <a:buChar char="Ø"/>
              <a:defRPr/>
            </a:pPr>
            <a:r>
              <a:rPr lang="en-US" sz="3600" dirty="0"/>
              <a:t>Descending order priority </a:t>
            </a:r>
            <a:r>
              <a:rPr lang="en-US" sz="3600" dirty="0" smtClean="0"/>
              <a:t>queue</a:t>
            </a:r>
          </a:p>
        </p:txBody>
      </p:sp>
    </p:spTree>
    <p:extLst>
      <p:ext uri="{BB962C8B-B14F-4D97-AF65-F5344CB8AC3E}">
        <p14:creationId xmlns:p14="http://schemas.microsoft.com/office/powerpoint/2010/main" xmlns="" val="1450492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ascending </a:t>
            </a:r>
            <a:r>
              <a:rPr lang="en-US" sz="2800" b="1" dirty="0"/>
              <a:t>order priority queue</a:t>
            </a:r>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smtClean="0"/>
              <a:t>In </a:t>
            </a:r>
            <a:r>
              <a:rPr lang="en-US" sz="3600" dirty="0"/>
              <a:t>ascending order priority queue, a lower priority number is given as a higher priority in a priority. </a:t>
            </a:r>
            <a:endParaRPr lang="en-US" sz="3600" dirty="0" smtClean="0"/>
          </a:p>
          <a:p>
            <a:pPr marL="571500" indent="-571500">
              <a:lnSpc>
                <a:spcPct val="150000"/>
              </a:lnSpc>
              <a:spcBef>
                <a:spcPts val="0"/>
              </a:spcBef>
              <a:buClrTx/>
              <a:buSzTx/>
              <a:buFont typeface="Wingdings" charset="2"/>
              <a:buChar char="Ø"/>
              <a:defRPr/>
            </a:pPr>
            <a:r>
              <a:rPr lang="en-US" sz="3600" dirty="0" smtClean="0"/>
              <a:t>For </a:t>
            </a:r>
            <a:r>
              <a:rPr lang="en-US" sz="3600" dirty="0"/>
              <a:t>example, we take the numbers from 1 to 5 arranged in an ascending order like 1,2,3,4,5; therefore, the smallest number, i.e., 1 is given as the highest priority in a priority queue.</a:t>
            </a:r>
            <a:endParaRPr lang="en-US" sz="3600" dirty="0" smtClean="0"/>
          </a:p>
        </p:txBody>
      </p:sp>
    </p:spTree>
    <p:extLst>
      <p:ext uri="{BB962C8B-B14F-4D97-AF65-F5344CB8AC3E}">
        <p14:creationId xmlns:p14="http://schemas.microsoft.com/office/powerpoint/2010/main" xmlns="" val="4333177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026"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141412" y="1447800"/>
            <a:ext cx="9505361" cy="4610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55940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Descending order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In descending order priority queue, a higher priority number is given as a higher priority in a priority</a:t>
            </a:r>
            <a:r>
              <a:rPr lang="en-US" sz="3600" dirty="0" smtClean="0"/>
              <a:t>.</a:t>
            </a:r>
          </a:p>
          <a:p>
            <a:pPr marL="571500" indent="-571500">
              <a:lnSpc>
                <a:spcPct val="150000"/>
              </a:lnSpc>
              <a:spcBef>
                <a:spcPts val="0"/>
              </a:spcBef>
              <a:buClrTx/>
              <a:buSzTx/>
              <a:buFont typeface="Wingdings" charset="2"/>
              <a:buChar char="Ø"/>
              <a:defRPr/>
            </a:pPr>
            <a:r>
              <a:rPr lang="en-US" sz="3600" dirty="0" smtClean="0"/>
              <a:t> </a:t>
            </a:r>
            <a:r>
              <a:rPr lang="en-US" sz="3600" dirty="0"/>
              <a:t>For example, we take the numbers from 1 to 5 arranged in descending order like 5, 4, 3, 2, 1; therefore, the largest number, i.e., 5 is given as the highest priority in a priority queue.</a:t>
            </a:r>
            <a:endParaRPr lang="en-US" sz="3600" dirty="0" smtClean="0"/>
          </a:p>
        </p:txBody>
      </p:sp>
    </p:spTree>
    <p:extLst>
      <p:ext uri="{BB962C8B-B14F-4D97-AF65-F5344CB8AC3E}">
        <p14:creationId xmlns:p14="http://schemas.microsoft.com/office/powerpoint/2010/main" xmlns="" val="722444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2050"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370012" y="1447800"/>
            <a:ext cx="9418621" cy="45680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96114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Representation of priority queue</a:t>
            </a:r>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We will create the priority queue by using the list given below in which </a:t>
            </a:r>
            <a:r>
              <a:rPr lang="en-US" sz="3600" b="1" dirty="0"/>
              <a:t>INFO</a:t>
            </a:r>
            <a:r>
              <a:rPr lang="en-US" sz="3600" dirty="0"/>
              <a:t> list contains the data elements, </a:t>
            </a:r>
            <a:r>
              <a:rPr lang="en-US" sz="3600" b="1" dirty="0"/>
              <a:t>PRN</a:t>
            </a:r>
            <a:r>
              <a:rPr lang="en-US" sz="3600" dirty="0"/>
              <a:t> list contains the priority numbers of each data element available in the </a:t>
            </a:r>
            <a:r>
              <a:rPr lang="en-US" sz="3600" b="1" dirty="0"/>
              <a:t>INFO</a:t>
            </a:r>
            <a:r>
              <a:rPr lang="en-US" sz="3600" dirty="0"/>
              <a:t> list, and LINK basically contains the address of the next node</a:t>
            </a:r>
            <a:endParaRPr lang="en-US" sz="3600" dirty="0" smtClean="0"/>
          </a:p>
        </p:txBody>
      </p:sp>
    </p:spTree>
    <p:extLst>
      <p:ext uri="{BB962C8B-B14F-4D97-AF65-F5344CB8AC3E}">
        <p14:creationId xmlns:p14="http://schemas.microsoft.com/office/powerpoint/2010/main" xmlns="" val="941547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307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446212" y="990600"/>
            <a:ext cx="8839200" cy="55445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7761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In the case of priority queue, lower priority number is considered the higher priority, i.e.,</a:t>
            </a:r>
            <a:r>
              <a:rPr lang="en-US" sz="3600" dirty="0"/>
              <a:t> lower priority number = higher priority</a:t>
            </a:r>
            <a:r>
              <a:rPr lang="en-US" sz="3600" dirty="0" smtClean="0"/>
              <a:t>.</a:t>
            </a:r>
          </a:p>
          <a:p>
            <a:pPr marL="571500" indent="-571500">
              <a:lnSpc>
                <a:spcPct val="150000"/>
              </a:lnSpc>
              <a:spcBef>
                <a:spcPts val="0"/>
              </a:spcBef>
              <a:buClrTx/>
              <a:buSzTx/>
              <a:buFont typeface="Wingdings" charset="2"/>
              <a:buChar char="Ø"/>
              <a:defRPr/>
            </a:pPr>
            <a:r>
              <a:rPr lang="en-US" sz="3600" b="1" dirty="0"/>
              <a:t>Step 1:</a:t>
            </a:r>
            <a:r>
              <a:rPr lang="en-US" sz="3600" dirty="0"/>
              <a:t> In the list, lower priority number is 1, whose data value is </a:t>
            </a:r>
            <a:r>
              <a:rPr lang="en-US" sz="3600" dirty="0" smtClean="0"/>
              <a:t>300, </a:t>
            </a:r>
            <a:r>
              <a:rPr lang="en-US" sz="3600" dirty="0"/>
              <a:t>so it will be inserted in the list as shown in the below diagram:</a:t>
            </a:r>
            <a:endParaRPr lang="en-US" sz="3600" dirty="0" smtClean="0"/>
          </a:p>
        </p:txBody>
      </p:sp>
    </p:spTree>
    <p:extLst>
      <p:ext uri="{BB962C8B-B14F-4D97-AF65-F5344CB8AC3E}">
        <p14:creationId xmlns:p14="http://schemas.microsoft.com/office/powerpoint/2010/main" xmlns="" val="11743817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098"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03212" y="2286000"/>
            <a:ext cx="11430000" cy="262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2770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a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dirty="0"/>
              <a:t>A priority queue is an abstract data type that behaves similarly to the normal queue except that each element has some priority, i.e., the element with the highest priority would come first in a priority queue. </a:t>
            </a:r>
            <a:endParaRPr lang="en-US" sz="3600" dirty="0" smtClean="0"/>
          </a:p>
          <a:p>
            <a:pPr marL="571500" lvl="0" indent="-571500">
              <a:lnSpc>
                <a:spcPct val="150000"/>
              </a:lnSpc>
              <a:spcBef>
                <a:spcPts val="0"/>
              </a:spcBef>
              <a:buClrTx/>
              <a:buSzTx/>
              <a:buFont typeface="Wingdings" charset="2"/>
              <a:buChar char="Ø"/>
              <a:defRPr/>
            </a:pPr>
            <a:r>
              <a:rPr lang="en-US" sz="3600" dirty="0" smtClean="0"/>
              <a:t>The </a:t>
            </a:r>
            <a:r>
              <a:rPr lang="en-US" sz="3600" dirty="0"/>
              <a:t>priority of the elements in a priority queue will determine the order in which elements are removed from the priority queue.</a:t>
            </a:r>
            <a:endParaRPr lang="en-US" sz="3600" dirty="0" smtClean="0"/>
          </a:p>
        </p:txBody>
      </p:sp>
    </p:spTree>
    <p:extLst>
      <p:ext uri="{BB962C8B-B14F-4D97-AF65-F5344CB8AC3E}">
        <p14:creationId xmlns:p14="http://schemas.microsoft.com/office/powerpoint/2010/main" xmlns="" val="164872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Step 2:</a:t>
            </a:r>
            <a:r>
              <a:rPr lang="en-US" sz="3600" dirty="0"/>
              <a:t> After inserting </a:t>
            </a:r>
            <a:r>
              <a:rPr lang="en-US" sz="3600" dirty="0" smtClean="0"/>
              <a:t>300, </a:t>
            </a:r>
            <a:r>
              <a:rPr lang="en-US" sz="3600" dirty="0"/>
              <a:t>priority number 2 is having a higher priority, and data values associated with this priority are </a:t>
            </a:r>
            <a:r>
              <a:rPr lang="en-US" sz="3600" dirty="0" smtClean="0"/>
              <a:t>200 </a:t>
            </a:r>
            <a:r>
              <a:rPr lang="en-US" sz="3600" dirty="0"/>
              <a:t>and </a:t>
            </a:r>
            <a:r>
              <a:rPr lang="en-US" sz="3600" dirty="0" smtClean="0"/>
              <a:t>100. </a:t>
            </a:r>
            <a:endParaRPr lang="en-US" sz="3600" dirty="0" smtClean="0"/>
          </a:p>
          <a:p>
            <a:pPr marL="571500" indent="-571500">
              <a:lnSpc>
                <a:spcPct val="150000"/>
              </a:lnSpc>
              <a:spcBef>
                <a:spcPts val="0"/>
              </a:spcBef>
              <a:buClrTx/>
              <a:buSzTx/>
              <a:buFont typeface="Wingdings" charset="2"/>
              <a:buChar char="Ø"/>
              <a:defRPr/>
            </a:pPr>
            <a:r>
              <a:rPr lang="en-US" sz="3600" dirty="0" smtClean="0"/>
              <a:t>So</a:t>
            </a:r>
            <a:r>
              <a:rPr lang="en-US" sz="3600" dirty="0"/>
              <a:t>, this data will be inserted based on the FIFO principle; therefore </a:t>
            </a:r>
            <a:r>
              <a:rPr lang="en-US" sz="3600" dirty="0" smtClean="0"/>
              <a:t>200 </a:t>
            </a:r>
            <a:r>
              <a:rPr lang="en-US" sz="3600" dirty="0"/>
              <a:t>will be added first and then </a:t>
            </a:r>
            <a:r>
              <a:rPr lang="en-US" sz="3600" dirty="0" smtClean="0"/>
              <a:t>100.</a:t>
            </a:r>
            <a:endParaRPr lang="en-US" sz="3600" dirty="0" smtClean="0"/>
          </a:p>
        </p:txBody>
      </p:sp>
    </p:spTree>
    <p:extLst>
      <p:ext uri="{BB962C8B-B14F-4D97-AF65-F5344CB8AC3E}">
        <p14:creationId xmlns:p14="http://schemas.microsoft.com/office/powerpoint/2010/main" xmlns="" val="73331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416719" y="2472531"/>
            <a:ext cx="11430000" cy="262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304246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Step 3:</a:t>
            </a:r>
            <a:r>
              <a:rPr lang="en-US" sz="3600" dirty="0"/>
              <a:t> After inserting the elements of priority 2, the next higher priority number is 4 and data elements associated with 4 priority numbers are </a:t>
            </a:r>
            <a:r>
              <a:rPr lang="en-US" sz="3600" dirty="0" smtClean="0"/>
              <a:t>400, 500, 700. </a:t>
            </a:r>
            <a:r>
              <a:rPr lang="en-US" sz="3600" dirty="0"/>
              <a:t>In this case, elements would be inserted based on the FIFO principle; therefore, </a:t>
            </a:r>
            <a:r>
              <a:rPr lang="en-US" sz="3600" dirty="0" smtClean="0"/>
              <a:t>400 </a:t>
            </a:r>
            <a:r>
              <a:rPr lang="en-US" sz="3600" dirty="0"/>
              <a:t>will be added first, then </a:t>
            </a:r>
            <a:r>
              <a:rPr lang="en-US" sz="3600" dirty="0" smtClean="0"/>
              <a:t>500, </a:t>
            </a:r>
            <a:r>
              <a:rPr lang="en-US" sz="3600" dirty="0"/>
              <a:t>and then </a:t>
            </a:r>
            <a:r>
              <a:rPr lang="en-US" sz="3600" dirty="0" smtClean="0"/>
              <a:t>700.</a:t>
            </a:r>
            <a:endParaRPr lang="en-US" sz="3600" dirty="0" smtClean="0"/>
          </a:p>
        </p:txBody>
      </p:sp>
    </p:spTree>
    <p:extLst>
      <p:ext uri="{BB962C8B-B14F-4D97-AF65-F5344CB8AC3E}">
        <p14:creationId xmlns:p14="http://schemas.microsoft.com/office/powerpoint/2010/main" xmlns="" val="7698741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416719" y="2472531"/>
            <a:ext cx="11430000" cy="262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71345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Step 4:</a:t>
            </a:r>
            <a:r>
              <a:rPr lang="en-US" sz="3600" dirty="0"/>
              <a:t> After inserting the elements of priority 4, the next higher priority number is 5, and the value associated with priority 5 is </a:t>
            </a:r>
            <a:r>
              <a:rPr lang="en-US" sz="3600" dirty="0" smtClean="0"/>
              <a:t>600, </a:t>
            </a:r>
            <a:r>
              <a:rPr lang="en-US" sz="3600" dirty="0"/>
              <a:t>so it will be inserted at the end of the queue.</a:t>
            </a:r>
            <a:endParaRPr lang="en-US" sz="3600" dirty="0" smtClean="0"/>
          </a:p>
        </p:txBody>
      </p:sp>
    </p:spTree>
    <p:extLst>
      <p:ext uri="{BB962C8B-B14F-4D97-AF65-F5344CB8AC3E}">
        <p14:creationId xmlns:p14="http://schemas.microsoft.com/office/powerpoint/2010/main" xmlns="" val="5357967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416719" y="2472531"/>
            <a:ext cx="11430000" cy="262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9199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Implementation of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The priority queue can be implemented in four ways that include arrays, linked list, heap data structure and binary search tree. </a:t>
            </a:r>
            <a:endParaRPr lang="en-US" sz="3600" dirty="0" smtClean="0"/>
          </a:p>
          <a:p>
            <a:pPr marL="571500" indent="-571500">
              <a:lnSpc>
                <a:spcPct val="150000"/>
              </a:lnSpc>
              <a:spcBef>
                <a:spcPts val="0"/>
              </a:spcBef>
              <a:buClrTx/>
              <a:buSzTx/>
              <a:buFont typeface="Wingdings" charset="2"/>
              <a:buChar char="Ø"/>
              <a:defRPr/>
            </a:pPr>
            <a:r>
              <a:rPr lang="en-US" sz="3600" dirty="0" smtClean="0"/>
              <a:t>The </a:t>
            </a:r>
            <a:r>
              <a:rPr lang="en-US" sz="3600" dirty="0"/>
              <a:t>heap data structure is the most efficient way of implementing the priority queue</a:t>
            </a:r>
            <a:endParaRPr lang="en-US" sz="3600" dirty="0" smtClean="0"/>
          </a:p>
        </p:txBody>
      </p:sp>
    </p:spTree>
    <p:extLst>
      <p:ext uri="{BB962C8B-B14F-4D97-AF65-F5344CB8AC3E}">
        <p14:creationId xmlns:p14="http://schemas.microsoft.com/office/powerpoint/2010/main" xmlns="" val="1284099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What is heap</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0" indent="0" algn="ctr">
              <a:lnSpc>
                <a:spcPct val="150000"/>
              </a:lnSpc>
              <a:spcBef>
                <a:spcPts val="0"/>
              </a:spcBef>
              <a:buClrTx/>
              <a:buSzTx/>
              <a:buNone/>
              <a:defRPr/>
            </a:pPr>
            <a:endParaRPr lang="en-US" sz="4000" dirty="0" smtClean="0"/>
          </a:p>
          <a:p>
            <a:pPr marL="0" indent="0" algn="ctr">
              <a:lnSpc>
                <a:spcPct val="150000"/>
              </a:lnSpc>
              <a:spcBef>
                <a:spcPts val="0"/>
              </a:spcBef>
              <a:buClrTx/>
              <a:buSzTx/>
              <a:buNone/>
              <a:defRPr/>
            </a:pPr>
            <a:endParaRPr lang="en-US" sz="4000" dirty="0"/>
          </a:p>
          <a:p>
            <a:pPr marL="0" indent="0" algn="ctr">
              <a:lnSpc>
                <a:spcPct val="150000"/>
              </a:lnSpc>
              <a:spcBef>
                <a:spcPts val="0"/>
              </a:spcBef>
              <a:buClrTx/>
              <a:buSzTx/>
              <a:buNone/>
              <a:defRPr/>
            </a:pPr>
            <a:r>
              <a:rPr lang="en-US" sz="4000" dirty="0" smtClean="0"/>
              <a:t>ALREADY COVERED</a:t>
            </a:r>
          </a:p>
        </p:txBody>
      </p:sp>
    </p:spTree>
    <p:extLst>
      <p:ext uri="{BB962C8B-B14F-4D97-AF65-F5344CB8AC3E}">
        <p14:creationId xmlns:p14="http://schemas.microsoft.com/office/powerpoint/2010/main" xmlns="" val="3044966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Priority Queue </a:t>
            </a:r>
            <a:r>
              <a:rPr lang="en-US" sz="2800" b="1" dirty="0" smtClean="0"/>
              <a:t>Operations</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The common operations that we can perform on a priority queue are insertion, deletion and </a:t>
            </a:r>
            <a:r>
              <a:rPr lang="en-US" sz="3600" dirty="0" smtClean="0"/>
              <a:t>peek.</a:t>
            </a:r>
          </a:p>
          <a:p>
            <a:pPr marL="571500" indent="-571500">
              <a:lnSpc>
                <a:spcPct val="150000"/>
              </a:lnSpc>
              <a:spcBef>
                <a:spcPts val="0"/>
              </a:spcBef>
              <a:buClrTx/>
              <a:buSzTx/>
              <a:buFont typeface="Wingdings" charset="2"/>
              <a:buChar char="Ø"/>
              <a:defRPr/>
            </a:pPr>
            <a:r>
              <a:rPr lang="en-US" sz="3600" dirty="0" smtClean="0"/>
              <a:t>Let's </a:t>
            </a:r>
            <a:r>
              <a:rPr lang="en-US" sz="3600" dirty="0"/>
              <a:t>see how we can maintain the heap data structure.</a:t>
            </a:r>
            <a:endParaRPr lang="en-US" sz="3600" dirty="0" smtClean="0"/>
          </a:p>
        </p:txBody>
      </p:sp>
    </p:spTree>
    <p:extLst>
      <p:ext uri="{BB962C8B-B14F-4D97-AF65-F5344CB8AC3E}">
        <p14:creationId xmlns:p14="http://schemas.microsoft.com/office/powerpoint/2010/main" xmlns="" val="1416948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Inserting the element in a priority queue (max heap)</a:t>
            </a:r>
          </a:p>
        </p:txBody>
      </p:sp>
      <p:sp>
        <p:nvSpPr>
          <p:cNvPr id="2" name="Content Placeholder 1"/>
          <p:cNvSpPr>
            <a:spLocks noGrp="1"/>
          </p:cNvSpPr>
          <p:nvPr>
            <p:ph idx="1"/>
          </p:nvPr>
        </p:nvSpPr>
        <p:spPr>
          <a:xfrm>
            <a:off x="74611" y="715962"/>
            <a:ext cx="12114213" cy="6142038"/>
          </a:xfrm>
        </p:spPr>
        <p:txBody>
          <a:bodyPr>
            <a:normAutofit fontScale="92500"/>
          </a:bodyPr>
          <a:lstStyle/>
          <a:p>
            <a:pPr marL="571500" indent="-571500">
              <a:lnSpc>
                <a:spcPct val="150000"/>
              </a:lnSpc>
              <a:spcBef>
                <a:spcPts val="0"/>
              </a:spcBef>
              <a:buClrTx/>
              <a:buSzTx/>
              <a:buFont typeface="Wingdings" charset="2"/>
              <a:buChar char="Ø"/>
              <a:defRPr/>
            </a:pPr>
            <a:r>
              <a:rPr lang="en-US" sz="3600" dirty="0"/>
              <a:t>If we insert an element in a priority queue, it will move to the empty slot by looking from top to bottom and left to right</a:t>
            </a:r>
            <a:r>
              <a:rPr lang="en-US" sz="3600" dirty="0" smtClean="0"/>
              <a:t>.</a:t>
            </a:r>
          </a:p>
          <a:p>
            <a:pPr marL="571500" indent="-571500">
              <a:lnSpc>
                <a:spcPct val="150000"/>
              </a:lnSpc>
              <a:spcBef>
                <a:spcPts val="0"/>
              </a:spcBef>
              <a:buClrTx/>
              <a:buSzTx/>
              <a:buFont typeface="Wingdings" charset="2"/>
              <a:buChar char="Ø"/>
              <a:defRPr/>
            </a:pPr>
            <a:r>
              <a:rPr lang="en-US" sz="3600" dirty="0"/>
              <a:t>If the element is not in a correct place then it is compared with the parent node; if it is found out of order, elements are swapped. This process continues until the element is placed in a correct position.</a:t>
            </a:r>
            <a:endParaRPr lang="en-US" sz="3600" dirty="0" smtClean="0"/>
          </a:p>
        </p:txBody>
      </p:sp>
    </p:spTree>
    <p:extLst>
      <p:ext uri="{BB962C8B-B14F-4D97-AF65-F5344CB8AC3E}">
        <p14:creationId xmlns:p14="http://schemas.microsoft.com/office/powerpoint/2010/main" xmlns="" val="4890538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priority queue supports only comparable elements, which means that the elements are either arranged in an ascending or descending order.</a:t>
            </a:r>
            <a:endParaRPr lang="en-US" sz="3600" dirty="0" smtClean="0"/>
          </a:p>
        </p:txBody>
      </p:sp>
    </p:spTree>
    <p:extLst>
      <p:ext uri="{BB962C8B-B14F-4D97-AF65-F5344CB8AC3E}">
        <p14:creationId xmlns:p14="http://schemas.microsoft.com/office/powerpoint/2010/main" xmlns="" val="377950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819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293812" y="990600"/>
            <a:ext cx="9506741" cy="541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7093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9218"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674812" y="914399"/>
            <a:ext cx="8077200" cy="53896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109551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Removing the minimum element from the priority queue</a:t>
            </a:r>
          </a:p>
        </p:txBody>
      </p:sp>
      <p:sp>
        <p:nvSpPr>
          <p:cNvPr id="2" name="Content Placeholder 1"/>
          <p:cNvSpPr>
            <a:spLocks noGrp="1"/>
          </p:cNvSpPr>
          <p:nvPr>
            <p:ph idx="1"/>
          </p:nvPr>
        </p:nvSpPr>
        <p:spPr>
          <a:xfrm>
            <a:off x="74611" y="715962"/>
            <a:ext cx="12114213" cy="6142038"/>
          </a:xfrm>
        </p:spPr>
        <p:txBody>
          <a:bodyPr>
            <a:normAutofit fontScale="85000" lnSpcReduction="10000"/>
          </a:bodyPr>
          <a:lstStyle/>
          <a:p>
            <a:pPr marL="571500" indent="-571500">
              <a:lnSpc>
                <a:spcPct val="150000"/>
              </a:lnSpc>
              <a:spcBef>
                <a:spcPts val="0"/>
              </a:spcBef>
              <a:buClrTx/>
              <a:buSzTx/>
              <a:buFont typeface="Wingdings" charset="2"/>
              <a:buChar char="Ø"/>
              <a:defRPr/>
            </a:pPr>
            <a:r>
              <a:rPr lang="en-US" sz="3600" dirty="0"/>
              <a:t>As we know that in a max heap, the maximum element is the root node. </a:t>
            </a:r>
            <a:endParaRPr lang="en-US" sz="3600" dirty="0" smtClean="0"/>
          </a:p>
          <a:p>
            <a:pPr marL="571500" indent="-571500">
              <a:lnSpc>
                <a:spcPct val="150000"/>
              </a:lnSpc>
              <a:spcBef>
                <a:spcPts val="0"/>
              </a:spcBef>
              <a:buClrTx/>
              <a:buSzTx/>
              <a:buFont typeface="Wingdings" charset="2"/>
              <a:buChar char="Ø"/>
              <a:defRPr/>
            </a:pPr>
            <a:r>
              <a:rPr lang="en-US" sz="3600" dirty="0" smtClean="0"/>
              <a:t>When </a:t>
            </a:r>
            <a:r>
              <a:rPr lang="en-US" sz="3600" dirty="0"/>
              <a:t>we remove the root node, it creates an empty slot. </a:t>
            </a:r>
            <a:endParaRPr lang="en-US" sz="3600" dirty="0" smtClean="0"/>
          </a:p>
          <a:p>
            <a:pPr marL="571500" indent="-571500">
              <a:lnSpc>
                <a:spcPct val="150000"/>
              </a:lnSpc>
              <a:spcBef>
                <a:spcPts val="0"/>
              </a:spcBef>
              <a:buClrTx/>
              <a:buSzTx/>
              <a:buFont typeface="Wingdings" charset="2"/>
              <a:buChar char="Ø"/>
              <a:defRPr/>
            </a:pPr>
            <a:r>
              <a:rPr lang="en-US" sz="3600" dirty="0" smtClean="0"/>
              <a:t>The </a:t>
            </a:r>
            <a:r>
              <a:rPr lang="en-US" sz="3600" dirty="0"/>
              <a:t>last inserted element will be added in this empty slot. </a:t>
            </a:r>
            <a:endParaRPr lang="en-US" sz="3600" dirty="0" smtClean="0"/>
          </a:p>
          <a:p>
            <a:pPr marL="571500" indent="-571500">
              <a:lnSpc>
                <a:spcPct val="150000"/>
              </a:lnSpc>
              <a:spcBef>
                <a:spcPts val="0"/>
              </a:spcBef>
              <a:buClrTx/>
              <a:buSzTx/>
              <a:buFont typeface="Wingdings" charset="2"/>
              <a:buChar char="Ø"/>
              <a:defRPr/>
            </a:pPr>
            <a:r>
              <a:rPr lang="en-US" sz="3600" dirty="0" smtClean="0"/>
              <a:t>Then</a:t>
            </a:r>
            <a:r>
              <a:rPr lang="en-US" sz="3600" dirty="0"/>
              <a:t>, this element is compared with the child nodes, i.e., left-child and right child, and swap with the smaller of the two. </a:t>
            </a:r>
            <a:endParaRPr lang="en-US" sz="3600" dirty="0" smtClean="0"/>
          </a:p>
          <a:p>
            <a:pPr marL="571500" indent="-571500">
              <a:lnSpc>
                <a:spcPct val="150000"/>
              </a:lnSpc>
              <a:spcBef>
                <a:spcPts val="0"/>
              </a:spcBef>
              <a:buClrTx/>
              <a:buSzTx/>
              <a:buFont typeface="Wingdings" charset="2"/>
              <a:buChar char="Ø"/>
              <a:defRPr/>
            </a:pPr>
            <a:r>
              <a:rPr lang="en-US" sz="3600" dirty="0" smtClean="0"/>
              <a:t>It </a:t>
            </a:r>
            <a:r>
              <a:rPr lang="en-US" sz="3600" dirty="0"/>
              <a:t>keeps moving down the tree until the heap property is restored.</a:t>
            </a:r>
            <a:endParaRPr lang="en-US" sz="3600" dirty="0" smtClean="0"/>
          </a:p>
        </p:txBody>
      </p:sp>
    </p:spTree>
    <p:extLst>
      <p:ext uri="{BB962C8B-B14F-4D97-AF65-F5344CB8AC3E}">
        <p14:creationId xmlns:p14="http://schemas.microsoft.com/office/powerpoint/2010/main" xmlns="" val="11996940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Applications of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It is used in the Dijkstra's shortest path algorithm. </a:t>
            </a:r>
            <a:endParaRPr lang="en-US" sz="3600" dirty="0" smtClean="0"/>
          </a:p>
          <a:p>
            <a:pPr marL="571500" indent="-571500">
              <a:lnSpc>
                <a:spcPct val="150000"/>
              </a:lnSpc>
              <a:spcBef>
                <a:spcPts val="0"/>
              </a:spcBef>
              <a:buClrTx/>
              <a:buSzTx/>
              <a:buFont typeface="Wingdings" charset="2"/>
              <a:buChar char="Ø"/>
              <a:defRPr/>
            </a:pPr>
            <a:r>
              <a:rPr lang="en-US" sz="3600" dirty="0" smtClean="0"/>
              <a:t>It </a:t>
            </a:r>
            <a:r>
              <a:rPr lang="en-US" sz="3600" dirty="0"/>
              <a:t>is used in prim's algorithm </a:t>
            </a:r>
            <a:endParaRPr lang="en-US" sz="3600" dirty="0" smtClean="0"/>
          </a:p>
          <a:p>
            <a:pPr marL="571500" indent="-571500">
              <a:lnSpc>
                <a:spcPct val="150000"/>
              </a:lnSpc>
              <a:spcBef>
                <a:spcPts val="0"/>
              </a:spcBef>
              <a:buClrTx/>
              <a:buSzTx/>
              <a:buFont typeface="Wingdings" charset="2"/>
              <a:buChar char="Ø"/>
              <a:defRPr/>
            </a:pPr>
            <a:r>
              <a:rPr lang="en-US" sz="3600" dirty="0" smtClean="0"/>
              <a:t>It </a:t>
            </a:r>
            <a:r>
              <a:rPr lang="en-US" sz="3600" dirty="0"/>
              <a:t>is used in data compression techniques like Huffman code</a:t>
            </a:r>
            <a:r>
              <a:rPr lang="en-US" sz="3600" dirty="0" smtClean="0"/>
              <a:t>.</a:t>
            </a:r>
          </a:p>
          <a:p>
            <a:pPr marL="571500" indent="-571500">
              <a:lnSpc>
                <a:spcPct val="150000"/>
              </a:lnSpc>
              <a:spcBef>
                <a:spcPts val="0"/>
              </a:spcBef>
              <a:buClrTx/>
              <a:buSzTx/>
              <a:buFont typeface="Wingdings" charset="2"/>
              <a:buChar char="Ø"/>
              <a:defRPr/>
            </a:pPr>
            <a:r>
              <a:rPr lang="en-US" sz="3600" dirty="0" smtClean="0"/>
              <a:t> </a:t>
            </a:r>
            <a:r>
              <a:rPr lang="en-US" sz="3600" dirty="0"/>
              <a:t>It is used in heap sort</a:t>
            </a:r>
            <a:r>
              <a:rPr lang="en-US" sz="3600" dirty="0" smtClean="0"/>
              <a:t>.</a:t>
            </a:r>
          </a:p>
          <a:p>
            <a:pPr marL="571500" indent="-571500">
              <a:lnSpc>
                <a:spcPct val="150000"/>
              </a:lnSpc>
              <a:spcBef>
                <a:spcPts val="0"/>
              </a:spcBef>
              <a:buClrTx/>
              <a:buSzTx/>
              <a:buFont typeface="Wingdings" charset="2"/>
              <a:buChar char="Ø"/>
              <a:defRPr/>
            </a:pPr>
            <a:r>
              <a:rPr lang="en-US" sz="3600" dirty="0" smtClean="0"/>
              <a:t> </a:t>
            </a:r>
            <a:r>
              <a:rPr lang="en-US" sz="3600" dirty="0"/>
              <a:t>It is also used in operating system like priority scheduling, load balancing and interrupt handling</a:t>
            </a:r>
            <a:endParaRPr lang="en-US" sz="3600" dirty="0" smtClean="0"/>
          </a:p>
        </p:txBody>
      </p:sp>
    </p:spTree>
    <p:extLst>
      <p:ext uri="{BB962C8B-B14F-4D97-AF65-F5344CB8AC3E}">
        <p14:creationId xmlns:p14="http://schemas.microsoft.com/office/powerpoint/2010/main" xmlns="" val="2068271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For example, suppose we have some values like 1, 3, 4, 8, 14, 22 inserted in a priority queue with an ordering imposed on the values is from least to the greatest. </a:t>
            </a:r>
            <a:endParaRPr lang="en-US" sz="3600" dirty="0" smtClean="0"/>
          </a:p>
          <a:p>
            <a:pPr marL="571500" lvl="0" indent="-571500">
              <a:lnSpc>
                <a:spcPct val="150000"/>
              </a:lnSpc>
              <a:spcBef>
                <a:spcPts val="0"/>
              </a:spcBef>
              <a:buClrTx/>
              <a:buSzTx/>
              <a:buFont typeface="Wingdings" charset="2"/>
              <a:buChar char="Ø"/>
              <a:defRPr/>
            </a:pPr>
            <a:r>
              <a:rPr lang="en-US" sz="3600" dirty="0" smtClean="0"/>
              <a:t>Therefore</a:t>
            </a:r>
            <a:r>
              <a:rPr lang="en-US" sz="3600" dirty="0"/>
              <a:t>, the 1 number would be having the highest priority while 22 will be having the lowest priority.</a:t>
            </a:r>
            <a:endParaRPr lang="en-US" sz="3600" dirty="0" smtClean="0"/>
          </a:p>
        </p:txBody>
      </p:sp>
    </p:spTree>
    <p:extLst>
      <p:ext uri="{BB962C8B-B14F-4D97-AF65-F5344CB8AC3E}">
        <p14:creationId xmlns:p14="http://schemas.microsoft.com/office/powerpoint/2010/main" xmlns="" val="78457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Characteristics of a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50000"/>
              </a:lnSpc>
            </a:pPr>
            <a:r>
              <a:rPr lang="en-US" sz="3600" dirty="0"/>
              <a:t>Every element in a priority queue has some priority associated with it.</a:t>
            </a:r>
          </a:p>
          <a:p>
            <a:pPr>
              <a:lnSpc>
                <a:spcPct val="150000"/>
              </a:lnSpc>
            </a:pPr>
            <a:r>
              <a:rPr lang="en-US" sz="3600" dirty="0"/>
              <a:t>An element with the higher priority will be deleted before the deletion of the lesser priority.</a:t>
            </a:r>
          </a:p>
          <a:p>
            <a:pPr>
              <a:lnSpc>
                <a:spcPct val="150000"/>
              </a:lnSpc>
            </a:pPr>
            <a:r>
              <a:rPr lang="en-US" sz="3600" dirty="0"/>
              <a:t>If two elements in a priority queue have the same priority, they will be arranged using the FIFO principle.</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1150000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priority queue </a:t>
            </a:r>
            <a:r>
              <a:rPr lang="en-US" sz="2800" b="1" dirty="0" smtClean="0"/>
              <a:t> </a:t>
            </a:r>
            <a:r>
              <a:rPr lang="en-US" sz="2800" b="1" dirty="0"/>
              <a:t>example</a:t>
            </a:r>
          </a:p>
        </p:txBody>
      </p:sp>
      <p:sp>
        <p:nvSpPr>
          <p:cNvPr id="2" name="Content Placeholder 1"/>
          <p:cNvSpPr>
            <a:spLocks noGrp="1"/>
          </p:cNvSpPr>
          <p:nvPr>
            <p:ph idx="1"/>
          </p:nvPr>
        </p:nvSpPr>
        <p:spPr>
          <a:xfrm>
            <a:off x="74611" y="715962"/>
            <a:ext cx="12114213" cy="6142038"/>
          </a:xfrm>
        </p:spPr>
        <p:txBody>
          <a:bodyPr>
            <a:normAutofit/>
          </a:bodyPr>
          <a:lstStyle/>
          <a:p>
            <a:r>
              <a:rPr lang="en-US" sz="3600" dirty="0"/>
              <a:t>We have a priority queue that contains the following values:</a:t>
            </a:r>
          </a:p>
          <a:p>
            <a:r>
              <a:rPr lang="en-US" sz="3600" b="1" dirty="0"/>
              <a:t>1, 3, 4, 8, 14, 22</a:t>
            </a:r>
            <a:endParaRPr lang="en-US" sz="3600" dirty="0"/>
          </a:p>
          <a:p>
            <a:pPr marL="571500" lvl="0" indent="-571500">
              <a:lnSpc>
                <a:spcPct val="150000"/>
              </a:lnSpc>
              <a:spcBef>
                <a:spcPts val="0"/>
              </a:spcBef>
              <a:buClrTx/>
              <a:buSzTx/>
              <a:buFont typeface="Wingdings" charset="2"/>
              <a:buChar char="Ø"/>
              <a:defRPr/>
            </a:pPr>
            <a:r>
              <a:rPr lang="en-US" sz="3600" dirty="0"/>
              <a:t>All the values are arranged in ascending </a:t>
            </a:r>
            <a:r>
              <a:rPr lang="en-US" sz="3600" dirty="0" smtClean="0"/>
              <a:t>order.</a:t>
            </a:r>
          </a:p>
          <a:p>
            <a:pPr marL="571500" lvl="0" indent="-571500">
              <a:lnSpc>
                <a:spcPct val="150000"/>
              </a:lnSpc>
              <a:spcBef>
                <a:spcPts val="0"/>
              </a:spcBef>
              <a:buClrTx/>
              <a:buSzTx/>
              <a:buFont typeface="Wingdings" charset="2"/>
              <a:buChar char="Ø"/>
              <a:defRPr/>
            </a:pPr>
            <a:r>
              <a:rPr lang="en-US" sz="3600" dirty="0" smtClean="0"/>
              <a:t>Now</a:t>
            </a:r>
            <a:r>
              <a:rPr lang="en-US" sz="3600" dirty="0"/>
              <a:t>, </a:t>
            </a:r>
            <a:r>
              <a:rPr lang="en-US" sz="3600" dirty="0" smtClean="0"/>
              <a:t>lets will </a:t>
            </a:r>
            <a:r>
              <a:rPr lang="en-US" sz="3600" dirty="0"/>
              <a:t>observe how the priority queue will look after performing the following operations:</a:t>
            </a:r>
            <a:endParaRPr lang="en-US" sz="3600" dirty="0" smtClean="0"/>
          </a:p>
        </p:txBody>
      </p:sp>
    </p:spTree>
    <p:extLst>
      <p:ext uri="{BB962C8B-B14F-4D97-AF65-F5344CB8AC3E}">
        <p14:creationId xmlns:p14="http://schemas.microsoft.com/office/powerpoint/2010/main" xmlns="" val="653912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1, 3, 4, 8, 14, </a:t>
            </a:r>
            <a:r>
              <a:rPr lang="en-US" sz="3600" b="1" dirty="0" smtClean="0"/>
              <a:t>22</a:t>
            </a:r>
          </a:p>
          <a:p>
            <a:pPr marL="571500" lvl="0" indent="-571500">
              <a:lnSpc>
                <a:spcPct val="150000"/>
              </a:lnSpc>
              <a:spcBef>
                <a:spcPts val="0"/>
              </a:spcBef>
              <a:buClrTx/>
              <a:buSzTx/>
              <a:buFont typeface="Wingdings" charset="2"/>
              <a:buChar char="Ø"/>
              <a:defRPr/>
            </a:pPr>
            <a:r>
              <a:rPr lang="en-US" sz="3600" b="1" dirty="0" smtClean="0"/>
              <a:t>poll</a:t>
            </a:r>
            <a:r>
              <a:rPr lang="en-US" sz="3600" b="1" dirty="0"/>
              <a:t>():</a:t>
            </a:r>
            <a:r>
              <a:rPr lang="en-US" sz="3600" dirty="0"/>
              <a:t> This function will remove the highest priority element from the priority queue</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In the above priority queue, the '1' element has the highest priority, so it will be removed from the priority queue.</a:t>
            </a:r>
            <a:endParaRPr lang="en-US" sz="3600" dirty="0" smtClean="0"/>
          </a:p>
        </p:txBody>
      </p:sp>
    </p:spTree>
    <p:extLst>
      <p:ext uri="{BB962C8B-B14F-4D97-AF65-F5344CB8AC3E}">
        <p14:creationId xmlns:p14="http://schemas.microsoft.com/office/powerpoint/2010/main" xmlns="" val="14217720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1, 3, 4, 8, 14, 22</a:t>
            </a:r>
          </a:p>
          <a:p>
            <a:pPr marL="571500" lvl="0" indent="-571500">
              <a:lnSpc>
                <a:spcPct val="150000"/>
              </a:lnSpc>
              <a:spcBef>
                <a:spcPts val="0"/>
              </a:spcBef>
              <a:buClrTx/>
              <a:buSzTx/>
              <a:buFont typeface="Wingdings" charset="2"/>
              <a:buChar char="Ø"/>
              <a:defRPr/>
            </a:pPr>
            <a:r>
              <a:rPr lang="en-US" sz="3600" b="1" dirty="0"/>
              <a:t>add(2):</a:t>
            </a:r>
            <a:r>
              <a:rPr lang="en-US" sz="3600" dirty="0"/>
              <a:t> This function will insert '2' element in a priority queue. As 2 is the smallest element among all the numbers so it will obtain the highest priority.</a:t>
            </a:r>
            <a:endParaRPr lang="en-US" sz="3600" dirty="0" smtClean="0"/>
          </a:p>
        </p:txBody>
      </p:sp>
    </p:spTree>
    <p:extLst>
      <p:ext uri="{BB962C8B-B14F-4D97-AF65-F5344CB8AC3E}">
        <p14:creationId xmlns:p14="http://schemas.microsoft.com/office/powerpoint/2010/main" xmlns="" val="8472058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1, 3, 4, 8, 14, </a:t>
            </a:r>
            <a:r>
              <a:rPr lang="en-US" sz="3600" b="1" dirty="0" smtClean="0"/>
              <a:t>22</a:t>
            </a:r>
          </a:p>
          <a:p>
            <a:pPr marL="571500" lvl="0" indent="-571500">
              <a:lnSpc>
                <a:spcPct val="150000"/>
              </a:lnSpc>
              <a:spcBef>
                <a:spcPts val="0"/>
              </a:spcBef>
              <a:buClrTx/>
              <a:buSzTx/>
              <a:buFont typeface="Wingdings" charset="2"/>
              <a:buChar char="Ø"/>
              <a:defRPr/>
            </a:pPr>
            <a:r>
              <a:rPr lang="en-US" sz="3600" b="1" dirty="0" smtClean="0"/>
              <a:t>poll</a:t>
            </a:r>
            <a:r>
              <a:rPr lang="en-US" sz="3600" b="1" dirty="0"/>
              <a:t>():</a:t>
            </a:r>
            <a:r>
              <a:rPr lang="en-US" sz="3600" dirty="0"/>
              <a:t> It will remove '2' element from the priority queue as it has the highest priority queue.</a:t>
            </a:r>
            <a:endParaRPr lang="en-US" sz="3600" dirty="0" smtClean="0"/>
          </a:p>
        </p:txBody>
      </p:sp>
    </p:spTree>
    <p:extLst>
      <p:ext uri="{BB962C8B-B14F-4D97-AF65-F5344CB8AC3E}">
        <p14:creationId xmlns:p14="http://schemas.microsoft.com/office/powerpoint/2010/main" xmlns="" val="12792366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3313</TotalTime>
  <Words>1403</Words>
  <Application>Microsoft Office PowerPoint</Application>
  <PresentationFormat>Custom</PresentationFormat>
  <Paragraphs>132</Paragraphs>
  <Slides>33</Slides>
  <Notes>32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World country report presentation</vt:lpstr>
      <vt:lpstr>priority queue</vt:lpstr>
      <vt:lpstr>What is a priority queue</vt:lpstr>
      <vt:lpstr>Slide 3</vt:lpstr>
      <vt:lpstr>Slide 4</vt:lpstr>
      <vt:lpstr>Characteristics of a Priority queue</vt:lpstr>
      <vt:lpstr>priority queue  example</vt:lpstr>
      <vt:lpstr>Slide 7</vt:lpstr>
      <vt:lpstr>Slide 8</vt:lpstr>
      <vt:lpstr>Slide 9</vt:lpstr>
      <vt:lpstr>Slide 10</vt:lpstr>
      <vt:lpstr>Types of Priority Queue</vt:lpstr>
      <vt:lpstr>ascending order priority queue</vt:lpstr>
      <vt:lpstr>Slide 13</vt:lpstr>
      <vt:lpstr>Descending order priority queue</vt:lpstr>
      <vt:lpstr>Slide 15</vt:lpstr>
      <vt:lpstr>Representation of priority queue</vt:lpstr>
      <vt:lpstr>Slide 17</vt:lpstr>
      <vt:lpstr>Slide 18</vt:lpstr>
      <vt:lpstr>Slide 19</vt:lpstr>
      <vt:lpstr>Slide 20</vt:lpstr>
      <vt:lpstr>Slide 21</vt:lpstr>
      <vt:lpstr>Slide 22</vt:lpstr>
      <vt:lpstr>Slide 23</vt:lpstr>
      <vt:lpstr>Slide 24</vt:lpstr>
      <vt:lpstr>Slide 25</vt:lpstr>
      <vt:lpstr>Implementation of Priority Queue</vt:lpstr>
      <vt:lpstr>What is heap</vt:lpstr>
      <vt:lpstr>Priority Queue Operations</vt:lpstr>
      <vt:lpstr>Inserting the element in a priority queue (max heap)</vt:lpstr>
      <vt:lpstr>Slide 30</vt:lpstr>
      <vt:lpstr>Slide 31</vt:lpstr>
      <vt:lpstr>Removing the minimum element from the priority queue</vt:lpstr>
      <vt:lpstr>Applications of Priority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User</cp:lastModifiedBy>
  <cp:revision>139</cp:revision>
  <dcterms:created xsi:type="dcterms:W3CDTF">2022-01-12T07:04:17Z</dcterms:created>
  <dcterms:modified xsi:type="dcterms:W3CDTF">2022-03-30T09:13:50Z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