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3" r:id="rId3"/>
    <p:sldId id="270" r:id="rId4"/>
    <p:sldId id="271" r:id="rId5"/>
    <p:sldId id="272" r:id="rId6"/>
    <p:sldId id="274" r:id="rId7"/>
    <p:sldId id="275" r:id="rId8"/>
    <p:sldId id="276" r:id="rId9"/>
    <p:sldId id="278" r:id="rId10"/>
    <p:sldId id="279" r:id="rId11"/>
    <p:sldId id="280" r:id="rId12"/>
    <p:sldId id="281" r:id="rId13"/>
    <p:sldId id="282" r:id="rId14"/>
    <p:sldId id="283" r:id="rId15"/>
    <p:sldId id="284" r:id="rId16"/>
    <p:sldId id="285" r:id="rId17"/>
    <p:sldId id="286" r:id="rId18"/>
    <p:sldId id="287" r:id="rId19"/>
    <p:sldId id="288" r:id="rId20"/>
    <p:sldId id="27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73" d="100"/>
          <a:sy n="73" d="100"/>
        </p:scale>
        <p:origin x="-612"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21294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151053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9974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93437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83255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9937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213838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55608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112429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341051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84923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90470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114322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208483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137404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08389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17924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48368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3/29/2022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3/29/2022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3/29/2022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3/29/2022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3212" y="1828799"/>
            <a:ext cx="10668001" cy="3048001"/>
          </a:xfrm>
        </p:spPr>
        <p:txBody>
          <a:bodyPr/>
          <a:lstStyle/>
          <a:p>
            <a:r>
              <a:rPr lang="en-US" dirty="0" smtClean="0"/>
              <a:t>Graph concept and terminology</a:t>
            </a:r>
            <a:endParaRPr lang="en-US" dirty="0"/>
          </a:p>
        </p:txBody>
      </p:sp>
      <p:sp>
        <p:nvSpPr>
          <p:cNvPr id="5" name="Subtitle 4"/>
          <p:cNvSpPr>
            <a:spLocks noGrp="1"/>
          </p:cNvSpPr>
          <p:nvPr>
            <p:ph type="subTitle" idx="1"/>
          </p:nvPr>
        </p:nvSpPr>
        <p:spPr/>
        <p:txBody>
          <a:bodyPr/>
          <a:lstStyle/>
          <a:p>
            <a:r>
              <a:rPr lang="en-US" dirty="0" smtClean="0"/>
              <a:t>| </a:t>
            </a:r>
            <a:r>
              <a:rPr lang="en-US" dirty="0"/>
              <a:t>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smtClean="0"/>
              <a:t>A </a:t>
            </a:r>
            <a:r>
              <a:rPr lang="en-US" sz="3600" b="1" dirty="0"/>
              <a:t>Line</a:t>
            </a:r>
            <a:r>
              <a:rPr lang="en-US" sz="3600" dirty="0"/>
              <a:t> is a connection between two points. It can be represented with a solid line</a:t>
            </a:r>
            <a:r>
              <a:rPr lang="en-US" sz="3600" dirty="0" smtClean="0"/>
              <a:t>.</a:t>
            </a:r>
          </a:p>
          <a:p>
            <a:pPr>
              <a:lnSpc>
                <a:spcPct val="150000"/>
              </a:lnSpc>
            </a:pPr>
            <a:r>
              <a:rPr lang="en-US" sz="3600" dirty="0"/>
              <a:t>Here, ‘a’ and ‘b’ are the points. The link between these two points is called a line.</a:t>
            </a:r>
          </a:p>
          <a:p>
            <a:pPr>
              <a:lnSpc>
                <a:spcPct val="160000"/>
              </a:lnSpc>
              <a:buFont typeface="Wingdings" panose="05000000000000000000" pitchFamily="2" charset="2"/>
              <a:buChar char="Ø"/>
            </a:pPr>
            <a:endParaRPr lang="en-US" sz="3600" dirty="0" smtClean="0"/>
          </a:p>
        </p:txBody>
      </p:sp>
      <p:pic>
        <p:nvPicPr>
          <p:cNvPr id="8194" name="Picture 2" descr="in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85012" y="4495800"/>
            <a:ext cx="3810000" cy="19839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9827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Degree of Vertex</a:t>
            </a:r>
          </a:p>
          <a:p>
            <a:pPr>
              <a:lnSpc>
                <a:spcPct val="150000"/>
              </a:lnSpc>
            </a:pPr>
            <a:r>
              <a:rPr lang="en-US" sz="3600" dirty="0"/>
              <a:t>It is the number of vertices adjacent to a vertex V</a:t>
            </a:r>
          </a:p>
          <a:p>
            <a:pPr>
              <a:lnSpc>
                <a:spcPct val="150000"/>
              </a:lnSpc>
            </a:pPr>
            <a:r>
              <a:rPr lang="en-US" sz="3600" dirty="0"/>
              <a:t>Degree of vertex can be considered under two cases of graphs −</a:t>
            </a:r>
          </a:p>
          <a:p>
            <a:pPr>
              <a:lnSpc>
                <a:spcPct val="150000"/>
              </a:lnSpc>
            </a:pPr>
            <a:r>
              <a:rPr lang="en-US" sz="3600" dirty="0"/>
              <a:t>Undirected Graph</a:t>
            </a:r>
          </a:p>
          <a:p>
            <a:pPr>
              <a:lnSpc>
                <a:spcPct val="150000"/>
              </a:lnSpc>
            </a:pPr>
            <a:r>
              <a:rPr lang="en-US" sz="3600" dirty="0"/>
              <a:t>Directed Graph</a:t>
            </a:r>
          </a:p>
          <a:p>
            <a:pPr>
              <a:lnSpc>
                <a:spcPct val="15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701181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r>
              <a:rPr lang="en-US" b="1" dirty="0"/>
              <a:t>Degree of Vertex in a </a:t>
            </a:r>
            <a:r>
              <a:rPr lang="en-US" b="1" dirty="0" err="1" smtClean="0"/>
              <a:t>UNDirected</a:t>
            </a:r>
            <a:r>
              <a:rPr lang="en-US" b="1" dirty="0" smtClean="0"/>
              <a:t> </a:t>
            </a:r>
            <a:r>
              <a:rPr lang="en-US" b="1" dirty="0"/>
              <a:t>Graph</a:t>
            </a:r>
          </a:p>
        </p:txBody>
      </p:sp>
      <p:sp>
        <p:nvSpPr>
          <p:cNvPr id="2" name="Content Placeholder 1"/>
          <p:cNvSpPr>
            <a:spLocks noGrp="1"/>
          </p:cNvSpPr>
          <p:nvPr>
            <p:ph idx="1"/>
          </p:nvPr>
        </p:nvSpPr>
        <p:spPr>
          <a:xfrm>
            <a:off x="74611" y="715962"/>
            <a:ext cx="12114213" cy="6142038"/>
          </a:xfrm>
        </p:spPr>
        <p:txBody>
          <a:bodyPr>
            <a:normAutofit fontScale="92500"/>
          </a:bodyPr>
          <a:lstStyle/>
          <a:p>
            <a:r>
              <a:rPr lang="en-US" sz="3600" dirty="0" err="1"/>
              <a:t>deg</a:t>
            </a:r>
            <a:r>
              <a:rPr lang="en-US" sz="3600" dirty="0"/>
              <a:t>(a) = 2, as there are 2 edges meeting at vertex ‘a’.</a:t>
            </a:r>
          </a:p>
          <a:p>
            <a:r>
              <a:rPr lang="en-US" sz="3600" dirty="0" err="1"/>
              <a:t>deg</a:t>
            </a:r>
            <a:r>
              <a:rPr lang="en-US" sz="3600" dirty="0"/>
              <a:t>(b) = 3, as there are 3 edges meeting at vertex ‘b’.</a:t>
            </a:r>
          </a:p>
          <a:p>
            <a:r>
              <a:rPr lang="en-US" sz="3600" dirty="0" err="1"/>
              <a:t>deg</a:t>
            </a:r>
            <a:r>
              <a:rPr lang="en-US" sz="3600" dirty="0"/>
              <a:t>(c) = 1, as there is 1 edge formed at vertex ‘c’</a:t>
            </a:r>
          </a:p>
          <a:p>
            <a:r>
              <a:rPr lang="en-US" sz="3600" dirty="0"/>
              <a:t>So ‘c’ is a </a:t>
            </a:r>
            <a:r>
              <a:rPr lang="en-US" sz="3600" b="1" dirty="0"/>
              <a:t>pendent vertex</a:t>
            </a:r>
            <a:r>
              <a:rPr lang="en-US" sz="3600" dirty="0"/>
              <a:t>.</a:t>
            </a:r>
          </a:p>
          <a:p>
            <a:r>
              <a:rPr lang="en-US" sz="3600" dirty="0" err="1"/>
              <a:t>deg</a:t>
            </a:r>
            <a:r>
              <a:rPr lang="en-US" sz="3600" dirty="0"/>
              <a:t>(d) = 2, as there are 2 edges </a:t>
            </a:r>
            <a:r>
              <a:rPr lang="en-US" sz="3600" dirty="0" smtClean="0"/>
              <a:t/>
            </a:r>
            <a:br>
              <a:rPr lang="en-US" sz="3600" dirty="0" smtClean="0"/>
            </a:br>
            <a:r>
              <a:rPr lang="en-US" sz="3600" dirty="0" smtClean="0"/>
              <a:t>meeting </a:t>
            </a:r>
            <a:r>
              <a:rPr lang="en-US" sz="3600" dirty="0"/>
              <a:t>at vertex ‘d’.</a:t>
            </a:r>
          </a:p>
          <a:p>
            <a:r>
              <a:rPr lang="en-US" sz="3600" dirty="0" err="1"/>
              <a:t>deg</a:t>
            </a:r>
            <a:r>
              <a:rPr lang="en-US" sz="3600" dirty="0"/>
              <a:t>(e) = 0, as there are 0 </a:t>
            </a:r>
            <a:r>
              <a:rPr lang="en-US" sz="3600" dirty="0" smtClean="0"/>
              <a:t>edges</a:t>
            </a:r>
            <a:br>
              <a:rPr lang="en-US" sz="3600" dirty="0" smtClean="0"/>
            </a:br>
            <a:r>
              <a:rPr lang="en-US" sz="3600" dirty="0" smtClean="0"/>
              <a:t> </a:t>
            </a:r>
            <a:r>
              <a:rPr lang="en-US" sz="3600" dirty="0"/>
              <a:t>formed at vertex ‘e’.</a:t>
            </a:r>
          </a:p>
          <a:p>
            <a:r>
              <a:rPr lang="en-US" sz="3600" dirty="0"/>
              <a:t>So ‘e’ is an </a:t>
            </a:r>
            <a:r>
              <a:rPr lang="en-US" sz="3600" b="1" dirty="0"/>
              <a:t>isolated vertex</a:t>
            </a:r>
            <a:endParaRPr lang="en-US" sz="3600" dirty="0"/>
          </a:p>
          <a:p>
            <a:pPr>
              <a:lnSpc>
                <a:spcPct val="150000"/>
              </a:lnSpc>
              <a:buFont typeface="Wingdings" panose="05000000000000000000" pitchFamily="2" charset="2"/>
              <a:buChar char="Ø"/>
            </a:pPr>
            <a:endParaRPr lang="en-US" sz="3600" dirty="0" smtClean="0"/>
          </a:p>
        </p:txBody>
      </p:sp>
      <p:pic>
        <p:nvPicPr>
          <p:cNvPr id="9220" name="Picture 4" descr="nd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99412" y="2743200"/>
            <a:ext cx="3048000" cy="38187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6009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mr-IN" sz="3600" dirty="0" err="1"/>
              <a:t>deg</a:t>
            </a:r>
            <a:r>
              <a:rPr lang="mr-IN" sz="3600" dirty="0"/>
              <a:t>(</a:t>
            </a:r>
            <a:r>
              <a:rPr lang="mr-IN" sz="3600" dirty="0" err="1"/>
              <a:t>a</a:t>
            </a:r>
            <a:r>
              <a:rPr lang="mr-IN" sz="3600" dirty="0"/>
              <a:t>) = 2</a:t>
            </a:r>
            <a:r>
              <a:rPr lang="mr-IN" sz="3600" dirty="0" smtClean="0"/>
              <a:t>,</a:t>
            </a:r>
            <a:endParaRPr lang="en-AU" sz="3600" dirty="0" smtClean="0"/>
          </a:p>
          <a:p>
            <a:pPr>
              <a:lnSpc>
                <a:spcPct val="150000"/>
              </a:lnSpc>
              <a:buFont typeface="Wingdings" panose="05000000000000000000" pitchFamily="2" charset="2"/>
              <a:buChar char="Ø"/>
            </a:pPr>
            <a:r>
              <a:rPr lang="mr-IN" sz="3600" dirty="0" smtClean="0"/>
              <a:t> </a:t>
            </a:r>
            <a:r>
              <a:rPr lang="mr-IN" sz="3600" dirty="0" err="1"/>
              <a:t>deg</a:t>
            </a:r>
            <a:r>
              <a:rPr lang="mr-IN" sz="3600" dirty="0"/>
              <a:t>(</a:t>
            </a:r>
            <a:r>
              <a:rPr lang="mr-IN" sz="3600" dirty="0" err="1"/>
              <a:t>b</a:t>
            </a:r>
            <a:r>
              <a:rPr lang="mr-IN" sz="3600" dirty="0"/>
              <a:t>) = 2, </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c</a:t>
            </a:r>
            <a:r>
              <a:rPr lang="mr-IN" sz="3600" dirty="0"/>
              <a:t>) = 2, </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d</a:t>
            </a:r>
            <a:r>
              <a:rPr lang="mr-IN" sz="3600" dirty="0"/>
              <a:t>) = </a:t>
            </a:r>
            <a:r>
              <a:rPr lang="mr-IN" sz="3600" dirty="0" smtClean="0"/>
              <a:t>2,</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e</a:t>
            </a:r>
            <a:r>
              <a:rPr lang="mr-IN" sz="3600" dirty="0"/>
              <a:t>) = 0.</a:t>
            </a:r>
            <a:endParaRPr lang="en-US" sz="3600" dirty="0" smtClean="0"/>
          </a:p>
        </p:txBody>
      </p:sp>
      <p:pic>
        <p:nvPicPr>
          <p:cNvPr id="10242" name="Picture 2" descr="egree of Vertex"/>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3812" y="1981200"/>
            <a:ext cx="3670434" cy="3352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7420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Degree of Vertex in a Directed </a:t>
            </a:r>
            <a:r>
              <a:rPr lang="en-US" b="1" dirty="0" smtClean="0"/>
              <a:t>Graph</a:t>
            </a:r>
            <a:endParaRPr lang="en-US" dirty="0"/>
          </a:p>
        </p:txBody>
      </p:sp>
      <p:pic>
        <p:nvPicPr>
          <p:cNvPr id="11266" name="Picture 2" descr="irected Graph"/>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979612" y="1066800"/>
            <a:ext cx="6781800" cy="4930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1590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20000"/>
          </a:bodyPr>
          <a:lstStyle/>
          <a:p>
            <a:pPr>
              <a:lnSpc>
                <a:spcPct val="150000"/>
              </a:lnSpc>
              <a:buFont typeface="Wingdings" panose="05000000000000000000" pitchFamily="2" charset="2"/>
              <a:buChar char="Ø"/>
            </a:pPr>
            <a:r>
              <a:rPr lang="en-US" sz="3600" dirty="0"/>
              <a:t>In a directed graph, each vertex has an </a:t>
            </a:r>
            <a:r>
              <a:rPr lang="en-US" sz="3600" b="1" dirty="0" err="1"/>
              <a:t>indegree</a:t>
            </a:r>
            <a:r>
              <a:rPr lang="en-US" sz="3600" dirty="0"/>
              <a:t> and an </a:t>
            </a:r>
            <a:r>
              <a:rPr lang="en-US" sz="3600" b="1" dirty="0" err="1"/>
              <a:t>outdegree</a:t>
            </a:r>
            <a:r>
              <a:rPr lang="en-US" sz="3600" dirty="0" smtClean="0"/>
              <a:t>.</a:t>
            </a:r>
          </a:p>
          <a:p>
            <a:pPr>
              <a:lnSpc>
                <a:spcPct val="150000"/>
              </a:lnSpc>
            </a:pPr>
            <a:r>
              <a:rPr lang="en-US" sz="3600" b="1" dirty="0" err="1" smtClean="0"/>
              <a:t>Indegree</a:t>
            </a:r>
            <a:r>
              <a:rPr lang="en-US" sz="3600" b="1" dirty="0" smtClean="0"/>
              <a:t> </a:t>
            </a:r>
            <a:r>
              <a:rPr lang="en-US" sz="3600" dirty="0" smtClean="0"/>
              <a:t>of vertex V is the number of edges which are coming into the vertex V.</a:t>
            </a:r>
            <a:br>
              <a:rPr lang="en-US" sz="3600" dirty="0" smtClean="0"/>
            </a:br>
            <a:r>
              <a:rPr lang="en-US" sz="3600" b="1" dirty="0" smtClean="0"/>
              <a:t>Notation</a:t>
            </a:r>
            <a:r>
              <a:rPr lang="en-US" sz="3600" dirty="0" smtClean="0"/>
              <a:t> </a:t>
            </a:r>
            <a:r>
              <a:rPr lang="en-US" sz="3600" dirty="0"/>
              <a:t>− </a:t>
            </a:r>
            <a:r>
              <a:rPr lang="en-US" sz="3600" dirty="0" err="1"/>
              <a:t>deg</a:t>
            </a:r>
            <a:r>
              <a:rPr lang="en-US" sz="3600" dirty="0"/>
              <a:t>−(V</a:t>
            </a:r>
            <a:r>
              <a:rPr lang="en-US" sz="3600" dirty="0" smtClean="0"/>
              <a:t>)</a:t>
            </a:r>
          </a:p>
          <a:p>
            <a:pPr>
              <a:lnSpc>
                <a:spcPct val="150000"/>
              </a:lnSpc>
            </a:pPr>
            <a:r>
              <a:rPr lang="en-US" sz="3600" b="1" dirty="0" err="1"/>
              <a:t>Outdegree</a:t>
            </a:r>
            <a:r>
              <a:rPr lang="en-US" sz="3600" dirty="0"/>
              <a:t> of vertex V is the number of edges which are going out from the vertex V.</a:t>
            </a:r>
          </a:p>
          <a:p>
            <a:pPr>
              <a:lnSpc>
                <a:spcPct val="150000"/>
              </a:lnSpc>
            </a:pPr>
            <a:r>
              <a:rPr lang="en-US" sz="3600" b="1" dirty="0"/>
              <a:t>Notation</a:t>
            </a:r>
            <a:r>
              <a:rPr lang="en-US" sz="3600" dirty="0"/>
              <a:t> − </a:t>
            </a:r>
            <a:r>
              <a:rPr lang="en-US" sz="3600" dirty="0" err="1"/>
              <a:t>deg</a:t>
            </a:r>
            <a:r>
              <a:rPr lang="en-US" sz="3600" dirty="0"/>
              <a:t>+(V).</a:t>
            </a:r>
          </a:p>
          <a:p>
            <a:pPr>
              <a:lnSpc>
                <a:spcPct val="150000"/>
              </a:lnSpc>
            </a:pPr>
            <a:endParaRPr lang="en-US" sz="3600" dirty="0"/>
          </a:p>
          <a:p>
            <a:pPr>
              <a:lnSpc>
                <a:spcPct val="15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1357010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smtClean="0"/>
              <a:t>Vertex </a:t>
            </a:r>
            <a:r>
              <a:rPr lang="en-US" sz="3600" dirty="0"/>
              <a:t>‘a’ has two edges, ‘ad’ and ‘ab’, which are going </a:t>
            </a:r>
            <a:r>
              <a:rPr lang="en-US" sz="3600" dirty="0" smtClean="0"/>
              <a:t>outwards.</a:t>
            </a:r>
            <a:br>
              <a:rPr lang="en-US" sz="3600" dirty="0" smtClean="0"/>
            </a:br>
            <a:r>
              <a:rPr lang="en-US" sz="3600" dirty="0" smtClean="0"/>
              <a:t>Hence </a:t>
            </a:r>
            <a:r>
              <a:rPr lang="en-US" sz="3600" dirty="0"/>
              <a:t>its </a:t>
            </a:r>
            <a:r>
              <a:rPr lang="en-US" sz="3600" dirty="0" err="1"/>
              <a:t>outdegree</a:t>
            </a:r>
            <a:r>
              <a:rPr lang="en-US" sz="3600" dirty="0"/>
              <a:t> is 2. </a:t>
            </a:r>
            <a:endParaRPr lang="en-US" sz="3600" dirty="0" smtClean="0"/>
          </a:p>
          <a:p>
            <a:pPr>
              <a:lnSpc>
                <a:spcPct val="150000"/>
              </a:lnSpc>
              <a:buFont typeface="Wingdings" panose="05000000000000000000" pitchFamily="2" charset="2"/>
              <a:buChar char="Ø"/>
            </a:pPr>
            <a:r>
              <a:rPr lang="en-US" sz="3600" dirty="0" smtClean="0"/>
              <a:t>Similarly</a:t>
            </a:r>
            <a:r>
              <a:rPr lang="en-US" sz="3600" dirty="0"/>
              <a:t>, there is an edge ‘</a:t>
            </a:r>
            <a:r>
              <a:rPr lang="en-US" sz="3600" dirty="0" err="1"/>
              <a:t>ga</a:t>
            </a:r>
            <a:r>
              <a:rPr lang="en-US" sz="3600" dirty="0"/>
              <a:t>’, </a:t>
            </a:r>
            <a:r>
              <a:rPr lang="en-US" sz="3600" dirty="0" smtClean="0"/>
              <a:t/>
            </a:r>
            <a:br>
              <a:rPr lang="en-US" sz="3600" dirty="0" smtClean="0"/>
            </a:br>
            <a:r>
              <a:rPr lang="en-US" sz="3600" dirty="0" smtClean="0"/>
              <a:t>coming </a:t>
            </a:r>
            <a:r>
              <a:rPr lang="en-US" sz="3600" dirty="0"/>
              <a:t>towards vertex ‘a’. </a:t>
            </a:r>
            <a:endParaRPr lang="en-US" sz="3600" dirty="0" smtClean="0"/>
          </a:p>
          <a:p>
            <a:pPr>
              <a:lnSpc>
                <a:spcPct val="150000"/>
              </a:lnSpc>
              <a:buFont typeface="Wingdings" panose="05000000000000000000" pitchFamily="2" charset="2"/>
              <a:buChar char="Ø"/>
            </a:pPr>
            <a:r>
              <a:rPr lang="en-US" sz="3600" dirty="0" smtClean="0"/>
              <a:t>Hence </a:t>
            </a:r>
            <a:r>
              <a:rPr lang="en-US" sz="3600" dirty="0"/>
              <a:t>the </a:t>
            </a:r>
            <a:r>
              <a:rPr lang="en-US" sz="3600" dirty="0" err="1"/>
              <a:t>indegree</a:t>
            </a:r>
            <a:r>
              <a:rPr lang="en-US" sz="3600" dirty="0"/>
              <a:t> of ‘a’ is 1</a:t>
            </a:r>
            <a:endParaRPr lang="en-US" sz="3600" dirty="0" smtClean="0"/>
          </a:p>
        </p:txBody>
      </p:sp>
      <p:pic>
        <p:nvPicPr>
          <p:cNvPr id="12290" name="Picture 2" descr="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66012" y="1981200"/>
            <a:ext cx="4401722"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09158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42105229"/>
              </p:ext>
            </p:extLst>
          </p:nvPr>
        </p:nvGraphicFramePr>
        <p:xfrm>
          <a:off x="531812" y="990600"/>
          <a:ext cx="5638800" cy="3810000"/>
        </p:xfrm>
        <a:graphic>
          <a:graphicData uri="http://schemas.openxmlformats.org/drawingml/2006/table">
            <a:tbl>
              <a:tblPr>
                <a:tableStyleId>{5940675A-B579-460E-94D1-54222C63F5DA}</a:tableStyleId>
              </a:tblPr>
              <a:tblGrid>
                <a:gridCol w="1524000"/>
                <a:gridCol w="2057400"/>
                <a:gridCol w="2057400"/>
              </a:tblGrid>
              <a:tr h="476250">
                <a:tc>
                  <a:txBody>
                    <a:bodyPr/>
                    <a:lstStyle/>
                    <a:p>
                      <a:pPr algn="ctr"/>
                      <a:r>
                        <a:rPr lang="en-US" sz="2400"/>
                        <a:t>Vertex</a:t>
                      </a:r>
                      <a:endParaRPr lang="en-US" sz="2400" b="1"/>
                    </a:p>
                  </a:txBody>
                  <a:tcPr anchor="ctr"/>
                </a:tc>
                <a:tc>
                  <a:txBody>
                    <a:bodyPr/>
                    <a:lstStyle/>
                    <a:p>
                      <a:pPr algn="ctr"/>
                      <a:r>
                        <a:rPr lang="en-US" sz="2400"/>
                        <a:t>Indegree</a:t>
                      </a:r>
                      <a:endParaRPr lang="en-US" sz="2400" b="1"/>
                    </a:p>
                  </a:txBody>
                  <a:tcPr anchor="ctr"/>
                </a:tc>
                <a:tc>
                  <a:txBody>
                    <a:bodyPr/>
                    <a:lstStyle/>
                    <a:p>
                      <a:pPr algn="ctr"/>
                      <a:r>
                        <a:rPr lang="en-US" sz="2400" dirty="0" err="1"/>
                        <a:t>Outdegree</a:t>
                      </a:r>
                      <a:endParaRPr lang="en-US" sz="2400" b="1" dirty="0"/>
                    </a:p>
                  </a:txBody>
                  <a:tcPr anchor="ctr"/>
                </a:tc>
              </a:tr>
              <a:tr h="476250">
                <a:tc>
                  <a:txBody>
                    <a:bodyPr/>
                    <a:lstStyle/>
                    <a:p>
                      <a:pPr algn="ctr"/>
                      <a:r>
                        <a:rPr lang="en-US" sz="2400"/>
                        <a:t>a</a:t>
                      </a:r>
                    </a:p>
                  </a:txBody>
                  <a:tcPr anchor="ctr"/>
                </a:tc>
                <a:tc>
                  <a:txBody>
                    <a:bodyPr/>
                    <a:lstStyle/>
                    <a:p>
                      <a:pPr algn="ctr"/>
                      <a:r>
                        <a:rPr lang="en-US" sz="2400" dirty="0"/>
                        <a:t>1</a:t>
                      </a:r>
                    </a:p>
                  </a:txBody>
                  <a:tcPr anchor="ctr"/>
                </a:tc>
                <a:tc>
                  <a:txBody>
                    <a:bodyPr/>
                    <a:lstStyle/>
                    <a:p>
                      <a:pPr algn="ctr"/>
                      <a:r>
                        <a:rPr lang="is-IS" sz="2400"/>
                        <a:t>2</a:t>
                      </a:r>
                    </a:p>
                  </a:txBody>
                  <a:tcPr anchor="ctr"/>
                </a:tc>
              </a:tr>
              <a:tr h="476250">
                <a:tc>
                  <a:txBody>
                    <a:bodyPr/>
                    <a:lstStyle/>
                    <a:p>
                      <a:pPr algn="ctr"/>
                      <a:r>
                        <a:rPr lang="en-US" sz="2400" dirty="0"/>
                        <a:t>b</a:t>
                      </a:r>
                    </a:p>
                  </a:txBody>
                  <a:tcPr anchor="ctr"/>
                </a:tc>
                <a:tc>
                  <a:txBody>
                    <a:bodyPr/>
                    <a:lstStyle/>
                    <a:p>
                      <a:pPr algn="ctr"/>
                      <a:r>
                        <a:rPr lang="is-IS" sz="2400" dirty="0"/>
                        <a:t>2</a:t>
                      </a:r>
                    </a:p>
                  </a:txBody>
                  <a:tcPr anchor="ctr"/>
                </a:tc>
                <a:tc>
                  <a:txBody>
                    <a:bodyPr/>
                    <a:lstStyle/>
                    <a:p>
                      <a:pPr algn="ctr"/>
                      <a:r>
                        <a:rPr lang="en-US" sz="2400"/>
                        <a:t>0</a:t>
                      </a:r>
                    </a:p>
                  </a:txBody>
                  <a:tcPr anchor="ctr"/>
                </a:tc>
              </a:tr>
              <a:tr h="476250">
                <a:tc>
                  <a:txBody>
                    <a:bodyPr/>
                    <a:lstStyle/>
                    <a:p>
                      <a:pPr algn="ctr"/>
                      <a:r>
                        <a:rPr lang="en-US" sz="2400"/>
                        <a:t>c</a:t>
                      </a:r>
                    </a:p>
                  </a:txBody>
                  <a:tcPr anchor="ctr"/>
                </a:tc>
                <a:tc>
                  <a:txBody>
                    <a:bodyPr/>
                    <a:lstStyle/>
                    <a:p>
                      <a:pPr algn="ctr"/>
                      <a:r>
                        <a:rPr lang="is-IS" sz="2400"/>
                        <a:t>2</a:t>
                      </a:r>
                    </a:p>
                  </a:txBody>
                  <a:tcPr anchor="ctr"/>
                </a:tc>
                <a:tc>
                  <a:txBody>
                    <a:bodyPr/>
                    <a:lstStyle/>
                    <a:p>
                      <a:pPr algn="ctr"/>
                      <a:r>
                        <a:rPr lang="en-US" sz="2400" dirty="0"/>
                        <a:t>1</a:t>
                      </a:r>
                    </a:p>
                  </a:txBody>
                  <a:tcPr anchor="ctr"/>
                </a:tc>
              </a:tr>
              <a:tr h="476250">
                <a:tc>
                  <a:txBody>
                    <a:bodyPr/>
                    <a:lstStyle/>
                    <a:p>
                      <a:pPr algn="ctr"/>
                      <a:r>
                        <a:rPr lang="en-US" sz="2400" dirty="0"/>
                        <a:t>d</a:t>
                      </a:r>
                    </a:p>
                  </a:txBody>
                  <a:tcPr anchor="ctr"/>
                </a:tc>
                <a:tc>
                  <a:txBody>
                    <a:bodyPr/>
                    <a:lstStyle/>
                    <a:p>
                      <a:pPr algn="ctr"/>
                      <a:r>
                        <a:rPr lang="en-US" sz="2400"/>
                        <a:t>1</a:t>
                      </a:r>
                    </a:p>
                  </a:txBody>
                  <a:tcPr anchor="ctr"/>
                </a:tc>
                <a:tc>
                  <a:txBody>
                    <a:bodyPr/>
                    <a:lstStyle/>
                    <a:p>
                      <a:pPr algn="ctr"/>
                      <a:r>
                        <a:rPr lang="en-US" sz="2400"/>
                        <a:t>1</a:t>
                      </a:r>
                    </a:p>
                  </a:txBody>
                  <a:tcPr anchor="ctr"/>
                </a:tc>
              </a:tr>
              <a:tr h="476250">
                <a:tc>
                  <a:txBody>
                    <a:bodyPr/>
                    <a:lstStyle/>
                    <a:p>
                      <a:pPr algn="ctr"/>
                      <a:r>
                        <a:rPr lang="en-US" sz="2400"/>
                        <a:t>e</a:t>
                      </a:r>
                    </a:p>
                  </a:txBody>
                  <a:tcPr anchor="ctr"/>
                </a:tc>
                <a:tc>
                  <a:txBody>
                    <a:bodyPr/>
                    <a:lstStyle/>
                    <a:p>
                      <a:pPr algn="ctr"/>
                      <a:r>
                        <a:rPr lang="en-US" sz="2400"/>
                        <a:t>1</a:t>
                      </a:r>
                    </a:p>
                  </a:txBody>
                  <a:tcPr anchor="ctr"/>
                </a:tc>
                <a:tc>
                  <a:txBody>
                    <a:bodyPr/>
                    <a:lstStyle/>
                    <a:p>
                      <a:pPr algn="ctr"/>
                      <a:r>
                        <a:rPr lang="en-US" sz="2400"/>
                        <a:t>1</a:t>
                      </a:r>
                    </a:p>
                  </a:txBody>
                  <a:tcPr anchor="ctr"/>
                </a:tc>
              </a:tr>
              <a:tr h="476250">
                <a:tc>
                  <a:txBody>
                    <a:bodyPr/>
                    <a:lstStyle/>
                    <a:p>
                      <a:pPr algn="ctr"/>
                      <a:r>
                        <a:rPr lang="en-US" sz="2400"/>
                        <a:t>f</a:t>
                      </a:r>
                    </a:p>
                  </a:txBody>
                  <a:tcPr anchor="ctr"/>
                </a:tc>
                <a:tc>
                  <a:txBody>
                    <a:bodyPr/>
                    <a:lstStyle/>
                    <a:p>
                      <a:pPr algn="ctr"/>
                      <a:r>
                        <a:rPr lang="en-US" sz="2400" dirty="0"/>
                        <a:t>1</a:t>
                      </a:r>
                    </a:p>
                  </a:txBody>
                  <a:tcPr anchor="ctr"/>
                </a:tc>
                <a:tc>
                  <a:txBody>
                    <a:bodyPr/>
                    <a:lstStyle/>
                    <a:p>
                      <a:pPr algn="ctr"/>
                      <a:r>
                        <a:rPr lang="en-US" sz="2400"/>
                        <a:t>1</a:t>
                      </a:r>
                    </a:p>
                  </a:txBody>
                  <a:tcPr anchor="ctr"/>
                </a:tc>
              </a:tr>
              <a:tr h="476250">
                <a:tc>
                  <a:txBody>
                    <a:bodyPr/>
                    <a:lstStyle/>
                    <a:p>
                      <a:pPr algn="ctr"/>
                      <a:r>
                        <a:rPr lang="en-US" sz="2400"/>
                        <a:t>g</a:t>
                      </a:r>
                    </a:p>
                  </a:txBody>
                  <a:tcPr anchor="ctr"/>
                </a:tc>
                <a:tc>
                  <a:txBody>
                    <a:bodyPr/>
                    <a:lstStyle/>
                    <a:p>
                      <a:pPr algn="ctr"/>
                      <a:r>
                        <a:rPr lang="en-US" sz="2400"/>
                        <a:t>0</a:t>
                      </a:r>
                    </a:p>
                  </a:txBody>
                  <a:tcPr anchor="ctr"/>
                </a:tc>
                <a:tc>
                  <a:txBody>
                    <a:bodyPr/>
                    <a:lstStyle/>
                    <a:p>
                      <a:pPr algn="ctr"/>
                      <a:r>
                        <a:rPr lang="is-IS" sz="2400" dirty="0"/>
                        <a:t>2</a:t>
                      </a:r>
                    </a:p>
                  </a:txBody>
                  <a:tcPr anchor="ctr"/>
                </a:tc>
              </a:tr>
            </a:tbl>
          </a:graphicData>
        </a:graphic>
      </p:graphicFrame>
      <p:pic>
        <p:nvPicPr>
          <p:cNvPr id="5" name="Picture 2" descr="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04012" y="990600"/>
            <a:ext cx="5030539" cy="3657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07424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a:t>Vertex ‘a’ has an edge ‘ae’ going outwards from vertex ‘a’. Hence its </a:t>
            </a:r>
            <a:r>
              <a:rPr lang="en-US" sz="3600" dirty="0" err="1"/>
              <a:t>outdegree</a:t>
            </a:r>
            <a:r>
              <a:rPr lang="en-US" sz="3600" dirty="0"/>
              <a:t> is 1. Similarly, the graph has an edge ‘</a:t>
            </a:r>
            <a:r>
              <a:rPr lang="en-US" sz="3600" dirty="0" err="1"/>
              <a:t>ba</a:t>
            </a:r>
            <a:r>
              <a:rPr lang="en-US" sz="3600" dirty="0"/>
              <a:t>’ coming towards vertex ‘a’. Hence the </a:t>
            </a:r>
            <a:r>
              <a:rPr lang="en-US" sz="3600" dirty="0" err="1"/>
              <a:t>indegree</a:t>
            </a:r>
            <a:r>
              <a:rPr lang="en-US" sz="3600" dirty="0"/>
              <a:t> of ‘a’ is 1.</a:t>
            </a:r>
            <a:endParaRPr lang="en-US" sz="3600" dirty="0" smtClean="0"/>
          </a:p>
        </p:txBody>
      </p:sp>
      <p:pic>
        <p:nvPicPr>
          <p:cNvPr id="14338" name="Picture 2" descr="ndegree and Outdegre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94612" y="3429000"/>
            <a:ext cx="3472132"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284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061504762"/>
              </p:ext>
            </p:extLst>
          </p:nvPr>
        </p:nvGraphicFramePr>
        <p:xfrm>
          <a:off x="684212" y="1009650"/>
          <a:ext cx="5638800" cy="2743200"/>
        </p:xfrm>
        <a:graphic>
          <a:graphicData uri="http://schemas.openxmlformats.org/drawingml/2006/table">
            <a:tbl>
              <a:tblPr/>
              <a:tblGrid>
                <a:gridCol w="1676400"/>
                <a:gridCol w="1600200"/>
                <a:gridCol w="2362200"/>
              </a:tblGrid>
              <a:tr h="0">
                <a:tc>
                  <a:txBody>
                    <a:bodyPr/>
                    <a:lstStyle/>
                    <a:p>
                      <a:pPr algn="ctr"/>
                      <a:r>
                        <a:rPr lang="en-US" sz="2400"/>
                        <a:t>Vertex</a:t>
                      </a:r>
                    </a:p>
                  </a:txBody>
                  <a:tcPr anchor="ctr">
                    <a:lnL>
                      <a:noFill/>
                    </a:lnL>
                    <a:lnR>
                      <a:noFill/>
                    </a:lnR>
                    <a:lnT>
                      <a:noFill/>
                    </a:lnT>
                    <a:lnB>
                      <a:noFill/>
                    </a:lnB>
                  </a:tcPr>
                </a:tc>
                <a:tc>
                  <a:txBody>
                    <a:bodyPr/>
                    <a:lstStyle/>
                    <a:p>
                      <a:pPr algn="ctr"/>
                      <a:r>
                        <a:rPr lang="en-US" sz="2400" dirty="0" err="1"/>
                        <a:t>Indegree</a:t>
                      </a:r>
                      <a:endParaRPr lang="en-US" sz="2400" dirty="0"/>
                    </a:p>
                  </a:txBody>
                  <a:tcPr anchor="ctr">
                    <a:lnL>
                      <a:noFill/>
                    </a:lnL>
                    <a:lnR>
                      <a:noFill/>
                    </a:lnR>
                    <a:lnT>
                      <a:noFill/>
                    </a:lnT>
                    <a:lnB>
                      <a:noFill/>
                    </a:lnB>
                  </a:tcPr>
                </a:tc>
                <a:tc>
                  <a:txBody>
                    <a:bodyPr/>
                    <a:lstStyle/>
                    <a:p>
                      <a:pPr algn="ctr"/>
                      <a:r>
                        <a:rPr lang="en-US" sz="2400" dirty="0" err="1"/>
                        <a:t>Outdegree</a:t>
                      </a:r>
                      <a:endParaRPr lang="en-US" sz="2400" dirty="0"/>
                    </a:p>
                  </a:txBody>
                  <a:tcPr anchor="ctr">
                    <a:lnL>
                      <a:noFill/>
                    </a:lnL>
                    <a:lnR>
                      <a:noFill/>
                    </a:lnR>
                    <a:lnT>
                      <a:noFill/>
                    </a:lnT>
                    <a:lnB>
                      <a:noFill/>
                    </a:lnB>
                  </a:tcPr>
                </a:tc>
              </a:tr>
              <a:tr h="0">
                <a:tc>
                  <a:txBody>
                    <a:bodyPr/>
                    <a:lstStyle/>
                    <a:p>
                      <a:pPr algn="ctr"/>
                      <a:r>
                        <a:rPr lang="en-US" sz="2400"/>
                        <a:t>a</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r>
              <a:tr h="0">
                <a:tc>
                  <a:txBody>
                    <a:bodyPr/>
                    <a:lstStyle/>
                    <a:p>
                      <a:pPr algn="ctr"/>
                      <a:r>
                        <a:rPr lang="en-US" sz="2400"/>
                        <a:t>b</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tr>
              <a:tr h="0">
                <a:tc>
                  <a:txBody>
                    <a:bodyPr/>
                    <a:lstStyle/>
                    <a:p>
                      <a:pPr algn="ctr"/>
                      <a:r>
                        <a:rPr lang="en-US" sz="2400"/>
                        <a:t>c</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tr>
              <a:tr h="0">
                <a:tc>
                  <a:txBody>
                    <a:bodyPr/>
                    <a:lstStyle/>
                    <a:p>
                      <a:pPr algn="ctr"/>
                      <a:r>
                        <a:rPr lang="en-US" sz="2400"/>
                        <a:t>d</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r>
              <a:tr h="0">
                <a:tc>
                  <a:txBody>
                    <a:bodyPr/>
                    <a:lstStyle/>
                    <a:p>
                      <a:pPr algn="ctr"/>
                      <a:r>
                        <a:rPr lang="en-US" sz="2400"/>
                        <a:t>e</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r>
            </a:tbl>
          </a:graphicData>
        </a:graphic>
      </p:graphicFrame>
      <p:pic>
        <p:nvPicPr>
          <p:cNvPr id="5" name="Picture 2" descr="ndegree and Outdegre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6412" y="1009650"/>
            <a:ext cx="4767532" cy="43944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336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500" dirty="0"/>
              <a:t>A Graph is a non-linear data structure consisting of nodes and edges. The nodes are sometimes also referred to as vertices and the edges are lines or arcs that connect any two nodes in the graph.</a:t>
            </a:r>
            <a:endParaRPr lang="en-US" sz="3500" dirty="0" smtClean="0"/>
          </a:p>
        </p:txBody>
      </p:sp>
      <p:pic>
        <p:nvPicPr>
          <p:cNvPr id="1026" name="Picture 2" descr="https://media.geeksforgeeks.org/wp-content/cdn-uploads/undirectedgraph.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31717" y="4191000"/>
            <a:ext cx="5943600" cy="256628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4612" y="4648200"/>
            <a:ext cx="5943598" cy="1384995"/>
          </a:xfrm>
          <a:prstGeom prst="rect">
            <a:avLst/>
          </a:prstGeom>
        </p:spPr>
        <p:txBody>
          <a:bodyPr wrap="square">
            <a:spAutoFit/>
          </a:bodyPr>
          <a:lstStyle/>
          <a:p>
            <a:r>
              <a:rPr lang="en-US" sz="2800" dirty="0"/>
              <a:t>S</a:t>
            </a:r>
            <a:r>
              <a:rPr lang="en-US" sz="2800" dirty="0" smtClean="0"/>
              <a:t>et </a:t>
            </a:r>
            <a:r>
              <a:rPr lang="en-US" sz="2800" dirty="0"/>
              <a:t>of vertices V = {0,1,2,3,4} </a:t>
            </a:r>
            <a:endParaRPr lang="en-US" sz="2800" dirty="0" smtClean="0"/>
          </a:p>
          <a:p>
            <a:r>
              <a:rPr lang="en-US" sz="2800" dirty="0"/>
              <a:t>S</a:t>
            </a:r>
            <a:r>
              <a:rPr lang="en-US" sz="2800" dirty="0" smtClean="0"/>
              <a:t>et </a:t>
            </a:r>
            <a:r>
              <a:rPr lang="en-US" sz="2800" dirty="0"/>
              <a:t>of edges E = {01, 12, 23, 34, 04, 14, 13}.</a:t>
            </a:r>
          </a:p>
        </p:txBody>
      </p:sp>
    </p:spTree>
    <p:extLst>
      <p:ext uri="{BB962C8B-B14F-4D97-AF65-F5344CB8AC3E}">
        <p14:creationId xmlns:p14="http://schemas.microsoft.com/office/powerpoint/2010/main" xmlns="" val="13401571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Basic </a:t>
            </a:r>
            <a:r>
              <a:rPr lang="en-US" b="1" dirty="0" smtClean="0"/>
              <a:t>Operations</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Add Vertex</a:t>
            </a:r>
            <a:r>
              <a:rPr lang="en-US" sz="3600" dirty="0"/>
              <a:t> − Adds a vertex to the graph.</a:t>
            </a:r>
          </a:p>
          <a:p>
            <a:pPr>
              <a:lnSpc>
                <a:spcPct val="150000"/>
              </a:lnSpc>
            </a:pPr>
            <a:r>
              <a:rPr lang="en-US" sz="3600" b="1" dirty="0"/>
              <a:t>Add Edge</a:t>
            </a:r>
            <a:r>
              <a:rPr lang="en-US" sz="3600" dirty="0"/>
              <a:t> − Adds an edge between the two vertices of the graph.</a:t>
            </a:r>
          </a:p>
          <a:p>
            <a:pPr>
              <a:lnSpc>
                <a:spcPct val="150000"/>
              </a:lnSpc>
            </a:pPr>
            <a:r>
              <a:rPr lang="en-US" sz="3600" b="1" dirty="0"/>
              <a:t>Display Vertex</a:t>
            </a:r>
            <a:r>
              <a:rPr lang="en-US" sz="3600" dirty="0"/>
              <a:t> − Displays a vertex of the graph.</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17790363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Application of graphs</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Graphs are used to solve many real-life problems. Graphs are used to represent networks. The networks may include paths in a city or telephone network or circuit network. </a:t>
            </a:r>
            <a:endParaRPr lang="en-US" sz="3600" dirty="0" smtClean="0"/>
          </a:p>
          <a:p>
            <a:pPr>
              <a:lnSpc>
                <a:spcPct val="160000"/>
              </a:lnSpc>
              <a:buFont typeface="Wingdings" panose="05000000000000000000" pitchFamily="2" charset="2"/>
              <a:buChar char="Ø"/>
            </a:pPr>
            <a:r>
              <a:rPr lang="en-US" sz="3600" dirty="0" smtClean="0"/>
              <a:t>Graphs </a:t>
            </a:r>
            <a:r>
              <a:rPr lang="en-US" sz="3600" dirty="0"/>
              <a:t>are also used in social networks like </a:t>
            </a:r>
            <a:r>
              <a:rPr lang="en-US" sz="3600" dirty="0" err="1"/>
              <a:t>linkedIn</a:t>
            </a:r>
            <a:r>
              <a:rPr lang="en-US" sz="3600" dirty="0"/>
              <a:t>, Facebook. For example, in Facebook, each person is represented with a vertex(or node</a:t>
            </a:r>
            <a:r>
              <a:rPr lang="en-US" sz="3600" dirty="0" smtClean="0"/>
              <a:t>).</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Formally, a graph is a pair of sets </a:t>
            </a:r>
            <a:r>
              <a:rPr lang="en-US" sz="3600" b="1" dirty="0"/>
              <a:t>(V, E)</a:t>
            </a:r>
            <a:r>
              <a:rPr lang="en-US" sz="3600" dirty="0"/>
              <a:t>, where </a:t>
            </a:r>
            <a:r>
              <a:rPr lang="en-US" sz="3600" b="1" dirty="0"/>
              <a:t>V</a:t>
            </a:r>
            <a:r>
              <a:rPr lang="en-US" sz="3600" dirty="0"/>
              <a:t> is the set of vertices and </a:t>
            </a:r>
            <a:r>
              <a:rPr lang="en-US" sz="3600" b="1" dirty="0"/>
              <a:t>E</a:t>
            </a:r>
            <a:r>
              <a:rPr lang="en-US" sz="3600" dirty="0"/>
              <a:t> is the set of edges, connecting the pairs of vertices. Take a look at the following graph </a:t>
            </a:r>
            <a:r>
              <a:rPr lang="en-US" sz="3600" dirty="0" smtClean="0"/>
              <a:t>−</a:t>
            </a:r>
          </a:p>
          <a:p>
            <a:r>
              <a:rPr lang="mr-IN" sz="3600" dirty="0"/>
              <a:t>V = {</a:t>
            </a:r>
            <a:r>
              <a:rPr lang="mr-IN" sz="3600" dirty="0" err="1"/>
              <a:t>a</a:t>
            </a:r>
            <a:r>
              <a:rPr lang="mr-IN" sz="3600" dirty="0"/>
              <a:t>, </a:t>
            </a:r>
            <a:r>
              <a:rPr lang="mr-IN" sz="3600" dirty="0" err="1"/>
              <a:t>b</a:t>
            </a:r>
            <a:r>
              <a:rPr lang="mr-IN" sz="3600" dirty="0"/>
              <a:t>, </a:t>
            </a:r>
            <a:r>
              <a:rPr lang="mr-IN" sz="3600" dirty="0" err="1"/>
              <a:t>c</a:t>
            </a:r>
            <a:r>
              <a:rPr lang="mr-IN" sz="3600" dirty="0"/>
              <a:t>, </a:t>
            </a:r>
            <a:r>
              <a:rPr lang="mr-IN" sz="3600" dirty="0" err="1"/>
              <a:t>d</a:t>
            </a:r>
            <a:r>
              <a:rPr lang="mr-IN" sz="3600" dirty="0"/>
              <a:t>, </a:t>
            </a:r>
            <a:r>
              <a:rPr lang="mr-IN" sz="3600" dirty="0" err="1"/>
              <a:t>e</a:t>
            </a:r>
            <a:r>
              <a:rPr lang="mr-IN" sz="3600" dirty="0"/>
              <a:t>}</a:t>
            </a:r>
          </a:p>
          <a:p>
            <a:r>
              <a:rPr lang="mr-IN" sz="3600" dirty="0" err="1"/>
              <a:t>E</a:t>
            </a:r>
            <a:r>
              <a:rPr lang="mr-IN" sz="3600" dirty="0"/>
              <a:t> = {</a:t>
            </a:r>
            <a:r>
              <a:rPr lang="mr-IN" sz="3600" dirty="0" err="1"/>
              <a:t>ab</a:t>
            </a:r>
            <a:r>
              <a:rPr lang="mr-IN" sz="3600" dirty="0"/>
              <a:t>, </a:t>
            </a:r>
            <a:r>
              <a:rPr lang="mr-IN" sz="3600" dirty="0" err="1"/>
              <a:t>ac</a:t>
            </a:r>
            <a:r>
              <a:rPr lang="mr-IN" sz="3600" dirty="0"/>
              <a:t>, </a:t>
            </a:r>
            <a:r>
              <a:rPr lang="mr-IN" sz="3600" dirty="0" err="1"/>
              <a:t>bd</a:t>
            </a:r>
            <a:r>
              <a:rPr lang="mr-IN" sz="3600" dirty="0"/>
              <a:t>, </a:t>
            </a:r>
            <a:r>
              <a:rPr lang="mr-IN" sz="3600" dirty="0" err="1"/>
              <a:t>cd</a:t>
            </a:r>
            <a:r>
              <a:rPr lang="mr-IN" sz="3600" dirty="0"/>
              <a:t>, </a:t>
            </a:r>
            <a:r>
              <a:rPr lang="mr-IN" sz="3600" dirty="0" err="1"/>
              <a:t>de</a:t>
            </a:r>
            <a:r>
              <a:rPr lang="mr-IN" sz="3600" dirty="0"/>
              <a:t>}</a:t>
            </a:r>
          </a:p>
          <a:p>
            <a:pPr>
              <a:lnSpc>
                <a:spcPct val="160000"/>
              </a:lnSpc>
              <a:buFont typeface="Wingdings" panose="05000000000000000000" pitchFamily="2" charset="2"/>
              <a:buChar char="Ø"/>
            </a:pPr>
            <a:endParaRPr lang="en-US" sz="3600" dirty="0" smtClean="0"/>
          </a:p>
        </p:txBody>
      </p:sp>
      <p:pic>
        <p:nvPicPr>
          <p:cNvPr id="2050" name="Picture 2" descr="raph Basic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99412" y="3810000"/>
            <a:ext cx="3960014" cy="2518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97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terminology</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2800" b="1" dirty="0"/>
              <a:t>Vertex</a:t>
            </a:r>
            <a:r>
              <a:rPr lang="en-US" sz="2800" dirty="0"/>
              <a:t> − Each node of the graph is represented as a vertex. In the following example, the labeled circle represents vertices. Thus, A to G are vertices. </a:t>
            </a:r>
            <a:endParaRPr lang="en-US" sz="2800" dirty="0" smtClean="0"/>
          </a:p>
          <a:p>
            <a:pPr>
              <a:lnSpc>
                <a:spcPct val="160000"/>
              </a:lnSpc>
              <a:buFont typeface="Wingdings" panose="05000000000000000000" pitchFamily="2" charset="2"/>
              <a:buChar char="Ø"/>
            </a:pPr>
            <a:r>
              <a:rPr lang="en-US" sz="2800" dirty="0" smtClean="0"/>
              <a:t>We </a:t>
            </a:r>
            <a:r>
              <a:rPr lang="en-US" sz="2800" dirty="0"/>
              <a:t>can represent them using an array </a:t>
            </a:r>
            <a:r>
              <a:rPr lang="en-US" sz="2800" dirty="0" smtClean="0"/>
              <a:t>as</a:t>
            </a:r>
            <a:br>
              <a:rPr lang="en-US" sz="2800" dirty="0" smtClean="0"/>
            </a:br>
            <a:r>
              <a:rPr lang="en-US" sz="2800" dirty="0" smtClean="0"/>
              <a:t> </a:t>
            </a:r>
            <a:r>
              <a:rPr lang="en-US" sz="2800" dirty="0"/>
              <a:t>shown in the following image. </a:t>
            </a:r>
            <a:endParaRPr lang="en-US" sz="2800" dirty="0" smtClean="0"/>
          </a:p>
          <a:p>
            <a:pPr>
              <a:lnSpc>
                <a:spcPct val="160000"/>
              </a:lnSpc>
              <a:buFont typeface="Wingdings" panose="05000000000000000000" pitchFamily="2" charset="2"/>
              <a:buChar char="Ø"/>
            </a:pPr>
            <a:r>
              <a:rPr lang="en-US" sz="2800" dirty="0" smtClean="0"/>
              <a:t>Here </a:t>
            </a:r>
            <a:r>
              <a:rPr lang="en-US" sz="2800" dirty="0"/>
              <a:t>A can be identified by index 0. </a:t>
            </a:r>
            <a:r>
              <a:rPr lang="en-US" sz="2800" dirty="0" smtClean="0"/>
              <a:t/>
            </a:r>
            <a:br>
              <a:rPr lang="en-US" sz="2800" dirty="0" smtClean="0"/>
            </a:br>
            <a:r>
              <a:rPr lang="en-US" sz="2800" dirty="0" smtClean="0"/>
              <a:t>B </a:t>
            </a:r>
            <a:r>
              <a:rPr lang="en-US" sz="2800" dirty="0"/>
              <a:t>can be identified using index 1 and so on</a:t>
            </a:r>
            <a:r>
              <a:rPr lang="en-US" sz="3600" dirty="0"/>
              <a:t>.</a:t>
            </a:r>
            <a:endParaRPr lang="en-US" sz="3600" dirty="0" smtClean="0"/>
          </a:p>
        </p:txBody>
      </p:sp>
      <p:pic>
        <p:nvPicPr>
          <p:cNvPr id="3074"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09012" y="2286000"/>
            <a:ext cx="3124200" cy="4288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1931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a:lnSpc>
                <a:spcPct val="160000"/>
              </a:lnSpc>
              <a:buFont typeface="Wingdings" panose="05000000000000000000" pitchFamily="2" charset="2"/>
              <a:buChar char="Ø"/>
            </a:pPr>
            <a:r>
              <a:rPr lang="en-US" sz="2800" b="1" dirty="0"/>
              <a:t>Edge</a:t>
            </a:r>
            <a:r>
              <a:rPr lang="en-US" sz="2800" dirty="0"/>
              <a:t> − Edge represents a path between two vertices or a line between two vertices. </a:t>
            </a:r>
            <a:endParaRPr lang="en-US" sz="2800" dirty="0" smtClean="0"/>
          </a:p>
          <a:p>
            <a:pPr>
              <a:lnSpc>
                <a:spcPct val="160000"/>
              </a:lnSpc>
              <a:buFont typeface="Wingdings" panose="05000000000000000000" pitchFamily="2" charset="2"/>
              <a:buChar char="Ø"/>
            </a:pPr>
            <a:r>
              <a:rPr lang="en-US" sz="2800" dirty="0" smtClean="0"/>
              <a:t>In </a:t>
            </a:r>
            <a:r>
              <a:rPr lang="en-US" sz="2800" dirty="0"/>
              <a:t>the following example, the lines from A to B, B to C, and so on represents edges. </a:t>
            </a:r>
            <a:endParaRPr lang="en-US" sz="2800" dirty="0" smtClean="0"/>
          </a:p>
          <a:p>
            <a:pPr>
              <a:lnSpc>
                <a:spcPct val="160000"/>
              </a:lnSpc>
              <a:buFont typeface="Wingdings" panose="05000000000000000000" pitchFamily="2" charset="2"/>
              <a:buChar char="Ø"/>
            </a:pPr>
            <a:r>
              <a:rPr lang="en-US" sz="2800" dirty="0" smtClean="0"/>
              <a:t>We </a:t>
            </a:r>
            <a:r>
              <a:rPr lang="en-US" sz="2800" dirty="0"/>
              <a:t>can use a two-dimensional array </a:t>
            </a:r>
            <a:r>
              <a:rPr lang="en-US" sz="2800" dirty="0" smtClean="0"/>
              <a:t/>
            </a:r>
            <a:br>
              <a:rPr lang="en-US" sz="2800" dirty="0" smtClean="0"/>
            </a:br>
            <a:r>
              <a:rPr lang="en-US" sz="2800" dirty="0" smtClean="0"/>
              <a:t>to </a:t>
            </a:r>
            <a:r>
              <a:rPr lang="en-US" sz="2800" dirty="0"/>
              <a:t>represent an array as shown in the following image. </a:t>
            </a:r>
            <a:endParaRPr lang="en-US" sz="2800" dirty="0" smtClean="0"/>
          </a:p>
          <a:p>
            <a:pPr>
              <a:lnSpc>
                <a:spcPct val="160000"/>
              </a:lnSpc>
              <a:buFont typeface="Wingdings" panose="05000000000000000000" pitchFamily="2" charset="2"/>
              <a:buChar char="Ø"/>
            </a:pPr>
            <a:r>
              <a:rPr lang="en-US" sz="2800" dirty="0" smtClean="0"/>
              <a:t>Here </a:t>
            </a:r>
            <a:r>
              <a:rPr lang="en-US" sz="2800" dirty="0"/>
              <a:t>AB can be represented as 1 at row 0</a:t>
            </a:r>
            <a:r>
              <a:rPr lang="en-US" sz="2800" dirty="0" smtClean="0"/>
              <a:t>,</a:t>
            </a:r>
            <a:br>
              <a:rPr lang="en-US" sz="2800" dirty="0" smtClean="0"/>
            </a:br>
            <a:r>
              <a:rPr lang="en-US" sz="2800" dirty="0" smtClean="0"/>
              <a:t> </a:t>
            </a:r>
            <a:r>
              <a:rPr lang="en-US" sz="2800" dirty="0"/>
              <a:t>column 1, BC as 1 at row 1</a:t>
            </a:r>
            <a:r>
              <a:rPr lang="en-US" sz="2800" dirty="0" smtClean="0"/>
              <a:t>,</a:t>
            </a:r>
            <a:br>
              <a:rPr lang="en-US" sz="2800" dirty="0" smtClean="0"/>
            </a:br>
            <a:r>
              <a:rPr lang="en-US" sz="2800" dirty="0" smtClean="0"/>
              <a:t> </a:t>
            </a:r>
            <a:r>
              <a:rPr lang="en-US" sz="2800" dirty="0"/>
              <a:t>column 2 and so on, keeping other combinations as 0.</a:t>
            </a:r>
            <a:endParaRPr lang="en-US" sz="2800" dirty="0" smtClean="0"/>
          </a:p>
        </p:txBody>
      </p:sp>
      <p:pic>
        <p:nvPicPr>
          <p:cNvPr id="4098"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85604" y="2819400"/>
            <a:ext cx="2819400" cy="38697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905516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149223" y="715962"/>
            <a:ext cx="12114213" cy="6142038"/>
          </a:xfrm>
        </p:spPr>
        <p:txBody>
          <a:bodyPr>
            <a:normAutofit/>
          </a:bodyPr>
          <a:lstStyle/>
          <a:p>
            <a:pPr>
              <a:lnSpc>
                <a:spcPct val="160000"/>
              </a:lnSpc>
              <a:buFont typeface="Wingdings" panose="05000000000000000000" pitchFamily="2" charset="2"/>
              <a:buChar char="Ø"/>
            </a:pPr>
            <a:r>
              <a:rPr lang="en-US" sz="3200" b="1" dirty="0"/>
              <a:t>Adjacency</a:t>
            </a:r>
            <a:r>
              <a:rPr lang="en-US" sz="3200" dirty="0"/>
              <a:t> − Two node or vertices are adjacent if they are connected to each other through an edge</a:t>
            </a:r>
            <a:r>
              <a:rPr lang="en-US" sz="3200" dirty="0" smtClean="0"/>
              <a:t>.</a:t>
            </a:r>
          </a:p>
          <a:p>
            <a:pPr>
              <a:lnSpc>
                <a:spcPct val="160000"/>
              </a:lnSpc>
              <a:buFont typeface="Wingdings" panose="05000000000000000000" pitchFamily="2" charset="2"/>
              <a:buChar char="Ø"/>
            </a:pPr>
            <a:r>
              <a:rPr lang="en-US" sz="3200" dirty="0" smtClean="0"/>
              <a:t> </a:t>
            </a:r>
            <a:r>
              <a:rPr lang="en-US" sz="3200" dirty="0"/>
              <a:t>In the following example, B is adjacent to A</a:t>
            </a:r>
            <a:r>
              <a:rPr lang="en-US" sz="3200" dirty="0" smtClean="0"/>
              <a:t>,</a:t>
            </a:r>
            <a:br>
              <a:rPr lang="en-US" sz="3200" dirty="0" smtClean="0"/>
            </a:br>
            <a:r>
              <a:rPr lang="en-US" sz="3200" dirty="0" smtClean="0"/>
              <a:t> </a:t>
            </a:r>
            <a:r>
              <a:rPr lang="en-US" sz="3200" dirty="0"/>
              <a:t>C is adjacent to B, and so on.</a:t>
            </a:r>
            <a:endParaRPr lang="en-US" sz="3200" dirty="0" smtClean="0"/>
          </a:p>
        </p:txBody>
      </p:sp>
      <p:pic>
        <p:nvPicPr>
          <p:cNvPr id="5122"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4664" y="2895600"/>
            <a:ext cx="2720340" cy="3733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77289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b="1" dirty="0"/>
              <a:t>Path</a:t>
            </a:r>
            <a:r>
              <a:rPr lang="en-US" sz="3600" dirty="0"/>
              <a:t> − Path represents a sequence of edges between the two vertices. </a:t>
            </a:r>
            <a:endParaRPr lang="en-US" sz="3600" dirty="0" smtClean="0"/>
          </a:p>
          <a:p>
            <a:pPr>
              <a:lnSpc>
                <a:spcPct val="160000"/>
              </a:lnSpc>
              <a:buFont typeface="Wingdings" panose="05000000000000000000" pitchFamily="2" charset="2"/>
              <a:buChar char="Ø"/>
            </a:pPr>
            <a:r>
              <a:rPr lang="en-US" sz="3600" dirty="0" smtClean="0"/>
              <a:t>In </a:t>
            </a:r>
            <a:r>
              <a:rPr lang="en-US" sz="3600" dirty="0"/>
              <a:t>the following example, </a:t>
            </a:r>
            <a:r>
              <a:rPr lang="en-US" sz="3600" dirty="0" smtClean="0"/>
              <a:t/>
            </a:r>
            <a:br>
              <a:rPr lang="en-US" sz="3600" dirty="0" smtClean="0"/>
            </a:br>
            <a:r>
              <a:rPr lang="en-US" sz="3600" dirty="0" smtClean="0"/>
              <a:t>ABCD </a:t>
            </a:r>
            <a:r>
              <a:rPr lang="en-US" sz="3600" dirty="0"/>
              <a:t>represents a path from A to D.</a:t>
            </a:r>
            <a:endParaRPr lang="en-US" sz="3600" dirty="0" smtClean="0"/>
          </a:p>
        </p:txBody>
      </p:sp>
      <p:pic>
        <p:nvPicPr>
          <p:cNvPr id="6146"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813164" y="2133600"/>
            <a:ext cx="3276600" cy="44972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2397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smtClean="0"/>
              <a:t>A </a:t>
            </a:r>
            <a:r>
              <a:rPr lang="en-US" sz="3600" b="1" dirty="0"/>
              <a:t>point</a:t>
            </a:r>
            <a:r>
              <a:rPr lang="en-US" sz="3600" dirty="0"/>
              <a:t> is a particular position in a one-dimensional, two-dimensional, or three-dimensional space. For better understanding, a point can be denoted by an alphabet. </a:t>
            </a:r>
            <a:endParaRPr lang="en-US" sz="3600" dirty="0" smtClean="0"/>
          </a:p>
          <a:p>
            <a:pPr>
              <a:lnSpc>
                <a:spcPct val="150000"/>
              </a:lnSpc>
            </a:pPr>
            <a:r>
              <a:rPr lang="en-US" sz="3600" dirty="0" smtClean="0"/>
              <a:t>It </a:t>
            </a:r>
            <a:r>
              <a:rPr lang="en-US" sz="3600" dirty="0"/>
              <a:t>can be represented with a dot.</a:t>
            </a:r>
          </a:p>
          <a:p>
            <a:pPr>
              <a:lnSpc>
                <a:spcPct val="160000"/>
              </a:lnSpc>
              <a:buFont typeface="Wingdings" panose="05000000000000000000" pitchFamily="2" charset="2"/>
              <a:buChar char="Ø"/>
            </a:pPr>
            <a:endParaRPr lang="en-US" sz="3600" dirty="0" smtClean="0"/>
          </a:p>
        </p:txBody>
      </p:sp>
      <p:pic>
        <p:nvPicPr>
          <p:cNvPr id="7170" name="Picture 2" descr="oin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32812" y="3886200"/>
            <a:ext cx="2359153" cy="205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2644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1062</TotalTime>
  <Words>883</Words>
  <Application>Microsoft Office PowerPoint</Application>
  <PresentationFormat>Custom</PresentationFormat>
  <Paragraphs>138</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World country report presentation</vt:lpstr>
      <vt:lpstr>Graph concept and terminology</vt:lpstr>
      <vt:lpstr>Slide 2</vt:lpstr>
      <vt:lpstr>Application of graphs</vt:lpstr>
      <vt:lpstr>Slide 4</vt:lpstr>
      <vt:lpstr>terminology</vt:lpstr>
      <vt:lpstr>Slide 6</vt:lpstr>
      <vt:lpstr>Slide 7</vt:lpstr>
      <vt:lpstr>Slide 8</vt:lpstr>
      <vt:lpstr>Slide 9</vt:lpstr>
      <vt:lpstr>Slide 10</vt:lpstr>
      <vt:lpstr>Slide 11</vt:lpstr>
      <vt:lpstr>Degree of Vertex in a UNDirected Graph</vt:lpstr>
      <vt:lpstr>Slide 13</vt:lpstr>
      <vt:lpstr>Degree of Vertex in a Directed Graph</vt:lpstr>
      <vt:lpstr>Slide 15</vt:lpstr>
      <vt:lpstr>Slide 16</vt:lpstr>
      <vt:lpstr>Slide 17</vt:lpstr>
      <vt:lpstr>Slide 18</vt:lpstr>
      <vt:lpstr>Slide 19</vt:lpstr>
      <vt:lpstr>Basic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User</cp:lastModifiedBy>
  <cp:revision>82</cp:revision>
  <dcterms:created xsi:type="dcterms:W3CDTF">2022-01-12T07:04:17Z</dcterms:created>
  <dcterms:modified xsi:type="dcterms:W3CDTF">2022-03-29T06:02:14Z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