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6"/>
  </p:handoutMasterIdLst>
  <p:sldIdLst>
    <p:sldId id="257" r:id="rId2"/>
    <p:sldId id="275" r:id="rId3"/>
    <p:sldId id="259" r:id="rId4"/>
    <p:sldId id="260" r:id="rId5"/>
    <p:sldId id="261" r:id="rId6"/>
    <p:sldId id="262" r:id="rId7"/>
    <p:sldId id="276" r:id="rId8"/>
    <p:sldId id="279" r:id="rId9"/>
    <p:sldId id="265" r:id="rId10"/>
    <p:sldId id="266" r:id="rId11"/>
    <p:sldId id="314" r:id="rId12"/>
    <p:sldId id="280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315" r:id="rId22"/>
    <p:sldId id="281" r:id="rId23"/>
    <p:sldId id="304" r:id="rId24"/>
    <p:sldId id="305" r:id="rId25"/>
    <p:sldId id="306" r:id="rId26"/>
    <p:sldId id="282" r:id="rId27"/>
    <p:sldId id="283" r:id="rId28"/>
    <p:sldId id="284" r:id="rId29"/>
    <p:sldId id="285" r:id="rId30"/>
    <p:sldId id="307" r:id="rId31"/>
    <p:sldId id="308" r:id="rId32"/>
    <p:sldId id="318" r:id="rId33"/>
    <p:sldId id="309" r:id="rId34"/>
    <p:sldId id="311" r:id="rId35"/>
    <p:sldId id="310" r:id="rId36"/>
    <p:sldId id="312" r:id="rId37"/>
    <p:sldId id="286" r:id="rId38"/>
    <p:sldId id="287" r:id="rId39"/>
    <p:sldId id="288" r:id="rId40"/>
    <p:sldId id="289" r:id="rId41"/>
    <p:sldId id="319" r:id="rId42"/>
    <p:sldId id="322" r:id="rId43"/>
    <p:sldId id="321" r:id="rId44"/>
    <p:sldId id="323" r:id="rId45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9900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67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28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Times New Roman" pitchFamily="18" charset="0"/>
              </a:defRPr>
            </a:lvl1pPr>
          </a:lstStyle>
          <a:p>
            <a:fld id="{F886BADB-4E51-407A-B963-9723B8A5FC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41C02-6825-45CC-8A53-6EF1FD52B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5C6F2-1C4E-4B0F-B021-2DB6E63CFF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4B558-F4A0-4EA4-8DEA-3D7650137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FBF73-9494-4A59-8BA8-47EC9AF55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3B61C-80F9-4DF3-85FB-AA6E1724AD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68A46-CBD4-4B5D-9A2B-CF671B0618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61843-7E79-44BA-A545-38BF53D7F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FE264-9812-465F-9122-414F7A0125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978EF-36D8-44A6-95ED-4C0ADACEF0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8BC58-6071-4B4F-A6D6-1C9162CF62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BEF07-D329-4ABF-A6C0-CEF759F4CC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+mn-lt"/>
              </a:defRPr>
            </a:lvl1pPr>
          </a:lstStyle>
          <a:p>
            <a:fld id="{9263058A-51AA-406A-9EF9-22636DF350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Hashing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95400" y="1042988"/>
            <a:ext cx="6400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b="0" i="0" dirty="0" smtClean="0">
                <a:latin typeface="Times New Roman" pitchFamily="18" charset="0"/>
              </a:rPr>
              <a:t>Goal</a:t>
            </a:r>
            <a:endParaRPr lang="en-US" sz="3200" b="0" i="0" dirty="0">
              <a:latin typeface="Times New Roman" pitchFamily="18" charset="0"/>
            </a:endParaRPr>
          </a:p>
          <a:p>
            <a:pPr algn="l">
              <a:buFontTx/>
              <a:buChar char="•"/>
            </a:pPr>
            <a:r>
              <a:rPr lang="en-US" b="0" i="0" dirty="0">
                <a:latin typeface="Times New Roman" pitchFamily="18" charset="0"/>
              </a:rPr>
              <a:t>	Perform inserts, deletes, and finds in 	</a:t>
            </a:r>
            <a:r>
              <a:rPr lang="en-US" b="0" dirty="0">
                <a:solidFill>
                  <a:srgbClr val="FF0000"/>
                </a:solidFill>
                <a:latin typeface="Times New Roman" pitchFamily="18" charset="0"/>
              </a:rPr>
              <a:t>constant average time</a:t>
            </a:r>
          </a:p>
          <a:p>
            <a:pPr algn="l"/>
            <a:r>
              <a:rPr lang="en-US" sz="3200" b="0" i="0" dirty="0">
                <a:latin typeface="Times New Roman" pitchFamily="18" charset="0"/>
              </a:rPr>
              <a:t>Topics</a:t>
            </a:r>
          </a:p>
          <a:p>
            <a:pPr algn="l">
              <a:buFontTx/>
              <a:buChar char="•"/>
            </a:pPr>
            <a:r>
              <a:rPr lang="en-US" b="0" i="0" dirty="0">
                <a:latin typeface="Times New Roman" pitchFamily="18" charset="0"/>
              </a:rPr>
              <a:t>	Hash table, hash function, collisions</a:t>
            </a:r>
          </a:p>
          <a:p>
            <a:pPr algn="l"/>
            <a:r>
              <a:rPr lang="en-US" sz="3200" b="0" i="0" dirty="0">
                <a:latin typeface="Times New Roman" pitchFamily="18" charset="0"/>
              </a:rPr>
              <a:t>Collision handling</a:t>
            </a:r>
          </a:p>
          <a:p>
            <a:pPr algn="l">
              <a:buFontTx/>
              <a:buChar char="•"/>
            </a:pPr>
            <a:r>
              <a:rPr lang="en-US" b="0" i="0" dirty="0">
                <a:latin typeface="Times New Roman" pitchFamily="18" charset="0"/>
              </a:rPr>
              <a:t>	</a:t>
            </a:r>
            <a:r>
              <a:rPr lang="en-US" b="0" dirty="0">
                <a:solidFill>
                  <a:srgbClr val="FF0000"/>
                </a:solidFill>
                <a:latin typeface="Times New Roman" pitchFamily="18" charset="0"/>
              </a:rPr>
              <a:t>Separate chaining</a:t>
            </a:r>
          </a:p>
          <a:p>
            <a:pPr algn="l">
              <a:buFontTx/>
              <a:buChar char="•"/>
            </a:pPr>
            <a:r>
              <a:rPr lang="en-US" b="0" i="0" dirty="0">
                <a:latin typeface="Times New Roman" pitchFamily="18" charset="0"/>
              </a:rPr>
              <a:t> 	Open addressing: </a:t>
            </a:r>
            <a:r>
              <a:rPr lang="en-US" b="0" dirty="0">
                <a:solidFill>
                  <a:srgbClr val="FF0000"/>
                </a:solidFill>
                <a:latin typeface="Times New Roman" pitchFamily="18" charset="0"/>
              </a:rPr>
              <a:t>linear probing</a:t>
            </a:r>
            <a:r>
              <a:rPr lang="en-US" b="0" i="0" dirty="0">
                <a:latin typeface="Times New Roman" pitchFamily="18" charset="0"/>
              </a:rPr>
              <a:t>, </a:t>
            </a:r>
          </a:p>
          <a:p>
            <a:pPr algn="l"/>
            <a:r>
              <a:rPr lang="en-US" b="0" i="0" dirty="0">
                <a:latin typeface="Times New Roman" pitchFamily="18" charset="0"/>
              </a:rPr>
              <a:t>		</a:t>
            </a:r>
            <a:r>
              <a:rPr lang="en-US" b="0" dirty="0">
                <a:solidFill>
                  <a:srgbClr val="FF0000"/>
                </a:solidFill>
                <a:latin typeface="Times New Roman" pitchFamily="18" charset="0"/>
              </a:rPr>
              <a:t>quadratic probing</a:t>
            </a:r>
            <a:r>
              <a:rPr lang="en-US" b="0" i="0" dirty="0">
                <a:latin typeface="Times New Roman" pitchFamily="18" charset="0"/>
              </a:rPr>
              <a:t>, </a:t>
            </a:r>
            <a:r>
              <a:rPr lang="en-US" b="0" dirty="0">
                <a:solidFill>
                  <a:srgbClr val="FF0000"/>
                </a:solidFill>
                <a:latin typeface="Times New Roman" pitchFamily="18" charset="0"/>
              </a:rPr>
              <a:t>double hashing</a:t>
            </a:r>
          </a:p>
          <a:p>
            <a:pPr algn="l"/>
            <a:r>
              <a:rPr lang="en-US" sz="3200" b="0" i="0" dirty="0">
                <a:solidFill>
                  <a:srgbClr val="FF0000"/>
                </a:solidFill>
                <a:latin typeface="Times New Roman" pitchFamily="18" charset="0"/>
              </a:rPr>
              <a:t>Rehashing</a:t>
            </a:r>
          </a:p>
          <a:p>
            <a:pPr algn="l">
              <a:buFontTx/>
              <a:buChar char="•"/>
            </a:pPr>
            <a:r>
              <a:rPr lang="en-US" b="0" i="0" dirty="0">
                <a:latin typeface="Times New Roman" pitchFamily="18" charset="0"/>
              </a:rPr>
              <a:t>	</a:t>
            </a:r>
            <a:r>
              <a:rPr lang="en-US" b="0" dirty="0">
                <a:solidFill>
                  <a:srgbClr val="FF0000"/>
                </a:solidFill>
                <a:latin typeface="Times New Roman" pitchFamily="18" charset="0"/>
              </a:rPr>
              <a:t>Load factor</a:t>
            </a:r>
          </a:p>
          <a:p>
            <a:pPr algn="l"/>
            <a:endParaRPr lang="en-US" b="0" i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762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Separate Chaining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09600" y="15240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each array element be the head of a chain:</a:t>
            </a: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    </a:t>
            </a:r>
            <a:r>
              <a:rPr lang="en-US" sz="1800" b="0" i="0">
                <a:sym typeface="Symbol" pitchFamily="18" charset="2"/>
              </a:rPr>
              <a:t></a:t>
            </a:r>
            <a:r>
              <a:rPr lang="en-US" sz="1800" b="0" i="0"/>
              <a:t>   </a:t>
            </a:r>
            <a:r>
              <a:rPr lang="en-US" sz="1800" b="0" i="0">
                <a:sym typeface="Symbol" pitchFamily="18" charset="2"/>
              </a:rPr>
              <a:t></a:t>
            </a:r>
            <a:r>
              <a:rPr lang="en-US" sz="1800" b="0" i="0"/>
              <a:t>           </a:t>
            </a:r>
            <a:r>
              <a:rPr lang="en-US" sz="1800" b="0" i="0">
                <a:sym typeface="Symbol" pitchFamily="18" charset="2"/>
              </a:rPr>
              <a:t>                    </a:t>
            </a:r>
            <a:r>
              <a:rPr lang="en-US" sz="1800" b="0" i="0"/>
              <a:t>           </a:t>
            </a:r>
            <a:r>
              <a:rPr lang="en-US" sz="1800" b="0" i="0">
                <a:sym typeface="Symbol" pitchFamily="18" charset="2"/>
              </a:rPr>
              <a:t></a:t>
            </a:r>
            <a:r>
              <a:rPr lang="en-US" sz="1800" b="0" i="0"/>
              <a:t> </a:t>
            </a:r>
          </a:p>
          <a:p>
            <a:pPr marL="342900" indent="-342900" algn="l"/>
            <a:r>
              <a:rPr lang="en-US" sz="1800" b="0" i="0"/>
              <a:t>   </a:t>
            </a:r>
            <a:r>
              <a:rPr lang="en-US" sz="1800" b="0" i="0">
                <a:solidFill>
                  <a:srgbClr val="FF0000"/>
                </a:solidFill>
              </a:rPr>
              <a:t>16</a:t>
            </a:r>
            <a:r>
              <a:rPr lang="en-US" sz="1800" b="0" i="0"/>
              <a:t>  47          65  36 </a:t>
            </a:r>
            <a:r>
              <a:rPr lang="en-US" sz="1800" b="0" i="0">
                <a:solidFill>
                  <a:srgbClr val="FF0000"/>
                </a:solidFill>
              </a:rPr>
              <a:t>127</a:t>
            </a:r>
            <a:r>
              <a:rPr lang="en-US" sz="1800" b="0" i="0"/>
              <a:t>      </a:t>
            </a:r>
            <a:r>
              <a:rPr lang="en-US" sz="1800" b="0" i="0">
                <a:solidFill>
                  <a:srgbClr val="FF0000"/>
                </a:solidFill>
              </a:rPr>
              <a:t>99</a:t>
            </a:r>
            <a:r>
              <a:rPr lang="en-US" sz="1800" b="0" i="0"/>
              <a:t>  25 2501          </a:t>
            </a:r>
            <a:r>
              <a:rPr lang="en-US" sz="1800" b="0" i="0">
                <a:solidFill>
                  <a:srgbClr val="FF0000"/>
                </a:solidFill>
              </a:rPr>
              <a:t>14</a:t>
            </a:r>
            <a:r>
              <a:rPr lang="en-US" sz="1800" b="0" i="0"/>
              <a:t> 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                                                      </a:t>
            </a:r>
            <a:endParaRPr lang="en-US" sz="1800" b="0" i="0"/>
          </a:p>
          <a:p>
            <a:pPr marL="342900" indent="-342900" algn="l"/>
            <a:r>
              <a:rPr lang="en-US" sz="1800" b="0" i="0"/>
              <a:t>                   35             129                   </a:t>
            </a:r>
            <a:r>
              <a:rPr lang="en-US" sz="1800" b="0" i="0">
                <a:solidFill>
                  <a:srgbClr val="FF0000"/>
                </a:solidFill>
              </a:rPr>
              <a:t>29</a:t>
            </a:r>
            <a:endParaRPr lang="en-US" sz="1800" b="0" i="0"/>
          </a:p>
          <a:p>
            <a:pPr marL="342900" indent="-342900" algn="l"/>
            <a:endParaRPr lang="en-US" sz="1800" b="0" i="0"/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New keys go at the front of the relevant chain.</a:t>
            </a:r>
            <a:endParaRPr lang="en-US" sz="3200" b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sz="4000"/>
              <a:t>Separate Chaining: Disadvantages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5181600"/>
          </a:xfrm>
        </p:spPr>
        <p:txBody>
          <a:bodyPr/>
          <a:lstStyle/>
          <a:p>
            <a:r>
              <a:rPr lang="en-US"/>
              <a:t>Parts of the array might never be used.</a:t>
            </a:r>
          </a:p>
          <a:p>
            <a:r>
              <a:rPr lang="en-US"/>
              <a:t>As chains get longer, search time increases to O(n) in the worst case.</a:t>
            </a:r>
          </a:p>
          <a:p>
            <a:r>
              <a:rPr lang="en-US"/>
              <a:t>Constructing new chain nodes is relatively expensive (still constant time, but the constant is high).</a:t>
            </a:r>
          </a:p>
          <a:p>
            <a:r>
              <a:rPr lang="en-US"/>
              <a:t>Is there a way to use the “unused” space in the array instead of using chains to make more space?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Handling Collisions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Linear Probing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Linear Probing</a:t>
            </a:r>
          </a:p>
        </p:txBody>
      </p:sp>
      <p:sp>
        <p:nvSpPr>
          <p:cNvPr id="265219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key </a:t>
            </a:r>
            <a:r>
              <a:rPr lang="en-US" sz="3200" b="0">
                <a:latin typeface="Times New Roman" pitchFamily="18" charset="0"/>
              </a:rPr>
              <a:t>x</a:t>
            </a:r>
            <a:r>
              <a:rPr lang="en-US" sz="3200" b="0" i="0">
                <a:latin typeface="Times New Roman" pitchFamily="18" charset="0"/>
              </a:rPr>
              <a:t> be stored in element </a:t>
            </a:r>
            <a:r>
              <a:rPr lang="en-US" sz="3200" b="0">
                <a:latin typeface="Times New Roman" pitchFamily="18" charset="0"/>
              </a:rPr>
              <a:t>f(x)=t </a:t>
            </a:r>
            <a:r>
              <a:rPr lang="en-US" sz="3200" b="0" i="0">
                <a:latin typeface="Times New Roman" pitchFamily="18" charset="0"/>
              </a:rPr>
              <a:t>of the array</a:t>
            </a: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       47          35  36         129  25 2501</a:t>
            </a:r>
          </a:p>
          <a:p>
            <a:pPr marL="342900" indent="-342900" algn="l"/>
            <a:r>
              <a:rPr lang="en-US" sz="1800" b="0" i="0"/>
              <a:t>                   65(?)</a:t>
            </a:r>
          </a:p>
          <a:p>
            <a:pPr marL="342900" indent="-342900" algn="l"/>
            <a:endParaRPr lang="en-US" sz="1800" b="0" i="0"/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What do you do in case of a collision?</a:t>
            </a:r>
          </a:p>
          <a:p>
            <a:pPr marL="742950" lvl="1" indent="-285750" algn="l"/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attempt to store key in the next array element (in this case 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+3)%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 …)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until you find an empty slot.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Linear Probing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latin typeface="Times New Roman" pitchFamily="18" charset="0"/>
              </a:rPr>
              <a:t>Where do you store </a:t>
            </a:r>
            <a:r>
              <a:rPr lang="en-US" sz="3200" b="0">
                <a:latin typeface="Times New Roman" pitchFamily="18" charset="0"/>
              </a:rPr>
              <a:t>65 </a:t>
            </a:r>
            <a:r>
              <a:rPr lang="en-US" sz="3200" b="0" i="0">
                <a:latin typeface="Times New Roman" pitchFamily="18" charset="0"/>
              </a:rPr>
              <a:t>?</a:t>
            </a: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       47          35  36  65     129  25 2501</a:t>
            </a:r>
          </a:p>
          <a:p>
            <a:pPr marL="342900" indent="-342900" algn="l"/>
            <a:r>
              <a:rPr lang="en-US" sz="1800" b="0" i="0"/>
              <a:t>                    </a:t>
            </a:r>
            <a:r>
              <a:rPr lang="en-US" sz="1800" b="0" i="0">
                <a:sym typeface="Symbol" pitchFamily="18" charset="2"/>
              </a:rPr>
              <a:t>  </a:t>
            </a:r>
            <a:r>
              <a:rPr lang="en-US" sz="1800" b="0" i="0"/>
              <a:t> </a:t>
            </a:r>
            <a:r>
              <a:rPr lang="en-US" sz="1800" b="0" i="0">
                <a:sym typeface="Symbol" pitchFamily="18" charset="2"/>
              </a:rPr>
              <a:t>   </a:t>
            </a:r>
          </a:p>
          <a:p>
            <a:pPr marL="342900" indent="-342900" algn="l"/>
            <a:r>
              <a:rPr lang="en-US" sz="1800" b="0" i="0"/>
              <a:t>                     attempts</a:t>
            </a:r>
          </a:p>
          <a:p>
            <a:pPr marL="742950" lvl="1" indent="-285750" algn="l"/>
            <a:endParaRPr lang="en-US" sz="3200" b="0" i="0">
              <a:latin typeface="Times New Roman" pitchFamily="18" charset="0"/>
            </a:endParaRPr>
          </a:p>
          <a:p>
            <a:pPr marL="742950" lvl="1" indent="-285750" algn="l"/>
            <a:endParaRPr lang="en-US" sz="3200" b="0" i="0">
              <a:latin typeface="Times New Roman" pitchFamily="18" charset="0"/>
            </a:endParaRPr>
          </a:p>
          <a:p>
            <a:pPr marL="342900" indent="-342900" algn="l" eaLnBrk="0" hangingPunct="0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29?</a:t>
            </a:r>
            <a:endParaRPr lang="en-US" sz="3600" b="0" i="0">
              <a:solidFill>
                <a:srgbClr val="FF0000"/>
              </a:solidFill>
              <a:latin typeface="Times New Roman" pitchFamily="18" charset="0"/>
            </a:endParaRPr>
          </a:p>
          <a:p>
            <a:pPr marL="742950" lvl="1" indent="-285750" algn="l"/>
            <a:endParaRPr lang="en-US" sz="2800" b="0" i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Linear Probing</a:t>
            </a:r>
          </a:p>
        </p:txBody>
      </p:sp>
      <p:sp>
        <p:nvSpPr>
          <p:cNvPr id="264195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1600" b="0" i="0"/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1600" b="0" i="0"/>
              <a:t>0   1   2   3   4   5   6   7   8   9  10   11  12  13  14</a:t>
            </a:r>
          </a:p>
          <a:p>
            <a:pPr marL="342900" indent="-342900" algn="l"/>
            <a:r>
              <a:rPr lang="en-US" sz="1600" b="0" i="0"/>
              <a:t>       47          35  36  65     129  25 2501          29</a:t>
            </a:r>
          </a:p>
          <a:p>
            <a:pPr marL="342900" indent="-342900" algn="l"/>
            <a:r>
              <a:rPr lang="en-US" sz="1600" b="0" i="0"/>
              <a:t>                                    </a:t>
            </a:r>
            <a:r>
              <a:rPr lang="en-US" sz="1600" b="0" i="0">
                <a:sym typeface="Symbol" pitchFamily="18" charset="2"/>
              </a:rPr>
              <a:t>                  </a:t>
            </a:r>
            <a:r>
              <a:rPr lang="en-US" sz="1600" b="0" i="0"/>
              <a:t>   </a:t>
            </a:r>
            <a:r>
              <a:rPr lang="en-US" sz="1600" b="0" i="0">
                <a:sym typeface="Symbol" pitchFamily="18" charset="2"/>
              </a:rPr>
              <a:t></a:t>
            </a:r>
          </a:p>
          <a:p>
            <a:pPr marL="342900" indent="-342900" algn="l"/>
            <a:r>
              <a:rPr lang="en-US" sz="1600" b="0" i="0"/>
              <a:t>                                                  attempts</a:t>
            </a: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16?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1600" b="0" i="0"/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Linear Probing</a:t>
            </a:r>
          </a:p>
        </p:txBody>
      </p:sp>
      <p:sp>
        <p:nvSpPr>
          <p:cNvPr id="263171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1600" b="0" i="0"/>
              <a:t>0   1   2   3   4   5   6   7   8   9  10   11  12  13  14</a:t>
            </a:r>
          </a:p>
          <a:p>
            <a:pPr marL="342900" indent="-342900" algn="l"/>
            <a:r>
              <a:rPr lang="en-US" sz="1600" b="0" i="0"/>
              <a:t>   16  47          35  36  65     129  25 2501          29</a:t>
            </a:r>
          </a:p>
          <a:p>
            <a:pPr marL="342900" indent="-342900" algn="l"/>
            <a:r>
              <a:rPr lang="en-US" sz="1600" b="0" i="0"/>
              <a:t>    </a:t>
            </a:r>
            <a:r>
              <a:rPr lang="en-US" sz="1600" b="0" i="0">
                <a:sym typeface="Symbol" pitchFamily="18" charset="2"/>
              </a:rPr>
              <a:t></a:t>
            </a: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14?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1600" b="0" i="0"/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Linear Probing</a:t>
            </a:r>
          </a:p>
        </p:txBody>
      </p:sp>
      <p:sp>
        <p:nvSpPr>
          <p:cNvPr id="262147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1600" b="0" i="0"/>
              <a:t> 0   1   2   3   4   5   6   7   8   9  10   11  12  13  14</a:t>
            </a:r>
          </a:p>
          <a:p>
            <a:pPr marL="342900" indent="-342900" algn="l"/>
            <a:r>
              <a:rPr lang="en-US" sz="1600" b="0" i="0"/>
              <a:t>14  16  47          35  36  65     129  25 2501          29</a:t>
            </a:r>
          </a:p>
          <a:p>
            <a:pPr marL="342900" indent="-342900" algn="l"/>
            <a:r>
              <a:rPr lang="en-US" sz="1600" b="0" i="0"/>
              <a:t> </a:t>
            </a:r>
            <a:r>
              <a:rPr lang="en-US" sz="1600" b="0" i="0">
                <a:sym typeface="Symbol" pitchFamily="18" charset="2"/>
              </a:rPr>
              <a:t>                                                  </a:t>
            </a:r>
            <a:r>
              <a:rPr lang="en-US" sz="1600" b="0" i="0"/>
              <a:t>      </a:t>
            </a:r>
            <a:r>
              <a:rPr lang="en-US" sz="1600" b="0" i="0">
                <a:sym typeface="Symbol" pitchFamily="18" charset="2"/>
              </a:rPr>
              <a:t></a:t>
            </a:r>
          </a:p>
          <a:p>
            <a:pPr marL="342900" indent="-342900" algn="l"/>
            <a:r>
              <a:rPr lang="en-US" sz="1600" b="0" i="0"/>
              <a:t>                                                       attempts</a:t>
            </a: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 99?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Linear Probing</a:t>
            </a:r>
          </a:p>
        </p:txBody>
      </p:sp>
      <p:sp>
        <p:nvSpPr>
          <p:cNvPr id="261123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1600" b="0" i="0"/>
              <a:t> 0   1   2   3   4   5   6   7   8   9  10   11  12  13  14</a:t>
            </a:r>
          </a:p>
          <a:p>
            <a:pPr marL="342900" indent="-342900" algn="l"/>
            <a:r>
              <a:rPr lang="en-US" sz="1600" b="0" i="0"/>
              <a:t>14  16  47          35  36  65     129  25 2501  99      29</a:t>
            </a:r>
          </a:p>
          <a:p>
            <a:pPr marL="342900" indent="-342900" algn="l"/>
            <a:r>
              <a:rPr lang="en-US" sz="1600" b="0" i="0">
                <a:sym typeface="Symbol" pitchFamily="18" charset="2"/>
              </a:rPr>
              <a:t>                                                </a:t>
            </a:r>
          </a:p>
          <a:p>
            <a:pPr marL="342900" indent="-342900" algn="l"/>
            <a:r>
              <a:rPr lang="en-US" sz="1600" b="0" i="0"/>
              <a:t>                                        attempts</a:t>
            </a: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Linear Probing</a:t>
            </a:r>
          </a:p>
        </p:txBody>
      </p:sp>
      <p:sp>
        <p:nvSpPr>
          <p:cNvPr id="260099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1600" b="0" i="0"/>
              <a:t>0   1   2   3   4   5   6   7   8   9  10   11  12  13  14</a:t>
            </a:r>
          </a:p>
          <a:p>
            <a:pPr marL="342900" indent="-342900" algn="l"/>
            <a:r>
              <a:rPr lang="en-US" sz="1600" b="0" i="0"/>
              <a:t>   16  47          35  36  65 127 129  25 2501  29  99  14</a:t>
            </a:r>
          </a:p>
          <a:p>
            <a:pPr marL="342900" indent="-342900" algn="l"/>
            <a:r>
              <a:rPr lang="en-US" sz="1600" b="0" i="0"/>
              <a:t>                            </a:t>
            </a:r>
            <a:r>
              <a:rPr lang="en-US" sz="1600" b="0" i="0">
                <a:sym typeface="Symbol" pitchFamily="18" charset="2"/>
              </a:rPr>
              <a:t></a:t>
            </a:r>
            <a:r>
              <a:rPr lang="en-US" sz="1600" b="0" i="0"/>
              <a:t>   </a:t>
            </a:r>
            <a:r>
              <a:rPr lang="en-US" sz="1600" b="0" i="0">
                <a:sym typeface="Symbol" pitchFamily="18" charset="2"/>
              </a:rPr>
              <a:t></a:t>
            </a:r>
          </a:p>
          <a:p>
            <a:pPr marL="342900" indent="-342900" algn="l"/>
            <a:r>
              <a:rPr lang="en-US" sz="1600" b="0" i="0"/>
              <a:t>                          attempts</a:t>
            </a:r>
          </a:p>
          <a:p>
            <a:pPr marL="342900" indent="-342900" algn="l"/>
            <a:endParaRPr lang="en-US" sz="1600" b="0" i="0"/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Tree Structures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latin typeface="Times New Roman" pitchFamily="18" charset="0"/>
              </a:rPr>
              <a:t>						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					</a:t>
            </a:r>
          </a:p>
          <a:p>
            <a:pPr marL="342900" indent="-342900" algn="l">
              <a:buFontTx/>
              <a:buChar char="•"/>
            </a:pPr>
            <a:r>
              <a:rPr lang="en-US" sz="3200" b="0" i="0">
                <a:latin typeface="Times New Roman" pitchFamily="18" charset="0"/>
              </a:rPr>
              <a:t>Binary Search Trees	</a:t>
            </a:r>
            <a:endParaRPr lang="en-US" b="0" i="0">
              <a:latin typeface="Times New Roman" pitchFamily="18" charset="0"/>
            </a:endParaRPr>
          </a:p>
          <a:p>
            <a:pPr marL="342900" indent="-342900" algn="l">
              <a:buFontTx/>
              <a:buChar char="•"/>
            </a:pPr>
            <a:r>
              <a:rPr lang="en-US" sz="3200" b="0" i="0">
                <a:latin typeface="Times New Roman" pitchFamily="18" charset="0"/>
              </a:rPr>
              <a:t>AVL Trees		                  </a:t>
            </a:r>
            <a:endParaRPr lang="en-US" b="0" i="0">
              <a:latin typeface="Times New Roman" pitchFamily="18" charset="0"/>
            </a:endParaRP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		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Linear Probing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685800" y="14478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sz="3200" b="0" i="0">
                <a:latin typeface="Times New Roman" pitchFamily="18" charset="0"/>
              </a:rPr>
              <a:t>Eliminates need for separate data structures (chains), and the cost of constructing nodes.</a:t>
            </a:r>
          </a:p>
          <a:p>
            <a:pPr marL="342900" indent="-342900" algn="l">
              <a:buFontTx/>
              <a:buChar char="•"/>
            </a:pPr>
            <a:endParaRPr lang="en-US" sz="3200" b="0" i="0">
              <a:latin typeface="Times New Roman" pitchFamily="18" charset="0"/>
            </a:endParaRPr>
          </a:p>
          <a:p>
            <a:pPr marL="342900" indent="-342900" algn="l">
              <a:buFontTx/>
              <a:buChar char="•"/>
            </a:pPr>
            <a:r>
              <a:rPr lang="en-US" sz="3200" b="0" i="0">
                <a:latin typeface="Times New Roman" pitchFamily="18" charset="0"/>
              </a:rPr>
              <a:t>Leads to problem of clustering.  Elements tend to </a:t>
            </a:r>
            <a:r>
              <a:rPr lang="en-US" sz="3200" b="0">
                <a:latin typeface="Times New Roman" pitchFamily="18" charset="0"/>
              </a:rPr>
              <a:t>cluster</a:t>
            </a:r>
            <a:r>
              <a:rPr lang="en-US" sz="3200" b="0" i="0">
                <a:latin typeface="Times New Roman" pitchFamily="18" charset="0"/>
              </a:rPr>
              <a:t> in dense intervals in the array.</a:t>
            </a:r>
          </a:p>
          <a:p>
            <a:pPr marL="342900" indent="-342900" algn="l">
              <a:buFontTx/>
              <a:buChar char="•"/>
            </a:pPr>
            <a:endParaRPr lang="en-US" sz="3200" b="0" i="0">
              <a:latin typeface="Times New Roman" pitchFamily="18" charset="0"/>
            </a:endParaRPr>
          </a:p>
          <a:p>
            <a:pPr marL="342900" indent="-342900" algn="l">
              <a:buFontTx/>
              <a:buChar char="•"/>
            </a:pPr>
            <a:endParaRPr lang="en-US" sz="3200" b="0" i="0">
              <a:latin typeface="Times New Roman" pitchFamily="18" charset="0"/>
            </a:endParaRPr>
          </a:p>
          <a:p>
            <a:pPr marL="342900" indent="-342900" algn="l">
              <a:buFontTx/>
              <a:buChar char="•"/>
            </a:pPr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>
              <a:buFontTx/>
              <a:buChar char="•"/>
            </a:pP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Search efficiency problem remains.</a:t>
            </a:r>
          </a:p>
          <a:p>
            <a:pPr marL="342900" indent="-342900" algn="l">
              <a:buFontTx/>
              <a:buChar char="•"/>
            </a:pP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Deletion becomes trickier….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143000" y="4114800"/>
            <a:ext cx="6858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i="0">
                <a:sym typeface="Symbol" pitchFamily="18" charset="2"/>
              </a:rPr>
              <a:t>            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problem</a:t>
            </a:r>
          </a:p>
        </p:txBody>
      </p:sp>
      <p:graphicFrame>
        <p:nvGraphicFramePr>
          <p:cNvPr id="318467" name="Object 3"/>
          <p:cNvGraphicFramePr>
            <a:graphicFrameLocks noChangeAspect="1"/>
          </p:cNvGraphicFramePr>
          <p:nvPr>
            <p:ph type="body" sz="half" idx="2"/>
          </p:nvPr>
        </p:nvGraphicFramePr>
        <p:xfrm>
          <a:off x="5029200" y="2057400"/>
          <a:ext cx="2722563" cy="4114800"/>
        </p:xfrm>
        <a:graphic>
          <a:graphicData uri="http://schemas.openxmlformats.org/presentationml/2006/ole">
            <p:oleObj spid="_x0000_s318467" name="Worksheet" r:id="rId3" imgW="1224720" imgH="1621080" progId="Excel.Sheet.8">
              <p:embed/>
            </p:oleObj>
          </a:graphicData>
        </a:graphic>
      </p:graphicFrame>
      <p:sp>
        <p:nvSpPr>
          <p:cNvPr id="31846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H=KEY MOD 10</a:t>
            </a:r>
          </a:p>
          <a:p>
            <a:r>
              <a:rPr lang="en-US"/>
              <a:t>Insert 47, 57, 68, 18, 67</a:t>
            </a:r>
          </a:p>
          <a:p>
            <a:r>
              <a:rPr lang="en-US"/>
              <a:t>Find 68</a:t>
            </a:r>
          </a:p>
          <a:p>
            <a:r>
              <a:rPr lang="en-US"/>
              <a:t>Find 10</a:t>
            </a:r>
          </a:p>
          <a:p>
            <a:r>
              <a:rPr lang="en-US"/>
              <a:t>Delete 47</a:t>
            </a:r>
          </a:p>
          <a:p>
            <a:r>
              <a:rPr lang="en-US"/>
              <a:t>Find 57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Handling Collisions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key </a:t>
            </a:r>
            <a:r>
              <a:rPr lang="en-US" sz="3200" b="0">
                <a:latin typeface="Times New Roman" pitchFamily="18" charset="0"/>
              </a:rPr>
              <a:t>x</a:t>
            </a:r>
            <a:r>
              <a:rPr lang="en-US" sz="3200" b="0" i="0">
                <a:latin typeface="Times New Roman" pitchFamily="18" charset="0"/>
              </a:rPr>
              <a:t> be stored in element </a:t>
            </a:r>
            <a:r>
              <a:rPr lang="en-US" sz="3200" b="0">
                <a:latin typeface="Times New Roman" pitchFamily="18" charset="0"/>
              </a:rPr>
              <a:t>f(x)=t </a:t>
            </a:r>
            <a:r>
              <a:rPr lang="en-US" sz="3200" b="0" i="0">
                <a:latin typeface="Times New Roman" pitchFamily="18" charset="0"/>
              </a:rPr>
              <a:t>of the array</a:t>
            </a: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       47          35  36         129  25 2501</a:t>
            </a:r>
          </a:p>
          <a:p>
            <a:pPr marL="342900" indent="-342900" algn="l"/>
            <a:r>
              <a:rPr lang="en-US" sz="1800" b="0" i="0"/>
              <a:t>                   65(?)</a:t>
            </a:r>
          </a:p>
          <a:p>
            <a:pPr marL="342900" indent="-342900" algn="l"/>
            <a:endParaRPr lang="en-US" sz="1800" b="0" i="0"/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What do you do in case of a collision?</a:t>
            </a:r>
          </a:p>
          <a:p>
            <a:pPr marL="742950" lvl="1" indent="-285750" algn="l"/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sz="28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sz="28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sz="28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until you find an empty slot.</a:t>
            </a:r>
          </a:p>
          <a:p>
            <a:pPr marL="742950" lvl="1" indent="-285750" algn="l"/>
            <a:endParaRPr lang="en-US" sz="2800" b="0">
              <a:latin typeface="Times New Roman" pitchFamily="18" charset="0"/>
            </a:endParaRPr>
          </a:p>
          <a:p>
            <a:pPr marL="742950" lvl="1" indent="-285750" algn="l"/>
            <a:endParaRPr lang="en-US" sz="2800" b="0" i="0">
              <a:solidFill>
                <a:srgbClr val="FF0000"/>
              </a:solidFill>
              <a:latin typeface="Times New Roman" pitchFamily="18" charset="0"/>
            </a:endParaRPr>
          </a:p>
          <a:p>
            <a:pPr marL="742950" lvl="1" indent="-285750" algn="l"/>
            <a:endParaRPr lang="en-US" sz="2800" b="0" i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latin typeface="Times New Roman" pitchFamily="18" charset="0"/>
              </a:rPr>
              <a:t>Where do you store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65</a:t>
            </a:r>
            <a:r>
              <a:rPr lang="en-US" sz="3200" b="0">
                <a:latin typeface="Times New Roman" pitchFamily="18" charset="0"/>
              </a:rPr>
              <a:t> </a:t>
            </a:r>
            <a:r>
              <a:rPr lang="en-US" sz="3200" b="0" i="0">
                <a:latin typeface="Times New Roman" pitchFamily="18" charset="0"/>
              </a:rPr>
              <a:t>?  </a:t>
            </a:r>
            <a:r>
              <a:rPr lang="en-US" sz="3200" b="0">
                <a:latin typeface="Times New Roman" pitchFamily="18" charset="0"/>
              </a:rPr>
              <a:t>f(65)=t=5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       47          35  36         129  25 2501          65</a:t>
            </a:r>
          </a:p>
          <a:p>
            <a:pPr marL="342900" indent="-342900" algn="l"/>
            <a:r>
              <a:rPr lang="en-US" sz="1800" b="0" i="0"/>
              <a:t>                    </a:t>
            </a:r>
            <a:r>
              <a:rPr lang="en-US" sz="1800" b="0" i="0">
                <a:sym typeface="Symbol" pitchFamily="18" charset="2"/>
              </a:rPr>
              <a:t>  </a:t>
            </a:r>
            <a:r>
              <a:rPr lang="en-US" sz="1800" b="0" i="0"/>
              <a:t> </a:t>
            </a:r>
            <a:r>
              <a:rPr lang="en-US" sz="1800" b="0" i="0">
                <a:sym typeface="Symbol" pitchFamily="18" charset="2"/>
              </a:rPr>
              <a:t>                               </a:t>
            </a:r>
          </a:p>
          <a:p>
            <a:pPr marL="342900" indent="-342900" algn="l"/>
            <a:r>
              <a:rPr lang="en-US" sz="1800" b="0" i="0"/>
              <a:t>                    t t+1         t+4                  t+9                          </a:t>
            </a:r>
          </a:p>
          <a:p>
            <a:pPr marL="342900" indent="-342900" algn="l"/>
            <a:r>
              <a:rPr lang="en-US" sz="1800" b="0" i="0"/>
              <a:t>                    attempts</a:t>
            </a:r>
          </a:p>
          <a:p>
            <a:pPr marL="742950" lvl="1" indent="-285750" algn="l"/>
            <a:endParaRPr lang="en-US" sz="1800" b="0">
              <a:latin typeface="Times New Roman" pitchFamily="18" charset="0"/>
            </a:endParaRPr>
          </a:p>
          <a:p>
            <a:pPr marL="742950" lvl="1" indent="-285750" algn="l"/>
            <a:endParaRPr lang="en-US" sz="2800" b="0" i="0">
              <a:solidFill>
                <a:srgbClr val="FF0000"/>
              </a:solidFill>
              <a:latin typeface="Times New Roman" pitchFamily="18" charset="0"/>
            </a:endParaRPr>
          </a:p>
          <a:p>
            <a:pPr marL="742950" lvl="1" indent="-285750" algn="l"/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Where would you store:  29?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381000" y="19812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sz="32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sz="32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1600" b="0" i="0"/>
              <a:t> </a:t>
            </a:r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29      47          35  36         129  25 2501          65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</a:t>
            </a:r>
            <a:r>
              <a:rPr lang="en-US" sz="1800" b="0" i="0"/>
              <a:t>                                                        </a:t>
            </a:r>
            <a:r>
              <a:rPr lang="en-US" sz="1800" b="0" i="0">
                <a:sym typeface="Symbol" pitchFamily="18" charset="2"/>
              </a:rPr>
              <a:t>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t+1                                                       t</a:t>
            </a:r>
          </a:p>
          <a:p>
            <a:pPr marL="342900" indent="-342900" algn="l"/>
            <a:r>
              <a:rPr lang="en-US" sz="1800" b="0" i="0"/>
              <a:t>                                                    attempts</a:t>
            </a:r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16?</a:t>
            </a:r>
            <a:endParaRPr lang="en-US" sz="1800" b="0" i="0"/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4572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sz="32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sz="32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1600" b="0" i="0"/>
              <a:t> </a:t>
            </a:r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29  16  47          35  36         129  25 2501          65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    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    t</a:t>
            </a:r>
            <a:r>
              <a:rPr lang="en-US" sz="1800" b="0" i="0"/>
              <a:t>                                                   </a:t>
            </a:r>
          </a:p>
          <a:p>
            <a:pPr marL="342900" indent="-342900" algn="l"/>
            <a:r>
              <a:rPr lang="en-US" sz="1800" b="0" i="0"/>
              <a:t> attempts</a:t>
            </a:r>
          </a:p>
          <a:p>
            <a:pPr marL="342900" indent="-342900" algn="l"/>
            <a:endParaRPr lang="en-US" sz="18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14?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381000" y="19812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sz="32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sz="32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1600" b="0" i="0"/>
              <a:t> </a:t>
            </a:r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29  16  47  14      35  36         129  25 2501          65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                                                       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t+1         t+4                                           t</a:t>
            </a:r>
          </a:p>
          <a:p>
            <a:pPr marL="342900" indent="-342900" algn="l"/>
            <a:r>
              <a:rPr lang="en-US" sz="1800" b="0" i="0"/>
              <a:t>                                                    attempts</a:t>
            </a:r>
          </a:p>
          <a:p>
            <a:pPr marL="342900" indent="-342900" algn="l"/>
            <a:endParaRPr lang="en-US" sz="18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99?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381000" y="19812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sz="32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sz="32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1800" b="0" i="0"/>
          </a:p>
          <a:p>
            <a:pPr marL="342900" indent="-342900" algn="l"/>
            <a:r>
              <a:rPr lang="en-US" sz="1800" b="0" i="0"/>
              <a:t> 0   1   2   3   4   5   6   7   8   9  10   11  12  13  14</a:t>
            </a:r>
          </a:p>
          <a:p>
            <a:pPr marL="342900" indent="-342900" algn="l"/>
            <a:r>
              <a:rPr lang="en-US" sz="1800" b="0" i="0"/>
              <a:t>29  16  47  14      35  36         129  25 2501      99  65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                                                   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                                    t t+1          t+4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                                   attempts   </a:t>
            </a:r>
            <a:r>
              <a:rPr lang="en-US" sz="1800" b="0" i="0"/>
              <a:t>                                                                             </a:t>
            </a:r>
          </a:p>
          <a:p>
            <a:pPr marL="342900" indent="-342900" algn="l"/>
            <a:endParaRPr lang="en-US" sz="18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533400" y="1981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sz="32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sz="3200" b="0" i="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1600" b="0" i="0"/>
              <a:t> </a:t>
            </a:r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29  16  47  14      35  36 127     129  25 2501      99  65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                               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                            t 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                         attempts   </a:t>
            </a:r>
            <a:r>
              <a:rPr lang="en-US" sz="1800" b="0" i="0"/>
              <a:t>                                                                             </a:t>
            </a:r>
          </a:p>
          <a:p>
            <a:pPr marL="342900" indent="-342900" algn="l"/>
            <a:endParaRPr lang="en-US" sz="1800" b="0" i="0"/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Goal</a:t>
            </a:r>
          </a:p>
        </p:txBody>
      </p:sp>
      <p:sp>
        <p:nvSpPr>
          <p:cNvPr id="274435" name="Rectangle 1027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sz="3200" b="0" i="0">
                <a:latin typeface="Times New Roman" pitchFamily="18" charset="0"/>
              </a:rPr>
              <a:t>Develop a structure that will allow user to insert/delete/find records in </a:t>
            </a:r>
          </a:p>
          <a:p>
            <a:pPr marL="342900" indent="-342900"/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constant average time</a:t>
            </a:r>
          </a:p>
          <a:p>
            <a:pPr marL="342900" indent="-342900"/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742950" lvl="1" indent="-285750" algn="l">
              <a:buFontTx/>
              <a:buChar char="–"/>
            </a:pPr>
            <a:r>
              <a:rPr lang="en-US" sz="2800" b="0" i="0">
                <a:latin typeface="Times New Roman" pitchFamily="18" charset="0"/>
              </a:rPr>
              <a:t>structure will be a table (relatively small)</a:t>
            </a:r>
          </a:p>
          <a:p>
            <a:pPr marL="742950" lvl="1" indent="-285750" algn="l">
              <a:buFontTx/>
              <a:buChar char="–"/>
            </a:pPr>
            <a:r>
              <a:rPr lang="en-US" sz="2800" b="0" i="0">
                <a:latin typeface="Times New Roman" pitchFamily="18" charset="0"/>
              </a:rPr>
              <a:t>table completely contained in memory</a:t>
            </a:r>
          </a:p>
          <a:p>
            <a:pPr marL="742950" lvl="1" indent="-285750" algn="l">
              <a:buFontTx/>
              <a:buChar char="–"/>
            </a:pPr>
            <a:r>
              <a:rPr lang="en-US" sz="2800" b="0" i="0">
                <a:latin typeface="Times New Roman" pitchFamily="18" charset="0"/>
              </a:rPr>
              <a:t>implemented by an array</a:t>
            </a:r>
          </a:p>
          <a:p>
            <a:pPr marL="742950" lvl="1" indent="-285750" algn="l">
              <a:buFontTx/>
              <a:buChar char="–"/>
            </a:pPr>
            <a:r>
              <a:rPr lang="en-US" sz="2800" b="0" i="0">
                <a:latin typeface="Times New Roman" pitchFamily="18" charset="0"/>
              </a:rPr>
              <a:t>capitalizes on ability to access any element of the array in 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constant</a:t>
            </a:r>
            <a:r>
              <a:rPr lang="en-US" sz="2800" b="0">
                <a:latin typeface="Times New Roman" pitchFamily="18" charset="0"/>
              </a:rPr>
              <a:t> </a:t>
            </a:r>
            <a:r>
              <a:rPr lang="en-US" sz="2800" b="0" i="0">
                <a:latin typeface="Times New Roman" pitchFamily="18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Quadratic Probing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685800" y="14478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sz="3200" b="0" i="0">
                <a:latin typeface="Times New Roman" pitchFamily="18" charset="0"/>
              </a:rPr>
              <a:t>Tends to distribute keys better than linear probing</a:t>
            </a:r>
          </a:p>
          <a:p>
            <a:pPr marL="342900" indent="-342900" algn="l">
              <a:buFontTx/>
              <a:buChar char="•"/>
            </a:pPr>
            <a:r>
              <a:rPr lang="en-US" sz="3200" b="0" i="0">
                <a:latin typeface="Times New Roman" pitchFamily="18" charset="0"/>
              </a:rPr>
              <a:t>Alleviates problem of clustering</a:t>
            </a:r>
          </a:p>
          <a:p>
            <a:pPr marL="342900" indent="-342900" algn="l">
              <a:buFontTx/>
              <a:buChar char="•"/>
            </a:pPr>
            <a:r>
              <a:rPr lang="en-US" sz="3200" b="0" i="0">
                <a:latin typeface="Times New Roman" pitchFamily="18" charset="0"/>
              </a:rPr>
              <a:t>Runs the risk of an infinite loop on insertion, unless precautions are taken.  </a:t>
            </a:r>
          </a:p>
          <a:p>
            <a:pPr marL="342900" indent="-342900" algn="l">
              <a:buFontTx/>
              <a:buChar char="•"/>
            </a:pPr>
            <a:r>
              <a:rPr lang="en-US" sz="3200" b="0" i="0">
                <a:latin typeface="Times New Roman" pitchFamily="18" charset="0"/>
              </a:rPr>
              <a:t>E.g., consider inserting the key 16 into a table of size 16, with positions 0, 1, 4 and 9 already occupied.</a:t>
            </a:r>
          </a:p>
          <a:p>
            <a:pPr marL="342900" indent="-342900" algn="l">
              <a:buFontTx/>
              <a:buChar char="•"/>
            </a:pPr>
            <a:r>
              <a:rPr lang="en-US" sz="3200" b="0" i="0">
                <a:latin typeface="Times New Roman" pitchFamily="18" charset="0"/>
              </a:rPr>
              <a:t>Therefore, table size should be prime.</a:t>
            </a:r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Handling Collisions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Double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Use a hash function for the decrement value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Hash(key, i) = H</a:t>
            </a:r>
            <a:r>
              <a:rPr lang="en-US" sz="2400" baseline="-25000"/>
              <a:t>1</a:t>
            </a:r>
            <a:r>
              <a:rPr lang="en-US" sz="2400"/>
              <a:t>(key) – (H</a:t>
            </a:r>
            <a:r>
              <a:rPr lang="en-US" sz="2400" baseline="-25000"/>
              <a:t>2</a:t>
            </a:r>
            <a:r>
              <a:rPr lang="en-US" sz="2400"/>
              <a:t>(key) * i)</a:t>
            </a:r>
          </a:p>
          <a:p>
            <a:pPr lvl="1"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/>
              <a:t>Now the decrement is a function of the key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 slots visited by the hash function will vary even if the initial slot was the same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Avoids clustering</a:t>
            </a:r>
          </a:p>
          <a:p>
            <a:pPr>
              <a:lnSpc>
                <a:spcPct val="80000"/>
              </a:lnSpc>
            </a:pPr>
            <a:r>
              <a:rPr lang="en-US" sz="2800"/>
              <a:t>Theoretically interesting, but in practice slower than quadratic probing, because of the need to evaluate a second hash function.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Double Hashing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key </a:t>
            </a:r>
            <a:r>
              <a:rPr lang="en-US" sz="3200" b="0">
                <a:latin typeface="Times New Roman" pitchFamily="18" charset="0"/>
              </a:rPr>
              <a:t>x</a:t>
            </a:r>
            <a:r>
              <a:rPr lang="en-US" sz="3200" b="0" i="0">
                <a:latin typeface="Times New Roman" pitchFamily="18" charset="0"/>
              </a:rPr>
              <a:t> be stored in element </a:t>
            </a:r>
            <a:r>
              <a:rPr lang="en-US" sz="3200" b="0">
                <a:latin typeface="Times New Roman" pitchFamily="18" charset="0"/>
              </a:rPr>
              <a:t>f(x)=t </a:t>
            </a:r>
            <a:r>
              <a:rPr lang="en-US" sz="3200" b="0" i="0">
                <a:latin typeface="Times New Roman" pitchFamily="18" charset="0"/>
              </a:rPr>
              <a:t>of the array</a:t>
            </a: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Array:</a:t>
            </a:r>
          </a:p>
          <a:p>
            <a:pPr marL="342900" indent="-342900" algn="l"/>
            <a:r>
              <a:rPr lang="en-US" sz="1600" b="0" i="0"/>
              <a:t>     0   1   2   3   4   5   6   7   8   9  10   11  12  13  14</a:t>
            </a:r>
          </a:p>
          <a:p>
            <a:pPr marL="342900" indent="-342900" algn="l"/>
            <a:r>
              <a:rPr lang="en-US" sz="1600" b="0" i="0"/>
              <a:t>            47          35  36         129  25 2501</a:t>
            </a:r>
          </a:p>
          <a:p>
            <a:pPr marL="342900" indent="-342900" algn="l"/>
            <a:r>
              <a:rPr lang="en-US" sz="1600" b="0" i="0"/>
              <a:t>                        65(?)</a:t>
            </a: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What do you do in case of a collision?</a:t>
            </a:r>
          </a:p>
          <a:p>
            <a:pPr marL="742950" lvl="1" indent="-285750" algn="l"/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Define a second hash function 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sz="28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(x)=d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.  Attempt to store key in array elements 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until you find an empty slot.</a:t>
            </a:r>
          </a:p>
          <a:p>
            <a:pPr marL="742950" lvl="1" indent="-285750" algn="l"/>
            <a:endParaRPr lang="en-US" sz="2800" b="0">
              <a:latin typeface="Times New Roman" pitchFamily="18" charset="0"/>
            </a:endParaRPr>
          </a:p>
          <a:p>
            <a:pPr marL="742950" lvl="1" indent="-285750" algn="l"/>
            <a:endParaRPr lang="en-US" sz="2800" b="0" i="0">
              <a:solidFill>
                <a:srgbClr val="FF0000"/>
              </a:solidFill>
              <a:latin typeface="Times New Roman" pitchFamily="18" charset="0"/>
            </a:endParaRPr>
          </a:p>
          <a:p>
            <a:pPr marL="742950" lvl="1" indent="-285750" algn="l"/>
            <a:endParaRPr lang="en-US" sz="2800" b="0" i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Typical second hash function</a:t>
            </a:r>
          </a:p>
          <a:p>
            <a:pPr lvl="1" algn="ctr">
              <a:buFontTx/>
              <a:buNone/>
            </a:pPr>
            <a:r>
              <a:rPr lang="en-US" sz="3200" i="1"/>
              <a:t>f</a:t>
            </a:r>
            <a:r>
              <a:rPr lang="en-US" sz="3200" i="1" baseline="-25000"/>
              <a:t>2</a:t>
            </a:r>
            <a:r>
              <a:rPr lang="en-US" sz="3200" i="1"/>
              <a:t>(x)=R </a:t>
            </a:r>
            <a:r>
              <a:rPr lang="en-US" sz="3200" i="1">
                <a:cs typeface="Times New Roman" pitchFamily="18" charset="0"/>
              </a:rPr>
              <a:t>− </a:t>
            </a:r>
            <a:r>
              <a:rPr lang="en-US" sz="3200">
                <a:cs typeface="Times New Roman" pitchFamily="18" charset="0"/>
              </a:rPr>
              <a:t>( </a:t>
            </a:r>
            <a:r>
              <a:rPr lang="en-US" sz="3200" i="1">
                <a:cs typeface="Times New Roman" pitchFamily="18" charset="0"/>
              </a:rPr>
              <a:t>x % R</a:t>
            </a:r>
            <a:r>
              <a:rPr lang="en-US" sz="3200">
                <a:cs typeface="Times New Roman" pitchFamily="18" charset="0"/>
              </a:rPr>
              <a:t> )</a:t>
            </a:r>
          </a:p>
          <a:p>
            <a:pPr lvl="1">
              <a:buFontTx/>
              <a:buNone/>
            </a:pPr>
            <a:r>
              <a:rPr lang="en-US" sz="3200">
                <a:cs typeface="Times New Roman" pitchFamily="18" charset="0"/>
              </a:rPr>
              <a:t>where </a:t>
            </a:r>
            <a:r>
              <a:rPr lang="en-US" sz="3200" i="1">
                <a:cs typeface="Times New Roman" pitchFamily="18" charset="0"/>
              </a:rPr>
              <a:t>R </a:t>
            </a:r>
            <a:r>
              <a:rPr lang="en-US" sz="3200">
                <a:cs typeface="Times New Roman" pitchFamily="18" charset="0"/>
              </a:rPr>
              <a:t>is a prime number, </a:t>
            </a:r>
            <a:r>
              <a:rPr lang="en-US" sz="3200" i="1">
                <a:cs typeface="Times New Roman" pitchFamily="18" charset="0"/>
              </a:rPr>
              <a:t>R &lt; N</a:t>
            </a:r>
            <a:endParaRPr lang="en-US" sz="32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Double Hashing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latin typeface="Times New Roman" pitchFamily="18" charset="0"/>
              </a:rPr>
              <a:t>Where do you store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65</a:t>
            </a:r>
            <a:r>
              <a:rPr lang="en-US" sz="3200" b="0">
                <a:latin typeface="Times New Roman" pitchFamily="18" charset="0"/>
              </a:rPr>
              <a:t> </a:t>
            </a:r>
            <a:r>
              <a:rPr lang="en-US" sz="3200" b="0" i="0">
                <a:latin typeface="Times New Roman" pitchFamily="18" charset="0"/>
              </a:rPr>
              <a:t>?  </a:t>
            </a:r>
            <a:r>
              <a:rPr lang="en-US" sz="3200" b="0">
                <a:latin typeface="Times New Roman" pitchFamily="18" charset="0"/>
              </a:rPr>
              <a:t>f(65)=t=5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 </a:t>
            </a:r>
            <a:r>
              <a:rPr lang="en-US" sz="3200" b="0">
                <a:latin typeface="Times New Roman" pitchFamily="18" charset="0"/>
              </a:rPr>
              <a:t>f</a:t>
            </a:r>
            <a:r>
              <a:rPr lang="en-US" sz="3200" b="0" baseline="-25000">
                <a:latin typeface="Times New Roman" pitchFamily="18" charset="0"/>
              </a:rPr>
              <a:t>2</a:t>
            </a:r>
            <a:r>
              <a:rPr lang="en-US" sz="3200" b="0">
                <a:latin typeface="Times New Roman" pitchFamily="18" charset="0"/>
              </a:rPr>
              <a:t>(x)= </a:t>
            </a:r>
            <a:r>
              <a:rPr lang="en-US" sz="3200" b="0" i="0">
                <a:latin typeface="Times New Roman" pitchFamily="18" charset="0"/>
              </a:rPr>
              <a:t>11</a:t>
            </a:r>
            <a:r>
              <a:rPr lang="en-US" sz="3200" b="0">
                <a:latin typeface="Times New Roman" pitchFamily="18" charset="0"/>
              </a:rPr>
              <a:t> 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(65)=d=1</a:t>
            </a:r>
            <a:endParaRPr 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/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Note:  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11, 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=15</a:t>
            </a:r>
          </a:p>
          <a:p>
            <a:pPr marL="742950" lvl="1" indent="-285750" algn="l"/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28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2800" b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Array:</a:t>
            </a:r>
          </a:p>
          <a:p>
            <a:pPr marL="342900" indent="-342900" algn="l"/>
            <a:r>
              <a:rPr lang="en-US" sz="1600" b="0" i="0"/>
              <a:t>     0   1   2   3   4   5   6   7   8   9  10   11  12  13  14</a:t>
            </a:r>
          </a:p>
          <a:p>
            <a:pPr marL="342900" indent="-342900" algn="l"/>
            <a:r>
              <a:rPr lang="en-US" sz="1600" b="0" i="0"/>
              <a:t>            47          35  36  65     129  25 2501          </a:t>
            </a:r>
          </a:p>
          <a:p>
            <a:pPr marL="342900" indent="-342900" algn="l"/>
            <a:r>
              <a:rPr lang="en-US" sz="1600" b="0" i="0"/>
              <a:t>                         </a:t>
            </a:r>
            <a:r>
              <a:rPr lang="en-US" sz="1600" b="0" i="0">
                <a:sym typeface="Symbol" pitchFamily="18" charset="2"/>
              </a:rPr>
              <a:t>  </a:t>
            </a:r>
            <a:r>
              <a:rPr lang="en-US" sz="1600" b="0" i="0"/>
              <a:t> </a:t>
            </a:r>
            <a:r>
              <a:rPr lang="en-US" sz="1600" b="0" i="0">
                <a:sym typeface="Symbol" pitchFamily="18" charset="2"/>
              </a:rPr>
              <a:t>                       </a:t>
            </a:r>
          </a:p>
          <a:p>
            <a:pPr marL="342900" indent="-342900" algn="l"/>
            <a:r>
              <a:rPr lang="en-US" sz="1600" b="0" i="0"/>
              <a:t>                         t t+1 t+2                          </a:t>
            </a:r>
          </a:p>
          <a:p>
            <a:pPr marL="342900" indent="-342900" algn="l"/>
            <a:r>
              <a:rPr lang="en-US" sz="1600" b="0" i="0"/>
              <a:t>                         attempts</a:t>
            </a:r>
          </a:p>
          <a:p>
            <a:pPr marL="742950" lvl="1" indent="-285750" algn="l"/>
            <a:endParaRPr lang="en-US" sz="2800" b="0">
              <a:latin typeface="Times New Roman" pitchFamily="18" charset="0"/>
            </a:endParaRPr>
          </a:p>
          <a:p>
            <a:pPr marL="742950" lvl="1" indent="-285750" algn="l"/>
            <a:endParaRPr lang="en-US" sz="2800" b="0" i="0">
              <a:solidFill>
                <a:srgbClr val="FF0000"/>
              </a:solidFill>
              <a:latin typeface="Times New Roman" pitchFamily="18" charset="0"/>
            </a:endParaRPr>
          </a:p>
          <a:p>
            <a:pPr marL="742950" lvl="1" indent="-285750" algn="l"/>
            <a:endParaRPr lang="en-US" sz="2800" b="0" i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Double Hashing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 </a:t>
            </a:r>
            <a:r>
              <a:rPr lang="en-US" sz="3200" b="0">
                <a:latin typeface="Times New Roman" pitchFamily="18" charset="0"/>
              </a:rPr>
              <a:t>f</a:t>
            </a:r>
            <a:r>
              <a:rPr lang="en-US" sz="3200" b="0" baseline="-25000">
                <a:latin typeface="Times New Roman" pitchFamily="18" charset="0"/>
              </a:rPr>
              <a:t>2</a:t>
            </a:r>
            <a:r>
              <a:rPr lang="en-US" sz="3200" b="0">
                <a:latin typeface="Times New Roman" pitchFamily="18" charset="0"/>
              </a:rPr>
              <a:t>(x)= </a:t>
            </a:r>
            <a:r>
              <a:rPr lang="en-US" sz="3200" b="0" i="0">
                <a:latin typeface="Times New Roman" pitchFamily="18" charset="0"/>
              </a:rPr>
              <a:t>11</a:t>
            </a:r>
            <a:r>
              <a:rPr lang="en-US" sz="3200" b="0">
                <a:latin typeface="Times New Roman" pitchFamily="18" charset="0"/>
              </a:rPr>
              <a:t> 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(29)=d=4</a:t>
            </a:r>
            <a:endParaRPr 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29?</a:t>
            </a:r>
          </a:p>
          <a:p>
            <a:pPr marL="342900" indent="-342900" algn="l"/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Array:</a:t>
            </a:r>
          </a:p>
          <a:p>
            <a:pPr marL="342900" indent="-342900" algn="l"/>
            <a:r>
              <a:rPr lang="en-US" sz="1600" b="0" i="0"/>
              <a:t>     0   1   2   3   4   5   6   7   8   9  10   11  12  13  14</a:t>
            </a:r>
          </a:p>
          <a:p>
            <a:pPr marL="342900" indent="-342900" algn="l"/>
            <a:r>
              <a:rPr lang="en-US" sz="1600" b="0" i="0"/>
              <a:t>            47          35  36  65     129  25 2501          29</a:t>
            </a:r>
          </a:p>
          <a:p>
            <a:pPr marL="342900" indent="-342900" algn="l"/>
            <a:r>
              <a:rPr lang="en-US" sz="1600" b="0" i="0">
                <a:sym typeface="Symbol" pitchFamily="18" charset="2"/>
              </a:rPr>
              <a:t>      </a:t>
            </a:r>
            <a:r>
              <a:rPr lang="en-US" sz="1600" b="0" i="0"/>
              <a:t>                                                        </a:t>
            </a:r>
            <a:r>
              <a:rPr lang="en-US" sz="1600" b="0" i="0">
                <a:sym typeface="Symbol" pitchFamily="18" charset="2"/>
              </a:rPr>
              <a:t></a:t>
            </a:r>
          </a:p>
          <a:p>
            <a:pPr marL="342900" indent="-342900" algn="l"/>
            <a:r>
              <a:rPr lang="en-US" sz="1600" b="0" i="0">
                <a:sym typeface="Symbol" pitchFamily="18" charset="2"/>
              </a:rPr>
              <a:t>                                                              t</a:t>
            </a:r>
          </a:p>
          <a:p>
            <a:pPr marL="342900" indent="-342900" algn="l"/>
            <a:r>
              <a:rPr lang="en-US" sz="1600" b="0" i="0"/>
              <a:t>                                                        attempt</a:t>
            </a:r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Double Hashing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 </a:t>
            </a:r>
            <a:r>
              <a:rPr lang="en-US" sz="3200" b="0">
                <a:latin typeface="Times New Roman" pitchFamily="18" charset="0"/>
              </a:rPr>
              <a:t>f</a:t>
            </a:r>
            <a:r>
              <a:rPr lang="en-US" sz="3200" b="0" baseline="-25000">
                <a:latin typeface="Times New Roman" pitchFamily="18" charset="0"/>
              </a:rPr>
              <a:t>2</a:t>
            </a:r>
            <a:r>
              <a:rPr lang="en-US" sz="3200" b="0">
                <a:latin typeface="Times New Roman" pitchFamily="18" charset="0"/>
              </a:rPr>
              <a:t>(x)= </a:t>
            </a:r>
            <a:r>
              <a:rPr lang="en-US" sz="3200" b="0" i="0">
                <a:latin typeface="Times New Roman" pitchFamily="18" charset="0"/>
              </a:rPr>
              <a:t>11</a:t>
            </a:r>
            <a:r>
              <a:rPr lang="en-US" sz="3200" b="0">
                <a:latin typeface="Times New Roman" pitchFamily="18" charset="0"/>
              </a:rPr>
              <a:t> 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(16)=d=6</a:t>
            </a:r>
            <a:endParaRPr 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16?</a:t>
            </a:r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Array:</a:t>
            </a:r>
          </a:p>
          <a:p>
            <a:pPr marL="342900" indent="-342900" algn="l"/>
            <a:r>
              <a:rPr lang="en-US" sz="1600" b="0" i="0"/>
              <a:t>     0   1   2   3   4   5   6   7   8   9  10   11  12  13  14</a:t>
            </a:r>
          </a:p>
          <a:p>
            <a:pPr marL="342900" indent="-342900" algn="l"/>
            <a:r>
              <a:rPr lang="en-US" sz="1600" b="0" i="0"/>
              <a:t>        16  47          35  36  65     129  25 2501          29</a:t>
            </a:r>
          </a:p>
          <a:p>
            <a:pPr marL="342900" indent="-342900" algn="l"/>
            <a:r>
              <a:rPr lang="en-US" sz="1600" b="0" i="0"/>
              <a:t>         </a:t>
            </a:r>
            <a:r>
              <a:rPr lang="en-US" sz="1600" b="0" i="0">
                <a:sym typeface="Symbol" pitchFamily="18" charset="2"/>
              </a:rPr>
              <a:t></a:t>
            </a:r>
          </a:p>
          <a:p>
            <a:pPr marL="342900" indent="-342900" algn="l"/>
            <a:r>
              <a:rPr lang="en-US" sz="1600" b="0" i="0">
                <a:sym typeface="Symbol" pitchFamily="18" charset="2"/>
              </a:rPr>
              <a:t>         t</a:t>
            </a:r>
          </a:p>
          <a:p>
            <a:pPr marL="342900" indent="-342900" algn="l"/>
            <a:r>
              <a:rPr lang="en-US" sz="1600" b="0" i="0"/>
              <a:t>   attempt</a:t>
            </a: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14?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Double Hashing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 </a:t>
            </a:r>
            <a:r>
              <a:rPr lang="en-US" sz="3200" b="0">
                <a:latin typeface="Times New Roman" pitchFamily="18" charset="0"/>
              </a:rPr>
              <a:t>f</a:t>
            </a:r>
            <a:r>
              <a:rPr lang="en-US" sz="3200" b="0" baseline="-25000">
                <a:latin typeface="Times New Roman" pitchFamily="18" charset="0"/>
              </a:rPr>
              <a:t>2</a:t>
            </a:r>
            <a:r>
              <a:rPr lang="en-US" sz="3200" b="0">
                <a:latin typeface="Times New Roman" pitchFamily="18" charset="0"/>
              </a:rPr>
              <a:t>(x)= </a:t>
            </a:r>
            <a:r>
              <a:rPr lang="en-US" sz="3200" b="0" i="0">
                <a:latin typeface="Times New Roman" pitchFamily="18" charset="0"/>
              </a:rPr>
              <a:t>11</a:t>
            </a:r>
            <a:r>
              <a:rPr lang="en-US" sz="3200" b="0">
                <a:latin typeface="Times New Roman" pitchFamily="18" charset="0"/>
              </a:rPr>
              <a:t> 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(14)=d=8</a:t>
            </a:r>
            <a:endParaRPr 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Array:</a:t>
            </a:r>
          </a:p>
          <a:p>
            <a:pPr marL="342900" indent="-342900" algn="l"/>
            <a:r>
              <a:rPr lang="en-US" sz="1600" b="0" i="0"/>
              <a:t>     0   1   2   3   4   5   6   7   8   9  10   11  12  13  14</a:t>
            </a:r>
          </a:p>
          <a:p>
            <a:pPr marL="342900" indent="-342900" algn="l"/>
            <a:r>
              <a:rPr lang="en-US" sz="1600" b="0" i="0"/>
              <a:t>    14  16  47          35  36  65     129  25 2501          29</a:t>
            </a:r>
          </a:p>
          <a:p>
            <a:pPr marL="342900" indent="-342900" algn="l"/>
            <a:r>
              <a:rPr lang="en-US" sz="1600" b="0" i="0"/>
              <a:t>     </a:t>
            </a:r>
            <a:r>
              <a:rPr lang="en-US" sz="1600" b="0" i="0">
                <a:sym typeface="Symbol" pitchFamily="18" charset="2"/>
              </a:rPr>
              <a:t>                                                       </a:t>
            </a:r>
          </a:p>
          <a:p>
            <a:pPr marL="342900" indent="-342900" algn="l"/>
            <a:r>
              <a:rPr lang="en-US" sz="1600" b="0" i="0">
                <a:sym typeface="Symbol" pitchFamily="18" charset="2"/>
              </a:rPr>
              <a:t>  t+16                         t+8                            t</a:t>
            </a:r>
          </a:p>
          <a:p>
            <a:pPr marL="342900" indent="-342900" algn="l"/>
            <a:r>
              <a:rPr lang="en-US" sz="1600" b="0" i="0"/>
              <a:t>   attempts</a:t>
            </a: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99?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Double Hashing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 </a:t>
            </a:r>
            <a:r>
              <a:rPr lang="en-US" sz="3200" b="0">
                <a:latin typeface="Times New Roman" pitchFamily="18" charset="0"/>
              </a:rPr>
              <a:t>f</a:t>
            </a:r>
            <a:r>
              <a:rPr lang="en-US" sz="3200" b="0" baseline="-25000">
                <a:latin typeface="Times New Roman" pitchFamily="18" charset="0"/>
              </a:rPr>
              <a:t>2</a:t>
            </a:r>
            <a:r>
              <a:rPr lang="en-US" sz="3200" b="0">
                <a:latin typeface="Times New Roman" pitchFamily="18" charset="0"/>
              </a:rPr>
              <a:t>(x)= </a:t>
            </a:r>
            <a:r>
              <a:rPr lang="en-US" sz="3200" b="0" i="0">
                <a:latin typeface="Times New Roman" pitchFamily="18" charset="0"/>
              </a:rPr>
              <a:t>11</a:t>
            </a:r>
            <a:r>
              <a:rPr lang="en-US" sz="3200" b="0">
                <a:latin typeface="Times New Roman" pitchFamily="18" charset="0"/>
              </a:rPr>
              <a:t> 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(99)=d=11</a:t>
            </a:r>
            <a:endParaRPr 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Array:</a:t>
            </a:r>
          </a:p>
          <a:p>
            <a:pPr marL="342900" indent="-342900" algn="l"/>
            <a:r>
              <a:rPr lang="en-US" sz="1600" b="0" i="0"/>
              <a:t>     0   1   2   3   4   5   6   7   8   9  10   11  12  13  14</a:t>
            </a:r>
          </a:p>
          <a:p>
            <a:pPr marL="342900" indent="-342900" algn="l"/>
            <a:r>
              <a:rPr lang="en-US" sz="1600" b="0" i="0"/>
              <a:t>    14  16  47          35  36  65     129  25 2501  99      29</a:t>
            </a:r>
          </a:p>
          <a:p>
            <a:pPr marL="342900" indent="-342900" algn="l"/>
            <a:r>
              <a:rPr lang="en-US" sz="1600" b="0" i="0"/>
              <a:t>         </a:t>
            </a:r>
            <a:r>
              <a:rPr lang="en-US" sz="1600" b="0" i="0">
                <a:sym typeface="Symbol" pitchFamily="18" charset="2"/>
              </a:rPr>
              <a:t>                                          </a:t>
            </a:r>
          </a:p>
          <a:p>
            <a:pPr marL="342900" indent="-342900" algn="l"/>
            <a:r>
              <a:rPr lang="en-US" sz="1600" b="0" i="0">
                <a:sym typeface="Symbol" pitchFamily="18" charset="2"/>
              </a:rPr>
              <a:t>      t+22            t+11               t         t+33</a:t>
            </a:r>
          </a:p>
          <a:p>
            <a:pPr marL="342900" indent="-342900" algn="l"/>
            <a:r>
              <a:rPr lang="en-US" sz="1600" b="0" i="0"/>
              <a:t>   attempts</a:t>
            </a: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Hash Function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953000"/>
          </a:xfrm>
        </p:spPr>
        <p:txBody>
          <a:bodyPr/>
          <a:lstStyle/>
          <a:p>
            <a:r>
              <a:rPr lang="en-US" dirty="0"/>
              <a:t>Determines position of key in the array.</a:t>
            </a:r>
          </a:p>
          <a:p>
            <a:r>
              <a:rPr lang="en-US" dirty="0"/>
              <a:t>Assume table (array) size is </a:t>
            </a:r>
            <a:r>
              <a:rPr lang="en-US" i="1" dirty="0"/>
              <a:t>N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i="1" dirty="0"/>
              <a:t>f(x)</a:t>
            </a:r>
            <a:r>
              <a:rPr lang="en-US" dirty="0"/>
              <a:t> maps any key </a:t>
            </a:r>
            <a:r>
              <a:rPr lang="en-US" i="1" dirty="0"/>
              <a:t>x </a:t>
            </a:r>
            <a:r>
              <a:rPr lang="en-US" dirty="0"/>
              <a:t>to an </a:t>
            </a:r>
            <a:r>
              <a:rPr lang="en-US" dirty="0" err="1"/>
              <a:t>int</a:t>
            </a:r>
            <a:r>
              <a:rPr lang="en-US" dirty="0"/>
              <a:t> between 0 and </a:t>
            </a:r>
            <a:r>
              <a:rPr lang="en-US" i="1" dirty="0"/>
              <a:t>N</a:t>
            </a:r>
            <a:r>
              <a:rPr lang="en-US" i="1" dirty="0">
                <a:cs typeface="Times New Roman" pitchFamily="18" charset="0"/>
              </a:rPr>
              <a:t>−</a:t>
            </a:r>
            <a:r>
              <a:rPr lang="en-US" dirty="0">
                <a:cs typeface="Times New Roman" pitchFamily="18" charset="0"/>
              </a:rPr>
              <a:t>1</a:t>
            </a:r>
          </a:p>
          <a:p>
            <a:r>
              <a:rPr lang="en-US" dirty="0">
                <a:cs typeface="Times New Roman" pitchFamily="18" charset="0"/>
              </a:rPr>
              <a:t>For example, assume that </a:t>
            </a:r>
            <a:r>
              <a:rPr lang="en-US" i="1" dirty="0">
                <a:cs typeface="Times New Roman" pitchFamily="18" charset="0"/>
              </a:rPr>
              <a:t>N=</a:t>
            </a:r>
            <a:r>
              <a:rPr lang="en-US" dirty="0">
                <a:cs typeface="Times New Roman" pitchFamily="18" charset="0"/>
              </a:rPr>
              <a:t>15, that key </a:t>
            </a:r>
            <a:r>
              <a:rPr lang="en-US" i="1" dirty="0">
                <a:cs typeface="Times New Roman" pitchFamily="18" charset="0"/>
              </a:rPr>
              <a:t>x </a:t>
            </a:r>
            <a:r>
              <a:rPr lang="en-US" dirty="0">
                <a:cs typeface="Times New Roman" pitchFamily="18" charset="0"/>
              </a:rPr>
              <a:t>is a non-negative integer between 0 and MAX_INT, and hash function </a:t>
            </a:r>
            <a:r>
              <a:rPr lang="en-US" i="1" dirty="0">
                <a:cs typeface="Times New Roman" pitchFamily="18" charset="0"/>
              </a:rPr>
              <a:t>f(x) = x </a:t>
            </a:r>
            <a:r>
              <a:rPr lang="en-US" dirty="0">
                <a:cs typeface="Times New Roman" pitchFamily="18" charset="0"/>
              </a:rPr>
              <a:t>% 15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Double Hashing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 </a:t>
            </a:r>
            <a:r>
              <a:rPr lang="en-US" sz="3200" b="0">
                <a:latin typeface="Times New Roman" pitchFamily="18" charset="0"/>
              </a:rPr>
              <a:t>f</a:t>
            </a:r>
            <a:r>
              <a:rPr lang="en-US" sz="3200" b="0" baseline="-25000">
                <a:latin typeface="Times New Roman" pitchFamily="18" charset="0"/>
              </a:rPr>
              <a:t>2</a:t>
            </a:r>
            <a:r>
              <a:rPr lang="en-US" sz="3200" b="0">
                <a:latin typeface="Times New Roman" pitchFamily="18" charset="0"/>
              </a:rPr>
              <a:t>(x)= </a:t>
            </a:r>
            <a:r>
              <a:rPr lang="en-US" sz="3200" b="0" i="0">
                <a:latin typeface="Times New Roman" pitchFamily="18" charset="0"/>
              </a:rPr>
              <a:t>11</a:t>
            </a:r>
            <a:r>
              <a:rPr lang="en-US" sz="3200" b="0">
                <a:latin typeface="Times New Roman" pitchFamily="18" charset="0"/>
              </a:rPr>
              <a:t> 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sz="3200" b="0" i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(127)=d=5</a:t>
            </a:r>
            <a:endParaRPr lang="en-US" sz="3200" b="0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Array:</a:t>
            </a:r>
          </a:p>
          <a:p>
            <a:pPr marL="342900" indent="-342900" algn="l"/>
            <a:r>
              <a:rPr lang="en-US" sz="1600" b="0" i="0"/>
              <a:t>     0   1   2   3   4   5   6   7   8   9  10   11  12  13  14</a:t>
            </a:r>
          </a:p>
          <a:p>
            <a:pPr marL="342900" indent="-342900" algn="l"/>
            <a:r>
              <a:rPr lang="en-US" sz="1600" b="0" i="0"/>
              <a:t>    14  16  47          35  36  65     129  25 2501  99      29</a:t>
            </a:r>
          </a:p>
          <a:p>
            <a:pPr marL="342900" indent="-342900" algn="l"/>
            <a:r>
              <a:rPr lang="en-US" sz="1600" b="0" i="0"/>
              <a:t>             </a:t>
            </a:r>
            <a:r>
              <a:rPr lang="en-US" sz="1600" b="0" i="0">
                <a:sym typeface="Symbol" pitchFamily="18" charset="2"/>
              </a:rPr>
              <a:t>                                       </a:t>
            </a:r>
          </a:p>
          <a:p>
            <a:pPr marL="342900" indent="-342900" algn="l"/>
            <a:r>
              <a:rPr lang="en-US" sz="1600" b="0" i="0">
                <a:sym typeface="Symbol" pitchFamily="18" charset="2"/>
              </a:rPr>
              <a:t>          t+10                   t                  t+5</a:t>
            </a:r>
          </a:p>
          <a:p>
            <a:pPr marL="342900" indent="-342900" algn="l"/>
            <a:r>
              <a:rPr lang="en-US" sz="1600" b="0" i="0"/>
              <a:t>   attempts</a:t>
            </a:r>
          </a:p>
          <a:p>
            <a:pPr marL="342900" indent="-342900" algn="l"/>
            <a:endParaRPr lang="en-US" sz="16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Infinite loop!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Performance</a:t>
            </a:r>
          </a:p>
        </p:txBody>
      </p:sp>
      <p:graphicFrame>
        <p:nvGraphicFramePr>
          <p:cNvPr id="322564" name="Object 4"/>
          <p:cNvGraphicFramePr>
            <a:graphicFrameLocks noChangeAspect="1"/>
          </p:cNvGraphicFramePr>
          <p:nvPr/>
        </p:nvGraphicFramePr>
        <p:xfrm>
          <a:off x="1200150" y="1562100"/>
          <a:ext cx="6356350" cy="4552950"/>
        </p:xfrm>
        <a:graphic>
          <a:graphicData uri="http://schemas.openxmlformats.org/presentationml/2006/ole">
            <p:oleObj spid="_x0000_s322564" name="Chart" r:id="rId3" imgW="5961240" imgH="4377240" progId="Excel.Sheet.8">
              <p:embed/>
            </p:oleObj>
          </a:graphicData>
        </a:graphic>
      </p:graphicFrame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693738" y="1133475"/>
            <a:ext cx="76692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Load factor = % of table that’s occupied.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REHASHING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2800"/>
              <a:t>When the load factor exceeds a threshold, double the</a:t>
            </a:r>
            <a:r>
              <a:rPr lang="en-US" sz="2800"/>
              <a:t> table size (smallest prime &gt; 2 * old table size).</a:t>
            </a:r>
          </a:p>
          <a:p>
            <a:r>
              <a:rPr lang="en-US" sz="2800"/>
              <a:t>Rehash</a:t>
            </a:r>
            <a:r>
              <a:rPr lang="en-ZA" sz="2800"/>
              <a:t> each record in the old table into the new table.</a:t>
            </a:r>
            <a:endParaRPr lang="en-US" sz="2800"/>
          </a:p>
          <a:p>
            <a:r>
              <a:rPr lang="en-US" sz="2800"/>
              <a:t>Expensive: O(N) work done in copying.</a:t>
            </a:r>
          </a:p>
          <a:p>
            <a:r>
              <a:rPr lang="en-US" sz="2800"/>
              <a:t>However, if the threshold is large (e.g., ½), then we need to rehash only once per O(N) insertions, so the cost is “amortized” constant-time.</a:t>
            </a:r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affecting efficiency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Choice of hash function</a:t>
            </a:r>
          </a:p>
          <a:p>
            <a:pPr lvl="1"/>
            <a:r>
              <a:rPr lang="en-US"/>
              <a:t>Collision resolution strategy</a:t>
            </a:r>
          </a:p>
          <a:p>
            <a:pPr lvl="1"/>
            <a:r>
              <a:rPr lang="en-US"/>
              <a:t>Load Factor</a:t>
            </a:r>
          </a:p>
          <a:p>
            <a:endParaRPr lang="en-US"/>
          </a:p>
          <a:p>
            <a:r>
              <a:rPr lang="en-US"/>
              <a:t>Hashing offers excellent performance for insertion and retrieval of data.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/>
              <a:t>Comparison of Hash Table &amp; BST</a:t>
            </a:r>
            <a:endParaRPr lang="en-US" sz="360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ZA" sz="2000"/>
              <a:t>		</a:t>
            </a:r>
            <a:r>
              <a:rPr lang="en-ZA" sz="2400"/>
              <a:t>		BST		HashTable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ZA" sz="2400"/>
              <a:t>Average Speed	O(log</a:t>
            </a:r>
            <a:r>
              <a:rPr lang="en-ZA" sz="2400" baseline="-25000"/>
              <a:t>2</a:t>
            </a:r>
            <a:r>
              <a:rPr lang="en-ZA" sz="2400"/>
              <a:t>N)	O(1)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ZA" sz="2400"/>
              <a:t>Find Min/Max		Yes		No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ZA" sz="2400"/>
              <a:t>Items in a range	Yes		No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ZA" sz="2400"/>
              <a:t>Sorted Input		Very Bad	No problems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ZA" sz="2000"/>
          </a:p>
          <a:p>
            <a:pPr>
              <a:lnSpc>
                <a:spcPct val="90000"/>
              </a:lnSpc>
              <a:buFontTx/>
              <a:buNone/>
            </a:pPr>
            <a:r>
              <a:rPr lang="en-ZA" sz="2800"/>
              <a:t>Use HashTable if there is any suspicion of SORTED input &amp; NO ordering information is required.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Hash Function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 dirty="0">
                <a:latin typeface="Times New Roman" pitchFamily="18" charset="0"/>
              </a:rPr>
              <a:t>Let  </a:t>
            </a:r>
            <a:r>
              <a:rPr lang="en-US" sz="3200" b="0" dirty="0">
                <a:latin typeface="Times New Roman" pitchFamily="18" charset="0"/>
                <a:cs typeface="Times New Roman" pitchFamily="18" charset="0"/>
              </a:rPr>
              <a:t>f(x) = x </a:t>
            </a:r>
            <a:r>
              <a:rPr lang="en-US" sz="3200" b="0" i="0" dirty="0">
                <a:latin typeface="Times New Roman" pitchFamily="18" charset="0"/>
                <a:cs typeface="Times New Roman" pitchFamily="18" charset="0"/>
              </a:rPr>
              <a:t>% 15</a:t>
            </a:r>
            <a:r>
              <a:rPr lang="en-US" sz="3200" b="0" i="0" dirty="0">
                <a:latin typeface="Times New Roman" pitchFamily="18" charset="0"/>
              </a:rPr>
              <a:t>.  Then,</a:t>
            </a:r>
          </a:p>
          <a:p>
            <a:pPr marL="342900" indent="-342900" algn="l"/>
            <a:r>
              <a:rPr lang="en-US" sz="3200" b="0" i="0" dirty="0">
                <a:latin typeface="Times New Roman" pitchFamily="18" charset="0"/>
              </a:rPr>
              <a:t>	if </a:t>
            </a:r>
            <a:r>
              <a:rPr lang="en-US" sz="3200" b="0" dirty="0">
                <a:latin typeface="Times New Roman" pitchFamily="18" charset="0"/>
              </a:rPr>
              <a:t>x =	</a:t>
            </a:r>
            <a:r>
              <a:rPr lang="en-US" sz="3200" b="0" i="0" dirty="0"/>
              <a:t>25  129   35 2501  47  36</a:t>
            </a:r>
            <a:r>
              <a:rPr lang="en-US" sz="3200" b="0" i="0" dirty="0">
                <a:latin typeface="Times New Roman" pitchFamily="18" charset="0"/>
              </a:rPr>
              <a:t>   </a:t>
            </a:r>
            <a:endParaRPr lang="en-US" sz="3200" b="0" dirty="0">
              <a:latin typeface="Times New Roman" pitchFamily="18" charset="0"/>
            </a:endParaRPr>
          </a:p>
          <a:p>
            <a:pPr marL="342900" indent="-342900" algn="l"/>
            <a:r>
              <a:rPr lang="en-US" sz="3200" b="0" dirty="0">
                <a:latin typeface="Times New Roman" pitchFamily="18" charset="0"/>
              </a:rPr>
              <a:t>	f(x)	 =	</a:t>
            </a:r>
            <a:r>
              <a:rPr lang="en-US" sz="3200" b="0" i="0" dirty="0"/>
              <a:t>10    9    5   11   2   6</a:t>
            </a:r>
          </a:p>
          <a:p>
            <a:pPr marL="342900" indent="-342900" algn="l"/>
            <a:endParaRPr lang="en-US" sz="3200" b="0" i="0" dirty="0">
              <a:latin typeface="Times New Roman" pitchFamily="18" charset="0"/>
            </a:endParaRPr>
          </a:p>
          <a:p>
            <a:pPr marL="342900" indent="-342900" algn="l"/>
            <a:r>
              <a:rPr lang="en-US" sz="3200" b="0" i="0" dirty="0">
                <a:latin typeface="Times New Roman" pitchFamily="18" charset="0"/>
              </a:rPr>
              <a:t>Storing the keys in the array is straightforward: </a:t>
            </a:r>
          </a:p>
          <a:p>
            <a:pPr marL="342900" indent="-342900" algn="l"/>
            <a:endParaRPr lang="en-US" sz="1800" b="0" i="0" dirty="0"/>
          </a:p>
          <a:p>
            <a:pPr marL="342900" indent="-342900" algn="l"/>
            <a:r>
              <a:rPr lang="en-US" sz="1800" b="0" i="0" dirty="0"/>
              <a:t>0   1   2   3   4   5   6   7   8   9  10   11  12  13  14</a:t>
            </a:r>
          </a:p>
          <a:p>
            <a:pPr marL="342900" indent="-342900" algn="l"/>
            <a:r>
              <a:rPr lang="en-US" sz="1800" b="0" i="0" dirty="0"/>
              <a:t>_   _  47   _   _  35  36   _   _ 129  25 2501   _   _   _</a:t>
            </a:r>
          </a:p>
          <a:p>
            <a:pPr marL="342900" indent="-342900" algn="l"/>
            <a:endParaRPr lang="en-US" sz="1800" b="0" i="0" dirty="0"/>
          </a:p>
          <a:p>
            <a:pPr marL="342900" indent="-342900" algn="l"/>
            <a:r>
              <a:rPr lang="en-US" sz="3200" b="0" i="0" dirty="0">
                <a:latin typeface="Times New Roman" pitchFamily="18" charset="0"/>
              </a:rPr>
              <a:t>Thus, </a:t>
            </a:r>
            <a:r>
              <a:rPr lang="en-US" sz="3200" b="0" dirty="0">
                <a:latin typeface="Times New Roman" pitchFamily="18" charset="0"/>
              </a:rPr>
              <a:t>delete</a:t>
            </a:r>
            <a:r>
              <a:rPr lang="en-US" sz="3200" b="0" i="0" dirty="0">
                <a:latin typeface="Times New Roman" pitchFamily="18" charset="0"/>
              </a:rPr>
              <a:t> and </a:t>
            </a:r>
            <a:r>
              <a:rPr lang="en-US" sz="3200" b="0" dirty="0">
                <a:latin typeface="Times New Roman" pitchFamily="18" charset="0"/>
              </a:rPr>
              <a:t>find</a:t>
            </a:r>
            <a:r>
              <a:rPr lang="en-US" sz="3200" b="0" i="0" dirty="0">
                <a:latin typeface="Times New Roman" pitchFamily="18" charset="0"/>
              </a:rPr>
              <a:t> can be done in O(1), and also </a:t>
            </a:r>
            <a:r>
              <a:rPr lang="en-US" sz="3200" b="0" dirty="0" smtClean="0">
                <a:latin typeface="Times New Roman" pitchFamily="18" charset="0"/>
              </a:rPr>
              <a:t>insert</a:t>
            </a:r>
            <a:endParaRPr lang="en-US" sz="3200" b="0" i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Hash Function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latin typeface="Times New Roman" pitchFamily="18" charset="0"/>
              </a:rPr>
              <a:t>What happens when you try to insert:  </a:t>
            </a:r>
            <a:r>
              <a:rPr lang="en-US" sz="3200" b="0">
                <a:latin typeface="Times New Roman" pitchFamily="18" charset="0"/>
              </a:rPr>
              <a:t>x = </a:t>
            </a:r>
            <a:r>
              <a:rPr lang="en-US" sz="3200" b="0" i="0"/>
              <a:t>65 </a:t>
            </a:r>
            <a:r>
              <a:rPr lang="en-US" sz="3200" b="0" i="0">
                <a:latin typeface="Times New Roman" pitchFamily="18" charset="0"/>
              </a:rPr>
              <a:t>?</a:t>
            </a:r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				</a:t>
            </a:r>
            <a:r>
              <a:rPr lang="en-US" sz="3200" b="0">
                <a:latin typeface="Times New Roman" pitchFamily="18" charset="0"/>
              </a:rPr>
              <a:t>x    =		</a:t>
            </a:r>
            <a:r>
              <a:rPr lang="en-US" sz="3200" b="0" i="0"/>
              <a:t>65</a:t>
            </a:r>
            <a:endParaRPr lang="en-US" sz="3200" b="0">
              <a:latin typeface="Times New Roman" pitchFamily="18" charset="0"/>
            </a:endParaRPr>
          </a:p>
          <a:p>
            <a:pPr marL="342900" indent="-342900" algn="l"/>
            <a:r>
              <a:rPr lang="en-US" sz="3200" b="0">
                <a:latin typeface="Times New Roman" pitchFamily="18" charset="0"/>
              </a:rPr>
              <a:t>				f(x) =	</a:t>
            </a:r>
            <a:r>
              <a:rPr lang="en-US" sz="3200" b="0" i="0"/>
              <a:t> 5</a:t>
            </a: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_   _  47   _   _  35  36   _   _ 129  25 2501   _   _   _</a:t>
            </a:r>
          </a:p>
          <a:p>
            <a:pPr marL="342900" indent="-342900" algn="l"/>
            <a:r>
              <a:rPr lang="en-US" sz="1800" b="0" i="0"/>
              <a:t>                   65(?)</a:t>
            </a:r>
          </a:p>
          <a:p>
            <a:pPr marL="342900" indent="-342900" algn="l"/>
            <a:endParaRPr lang="en-US" sz="1800" b="0" i="0"/>
          </a:p>
          <a:p>
            <a:pPr marL="342900" indent="-342900" algn="l"/>
            <a:r>
              <a:rPr lang="en-US" sz="3200" b="0" i="0">
                <a:latin typeface="Times New Roman" pitchFamily="18" charset="0"/>
              </a:rPr>
              <a:t>This is called a </a:t>
            </a:r>
            <a:r>
              <a:rPr lang="en-US" sz="3200" b="0">
                <a:solidFill>
                  <a:srgbClr val="FF0000"/>
                </a:solidFill>
                <a:latin typeface="Times New Roman" pitchFamily="18" charset="0"/>
              </a:rPr>
              <a:t>collision</a:t>
            </a:r>
            <a:r>
              <a:rPr lang="en-US" sz="3200" b="0" i="0">
                <a:latin typeface="Times New Roman" pitchFamily="18" charset="0"/>
              </a:rPr>
              <a:t>.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1800" b="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Collisions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  <a:p>
            <a:r>
              <a:rPr lang="en-US"/>
              <a:t>Open Addressing</a:t>
            </a:r>
          </a:p>
          <a:p>
            <a:pPr lvl="1"/>
            <a:r>
              <a:rPr lang="en-US"/>
              <a:t>Linear Probing</a:t>
            </a:r>
          </a:p>
          <a:p>
            <a:pPr lvl="1"/>
            <a:r>
              <a:rPr lang="en-US"/>
              <a:t>Quadratic Probing</a:t>
            </a:r>
          </a:p>
          <a:p>
            <a:pPr lvl="1"/>
            <a:r>
              <a:rPr lang="en-US"/>
              <a:t>Double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Handling Collisions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b="0" i="0">
                <a:solidFill>
                  <a:schemeClr val="tx2"/>
                </a:solidFill>
                <a:latin typeface="Times New Roman" pitchFamily="18" charset="0"/>
              </a:rPr>
              <a:t>Separate Chaining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3200" b="0" i="0">
                <a:latin typeface="Times New Roman" pitchFamily="18" charset="0"/>
              </a:rPr>
              <a:t>Let each array element be the head of a chain.</a:t>
            </a:r>
          </a:p>
          <a:p>
            <a:pPr marL="342900" indent="-342900" algn="l"/>
            <a:endParaRPr lang="en-US" sz="3200" b="0" i="0">
              <a:latin typeface="Times New Roman" pitchFamily="18" charset="0"/>
            </a:endParaRPr>
          </a:p>
          <a:p>
            <a:pPr marL="342900" indent="-342900" algn="l"/>
            <a:r>
              <a:rPr lang="en-US" sz="1800" b="0" i="0"/>
              <a:t>0   1   2   3   4   5   6   7   8   9  10   11  12  13  14</a:t>
            </a:r>
          </a:p>
          <a:p>
            <a:pPr marL="342900" indent="-342900" algn="l"/>
            <a:r>
              <a:rPr lang="en-US" sz="1800" b="0" i="0"/>
              <a:t>        </a:t>
            </a:r>
            <a:r>
              <a:rPr lang="en-US" sz="1800" b="0" i="0">
                <a:sym typeface="Symbol" pitchFamily="18" charset="2"/>
              </a:rPr>
              <a:t></a:t>
            </a:r>
            <a:r>
              <a:rPr lang="en-US" sz="1800" b="0" i="0"/>
              <a:t>           </a:t>
            </a:r>
            <a:r>
              <a:rPr lang="en-US" sz="1800" b="0" i="0">
                <a:sym typeface="Symbol" pitchFamily="18" charset="2"/>
              </a:rPr>
              <a:t>                     </a:t>
            </a:r>
            <a:r>
              <a:rPr lang="en-US" sz="1800" b="0" i="0"/>
              <a:t> </a:t>
            </a:r>
          </a:p>
          <a:p>
            <a:pPr marL="342900" indent="-342900" algn="l"/>
            <a:r>
              <a:rPr lang="en-US" sz="1800" b="0" i="0"/>
              <a:t>       47          65  36         129  25 2501</a:t>
            </a:r>
          </a:p>
          <a:p>
            <a:pPr marL="342900" indent="-342900" algn="l"/>
            <a:r>
              <a:rPr lang="en-US" sz="1800" b="0" i="0">
                <a:sym typeface="Symbol" pitchFamily="18" charset="2"/>
              </a:rPr>
              <a:t>                    </a:t>
            </a:r>
            <a:endParaRPr lang="en-US" sz="1800" b="0" i="0"/>
          </a:p>
          <a:p>
            <a:pPr marL="342900" indent="-342900" algn="l"/>
            <a:r>
              <a:rPr lang="en-US" sz="1800" b="0" i="0"/>
              <a:t>                   35</a:t>
            </a:r>
          </a:p>
          <a:p>
            <a:pPr marL="342900" indent="-342900" algn="l"/>
            <a:endParaRPr lang="en-US" sz="1800" b="0" i="0"/>
          </a:p>
          <a:p>
            <a:pPr marL="342900" indent="-342900" algn="l"/>
            <a:endParaRPr lang="en-US" sz="1800" b="0" i="0"/>
          </a:p>
          <a:p>
            <a:pPr marL="342900" indent="-342900" algn="l"/>
            <a:r>
              <a:rPr lang="en-US" sz="3200" b="0" i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sz="3200" b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l"/>
            <a:endParaRPr lang="en-US" sz="3200" b="0" i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8553</TotalTime>
  <Words>2269</Words>
  <Application>Microsoft Office PowerPoint</Application>
  <PresentationFormat>On-screen Show (4:3)</PresentationFormat>
  <Paragraphs>374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Default Design</vt:lpstr>
      <vt:lpstr>Worksheet</vt:lpstr>
      <vt:lpstr>Chart</vt:lpstr>
      <vt:lpstr>Hashing</vt:lpstr>
      <vt:lpstr>Slide 2</vt:lpstr>
      <vt:lpstr>Slide 3</vt:lpstr>
      <vt:lpstr>Hash Function</vt:lpstr>
      <vt:lpstr>Slide 5</vt:lpstr>
      <vt:lpstr>Slide 6</vt:lpstr>
      <vt:lpstr>Handling Collisions</vt:lpstr>
      <vt:lpstr>Handling Collisions</vt:lpstr>
      <vt:lpstr>Slide 9</vt:lpstr>
      <vt:lpstr>Slide 10</vt:lpstr>
      <vt:lpstr>Separate Chaining: Disadvantages</vt:lpstr>
      <vt:lpstr>Handling Collisions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Deletion problem</vt:lpstr>
      <vt:lpstr>Handling Collisions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Handling Collisions</vt:lpstr>
      <vt:lpstr>Double Hashing</vt:lpstr>
      <vt:lpstr>Slide 33</vt:lpstr>
      <vt:lpstr>Double Hashing</vt:lpstr>
      <vt:lpstr>Slide 35</vt:lpstr>
      <vt:lpstr>Slide 36</vt:lpstr>
      <vt:lpstr>Slide 37</vt:lpstr>
      <vt:lpstr>Slide 38</vt:lpstr>
      <vt:lpstr>Slide 39</vt:lpstr>
      <vt:lpstr>Slide 40</vt:lpstr>
      <vt:lpstr>Performance</vt:lpstr>
      <vt:lpstr>REHASHING</vt:lpstr>
      <vt:lpstr>Factors affecting efficiency</vt:lpstr>
      <vt:lpstr>Comparison of Hash Table &amp; BST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127</cp:revision>
  <dcterms:created xsi:type="dcterms:W3CDTF">1601-01-01T00:00:00Z</dcterms:created>
  <dcterms:modified xsi:type="dcterms:W3CDTF">2022-04-25T05:23:53Z</dcterms:modified>
</cp:coreProperties>
</file>