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6" r:id="rId3"/>
    <p:sldId id="258" r:id="rId4"/>
    <p:sldId id="277" r:id="rId5"/>
    <p:sldId id="259" r:id="rId6"/>
    <p:sldId id="260" r:id="rId7"/>
    <p:sldId id="261" r:id="rId8"/>
    <p:sldId id="262" r:id="rId9"/>
    <p:sldId id="263" r:id="rId10"/>
    <p:sldId id="264" r:id="rId11"/>
    <p:sldId id="278"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BAD08-78DF-4A32-8A0D-8DFC38CD6B7C}" type="datetimeFigureOut">
              <a:rPr lang="en-US" smtClean="0"/>
              <a:pPr/>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02C9CF-AD4C-4B2E-A1F4-CFBC6D6E14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133600"/>
            <a:ext cx="7924800" cy="2400657"/>
          </a:xfrm>
          <a:prstGeom prst="rect">
            <a:avLst/>
          </a:prstGeom>
          <a:solidFill>
            <a:schemeClr val="tx1"/>
          </a:solidFill>
        </p:spPr>
        <p:txBody>
          <a:bodyPr wrap="square" lIns="91440" tIns="45720" rIns="91440" bIns="45720">
            <a:spAutoFit/>
          </a:bodyPr>
          <a:lstStyle/>
          <a:p>
            <a:pPr algn="ctr"/>
            <a:r>
              <a:rPr lang="en-US" sz="10000" b="1" cap="none" spc="0" dirty="0" smtClean="0">
                <a:ln w="1905"/>
                <a:solidFill>
                  <a:schemeClr val="bg1"/>
                </a:solidFill>
                <a:effectLst>
                  <a:innerShdw blurRad="69850" dist="43180" dir="5400000">
                    <a:srgbClr val="000000">
                      <a:alpha val="65000"/>
                    </a:srgbClr>
                  </a:innerShdw>
                </a:effectLst>
              </a:rPr>
              <a:t>JDBC                </a:t>
            </a:r>
            <a:r>
              <a:rPr lang="en-US" sz="5000" b="1" cap="none" spc="0" dirty="0" smtClean="0">
                <a:ln w="1905"/>
                <a:solidFill>
                  <a:schemeClr val="bg1"/>
                </a:solidFill>
                <a:effectLst>
                  <a:innerShdw blurRad="69850" dist="43180" dir="5400000">
                    <a:srgbClr val="000000">
                      <a:alpha val="65000"/>
                    </a:srgbClr>
                  </a:innerShdw>
                </a:effectLst>
              </a:rPr>
              <a:t>[Java Database Connectivity]</a:t>
            </a:r>
            <a:endParaRPr lang="en-US" sz="5000" b="1" cap="none" spc="0" dirty="0">
              <a:ln w="1905"/>
              <a:solidFill>
                <a:schemeClr val="bg1"/>
              </a:solidFill>
              <a:effectLst>
                <a:innerShdw blurRad="69850" dist="43180" dir="5400000">
                  <a:srgbClr val="000000">
                    <a:alpha val="65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229600" cy="6247864"/>
          </a:xfrm>
          <a:prstGeom prst="rect">
            <a:avLst/>
          </a:prstGeom>
          <a:noFill/>
        </p:spPr>
        <p:txBody>
          <a:bodyPr wrap="square" rtlCol="0">
            <a:spAutoFit/>
          </a:bodyPr>
          <a:lstStyle/>
          <a:p>
            <a:r>
              <a:rPr lang="en-US" sz="2000" dirty="0" smtClean="0"/>
              <a:t>import java.sql.*;</a:t>
            </a:r>
          </a:p>
          <a:p>
            <a:r>
              <a:rPr lang="en-US" sz="2000" dirty="0" smtClean="0"/>
              <a:t>class </a:t>
            </a:r>
            <a:r>
              <a:rPr lang="en-US" sz="2000" dirty="0" err="1" smtClean="0"/>
              <a:t>OracleData</a:t>
            </a:r>
            <a:endParaRPr lang="en-US" sz="2000" dirty="0" smtClean="0"/>
          </a:p>
          <a:p>
            <a:r>
              <a:rPr lang="en-US" sz="2000" dirty="0" smtClean="0"/>
              <a:t>{</a:t>
            </a:r>
          </a:p>
          <a:p>
            <a:r>
              <a:rPr lang="en-US" sz="2000" dirty="0" smtClean="0"/>
              <a:t>	public static void main(String </a:t>
            </a:r>
            <a:r>
              <a:rPr lang="en-US" sz="2000" dirty="0" err="1" smtClean="0"/>
              <a:t>args</a:t>
            </a:r>
            <a:r>
              <a:rPr lang="en-US" sz="2000" dirty="0" smtClean="0"/>
              <a:t>[]) throws Exception</a:t>
            </a:r>
          </a:p>
          <a:p>
            <a:r>
              <a:rPr lang="en-US" sz="2000" dirty="0" smtClean="0"/>
              <a:t>	{</a:t>
            </a:r>
          </a:p>
          <a:p>
            <a:r>
              <a:rPr lang="en-US" sz="2000" dirty="0" smtClean="0"/>
              <a:t>	</a:t>
            </a:r>
            <a:r>
              <a:rPr lang="en-US" sz="2000" dirty="0" err="1" smtClean="0"/>
              <a:t>DriverManager.registerDriver</a:t>
            </a:r>
            <a:r>
              <a:rPr lang="en-US" sz="2000" dirty="0" smtClean="0"/>
              <a:t>(new </a:t>
            </a:r>
            <a:r>
              <a:rPr lang="en-US" sz="2000" dirty="0" err="1" smtClean="0"/>
              <a:t>oracle.jdbc.driver.OracleDriver</a:t>
            </a:r>
            <a:r>
              <a:rPr lang="en-US" sz="2000" dirty="0" smtClean="0"/>
              <a:t>());</a:t>
            </a:r>
          </a:p>
          <a:p>
            <a:r>
              <a:rPr lang="en-US" sz="2000" dirty="0" smtClean="0"/>
              <a:t>	Connection con = </a:t>
            </a:r>
            <a:r>
              <a:rPr lang="en-US" sz="2000" dirty="0" err="1" smtClean="0"/>
              <a:t>DriverManager.getConnection</a:t>
            </a:r>
            <a:r>
              <a:rPr lang="en-US" sz="2000" dirty="0" smtClean="0"/>
              <a:t>( 	“</a:t>
            </a:r>
            <a:r>
              <a:rPr lang="en-US" sz="2000" dirty="0" err="1" smtClean="0"/>
              <a:t>jdbc:oracle:thin</a:t>
            </a:r>
            <a:r>
              <a:rPr lang="en-US" sz="2000" dirty="0" smtClean="0"/>
              <a:t>:@localhost:1521:xe”, “</a:t>
            </a:r>
            <a:r>
              <a:rPr lang="en-US" sz="2000" dirty="0" err="1" smtClean="0"/>
              <a:t>scott</a:t>
            </a:r>
            <a:r>
              <a:rPr lang="en-US" sz="2000" dirty="0" smtClean="0"/>
              <a:t>”, “tiger”);</a:t>
            </a:r>
          </a:p>
          <a:p>
            <a:r>
              <a:rPr lang="en-US" sz="2000" dirty="0" smtClean="0"/>
              <a:t>	Statement stmt = </a:t>
            </a:r>
            <a:r>
              <a:rPr lang="en-US" sz="2000" dirty="0" err="1" smtClean="0"/>
              <a:t>con.createStatement</a:t>
            </a:r>
            <a:r>
              <a:rPr lang="en-US" sz="2000" dirty="0" smtClean="0"/>
              <a:t>();</a:t>
            </a:r>
          </a:p>
          <a:p>
            <a:r>
              <a:rPr lang="en-US" sz="2000" dirty="0" smtClean="0"/>
              <a:t>	</a:t>
            </a:r>
            <a:r>
              <a:rPr lang="en-US" sz="2000" dirty="0" err="1" smtClean="0"/>
              <a:t>ResultSet</a:t>
            </a:r>
            <a:r>
              <a:rPr lang="en-US" sz="2000" dirty="0" smtClean="0"/>
              <a:t> </a:t>
            </a:r>
            <a:r>
              <a:rPr lang="en-US" sz="2000" dirty="0" err="1" smtClean="0"/>
              <a:t>rs</a:t>
            </a:r>
            <a:r>
              <a:rPr lang="en-US" sz="2000" dirty="0" smtClean="0"/>
              <a:t> = </a:t>
            </a:r>
            <a:r>
              <a:rPr lang="en-US" sz="2000" dirty="0" err="1" smtClean="0"/>
              <a:t>stmt.executeQuery</a:t>
            </a:r>
            <a:r>
              <a:rPr lang="en-US" sz="2000" dirty="0" smtClean="0"/>
              <a:t>(“Select * from </a:t>
            </a:r>
            <a:r>
              <a:rPr lang="en-US" sz="2000" dirty="0" err="1" smtClean="0"/>
              <a:t>emp</a:t>
            </a:r>
            <a:r>
              <a:rPr lang="en-US" sz="2000" dirty="0" smtClean="0"/>
              <a:t>”);</a:t>
            </a:r>
          </a:p>
          <a:p>
            <a:r>
              <a:rPr lang="en-US" sz="2000" dirty="0" smtClean="0"/>
              <a:t>	</a:t>
            </a:r>
          </a:p>
          <a:p>
            <a:r>
              <a:rPr lang="en-US" sz="2000" dirty="0" smtClean="0"/>
              <a:t>	while(</a:t>
            </a:r>
            <a:r>
              <a:rPr lang="en-US" sz="2000" dirty="0" err="1" smtClean="0"/>
              <a:t>rs.next</a:t>
            </a:r>
            <a:r>
              <a:rPr lang="en-US" sz="2000" dirty="0" smtClean="0"/>
              <a:t>())</a:t>
            </a:r>
          </a:p>
          <a:p>
            <a:r>
              <a:rPr lang="en-US" sz="2000" dirty="0" smtClean="0"/>
              <a:t>	{</a:t>
            </a:r>
          </a:p>
          <a:p>
            <a:r>
              <a:rPr lang="en-US" sz="2000" dirty="0" smtClean="0"/>
              <a:t>	</a:t>
            </a:r>
            <a:r>
              <a:rPr lang="en-US" sz="2000" dirty="0" err="1" smtClean="0"/>
              <a:t>System.out.println</a:t>
            </a:r>
            <a:r>
              <a:rPr lang="en-US" sz="2000" dirty="0" smtClean="0"/>
              <a:t>(</a:t>
            </a:r>
            <a:r>
              <a:rPr lang="en-US" sz="2000" dirty="0" err="1" smtClean="0"/>
              <a:t>rs.getInt</a:t>
            </a:r>
            <a:r>
              <a:rPr lang="en-US" sz="2000" dirty="0" smtClean="0"/>
              <a:t>(1));</a:t>
            </a:r>
          </a:p>
          <a:p>
            <a:r>
              <a:rPr lang="en-US" sz="2000" dirty="0" smtClean="0"/>
              <a:t>	</a:t>
            </a:r>
            <a:r>
              <a:rPr lang="en-US" sz="2000" dirty="0" err="1" smtClean="0"/>
              <a:t>System.out.println</a:t>
            </a:r>
            <a:r>
              <a:rPr lang="en-US" sz="2000" dirty="0" smtClean="0"/>
              <a:t>(</a:t>
            </a:r>
            <a:r>
              <a:rPr lang="en-US" sz="2000" dirty="0" err="1" smtClean="0"/>
              <a:t>rs.getString</a:t>
            </a:r>
            <a:r>
              <a:rPr lang="en-US" sz="2000" dirty="0" smtClean="0"/>
              <a:t>(2));</a:t>
            </a:r>
          </a:p>
          <a:p>
            <a:r>
              <a:rPr lang="en-US" sz="2000" dirty="0" smtClean="0"/>
              <a:t>	</a:t>
            </a:r>
            <a:r>
              <a:rPr lang="en-US" sz="2000" dirty="0" err="1" smtClean="0"/>
              <a:t>System.out.println</a:t>
            </a:r>
            <a:r>
              <a:rPr lang="en-US" sz="2000" dirty="0" smtClean="0"/>
              <a:t>(</a:t>
            </a:r>
            <a:r>
              <a:rPr lang="en-US" sz="2000" dirty="0" err="1" smtClean="0"/>
              <a:t>rs.getFloat</a:t>
            </a:r>
            <a:r>
              <a:rPr lang="en-US" sz="2000" dirty="0" smtClean="0"/>
              <a:t>(3));</a:t>
            </a:r>
          </a:p>
          <a:p>
            <a:r>
              <a:rPr lang="en-US" sz="2000" dirty="0" smtClean="0"/>
              <a:t>	}</a:t>
            </a:r>
          </a:p>
          <a:p>
            <a:r>
              <a:rPr lang="en-US" sz="2000" dirty="0" smtClean="0"/>
              <a:t>	</a:t>
            </a:r>
            <a:r>
              <a:rPr lang="en-US" sz="2000" dirty="0" err="1" smtClean="0"/>
              <a:t>con.close</a:t>
            </a:r>
            <a:r>
              <a:rPr lang="en-US" sz="2000" dirty="0" smtClean="0"/>
              <a:t>();</a:t>
            </a:r>
          </a:p>
          <a:p>
            <a:r>
              <a:rPr lang="en-US" sz="2000" dirty="0" smtClean="0"/>
              <a:t>	}</a:t>
            </a:r>
          </a:p>
          <a:p>
            <a:r>
              <a:rPr lang="en-US" sz="2000" dirty="0" smtClean="0"/>
              <a:t>}	</a:t>
            </a:r>
            <a:endParaRPr lang="en-US" sz="2000" dirty="0"/>
          </a:p>
        </p:txBody>
      </p:sp>
      <p:sp>
        <p:nvSpPr>
          <p:cNvPr id="3" name="Rectangle 2"/>
          <p:cNvSpPr/>
          <p:nvPr/>
        </p:nvSpPr>
        <p:spPr>
          <a:xfrm>
            <a:off x="6691213" y="0"/>
            <a:ext cx="2452787" cy="923330"/>
          </a:xfrm>
          <a:prstGeom prst="rect">
            <a:avLst/>
          </a:prstGeom>
          <a:noFill/>
        </p:spPr>
        <p:txBody>
          <a:bodyPr wrap="none" lIns="91440" tIns="45720" rIns="91440" bIns="45720">
            <a:spAutoFit/>
          </a:bodyPr>
          <a:lstStyle/>
          <a:p>
            <a:pPr algn="ctr"/>
            <a:r>
              <a:rPr lang="en-US" sz="5400" b="1" cap="none" spc="0" dirty="0" smtClean="0">
                <a:ln w="18000">
                  <a:solidFill>
                    <a:sysClr val="windowText" lastClr="000000"/>
                  </a:solidFill>
                  <a:prstDash val="solid"/>
                  <a:miter lim="800000"/>
                </a:ln>
                <a:noFill/>
                <a:effectLst>
                  <a:outerShdw blurRad="25500" dist="23000" dir="7020000" algn="tl">
                    <a:srgbClr val="000000">
                      <a:alpha val="50000"/>
                    </a:srgbClr>
                  </a:outerShdw>
                </a:effectLst>
              </a:rPr>
              <a:t>ORACLE</a:t>
            </a:r>
            <a:endParaRPr lang="en-US" sz="5400" b="1" cap="none" spc="0" dirty="0">
              <a:ln w="18000">
                <a:solidFill>
                  <a:sysClr val="windowText" lastClr="000000"/>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229600" cy="6247864"/>
          </a:xfrm>
          <a:prstGeom prst="rect">
            <a:avLst/>
          </a:prstGeom>
          <a:noFill/>
        </p:spPr>
        <p:txBody>
          <a:bodyPr wrap="square" rtlCol="0">
            <a:spAutoFit/>
          </a:bodyPr>
          <a:lstStyle/>
          <a:p>
            <a:r>
              <a:rPr lang="en-US" sz="2000" dirty="0" smtClean="0"/>
              <a:t>import java.sql.*;</a:t>
            </a:r>
          </a:p>
          <a:p>
            <a:r>
              <a:rPr lang="en-US" sz="2000" dirty="0" smtClean="0"/>
              <a:t>class </a:t>
            </a:r>
            <a:r>
              <a:rPr lang="en-US" sz="2000" dirty="0" err="1" smtClean="0"/>
              <a:t>AccessData</a:t>
            </a:r>
            <a:endParaRPr lang="en-US" sz="2000" dirty="0" smtClean="0"/>
          </a:p>
          <a:p>
            <a:r>
              <a:rPr lang="en-US" sz="2000" dirty="0" smtClean="0"/>
              <a:t>{</a:t>
            </a:r>
          </a:p>
          <a:p>
            <a:r>
              <a:rPr lang="en-US" sz="2000" dirty="0" smtClean="0"/>
              <a:t>	public static void main(String </a:t>
            </a:r>
            <a:r>
              <a:rPr lang="en-US" sz="2000" dirty="0" err="1" smtClean="0"/>
              <a:t>args</a:t>
            </a:r>
            <a:r>
              <a:rPr lang="en-US" sz="2000" dirty="0" smtClean="0"/>
              <a:t>[]) throws Exception</a:t>
            </a:r>
          </a:p>
          <a:p>
            <a:r>
              <a:rPr lang="en-US" sz="2000" dirty="0" smtClean="0"/>
              <a:t>	{</a:t>
            </a:r>
          </a:p>
          <a:p>
            <a:r>
              <a:rPr lang="en-US" sz="2000" dirty="0" smtClean="0"/>
              <a:t>	</a:t>
            </a:r>
            <a:r>
              <a:rPr lang="en-US" sz="2000" dirty="0" err="1" smtClean="0"/>
              <a:t>DriverManager.registerDriver</a:t>
            </a:r>
            <a:r>
              <a:rPr lang="en-US" sz="2000" dirty="0" smtClean="0"/>
              <a:t>(new </a:t>
            </a:r>
            <a:r>
              <a:rPr lang="en-US" sz="2000" dirty="0" err="1" smtClean="0"/>
              <a:t>sun.jdbc.odbc.JdbcOdbcDriver</a:t>
            </a:r>
            <a:r>
              <a:rPr lang="en-US" sz="2000" dirty="0" smtClean="0"/>
              <a:t>());</a:t>
            </a:r>
          </a:p>
          <a:p>
            <a:r>
              <a:rPr lang="en-US" sz="2000" dirty="0" smtClean="0"/>
              <a:t>	Connection con = </a:t>
            </a:r>
            <a:r>
              <a:rPr lang="en-US" sz="2000" dirty="0" err="1" smtClean="0"/>
              <a:t>DriverManager.getConnection</a:t>
            </a:r>
            <a:r>
              <a:rPr lang="en-US" sz="2000" dirty="0" smtClean="0"/>
              <a:t>( 	“</a:t>
            </a:r>
            <a:r>
              <a:rPr lang="en-US" sz="2000" dirty="0" err="1" smtClean="0"/>
              <a:t>jdbc:odbc:accdsn</a:t>
            </a:r>
            <a:r>
              <a:rPr lang="en-US" sz="2000" dirty="0" smtClean="0"/>
              <a:t>”, ””, “”);</a:t>
            </a:r>
          </a:p>
          <a:p>
            <a:r>
              <a:rPr lang="en-US" sz="2000" dirty="0" smtClean="0"/>
              <a:t>	Statement stmt = </a:t>
            </a:r>
            <a:r>
              <a:rPr lang="en-US" sz="2000" dirty="0" err="1" smtClean="0"/>
              <a:t>con.createStatement</a:t>
            </a:r>
            <a:r>
              <a:rPr lang="en-US" sz="2000" dirty="0" smtClean="0"/>
              <a:t>();</a:t>
            </a:r>
          </a:p>
          <a:p>
            <a:r>
              <a:rPr lang="en-US" sz="2000" dirty="0" smtClean="0"/>
              <a:t>	</a:t>
            </a:r>
            <a:r>
              <a:rPr lang="en-US" sz="2000" dirty="0" err="1" smtClean="0"/>
              <a:t>ResultSet</a:t>
            </a:r>
            <a:r>
              <a:rPr lang="en-US" sz="2000" dirty="0" smtClean="0"/>
              <a:t> </a:t>
            </a:r>
            <a:r>
              <a:rPr lang="en-US" sz="2000" dirty="0" err="1" smtClean="0"/>
              <a:t>rs</a:t>
            </a:r>
            <a:r>
              <a:rPr lang="en-US" sz="2000" dirty="0" smtClean="0"/>
              <a:t> = </a:t>
            </a:r>
            <a:r>
              <a:rPr lang="en-US" sz="2000" dirty="0" err="1" smtClean="0"/>
              <a:t>stmt.executeQuery</a:t>
            </a:r>
            <a:r>
              <a:rPr lang="en-US" sz="2000" dirty="0" smtClean="0"/>
              <a:t>(“Select * from </a:t>
            </a:r>
            <a:r>
              <a:rPr lang="en-US" sz="2000" dirty="0" err="1" smtClean="0"/>
              <a:t>emp</a:t>
            </a:r>
            <a:r>
              <a:rPr lang="en-US" sz="2000" dirty="0" smtClean="0"/>
              <a:t>”);</a:t>
            </a:r>
          </a:p>
          <a:p>
            <a:r>
              <a:rPr lang="en-US" sz="2000" dirty="0" smtClean="0"/>
              <a:t>	</a:t>
            </a:r>
          </a:p>
          <a:p>
            <a:r>
              <a:rPr lang="en-US" sz="2000" dirty="0" smtClean="0"/>
              <a:t>	while(</a:t>
            </a:r>
            <a:r>
              <a:rPr lang="en-US" sz="2000" dirty="0" err="1" smtClean="0"/>
              <a:t>rs.next</a:t>
            </a:r>
            <a:r>
              <a:rPr lang="en-US" sz="2000" dirty="0" smtClean="0"/>
              <a:t>())</a:t>
            </a:r>
          </a:p>
          <a:p>
            <a:r>
              <a:rPr lang="en-US" sz="2000" dirty="0" smtClean="0"/>
              <a:t>	{</a:t>
            </a:r>
          </a:p>
          <a:p>
            <a:r>
              <a:rPr lang="en-US" sz="2000" dirty="0" smtClean="0"/>
              <a:t>	</a:t>
            </a:r>
            <a:r>
              <a:rPr lang="en-US" sz="2000" dirty="0" err="1" smtClean="0"/>
              <a:t>System.out.println</a:t>
            </a:r>
            <a:r>
              <a:rPr lang="en-US" sz="2000" dirty="0" smtClean="0"/>
              <a:t>(</a:t>
            </a:r>
            <a:r>
              <a:rPr lang="en-US" sz="2000" dirty="0" err="1" smtClean="0"/>
              <a:t>rs.getInt</a:t>
            </a:r>
            <a:r>
              <a:rPr lang="en-US" sz="2000" dirty="0" smtClean="0"/>
              <a:t>(1));</a:t>
            </a:r>
          </a:p>
          <a:p>
            <a:r>
              <a:rPr lang="en-US" sz="2000" dirty="0" smtClean="0"/>
              <a:t>	</a:t>
            </a:r>
            <a:r>
              <a:rPr lang="en-US" sz="2000" dirty="0" err="1" smtClean="0"/>
              <a:t>System.out.println</a:t>
            </a:r>
            <a:r>
              <a:rPr lang="en-US" sz="2000" dirty="0" smtClean="0"/>
              <a:t>(</a:t>
            </a:r>
            <a:r>
              <a:rPr lang="en-US" sz="2000" dirty="0" err="1" smtClean="0"/>
              <a:t>rs.getString</a:t>
            </a:r>
            <a:r>
              <a:rPr lang="en-US" sz="2000" dirty="0" smtClean="0"/>
              <a:t>(2));</a:t>
            </a:r>
          </a:p>
          <a:p>
            <a:r>
              <a:rPr lang="en-US" sz="2000" dirty="0" smtClean="0"/>
              <a:t>	</a:t>
            </a:r>
            <a:r>
              <a:rPr lang="en-US" sz="2000" dirty="0" err="1" smtClean="0"/>
              <a:t>System.out.println</a:t>
            </a:r>
            <a:r>
              <a:rPr lang="en-US" sz="2000" dirty="0" smtClean="0"/>
              <a:t>(</a:t>
            </a:r>
            <a:r>
              <a:rPr lang="en-US" sz="2000" dirty="0" err="1" smtClean="0"/>
              <a:t>rs.getFloat</a:t>
            </a:r>
            <a:r>
              <a:rPr lang="en-US" sz="2000" dirty="0" smtClean="0"/>
              <a:t>(3));</a:t>
            </a:r>
          </a:p>
          <a:p>
            <a:r>
              <a:rPr lang="en-US" sz="2000" dirty="0" smtClean="0"/>
              <a:t>	}</a:t>
            </a:r>
          </a:p>
          <a:p>
            <a:r>
              <a:rPr lang="en-US" sz="2000" dirty="0" smtClean="0"/>
              <a:t>	</a:t>
            </a:r>
            <a:r>
              <a:rPr lang="en-US" sz="2000" dirty="0" err="1" smtClean="0"/>
              <a:t>con.close</a:t>
            </a:r>
            <a:r>
              <a:rPr lang="en-US" sz="2000" dirty="0" smtClean="0"/>
              <a:t>();</a:t>
            </a:r>
          </a:p>
          <a:p>
            <a:r>
              <a:rPr lang="en-US" sz="2000" dirty="0" smtClean="0"/>
              <a:t>	}</a:t>
            </a:r>
          </a:p>
          <a:p>
            <a:r>
              <a:rPr lang="en-US" sz="2000" dirty="0" smtClean="0"/>
              <a:t>}	</a:t>
            </a:r>
            <a:endParaRPr lang="en-US" sz="2000" dirty="0"/>
          </a:p>
        </p:txBody>
      </p:sp>
      <p:sp>
        <p:nvSpPr>
          <p:cNvPr id="3" name="Rectangle 2"/>
          <p:cNvSpPr/>
          <p:nvPr/>
        </p:nvSpPr>
        <p:spPr>
          <a:xfrm>
            <a:off x="5683244" y="0"/>
            <a:ext cx="3460756" cy="923330"/>
          </a:xfrm>
          <a:prstGeom prst="rect">
            <a:avLst/>
          </a:prstGeom>
          <a:noFill/>
        </p:spPr>
        <p:txBody>
          <a:bodyPr wrap="none" lIns="91440" tIns="45720" rIns="91440" bIns="45720">
            <a:spAutoFit/>
          </a:bodyPr>
          <a:lstStyle/>
          <a:p>
            <a:pPr algn="ctr"/>
            <a:r>
              <a:rPr lang="en-US" sz="5400" b="1" cap="none" spc="0" dirty="0" smtClean="0">
                <a:ln w="18000">
                  <a:solidFill>
                    <a:sysClr val="windowText" lastClr="000000"/>
                  </a:solidFill>
                  <a:prstDash val="solid"/>
                  <a:miter lim="800000"/>
                </a:ln>
                <a:noFill/>
                <a:effectLst>
                  <a:outerShdw blurRad="25500" dist="23000" dir="7020000" algn="tl">
                    <a:srgbClr val="000000">
                      <a:alpha val="50000"/>
                    </a:srgbClr>
                  </a:outerShdw>
                </a:effectLst>
              </a:rPr>
              <a:t>MS-ACCESS</a:t>
            </a:r>
            <a:endParaRPr lang="en-US" sz="5400" b="1" cap="none" spc="0" dirty="0">
              <a:ln w="18000">
                <a:solidFill>
                  <a:sysClr val="windowText" lastClr="000000"/>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447800"/>
            <a:ext cx="8610600" cy="3600986"/>
          </a:xfrm>
          <a:prstGeom prst="rect">
            <a:avLst/>
          </a:prstGeom>
        </p:spPr>
        <p:txBody>
          <a:bodyPr wrap="square">
            <a:spAutoFit/>
          </a:bodyPr>
          <a:lstStyle/>
          <a:p>
            <a:pPr algn="ctr"/>
            <a:r>
              <a:rPr lang="en-US" sz="3200" b="1" u="sng" dirty="0" smtClean="0"/>
              <a:t>Important</a:t>
            </a:r>
          </a:p>
          <a:p>
            <a:pPr algn="just"/>
            <a:endParaRPr lang="en-US" sz="2800" dirty="0" smtClean="0"/>
          </a:p>
          <a:p>
            <a:pPr algn="just"/>
            <a:r>
              <a:rPr lang="en-US" sz="2800" dirty="0" smtClean="0"/>
              <a:t>Along with path, </a:t>
            </a:r>
            <a:r>
              <a:rPr lang="en-US" sz="2800" dirty="0" err="1" smtClean="0"/>
              <a:t>classpath</a:t>
            </a:r>
            <a:r>
              <a:rPr lang="en-US" sz="2800" dirty="0" smtClean="0"/>
              <a:t> also need to be set. Following is the command to set </a:t>
            </a:r>
            <a:r>
              <a:rPr lang="en-US" sz="2800" dirty="0" err="1" smtClean="0"/>
              <a:t>classpath</a:t>
            </a:r>
            <a:r>
              <a:rPr lang="en-US" sz="2800" dirty="0" smtClean="0"/>
              <a:t> at command prompt:</a:t>
            </a:r>
          </a:p>
          <a:p>
            <a:pPr algn="just"/>
            <a:endParaRPr lang="en-US" sz="2800" dirty="0" smtClean="0"/>
          </a:p>
          <a:p>
            <a:pPr algn="just"/>
            <a:r>
              <a:rPr lang="en-US" sz="2800" dirty="0" smtClean="0"/>
              <a:t>C:\&gt; set </a:t>
            </a:r>
            <a:r>
              <a:rPr lang="en-US" sz="2800" dirty="0" err="1" smtClean="0"/>
              <a:t>classpath</a:t>
            </a:r>
            <a:r>
              <a:rPr lang="en-US" sz="2800" dirty="0" smtClean="0"/>
              <a:t> = c:\jars\ojdbc14.jar</a:t>
            </a:r>
            <a:r>
              <a:rPr lang="en-US" sz="2800" dirty="0" smtClean="0"/>
              <a:t>;.;</a:t>
            </a:r>
          </a:p>
          <a:p>
            <a:pPr algn="just"/>
            <a:r>
              <a:rPr lang="en-US" sz="2800" dirty="0" smtClean="0"/>
              <a:t>o</a:t>
            </a:r>
            <a:r>
              <a:rPr lang="en-US" sz="2800" dirty="0" smtClean="0"/>
              <a:t>r</a:t>
            </a:r>
          </a:p>
          <a:p>
            <a:r>
              <a:rPr lang="en-US" sz="2800" dirty="0" smtClean="0"/>
              <a:t>C:\&gt; </a:t>
            </a:r>
            <a:r>
              <a:rPr lang="en-US" sz="2600" dirty="0" smtClean="0"/>
              <a:t>set </a:t>
            </a:r>
            <a:r>
              <a:rPr lang="en-US" sz="2600" dirty="0" err="1" smtClean="0"/>
              <a:t>classpath</a:t>
            </a:r>
            <a:r>
              <a:rPr lang="en-US" sz="2600" dirty="0" smtClean="0"/>
              <a:t> = </a:t>
            </a:r>
            <a:r>
              <a:rPr lang="en-US" sz="2600" dirty="0" smtClean="0"/>
              <a:t>C</a:t>
            </a:r>
            <a:r>
              <a:rPr lang="en-US" sz="2600" dirty="0" smtClean="0"/>
              <a:t>:\Program </a:t>
            </a:r>
            <a:r>
              <a:rPr lang="en-US" sz="2600" dirty="0" smtClean="0"/>
              <a:t>Files\Java\jdk1.5.0_20\</a:t>
            </a:r>
            <a:r>
              <a:rPr lang="en-US" sz="2600" dirty="0" err="1" smtClean="0"/>
              <a:t>jre</a:t>
            </a:r>
            <a:r>
              <a:rPr lang="en-US" sz="2600" dirty="0" smtClean="0"/>
              <a:t>\lib</a:t>
            </a:r>
            <a:endParaRPr lang="en-US"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1524000"/>
            <a:ext cx="7010400" cy="3785652"/>
          </a:xfrm>
          <a:prstGeom prst="rect">
            <a:avLst/>
          </a:prstGeom>
          <a:noFill/>
        </p:spPr>
        <p:txBody>
          <a:bodyPr wrap="square" rtlCol="0">
            <a:spAutoFit/>
          </a:bodyPr>
          <a:lstStyle/>
          <a:p>
            <a:pPr>
              <a:buFont typeface="Arial" pitchFamily="34" charset="0"/>
              <a:buChar char="•"/>
            </a:pPr>
            <a:r>
              <a:rPr lang="en-US" sz="4800" b="1" dirty="0" smtClean="0"/>
              <a:t> Client Server Computing</a:t>
            </a:r>
          </a:p>
          <a:p>
            <a:endParaRPr lang="en-US" sz="4800" b="1" dirty="0" smtClean="0"/>
          </a:p>
          <a:p>
            <a:pPr>
              <a:buFont typeface="Arial" pitchFamily="34" charset="0"/>
              <a:buChar char="•"/>
            </a:pPr>
            <a:r>
              <a:rPr lang="en-US" sz="4800" b="1" dirty="0" smtClean="0"/>
              <a:t> Database Servers</a:t>
            </a:r>
          </a:p>
          <a:p>
            <a:pPr>
              <a:buFont typeface="Arial" pitchFamily="34" charset="0"/>
              <a:buChar char="•"/>
            </a:pPr>
            <a:endParaRPr lang="en-US" sz="4800" b="1" dirty="0" smtClean="0"/>
          </a:p>
          <a:p>
            <a:pPr>
              <a:buFont typeface="Arial" pitchFamily="34" charset="0"/>
              <a:buChar char="•"/>
            </a:pPr>
            <a:r>
              <a:rPr lang="en-US" sz="4800" b="1" dirty="0" smtClean="0"/>
              <a:t> Database Clients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685800"/>
            <a:ext cx="7239000" cy="5447645"/>
          </a:xfrm>
          <a:prstGeom prst="rect">
            <a:avLst/>
          </a:prstGeom>
          <a:noFill/>
        </p:spPr>
        <p:txBody>
          <a:bodyPr wrap="square" rtlCol="0">
            <a:spAutoFit/>
          </a:bodyPr>
          <a:lstStyle/>
          <a:p>
            <a:pPr algn="ctr">
              <a:lnSpc>
                <a:spcPct val="150000"/>
              </a:lnSpc>
            </a:pPr>
            <a:r>
              <a:rPr lang="en-US" sz="4000" b="1" u="sng" dirty="0" smtClean="0"/>
              <a:t>DEFINING JDBC</a:t>
            </a:r>
          </a:p>
          <a:p>
            <a:pPr algn="just">
              <a:lnSpc>
                <a:spcPct val="150000"/>
              </a:lnSpc>
            </a:pPr>
            <a:r>
              <a:rPr lang="en-US" sz="3200" b="1" dirty="0" smtClean="0"/>
              <a:t>JDBC is an API (Application Programming Interface) that helps a programmer to write Java programs to connect to a database, retrieve the data from the database and perform various operations on the data in the Java program. </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38200"/>
            <a:ext cx="8305800" cy="5447645"/>
          </a:xfrm>
          <a:prstGeom prst="rect">
            <a:avLst/>
          </a:prstGeom>
          <a:noFill/>
        </p:spPr>
        <p:txBody>
          <a:bodyPr wrap="square" rtlCol="0">
            <a:spAutoFit/>
          </a:bodyPr>
          <a:lstStyle/>
          <a:p>
            <a:pPr algn="ctr">
              <a:lnSpc>
                <a:spcPct val="150000"/>
              </a:lnSpc>
            </a:pPr>
            <a:r>
              <a:rPr lang="en-US" sz="3200" b="1" u="sng" dirty="0" smtClean="0"/>
              <a:t>UNDERSTANDING ‘API’</a:t>
            </a:r>
          </a:p>
          <a:p>
            <a:pPr algn="ctr">
              <a:lnSpc>
                <a:spcPct val="150000"/>
              </a:lnSpc>
            </a:pPr>
            <a:endParaRPr lang="en-US" sz="3200" b="1" u="sng" dirty="0" smtClean="0"/>
          </a:p>
          <a:p>
            <a:pPr algn="just">
              <a:lnSpc>
                <a:spcPct val="150000"/>
              </a:lnSpc>
              <a:buFont typeface="Arial" pitchFamily="34" charset="0"/>
              <a:buChar char="•"/>
            </a:pPr>
            <a:r>
              <a:rPr lang="en-US" sz="2800" dirty="0" smtClean="0"/>
              <a:t>Every database vendor provides a document representing all the commands to connect and utilize the database features. This document is called ‘API’.</a:t>
            </a:r>
          </a:p>
          <a:p>
            <a:pPr algn="just">
              <a:lnSpc>
                <a:spcPct val="150000"/>
              </a:lnSpc>
              <a:buFont typeface="Arial" pitchFamily="34" charset="0"/>
              <a:buChar char="•"/>
            </a:pPr>
            <a:endParaRPr lang="en-US" sz="2800" dirty="0" smtClean="0"/>
          </a:p>
          <a:p>
            <a:pPr algn="just">
              <a:lnSpc>
                <a:spcPct val="150000"/>
              </a:lnSpc>
              <a:buFont typeface="Arial" pitchFamily="34" charset="0"/>
              <a:buChar char="•"/>
            </a:pPr>
            <a:r>
              <a:rPr lang="en-US" sz="2800" dirty="0" smtClean="0"/>
              <a:t> API document is a file that contains description of all the features of a software, a product or a technology.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7696200" cy="4832092"/>
          </a:xfrm>
          <a:prstGeom prst="rect">
            <a:avLst/>
          </a:prstGeom>
          <a:noFill/>
        </p:spPr>
        <p:txBody>
          <a:bodyPr wrap="square" rtlCol="0">
            <a:spAutoFit/>
          </a:bodyPr>
          <a:lstStyle/>
          <a:p>
            <a:r>
              <a:rPr lang="en-US" sz="2800" dirty="0" smtClean="0"/>
              <a:t>Oracle vendor provides details in its API document:</a:t>
            </a:r>
          </a:p>
          <a:p>
            <a:endParaRPr lang="en-US" sz="2800" dirty="0" smtClean="0"/>
          </a:p>
          <a:p>
            <a:r>
              <a:rPr lang="en-US" sz="2800" b="1" dirty="0" err="1" smtClean="0"/>
              <a:t>oLog</a:t>
            </a:r>
            <a:r>
              <a:rPr lang="en-US" sz="2800" b="1" dirty="0" smtClean="0"/>
              <a:t>(): </a:t>
            </a:r>
            <a:r>
              <a:rPr lang="en-US" sz="2800" dirty="0" smtClean="0"/>
              <a:t>to connect to oracle database</a:t>
            </a:r>
          </a:p>
          <a:p>
            <a:r>
              <a:rPr lang="en-US" sz="2800" b="1" dirty="0" err="1" smtClean="0"/>
              <a:t>oexec</a:t>
            </a:r>
            <a:r>
              <a:rPr lang="en-US" sz="2800" b="1" dirty="0" smtClean="0"/>
              <a:t>(): </a:t>
            </a:r>
            <a:r>
              <a:rPr lang="en-US" sz="2800" dirty="0" smtClean="0"/>
              <a:t>to execute a command</a:t>
            </a:r>
          </a:p>
          <a:p>
            <a:r>
              <a:rPr lang="en-US" sz="2800" b="1" dirty="0" err="1" smtClean="0"/>
              <a:t>oLogoff</a:t>
            </a:r>
            <a:r>
              <a:rPr lang="en-US" sz="2800" b="1" dirty="0" smtClean="0"/>
              <a:t>:</a:t>
            </a:r>
            <a:r>
              <a:rPr lang="en-US" sz="2800" dirty="0" smtClean="0"/>
              <a:t> to disconnect from oracle</a:t>
            </a:r>
          </a:p>
          <a:p>
            <a:endParaRPr lang="en-US" sz="2800" dirty="0" smtClean="0"/>
          </a:p>
          <a:p>
            <a:r>
              <a:rPr lang="en-US" sz="2800" dirty="0" err="1" smtClean="0"/>
              <a:t>MySQL</a:t>
            </a:r>
            <a:r>
              <a:rPr lang="en-US" sz="2800" dirty="0" smtClean="0"/>
              <a:t> vendor provides details in its API document:</a:t>
            </a:r>
          </a:p>
          <a:p>
            <a:endParaRPr lang="en-US" sz="2800" dirty="0" smtClean="0"/>
          </a:p>
          <a:p>
            <a:r>
              <a:rPr lang="en-US" sz="2800" b="1" dirty="0" err="1" smtClean="0"/>
              <a:t>mysql_connect</a:t>
            </a:r>
            <a:r>
              <a:rPr lang="en-US" sz="2800" b="1" dirty="0" smtClean="0"/>
              <a:t>(): </a:t>
            </a:r>
            <a:r>
              <a:rPr lang="en-US" sz="2800" dirty="0" smtClean="0"/>
              <a:t>to connect to database</a:t>
            </a:r>
          </a:p>
          <a:p>
            <a:r>
              <a:rPr lang="en-US" sz="2800" b="1" dirty="0" err="1" smtClean="0"/>
              <a:t>mysql_execute</a:t>
            </a:r>
            <a:r>
              <a:rPr lang="en-US" sz="2800" b="1" dirty="0" smtClean="0"/>
              <a:t>(): </a:t>
            </a:r>
            <a:r>
              <a:rPr lang="en-US" sz="2800" dirty="0" smtClean="0"/>
              <a:t>to execute a command</a:t>
            </a:r>
          </a:p>
          <a:p>
            <a:r>
              <a:rPr lang="en-US" sz="2800" b="1" dirty="0" err="1" smtClean="0"/>
              <a:t>mysql_disconnect</a:t>
            </a:r>
            <a:r>
              <a:rPr lang="en-US" sz="2800" b="1" dirty="0" smtClean="0"/>
              <a:t>:</a:t>
            </a:r>
            <a:r>
              <a:rPr lang="en-US" sz="2800" dirty="0" smtClean="0"/>
              <a:t> to disconnect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153400" cy="5940088"/>
          </a:xfrm>
          <a:prstGeom prst="rect">
            <a:avLst/>
          </a:prstGeom>
          <a:noFill/>
        </p:spPr>
        <p:txBody>
          <a:bodyPr wrap="square" rtlCol="0">
            <a:spAutoFit/>
          </a:bodyPr>
          <a:lstStyle/>
          <a:p>
            <a:pPr algn="just"/>
            <a:r>
              <a:rPr lang="en-US" sz="3200" u="sng" dirty="0" smtClean="0"/>
              <a:t>Challenge</a:t>
            </a:r>
          </a:p>
          <a:p>
            <a:pPr algn="just"/>
            <a:endParaRPr lang="en-US" sz="3200" u="sng" dirty="0" smtClean="0"/>
          </a:p>
          <a:p>
            <a:pPr algn="just"/>
            <a:r>
              <a:rPr lang="en-US" sz="2800" dirty="0" smtClean="0"/>
              <a:t>As a separate set of functions are provided in each API document of different databases so programmers have to learn and remember different function names.</a:t>
            </a:r>
          </a:p>
          <a:p>
            <a:pPr algn="just"/>
            <a:endParaRPr lang="en-US" sz="2800" dirty="0" smtClean="0"/>
          </a:p>
          <a:p>
            <a:pPr algn="just"/>
            <a:r>
              <a:rPr lang="en-US" sz="3200" u="sng" dirty="0" smtClean="0"/>
              <a:t>Solution: A common API – “ODBC”</a:t>
            </a:r>
          </a:p>
          <a:p>
            <a:pPr algn="just"/>
            <a:endParaRPr lang="en-US" sz="3200" u="sng" dirty="0" smtClean="0"/>
          </a:p>
          <a:p>
            <a:pPr algn="just">
              <a:buFont typeface="Arial" pitchFamily="34" charset="0"/>
              <a:buChar char="•"/>
            </a:pPr>
            <a:r>
              <a:rPr lang="en-US" sz="2800" dirty="0" smtClean="0"/>
              <a:t> By using the functions of this common API document, programmers can communicate with any database. </a:t>
            </a:r>
          </a:p>
          <a:p>
            <a:pPr algn="just">
              <a:buFont typeface="Arial" pitchFamily="34" charset="0"/>
              <a:buChar char="•"/>
            </a:pPr>
            <a:r>
              <a:rPr lang="en-US" sz="2800" dirty="0" smtClean="0"/>
              <a:t> It is created by Microsoft Corporation. </a:t>
            </a:r>
          </a:p>
          <a:p>
            <a:pPr algn="just">
              <a:buFont typeface="Arial" pitchFamily="34" charset="0"/>
              <a:buChar char="•"/>
            </a:pPr>
            <a:r>
              <a:rPr lang="en-US" sz="2800" dirty="0" smtClean="0"/>
              <a:t> If any organization creates a software depending on this ODBC document, it is called ODBC Driver.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458200" cy="6124754"/>
          </a:xfrm>
          <a:prstGeom prst="rect">
            <a:avLst/>
          </a:prstGeom>
          <a:noFill/>
        </p:spPr>
        <p:txBody>
          <a:bodyPr wrap="square" rtlCol="0">
            <a:spAutoFit/>
          </a:bodyPr>
          <a:lstStyle/>
          <a:p>
            <a:pPr algn="just"/>
            <a:r>
              <a:rPr lang="en-US" sz="2800" u="sng" dirty="0" smtClean="0"/>
              <a:t>Solution Continue…</a:t>
            </a:r>
          </a:p>
          <a:p>
            <a:pPr algn="just"/>
            <a:endParaRPr lang="en-US" sz="2800" dirty="0" smtClean="0"/>
          </a:p>
          <a:p>
            <a:pPr algn="just">
              <a:buFont typeface="Arial" pitchFamily="34" charset="0"/>
              <a:buChar char="•"/>
            </a:pPr>
            <a:r>
              <a:rPr lang="en-US" sz="2800" dirty="0" smtClean="0"/>
              <a:t> In the same way, Sun Microsystems Inc. has also created an API document names JDBC ‘API’ and the actual software which is created according to the JDBC ‘API’ is called JDBC driver.</a:t>
            </a:r>
          </a:p>
          <a:p>
            <a:pPr algn="just">
              <a:buFont typeface="Arial" pitchFamily="34" charset="0"/>
              <a:buChar char="•"/>
            </a:pPr>
            <a:r>
              <a:rPr lang="en-US" sz="2800" dirty="0" smtClean="0"/>
              <a:t> JDBC API is defined in java.sql package</a:t>
            </a:r>
          </a:p>
          <a:p>
            <a:pPr algn="just">
              <a:buFont typeface="Arial" pitchFamily="34" charset="0"/>
              <a:buChar char="•"/>
            </a:pPr>
            <a:r>
              <a:rPr lang="en-US" sz="2800" dirty="0" smtClean="0"/>
              <a:t> This package contains interfaces like Connection, Statement, </a:t>
            </a:r>
            <a:r>
              <a:rPr lang="en-US" sz="2800" dirty="0" err="1" smtClean="0"/>
              <a:t>ResultSet</a:t>
            </a:r>
            <a:r>
              <a:rPr lang="en-US" sz="2800" dirty="0" smtClean="0"/>
              <a:t>, </a:t>
            </a:r>
            <a:r>
              <a:rPr lang="en-US" sz="2800" dirty="0" err="1" smtClean="0"/>
              <a:t>PreparedStatement</a:t>
            </a:r>
            <a:r>
              <a:rPr lang="en-US" sz="2800" dirty="0" smtClean="0"/>
              <a:t>, Driver and classes like Date, Time, </a:t>
            </a:r>
            <a:r>
              <a:rPr lang="en-US" sz="2800" dirty="0" err="1" smtClean="0"/>
              <a:t>DriverManager</a:t>
            </a:r>
            <a:r>
              <a:rPr lang="en-US" sz="2800" dirty="0" smtClean="0"/>
              <a:t> etc.</a:t>
            </a:r>
          </a:p>
          <a:p>
            <a:pPr algn="just">
              <a:buFont typeface="Arial" pitchFamily="34" charset="0"/>
              <a:buChar char="•"/>
            </a:pPr>
            <a:r>
              <a:rPr lang="en-US" sz="2800" dirty="0" smtClean="0"/>
              <a:t> e.g.: </a:t>
            </a:r>
            <a:r>
              <a:rPr lang="en-US" sz="2800" b="1" dirty="0" smtClean="0"/>
              <a:t>classes12.jar</a:t>
            </a:r>
            <a:r>
              <a:rPr lang="en-US" sz="2800" dirty="0" smtClean="0"/>
              <a:t> is a driver developed by Oracle corporation. </a:t>
            </a:r>
            <a:r>
              <a:rPr lang="en-US" sz="2800" b="1" dirty="0" smtClean="0"/>
              <a:t>Mysql-connector-java-3.0.11-stable-bin.jar </a:t>
            </a:r>
            <a:r>
              <a:rPr lang="en-US" sz="2800" dirty="0" smtClean="0"/>
              <a:t>is a driver by </a:t>
            </a:r>
            <a:r>
              <a:rPr lang="en-US" sz="2800" dirty="0" err="1" smtClean="0"/>
              <a:t>MySQL</a:t>
            </a:r>
            <a:r>
              <a:rPr lang="en-US" sz="2800" dirty="0" smtClean="0"/>
              <a:t> database. </a:t>
            </a:r>
            <a:r>
              <a:rPr lang="en-US" sz="2800" b="1" dirty="0" err="1" smtClean="0"/>
              <a:t>jdbc-odbc</a:t>
            </a:r>
            <a:r>
              <a:rPr lang="en-US" sz="2800" dirty="0" smtClean="0"/>
              <a:t> driver provided by Sun Microsystems.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JDBC Architecture"/>
          <p:cNvPicPr>
            <a:picLocks noChangeAspect="1" noChangeArrowheads="1"/>
          </p:cNvPicPr>
          <p:nvPr/>
        </p:nvPicPr>
        <p:blipFill>
          <a:blip r:embed="rId2"/>
          <a:srcRect/>
          <a:stretch>
            <a:fillRect/>
          </a:stretch>
        </p:blipFill>
        <p:spPr bwMode="auto">
          <a:xfrm>
            <a:off x="1828800" y="1905000"/>
            <a:ext cx="5562600" cy="4561333"/>
          </a:xfrm>
          <a:prstGeom prst="rect">
            <a:avLst/>
          </a:prstGeom>
          <a:noFill/>
        </p:spPr>
      </p:pic>
      <p:sp>
        <p:nvSpPr>
          <p:cNvPr id="3" name="Rectangle 2"/>
          <p:cNvSpPr/>
          <p:nvPr/>
        </p:nvSpPr>
        <p:spPr>
          <a:xfrm>
            <a:off x="685800" y="228600"/>
            <a:ext cx="7772400" cy="1384995"/>
          </a:xfrm>
          <a:prstGeom prst="rect">
            <a:avLst/>
          </a:prstGeom>
        </p:spPr>
        <p:txBody>
          <a:bodyPr wrap="square">
            <a:spAutoFit/>
          </a:bodyPr>
          <a:lstStyle/>
          <a:p>
            <a:pPr algn="just"/>
            <a:r>
              <a:rPr lang="en-US" sz="2800" dirty="0" smtClean="0"/>
              <a:t>Following is the architectural diagram, which shows the location of the driver manager with respect to the JDBC drivers and the Java application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838200"/>
            <a:ext cx="7239000" cy="4893647"/>
          </a:xfrm>
          <a:prstGeom prst="rect">
            <a:avLst/>
          </a:prstGeom>
          <a:noFill/>
        </p:spPr>
        <p:txBody>
          <a:bodyPr wrap="square" rtlCol="0">
            <a:spAutoFit/>
          </a:bodyPr>
          <a:lstStyle/>
          <a:p>
            <a:pPr algn="ctr"/>
            <a:r>
              <a:rPr lang="en-US" sz="3200" b="1" dirty="0" smtClean="0"/>
              <a:t>Stages in a JDBC Program</a:t>
            </a:r>
          </a:p>
          <a:p>
            <a:endParaRPr lang="en-US" sz="2800" dirty="0" smtClean="0"/>
          </a:p>
          <a:p>
            <a:pPr>
              <a:lnSpc>
                <a:spcPct val="150000"/>
              </a:lnSpc>
              <a:buFont typeface="Arial" pitchFamily="34" charset="0"/>
              <a:buChar char="•"/>
            </a:pPr>
            <a:r>
              <a:rPr lang="en-US" sz="2800" dirty="0" smtClean="0"/>
              <a:t> Registering the driver</a:t>
            </a:r>
          </a:p>
          <a:p>
            <a:pPr>
              <a:lnSpc>
                <a:spcPct val="150000"/>
              </a:lnSpc>
              <a:buFont typeface="Arial" pitchFamily="34" charset="0"/>
              <a:buChar char="•"/>
            </a:pPr>
            <a:r>
              <a:rPr lang="en-US" sz="2800" dirty="0" smtClean="0"/>
              <a:t> Connecting to a database</a:t>
            </a:r>
          </a:p>
          <a:p>
            <a:pPr>
              <a:lnSpc>
                <a:spcPct val="150000"/>
              </a:lnSpc>
              <a:buFont typeface="Arial" pitchFamily="34" charset="0"/>
              <a:buChar char="•"/>
            </a:pPr>
            <a:r>
              <a:rPr lang="en-US" sz="2800" dirty="0" smtClean="0"/>
              <a:t> Preparing SQL statements in Java</a:t>
            </a:r>
          </a:p>
          <a:p>
            <a:pPr>
              <a:lnSpc>
                <a:spcPct val="150000"/>
              </a:lnSpc>
              <a:buFont typeface="Arial" pitchFamily="34" charset="0"/>
              <a:buChar char="•"/>
            </a:pPr>
            <a:r>
              <a:rPr lang="en-US" sz="2800" dirty="0" smtClean="0"/>
              <a:t> Executing the SQL statements on the database</a:t>
            </a:r>
          </a:p>
          <a:p>
            <a:pPr>
              <a:lnSpc>
                <a:spcPct val="150000"/>
              </a:lnSpc>
              <a:buFont typeface="Arial" pitchFamily="34" charset="0"/>
              <a:buChar char="•"/>
            </a:pPr>
            <a:r>
              <a:rPr lang="en-US" sz="2800" dirty="0" smtClean="0"/>
              <a:t> Retrieving the results</a:t>
            </a:r>
          </a:p>
          <a:p>
            <a:pPr>
              <a:lnSpc>
                <a:spcPct val="150000"/>
              </a:lnSpc>
              <a:buFont typeface="Arial" pitchFamily="34" charset="0"/>
              <a:buChar char="•"/>
            </a:pPr>
            <a:r>
              <a:rPr lang="en-US" sz="2800" dirty="0" smtClean="0"/>
              <a:t> Closing the connection</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465</Words>
  <Application>Microsoft Office PowerPoint</Application>
  <PresentationFormat>On-screen Show (4:3)</PresentationFormat>
  <Paragraphs>95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Dell</cp:lastModifiedBy>
  <cp:revision>28</cp:revision>
  <dcterms:created xsi:type="dcterms:W3CDTF">2006-08-16T00:00:00Z</dcterms:created>
  <dcterms:modified xsi:type="dcterms:W3CDTF">2017-03-15T17:02:11Z</dcterms:modified>
</cp:coreProperties>
</file>