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73" r:id="rId5"/>
    <p:sldId id="269" r:id="rId6"/>
    <p:sldId id="272" r:id="rId7"/>
    <p:sldId id="274" r:id="rId8"/>
    <p:sldId id="276" r:id="rId9"/>
    <p:sldId id="277" r:id="rId10"/>
    <p:sldId id="271" r:id="rId11"/>
    <p:sldId id="275" r:id="rId12"/>
    <p:sldId id="278" r:id="rId13"/>
    <p:sldId id="279" r:id="rId14"/>
    <p:sldId id="283" r:id="rId15"/>
    <p:sldId id="280" r:id="rId16"/>
    <p:sldId id="281" r:id="rId17"/>
    <p:sldId id="282" r:id="rId18"/>
    <p:sldId id="285" r:id="rId19"/>
    <p:sldId id="267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049" autoAdjust="0"/>
    <p:restoredTop sz="94660"/>
  </p:normalViewPr>
  <p:slideViewPr>
    <p:cSldViewPr>
      <p:cViewPr varScale="1">
        <p:scale>
          <a:sx n="68" d="100"/>
          <a:sy n="68" d="100"/>
        </p:scale>
        <p:origin x="-153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6B383-1384-4659-925E-CE5AE4414972}" type="datetimeFigureOut">
              <a:rPr lang="en-US" smtClean="0"/>
              <a:pPr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25B30-E92D-43AF-8CC3-6FB67C4F1D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6B383-1384-4659-925E-CE5AE4414972}" type="datetimeFigureOut">
              <a:rPr lang="en-US" smtClean="0"/>
              <a:pPr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25B30-E92D-43AF-8CC3-6FB67C4F1D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6B383-1384-4659-925E-CE5AE4414972}" type="datetimeFigureOut">
              <a:rPr lang="en-US" smtClean="0"/>
              <a:pPr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25B30-E92D-43AF-8CC3-6FB67C4F1D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6B383-1384-4659-925E-CE5AE4414972}" type="datetimeFigureOut">
              <a:rPr lang="en-US" smtClean="0"/>
              <a:pPr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25B30-E92D-43AF-8CC3-6FB67C4F1D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6B383-1384-4659-925E-CE5AE4414972}" type="datetimeFigureOut">
              <a:rPr lang="en-US" smtClean="0"/>
              <a:pPr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25B30-E92D-43AF-8CC3-6FB67C4F1D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6B383-1384-4659-925E-CE5AE4414972}" type="datetimeFigureOut">
              <a:rPr lang="en-US" smtClean="0"/>
              <a:pPr/>
              <a:t>9/9/2020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25B30-E92D-43AF-8CC3-6FB67C4F1D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6B383-1384-4659-925E-CE5AE4414972}" type="datetimeFigureOut">
              <a:rPr lang="en-US" smtClean="0"/>
              <a:pPr/>
              <a:t>9/9/2020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25B30-E92D-43AF-8CC3-6FB67C4F1D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6B383-1384-4659-925E-CE5AE4414972}" type="datetimeFigureOut">
              <a:rPr lang="en-US" smtClean="0"/>
              <a:pPr/>
              <a:t>9/9/2020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25B30-E92D-43AF-8CC3-6FB67C4F1D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6B383-1384-4659-925E-CE5AE4414972}" type="datetimeFigureOut">
              <a:rPr lang="en-US" smtClean="0"/>
              <a:pPr/>
              <a:t>9/9/2020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25B30-E92D-43AF-8CC3-6FB67C4F1D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6B383-1384-4659-925E-CE5AE4414972}" type="datetimeFigureOut">
              <a:rPr lang="en-US" smtClean="0"/>
              <a:pPr/>
              <a:t>9/9/2020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25B30-E92D-43AF-8CC3-6FB67C4F1D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6B383-1384-4659-925E-CE5AE4414972}" type="datetimeFigureOut">
              <a:rPr lang="en-US" smtClean="0"/>
              <a:pPr/>
              <a:t>9/9/2020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25B30-E92D-43AF-8CC3-6FB67C4F1D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46B383-1384-4659-925E-CE5AE4414972}" type="datetimeFigureOut">
              <a:rPr lang="en-US" smtClean="0"/>
              <a:pPr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25B30-E92D-43AF-8CC3-6FB67C4F1DC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Arduino Hardware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Presentation</a:t>
            </a:r>
          </a:p>
          <a:p>
            <a:r>
              <a:rPr lang="en-US" dirty="0" smtClean="0"/>
              <a:t>By</a:t>
            </a:r>
          </a:p>
          <a:p>
            <a:r>
              <a:rPr lang="en-US" dirty="0" smtClean="0"/>
              <a:t>Dr. Kesavan Gopal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229600" cy="1143000"/>
          </a:xfrm>
        </p:spPr>
        <p:txBody>
          <a:bodyPr/>
          <a:lstStyle/>
          <a:p>
            <a:r>
              <a:rPr lang="en-US" dirty="0" smtClean="0"/>
              <a:t>Arduino UNO - Board</a:t>
            </a:r>
            <a:endParaRPr lang="en-US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0" y="990600"/>
            <a:ext cx="9144000" cy="5715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On board Features – Arduino UNO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6248400"/>
          </a:xfrm>
        </p:spPr>
        <p:txBody>
          <a:bodyPr>
            <a:normAutofit lnSpcReduction="10000"/>
          </a:bodyPr>
          <a:lstStyle/>
          <a:p>
            <a:r>
              <a:rPr lang="en-US" b="1" u="sng" dirty="0" smtClean="0"/>
              <a:t>Processor:</a:t>
            </a:r>
          </a:p>
          <a:p>
            <a:pPr lvl="1"/>
            <a:r>
              <a:rPr lang="en-US" dirty="0" smtClean="0"/>
              <a:t>Atmega328 (Flash Memory- 32 KB, SRAM- 2 KB, EEPROM 1 KB )</a:t>
            </a:r>
          </a:p>
          <a:p>
            <a:pPr lvl="1"/>
            <a:r>
              <a:rPr lang="en-US" dirty="0" smtClean="0"/>
              <a:t> 8 MHz  Clock Speed (16 MHz – External Crystal in Board)</a:t>
            </a:r>
          </a:p>
          <a:p>
            <a:r>
              <a:rPr lang="en-US" b="1" u="sng" dirty="0" smtClean="0"/>
              <a:t>Display:</a:t>
            </a:r>
          </a:p>
          <a:p>
            <a:pPr lvl="1"/>
            <a:r>
              <a:rPr lang="en-US" dirty="0" smtClean="0"/>
              <a:t>Pin  D13 – LED</a:t>
            </a:r>
          </a:p>
          <a:p>
            <a:pPr lvl="1"/>
            <a:r>
              <a:rPr lang="en-US" dirty="0" smtClean="0"/>
              <a:t>USB </a:t>
            </a:r>
            <a:r>
              <a:rPr lang="en-US" dirty="0" err="1" smtClean="0"/>
              <a:t>Tx</a:t>
            </a:r>
            <a:r>
              <a:rPr lang="en-US" dirty="0" smtClean="0"/>
              <a:t>/Rx  - LED</a:t>
            </a:r>
          </a:p>
          <a:p>
            <a:pPr lvl="1"/>
            <a:r>
              <a:rPr lang="en-US" dirty="0" smtClean="0"/>
              <a:t>Power Indicator LED</a:t>
            </a:r>
          </a:p>
          <a:p>
            <a:r>
              <a:rPr lang="en-US" b="1" u="sng" dirty="0" smtClean="0"/>
              <a:t>I/O Pins:</a:t>
            </a:r>
          </a:p>
          <a:p>
            <a:pPr lvl="1"/>
            <a:r>
              <a:rPr lang="en-US" dirty="0" smtClean="0"/>
              <a:t>14 - Digital I/O Pins (40 </a:t>
            </a:r>
            <a:r>
              <a:rPr lang="en-US" dirty="0" err="1" smtClean="0"/>
              <a:t>mA</a:t>
            </a:r>
            <a:r>
              <a:rPr lang="en-US" dirty="0" smtClean="0"/>
              <a:t> support &amp; 6 – PWM)</a:t>
            </a:r>
          </a:p>
          <a:p>
            <a:pPr lvl="1"/>
            <a:r>
              <a:rPr lang="en-US" dirty="0" smtClean="0"/>
              <a:t> 6 Analog Input pins - A0 – A5</a:t>
            </a:r>
          </a:p>
          <a:p>
            <a:pPr lvl="1"/>
            <a:r>
              <a:rPr lang="en-US" dirty="0" smtClean="0"/>
              <a:t> 6 Power Pins 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Cont…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6248400"/>
          </a:xfrm>
        </p:spPr>
        <p:txBody>
          <a:bodyPr>
            <a:normAutofit/>
          </a:bodyPr>
          <a:lstStyle/>
          <a:p>
            <a:r>
              <a:rPr lang="en-US" b="1" u="sng" dirty="0" smtClean="0"/>
              <a:t>Interface:</a:t>
            </a:r>
            <a:r>
              <a:rPr lang="en-US" dirty="0" smtClean="0"/>
              <a:t> USB Type B</a:t>
            </a:r>
          </a:p>
          <a:p>
            <a:r>
              <a:rPr lang="en-US" b="1" u="sng" dirty="0" smtClean="0"/>
              <a:t>Power:</a:t>
            </a:r>
          </a:p>
          <a:p>
            <a:pPr lvl="1"/>
            <a:r>
              <a:rPr lang="en-US" dirty="0" smtClean="0"/>
              <a:t>Operating Voltage: 5V</a:t>
            </a:r>
          </a:p>
          <a:p>
            <a:pPr lvl="1"/>
            <a:r>
              <a:rPr lang="en-US" dirty="0" smtClean="0"/>
              <a:t>30 </a:t>
            </a:r>
            <a:r>
              <a:rPr lang="en-US" dirty="0" err="1" smtClean="0"/>
              <a:t>mA</a:t>
            </a:r>
            <a:r>
              <a:rPr lang="en-US" dirty="0" smtClean="0"/>
              <a:t> @3.3V</a:t>
            </a:r>
          </a:p>
          <a:p>
            <a:pPr lvl="1"/>
            <a:r>
              <a:rPr lang="en-US" dirty="0" smtClean="0"/>
              <a:t>Supply Voltage Recommended 6 – 12 V &amp; 20 V (Worst), </a:t>
            </a:r>
          </a:p>
          <a:p>
            <a:r>
              <a:rPr lang="en-US" b="1" u="sng" dirty="0" smtClean="0"/>
              <a:t>Other:</a:t>
            </a:r>
          </a:p>
          <a:p>
            <a:pPr lvl="1"/>
            <a:r>
              <a:rPr lang="en-US" dirty="0" smtClean="0"/>
              <a:t>SCL – I2C Serial  Clock</a:t>
            </a:r>
          </a:p>
          <a:p>
            <a:pPr lvl="1"/>
            <a:r>
              <a:rPr lang="en-US" dirty="0" smtClean="0"/>
              <a:t>SDA – I2C Serial Data</a:t>
            </a:r>
          </a:p>
          <a:p>
            <a:pPr lvl="1"/>
            <a:r>
              <a:rPr lang="en-US" dirty="0" smtClean="0"/>
              <a:t>Analog Reference voltage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Specific Pin Details of Arduino UNO</a:t>
            </a:r>
            <a:endParaRPr lang="en-US" dirty="0"/>
          </a:p>
        </p:txBody>
      </p:sp>
      <p:pic>
        <p:nvPicPr>
          <p:cNvPr id="4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89" y="914400"/>
            <a:ext cx="9132411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AVR Architecture</a:t>
            </a:r>
            <a:endParaRPr lang="en-US" dirty="0"/>
          </a:p>
        </p:txBody>
      </p:sp>
      <p:pic>
        <p:nvPicPr>
          <p:cNvPr id="5" name="Picture 2" descr="C:\Users\Suresh\Desktop\Arduino-Architecture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52400" y="609600"/>
            <a:ext cx="8763000" cy="564873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ATmega328 – Features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6248400"/>
          </a:xfrm>
        </p:spPr>
        <p:txBody>
          <a:bodyPr>
            <a:normAutofit fontScale="92500" lnSpcReduction="10000"/>
          </a:bodyPr>
          <a:lstStyle/>
          <a:p>
            <a:pPr marL="919163" indent="-461963" algn="just">
              <a:buFont typeface="Wingdings" pitchFamily="2" charset="2"/>
              <a:buChar char="Ø"/>
            </a:pPr>
            <a:r>
              <a:rPr lang="en-US" dirty="0" smtClean="0"/>
              <a:t>Two 8-bit Timer/Counters Compare Mode </a:t>
            </a:r>
          </a:p>
          <a:p>
            <a:pPr marL="919163" indent="-461963" algn="just">
              <a:buFont typeface="Wingdings" pitchFamily="2" charset="2"/>
              <a:buChar char="Ø"/>
            </a:pPr>
            <a:r>
              <a:rPr lang="en-US" dirty="0" smtClean="0"/>
              <a:t>One 16-bit Timer/Counter with Separate </a:t>
            </a:r>
            <a:r>
              <a:rPr lang="en-US" dirty="0" err="1" smtClean="0"/>
              <a:t>Prescaler</a:t>
            </a:r>
            <a:r>
              <a:rPr lang="en-US" dirty="0" smtClean="0"/>
              <a:t>, Compare Mode, and Capture Mode</a:t>
            </a:r>
          </a:p>
          <a:p>
            <a:pPr marL="919163" indent="-461963" algn="just">
              <a:buFont typeface="Wingdings" pitchFamily="2" charset="2"/>
              <a:buChar char="Ø"/>
            </a:pPr>
            <a:r>
              <a:rPr lang="en-US" dirty="0" smtClean="0"/>
              <a:t>Real Time Counter with Separate Oscillator </a:t>
            </a:r>
          </a:p>
          <a:p>
            <a:pPr marL="919163" indent="-461963" algn="just">
              <a:buFont typeface="Wingdings" pitchFamily="2" charset="2"/>
              <a:buChar char="Ø"/>
            </a:pPr>
            <a:r>
              <a:rPr lang="en-US" dirty="0" smtClean="0"/>
              <a:t>Six PWM Channels </a:t>
            </a:r>
          </a:p>
          <a:p>
            <a:pPr marL="919163" indent="-461963" algn="just">
              <a:buFont typeface="Wingdings" pitchFamily="2" charset="2"/>
              <a:buChar char="Ø"/>
            </a:pPr>
            <a:r>
              <a:rPr lang="en-US" dirty="0" smtClean="0"/>
              <a:t>8-channel 10-bit ADC</a:t>
            </a:r>
          </a:p>
          <a:p>
            <a:pPr marL="919163" indent="-461963" algn="just">
              <a:buFont typeface="Wingdings" pitchFamily="2" charset="2"/>
              <a:buChar char="Ø"/>
            </a:pPr>
            <a:r>
              <a:rPr lang="en-US" dirty="0" smtClean="0"/>
              <a:t>Two Master/Slave SPI Serial Interface</a:t>
            </a:r>
          </a:p>
          <a:p>
            <a:pPr marL="919163" indent="-461963" algn="just">
              <a:buFont typeface="Wingdings" pitchFamily="2" charset="2"/>
              <a:buChar char="Ø"/>
            </a:pPr>
            <a:r>
              <a:rPr lang="en-US" dirty="0" smtClean="0"/>
              <a:t>One Programmable Serial USART </a:t>
            </a:r>
          </a:p>
          <a:p>
            <a:pPr marL="919163" indent="-461963" algn="just">
              <a:buFont typeface="Wingdings" pitchFamily="2" charset="2"/>
              <a:buChar char="Ø"/>
            </a:pPr>
            <a:r>
              <a:rPr lang="en-US" dirty="0" smtClean="0"/>
              <a:t>2-wire Serial Interface (Philips I2C compatible) </a:t>
            </a:r>
          </a:p>
          <a:p>
            <a:pPr marL="919163" indent="-461963" algn="just">
              <a:buFont typeface="Wingdings" pitchFamily="2" charset="2"/>
              <a:buChar char="Ø"/>
            </a:pPr>
            <a:r>
              <a:rPr lang="en-US" dirty="0" smtClean="0"/>
              <a:t>Programmable Watchdog Timer </a:t>
            </a:r>
          </a:p>
          <a:p>
            <a:pPr marL="919163" indent="-461963" algn="just">
              <a:buFont typeface="Wingdings" pitchFamily="2" charset="2"/>
              <a:buChar char="Ø"/>
            </a:pPr>
            <a:r>
              <a:rPr lang="en-US" dirty="0" smtClean="0"/>
              <a:t>One On-chip Analog Comparator</a:t>
            </a:r>
          </a:p>
          <a:p>
            <a:pPr marL="919163" indent="-461963" algn="just">
              <a:buFont typeface="Wingdings" pitchFamily="2" charset="2"/>
              <a:buChar char="Ø"/>
            </a:pPr>
            <a:r>
              <a:rPr lang="en-US" dirty="0" smtClean="0"/>
              <a:t>Interrupt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Pin Details of ATmega328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62484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71209"/>
            <a:ext cx="9144000" cy="5805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Pins ATmega328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6248400"/>
          </a:xfrm>
        </p:spPr>
        <p:txBody>
          <a:bodyPr>
            <a:normAutofit/>
          </a:bodyPr>
          <a:lstStyle/>
          <a:p>
            <a:r>
              <a:rPr lang="en-US" dirty="0" smtClean="0"/>
              <a:t>Port B – PB7 – PB0 (8)</a:t>
            </a:r>
          </a:p>
          <a:p>
            <a:r>
              <a:rPr lang="en-US" dirty="0" smtClean="0"/>
              <a:t>Port C – PC6 – PC0 (7)</a:t>
            </a:r>
          </a:p>
          <a:p>
            <a:r>
              <a:rPr lang="en-US" dirty="0" smtClean="0"/>
              <a:t>Port D – PD7 – PD0 (8)</a:t>
            </a:r>
          </a:p>
          <a:p>
            <a:r>
              <a:rPr lang="en-US" dirty="0" smtClean="0"/>
              <a:t>VCC &amp; GND (2)</a:t>
            </a:r>
          </a:p>
          <a:p>
            <a:r>
              <a:rPr lang="en-US" dirty="0" smtClean="0"/>
              <a:t>AVCC &amp; GND (2)</a:t>
            </a:r>
          </a:p>
          <a:p>
            <a:r>
              <a:rPr lang="en-US" dirty="0" err="1" smtClean="0"/>
              <a:t>Avref</a:t>
            </a:r>
            <a:r>
              <a:rPr lang="en-US" dirty="0" smtClean="0"/>
              <a:t> (1)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6248400"/>
          </a:xfrm>
        </p:spPr>
        <p:txBody>
          <a:bodyPr>
            <a:normAutofit/>
          </a:bodyPr>
          <a:lstStyle/>
          <a:p>
            <a:r>
              <a:rPr lang="en-US" dirty="0" err="1" smtClean="0"/>
              <a:t>Arduino</a:t>
            </a:r>
            <a:r>
              <a:rPr lang="en-US" dirty="0" smtClean="0"/>
              <a:t> IDE installation</a:t>
            </a:r>
          </a:p>
          <a:p>
            <a:r>
              <a:rPr lang="en-US" dirty="0" smtClean="0"/>
              <a:t>Application Development (as per syllabus)</a:t>
            </a:r>
          </a:p>
          <a:p>
            <a:r>
              <a:rPr lang="en-US" dirty="0" smtClean="0"/>
              <a:t>Protocols understanding.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Queries ?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304800"/>
            <a:ext cx="8229600" cy="1143000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533400"/>
            <a:ext cx="8915400" cy="6096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Arduino  Basics</a:t>
            </a:r>
          </a:p>
          <a:p>
            <a:r>
              <a:rPr lang="en-US" dirty="0" smtClean="0"/>
              <a:t>Arduino - When....</a:t>
            </a:r>
          </a:p>
          <a:p>
            <a:r>
              <a:rPr lang="en-US" dirty="0" smtClean="0"/>
              <a:t>What is AVR?</a:t>
            </a:r>
          </a:p>
          <a:p>
            <a:r>
              <a:rPr lang="en-US" dirty="0" smtClean="0"/>
              <a:t>Arduino Variants/Flavors</a:t>
            </a:r>
          </a:p>
          <a:p>
            <a:r>
              <a:rPr lang="en-US" dirty="0" smtClean="0"/>
              <a:t>What is Arduino Add-ons (Shields)</a:t>
            </a:r>
          </a:p>
          <a:p>
            <a:r>
              <a:rPr lang="en-US" dirty="0" smtClean="0"/>
              <a:t>How does Arduino shields look like?</a:t>
            </a:r>
          </a:p>
          <a:p>
            <a:r>
              <a:rPr lang="en-US" dirty="0" smtClean="0"/>
              <a:t>Arduino UNO - Board</a:t>
            </a:r>
          </a:p>
          <a:p>
            <a:r>
              <a:rPr lang="en-US" dirty="0" smtClean="0"/>
              <a:t>On board Features – Arduino UNO</a:t>
            </a:r>
          </a:p>
          <a:p>
            <a:r>
              <a:rPr lang="en-US" dirty="0" smtClean="0"/>
              <a:t>Specific Pin Details of Arduino UNO</a:t>
            </a:r>
          </a:p>
          <a:p>
            <a:r>
              <a:rPr lang="en-US" dirty="0" smtClean="0"/>
              <a:t>AVR Architecture</a:t>
            </a:r>
          </a:p>
          <a:p>
            <a:r>
              <a:rPr lang="en-US" dirty="0" smtClean="0"/>
              <a:t>ATmega328 – Features Overview</a:t>
            </a:r>
          </a:p>
          <a:p>
            <a:r>
              <a:rPr lang="en-US" dirty="0" smtClean="0"/>
              <a:t>Pin Details of ATmega328 </a:t>
            </a:r>
          </a:p>
          <a:p>
            <a:r>
              <a:rPr lang="en-US" dirty="0" smtClean="0"/>
              <a:t>Pin Map b/w ATmega328 &amp; Arduino Uno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304800"/>
            <a:ext cx="8229600" cy="1143000"/>
          </a:xfrm>
        </p:spPr>
        <p:txBody>
          <a:bodyPr/>
          <a:lstStyle/>
          <a:p>
            <a:r>
              <a:rPr lang="en-US" dirty="0" smtClean="0"/>
              <a:t>Arduino 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533400"/>
            <a:ext cx="8915400" cy="60960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What is Arduino?</a:t>
            </a:r>
          </a:p>
          <a:p>
            <a:pPr lvl="1" algn="just"/>
            <a:r>
              <a:rPr lang="en-US" dirty="0" smtClean="0"/>
              <a:t>It's an open source electronics prototyping platform:</a:t>
            </a:r>
          </a:p>
          <a:p>
            <a:pPr lvl="1" algn="just"/>
            <a:r>
              <a:rPr lang="en-US" b="1" u="sng" dirty="0" smtClean="0"/>
              <a:t>Open source:</a:t>
            </a:r>
            <a:r>
              <a:rPr lang="en-US" dirty="0" smtClean="0"/>
              <a:t>  resources that can be used, redistributed or</a:t>
            </a:r>
            <a:r>
              <a:rPr lang="hr-HR" dirty="0" smtClean="0"/>
              <a:t> </a:t>
            </a:r>
            <a:r>
              <a:rPr lang="en-US" dirty="0" smtClean="0"/>
              <a:t>rewritten free of charge, often software or hardware.</a:t>
            </a:r>
          </a:p>
          <a:p>
            <a:pPr lvl="1" algn="just"/>
            <a:r>
              <a:rPr lang="en-US" b="1" u="sng" dirty="0" smtClean="0"/>
              <a:t>Electronics:</a:t>
            </a:r>
            <a:r>
              <a:rPr lang="en-US" dirty="0" smtClean="0"/>
              <a:t>  technology which makes use of the controlled motion</a:t>
            </a:r>
            <a:r>
              <a:rPr lang="hr-HR" dirty="0" smtClean="0"/>
              <a:t> </a:t>
            </a:r>
            <a:r>
              <a:rPr lang="en-US" dirty="0" smtClean="0"/>
              <a:t>of electrons through different media.</a:t>
            </a:r>
          </a:p>
          <a:p>
            <a:pPr lvl="1" algn="just"/>
            <a:r>
              <a:rPr lang="en-US" b="1" u="sng" dirty="0" smtClean="0"/>
              <a:t>Prototyping:</a:t>
            </a:r>
            <a:r>
              <a:rPr lang="en-US" dirty="0" smtClean="0"/>
              <a:t>  an original form that can serve as a basis or</a:t>
            </a:r>
            <a:r>
              <a:rPr lang="hr-HR" dirty="0" smtClean="0"/>
              <a:t> standard for other things.</a:t>
            </a:r>
          </a:p>
          <a:p>
            <a:pPr lvl="1" algn="just"/>
            <a:r>
              <a:rPr lang="en-US" b="1" u="sng" dirty="0" smtClean="0"/>
              <a:t>Platform:</a:t>
            </a:r>
            <a:r>
              <a:rPr lang="en-US" dirty="0" smtClean="0"/>
              <a:t>  hardware architecture with software framework on which</a:t>
            </a:r>
            <a:r>
              <a:rPr lang="hr-HR" dirty="0" smtClean="0"/>
              <a:t> other software can run.</a:t>
            </a:r>
            <a:endParaRPr lang="en-US" dirty="0" smtClean="0"/>
          </a:p>
          <a:p>
            <a:pPr lvl="1" algn="just">
              <a:buNone/>
            </a:pPr>
            <a:r>
              <a:rPr lang="en-US" dirty="0" smtClean="0"/>
              <a:t>	</a:t>
            </a:r>
            <a:endParaRPr lang="hr-HR" dirty="0" smtClean="0"/>
          </a:p>
          <a:p>
            <a:pPr lvl="1"/>
            <a:endParaRPr lang="hr-HR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304800"/>
            <a:ext cx="8229600" cy="1143000"/>
          </a:xfrm>
        </p:spPr>
        <p:txBody>
          <a:bodyPr/>
          <a:lstStyle/>
          <a:p>
            <a:r>
              <a:rPr lang="en-US" dirty="0" smtClean="0"/>
              <a:t>Cont…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533400"/>
            <a:ext cx="8915400" cy="6096000"/>
          </a:xfrm>
        </p:spPr>
        <p:txBody>
          <a:bodyPr>
            <a:normAutofit/>
          </a:bodyPr>
          <a:lstStyle/>
          <a:p>
            <a:pPr lvl="1" algn="just">
              <a:buNone/>
            </a:pPr>
            <a:r>
              <a:rPr lang="en-US" dirty="0" smtClean="0"/>
              <a:t>	Arduino consists of both a physical programmable circuit board (often referred to as a microcontroller) and a piece of software, or IDE (Integrated Development Environment) that runs on your computer, used to write and upload computer code to the physical board.</a:t>
            </a:r>
            <a:endParaRPr lang="hr-HR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304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Arduino - When </a:t>
            </a:r>
            <a:r>
              <a:rPr lang="en-US" dirty="0" err="1" smtClean="0"/>
              <a:t>Where,Who</a:t>
            </a:r>
            <a:r>
              <a:rPr lang="en-US" dirty="0" smtClean="0"/>
              <a:t> &amp; What?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915400" cy="6096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In </a:t>
            </a:r>
            <a:r>
              <a:rPr lang="en-US" b="1" u="sng" dirty="0" smtClean="0"/>
              <a:t>2005</a:t>
            </a:r>
            <a:r>
              <a:rPr lang="en-US" dirty="0" smtClean="0"/>
              <a:t> by </a:t>
            </a:r>
            <a:r>
              <a:rPr lang="en-US" b="1" u="sng" dirty="0" smtClean="0"/>
              <a:t>Massimo </a:t>
            </a:r>
            <a:r>
              <a:rPr lang="en-US" b="1" u="sng" dirty="0" err="1" smtClean="0"/>
              <a:t>Banzi</a:t>
            </a:r>
            <a:r>
              <a:rPr lang="en-US" b="1" u="sng" dirty="0" smtClean="0"/>
              <a:t> </a:t>
            </a:r>
            <a:r>
              <a:rPr lang="en-US" dirty="0" smtClean="0"/>
              <a:t>&amp; </a:t>
            </a:r>
            <a:r>
              <a:rPr lang="en-US" b="1" u="sng" dirty="0" smtClean="0"/>
              <a:t>David </a:t>
            </a:r>
            <a:r>
              <a:rPr lang="en-US" b="1" u="sng" dirty="0" err="1" smtClean="0"/>
              <a:t>Cuartielles</a:t>
            </a:r>
            <a:endParaRPr lang="en-US" sz="500" b="1" u="sng" dirty="0" smtClean="0"/>
          </a:p>
          <a:p>
            <a:pPr>
              <a:defRPr/>
            </a:pPr>
            <a:r>
              <a:rPr lang="en-US" altLang="en-US" dirty="0" smtClean="0"/>
              <a:t>“</a:t>
            </a:r>
            <a:r>
              <a:rPr lang="en-US" dirty="0" smtClean="0"/>
              <a:t>Strong Friend</a:t>
            </a:r>
            <a:r>
              <a:rPr lang="en-US" altLang="en-US" dirty="0" smtClean="0"/>
              <a:t>”</a:t>
            </a:r>
            <a:r>
              <a:rPr lang="en-US" dirty="0" smtClean="0"/>
              <a:t> Created in </a:t>
            </a:r>
            <a:r>
              <a:rPr lang="en-US" b="1" u="sng" dirty="0" err="1" smtClean="0"/>
              <a:t>Ivrea</a:t>
            </a:r>
            <a:r>
              <a:rPr lang="en-US" b="1" u="sng" dirty="0" smtClean="0"/>
              <a:t>, Italy</a:t>
            </a:r>
            <a:r>
              <a:rPr lang="en-US" dirty="0" smtClean="0"/>
              <a:t> </a:t>
            </a:r>
          </a:p>
          <a:p>
            <a:pPr>
              <a:defRPr/>
            </a:pPr>
            <a:r>
              <a:rPr lang="en-US" b="1" u="sng" dirty="0" smtClean="0"/>
              <a:t>Open Source Hardware</a:t>
            </a:r>
            <a:r>
              <a:rPr lang="en-US" u="sng" dirty="0" smtClean="0"/>
              <a:t> </a:t>
            </a:r>
            <a:r>
              <a:rPr lang="en-US" dirty="0" smtClean="0"/>
              <a:t>(Using Atmel Processor)</a:t>
            </a:r>
            <a:endParaRPr lang="en-US" sz="500" dirty="0" smtClean="0"/>
          </a:p>
          <a:p>
            <a:pPr>
              <a:defRPr/>
            </a:pPr>
            <a:r>
              <a:rPr lang="en-US" b="1" u="sng" dirty="0" smtClean="0"/>
              <a:t>Software:</a:t>
            </a:r>
            <a:r>
              <a:rPr lang="en-US" dirty="0" smtClean="0"/>
              <a:t> Coding is accessible &amp; transferrable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(C++, Processing, java)</a:t>
            </a:r>
          </a:p>
          <a:p>
            <a:pPr>
              <a:buNone/>
              <a:defRPr/>
            </a:pPr>
            <a:endParaRPr lang="en-US" dirty="0" smtClean="0"/>
          </a:p>
          <a:p>
            <a:pPr algn="just">
              <a:defRPr/>
            </a:pPr>
            <a:r>
              <a:rPr lang="en-US" b="1" u="sng" dirty="0" smtClean="0"/>
              <a:t>Purpose:</a:t>
            </a:r>
            <a:r>
              <a:rPr lang="en-US" dirty="0" smtClean="0"/>
              <a:t> Creating the electronics fast, rapid Prototyping the concept, Time and cost efficient, serves hobbyists. 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3048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What is AVR?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915400" cy="6096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RISC Architecture – Reduced Instruction Set Computer Architecture</a:t>
            </a:r>
          </a:p>
          <a:p>
            <a:pPr>
              <a:defRPr/>
            </a:pPr>
            <a:r>
              <a:rPr lang="en-US" dirty="0" smtClean="0"/>
              <a:t>AVR Developed  - 1996 – Atmel Corporation -  Structural Design by </a:t>
            </a:r>
            <a:r>
              <a:rPr lang="en-US" b="1" u="sng" dirty="0" smtClean="0"/>
              <a:t>A</a:t>
            </a:r>
            <a:r>
              <a:rPr lang="en-US" dirty="0" smtClean="0"/>
              <a:t>lf-</a:t>
            </a:r>
            <a:r>
              <a:rPr lang="en-US" dirty="0" err="1" smtClean="0"/>
              <a:t>Egil</a:t>
            </a:r>
            <a:r>
              <a:rPr lang="en-US" dirty="0" smtClean="0"/>
              <a:t> </a:t>
            </a:r>
            <a:r>
              <a:rPr lang="en-US" dirty="0" err="1" smtClean="0"/>
              <a:t>Bogen</a:t>
            </a:r>
            <a:r>
              <a:rPr lang="en-US" dirty="0" smtClean="0"/>
              <a:t> and </a:t>
            </a:r>
            <a:r>
              <a:rPr lang="en-US" b="1" u="sng" dirty="0" err="1" smtClean="0"/>
              <a:t>V</a:t>
            </a:r>
            <a:r>
              <a:rPr lang="en-US" dirty="0" err="1" smtClean="0"/>
              <a:t>egard</a:t>
            </a:r>
            <a:r>
              <a:rPr lang="en-US" dirty="0" smtClean="0"/>
              <a:t> </a:t>
            </a:r>
            <a:r>
              <a:rPr lang="en-US" dirty="0" err="1" smtClean="0"/>
              <a:t>Wollan</a:t>
            </a:r>
            <a:r>
              <a:rPr lang="en-US" dirty="0" smtClean="0"/>
              <a:t> </a:t>
            </a:r>
            <a:r>
              <a:rPr lang="en-US" b="1" u="sng" dirty="0" smtClean="0"/>
              <a:t>R</a:t>
            </a:r>
            <a:r>
              <a:rPr lang="en-US" dirty="0" smtClean="0"/>
              <a:t>ISC also known as AVR</a:t>
            </a:r>
            <a:r>
              <a:rPr lang="en-US" b="1" dirty="0" smtClean="0"/>
              <a:t> - </a:t>
            </a:r>
            <a:r>
              <a:rPr lang="en-US" dirty="0" smtClean="0"/>
              <a:t>Advanced Virtual RISC. 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81000"/>
            <a:ext cx="8229600" cy="1143000"/>
          </a:xfrm>
        </p:spPr>
        <p:txBody>
          <a:bodyPr/>
          <a:lstStyle/>
          <a:p>
            <a:r>
              <a:rPr lang="en-US" dirty="0" smtClean="0"/>
              <a:t>Arduino Variants/Flavors</a:t>
            </a:r>
            <a:endParaRPr lang="en-US" dirty="0"/>
          </a:p>
        </p:txBody>
      </p:sp>
      <p:pic>
        <p:nvPicPr>
          <p:cNvPr id="4" name="Picture 4" descr="Arduino Boards listed, tabulated with all of their technical specifications.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765008"/>
            <a:ext cx="9144001" cy="539241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810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What is Arduino Add-ons (Shields)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/>
          <a:lstStyle/>
          <a:p>
            <a:r>
              <a:rPr lang="en-US" dirty="0" smtClean="0"/>
              <a:t>TFT Touch Screen </a:t>
            </a:r>
          </a:p>
          <a:p>
            <a:r>
              <a:rPr lang="en-US" dirty="0" smtClean="0"/>
              <a:t>Data logger </a:t>
            </a:r>
          </a:p>
          <a:p>
            <a:r>
              <a:rPr lang="en-US" dirty="0" smtClean="0"/>
              <a:t>Motor/Servo shield </a:t>
            </a:r>
          </a:p>
          <a:p>
            <a:r>
              <a:rPr lang="en-US" dirty="0" smtClean="0"/>
              <a:t>Ethernet shield </a:t>
            </a:r>
          </a:p>
          <a:p>
            <a:r>
              <a:rPr lang="en-US" dirty="0" smtClean="0"/>
              <a:t>Audio wave shield </a:t>
            </a:r>
          </a:p>
          <a:p>
            <a:r>
              <a:rPr lang="en-US" dirty="0" smtClean="0"/>
              <a:t>Cellular/GSM shield </a:t>
            </a:r>
          </a:p>
          <a:p>
            <a:r>
              <a:rPr lang="en-US" dirty="0" err="1" smtClean="0"/>
              <a:t>WiFi</a:t>
            </a:r>
            <a:r>
              <a:rPr lang="en-US" dirty="0" smtClean="0"/>
              <a:t> shield </a:t>
            </a:r>
          </a:p>
          <a:p>
            <a:r>
              <a:rPr lang="en-US" dirty="0" smtClean="0"/>
              <a:t>Proto-shield </a:t>
            </a:r>
          </a:p>
          <a:p>
            <a:pPr lvl="1">
              <a:buNone/>
            </a:pPr>
            <a:r>
              <a:rPr lang="en-US" dirty="0" smtClean="0"/>
              <a:t>• ...many more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does Arduino shields look like?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4546" y="1600200"/>
            <a:ext cx="555490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1085</TotalTime>
  <Words>555</Words>
  <Application>Microsoft Office PowerPoint</Application>
  <PresentationFormat>On-screen Show (4:3)</PresentationFormat>
  <Paragraphs>100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Arduino Hardware </vt:lpstr>
      <vt:lpstr>Outline</vt:lpstr>
      <vt:lpstr>Arduino  Basics</vt:lpstr>
      <vt:lpstr>Cont…</vt:lpstr>
      <vt:lpstr>Arduino - When Where,Who &amp; What?</vt:lpstr>
      <vt:lpstr>What is AVR?</vt:lpstr>
      <vt:lpstr>Arduino Variants/Flavors</vt:lpstr>
      <vt:lpstr>What is Arduino Add-ons (Shields)</vt:lpstr>
      <vt:lpstr>How does Arduino shields look like?</vt:lpstr>
      <vt:lpstr>Arduino UNO - Board</vt:lpstr>
      <vt:lpstr>On board Features – Arduino UNO</vt:lpstr>
      <vt:lpstr>Cont…</vt:lpstr>
      <vt:lpstr>Specific Pin Details of Arduino UNO</vt:lpstr>
      <vt:lpstr>AVR Architecture</vt:lpstr>
      <vt:lpstr>ATmega328 – Features Overview</vt:lpstr>
      <vt:lpstr>Pin Details of ATmega328 </vt:lpstr>
      <vt:lpstr>Pins ATmega328 </vt:lpstr>
      <vt:lpstr>Next</vt:lpstr>
      <vt:lpstr>Queries ?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Experiment 7 Timer Programming: </dc:title>
  <dc:creator>Vijay Kumar</dc:creator>
  <cp:lastModifiedBy>Super User</cp:lastModifiedBy>
  <cp:revision>333</cp:revision>
  <dcterms:created xsi:type="dcterms:W3CDTF">2019-03-15T04:25:42Z</dcterms:created>
  <dcterms:modified xsi:type="dcterms:W3CDTF">2020-09-09T16:50:04Z</dcterms:modified>
</cp:coreProperties>
</file>