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9" r:id="rId3"/>
    <p:sldId id="268" r:id="rId4"/>
    <p:sldId id="299" r:id="rId5"/>
    <p:sldId id="300" r:id="rId6"/>
    <p:sldId id="272" r:id="rId7"/>
    <p:sldId id="290" r:id="rId8"/>
    <p:sldId id="853" r:id="rId9"/>
    <p:sldId id="854" r:id="rId10"/>
    <p:sldId id="270" r:id="rId11"/>
    <p:sldId id="271" r:id="rId12"/>
    <p:sldId id="849" r:id="rId13"/>
    <p:sldId id="850" r:id="rId14"/>
    <p:sldId id="859" r:id="rId15"/>
    <p:sldId id="860" r:id="rId16"/>
    <p:sldId id="861" r:id="rId17"/>
    <p:sldId id="862" r:id="rId18"/>
    <p:sldId id="863" r:id="rId19"/>
    <p:sldId id="851" r:id="rId20"/>
    <p:sldId id="8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mohan Sharma" initials="MS" lastIdx="1" clrIdx="0">
    <p:extLst>
      <p:ext uri="{19B8F6BF-5375-455C-9EA6-DF929625EA0E}">
        <p15:presenceInfo xmlns:p15="http://schemas.microsoft.com/office/powerpoint/2012/main" userId="030488c2117e45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5701" autoAdjust="0"/>
  </p:normalViewPr>
  <p:slideViewPr>
    <p:cSldViewPr>
      <p:cViewPr>
        <p:scale>
          <a:sx n="66" d="100"/>
          <a:sy n="66" d="100"/>
        </p:scale>
        <p:origin x="133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eep Kaur" userId="8a51e1539ecb5dba" providerId="LiveId" clId="{93D00CBE-66EF-4D25-9AF8-3A5B4C08F219}"/>
    <pc:docChg chg="undo custSel addSld modSld sldOrd">
      <pc:chgData name="Amandeep Kaur" userId="8a51e1539ecb5dba" providerId="LiveId" clId="{93D00CBE-66EF-4D25-9AF8-3A5B4C08F219}" dt="2023-07-30T11:42:46.766" v="96"/>
      <pc:docMkLst>
        <pc:docMk/>
      </pc:docMkLst>
      <pc:sldChg chg="ord">
        <pc:chgData name="Amandeep Kaur" userId="8a51e1539ecb5dba" providerId="LiveId" clId="{93D00CBE-66EF-4D25-9AF8-3A5B4C08F219}" dt="2023-07-30T11:42:46.766" v="96"/>
        <pc:sldMkLst>
          <pc:docMk/>
          <pc:sldMk cId="0" sldId="256"/>
        </pc:sldMkLst>
      </pc:sldChg>
      <pc:sldChg chg="modSp mod">
        <pc:chgData name="Amandeep Kaur" userId="8a51e1539ecb5dba" providerId="LiveId" clId="{93D00CBE-66EF-4D25-9AF8-3A5B4C08F219}" dt="2023-07-30T11:40:34.456" v="94" actId="5793"/>
        <pc:sldMkLst>
          <pc:docMk/>
          <pc:sldMk cId="3207000169" sldId="269"/>
        </pc:sldMkLst>
        <pc:spChg chg="mod">
          <ac:chgData name="Amandeep Kaur" userId="8a51e1539ecb5dba" providerId="LiveId" clId="{93D00CBE-66EF-4D25-9AF8-3A5B4C08F219}" dt="2023-07-30T11:40:34.456" v="94" actId="5793"/>
          <ac:spMkLst>
            <pc:docMk/>
            <pc:sldMk cId="3207000169" sldId="269"/>
            <ac:spMk id="5" creationId="{ABF96D31-54D0-4A1B-BBBE-AB7565EE4865}"/>
          </ac:spMkLst>
        </pc:spChg>
      </pc:sldChg>
      <pc:sldChg chg="modSp mod">
        <pc:chgData name="Amandeep Kaur" userId="8a51e1539ecb5dba" providerId="LiveId" clId="{93D00CBE-66EF-4D25-9AF8-3A5B4C08F219}" dt="2023-07-30T11:39:26.602" v="91" actId="14100"/>
        <pc:sldMkLst>
          <pc:docMk/>
          <pc:sldMk cId="4232280453" sldId="270"/>
        </pc:sldMkLst>
        <pc:graphicFrameChg chg="mod modGraphic">
          <ac:chgData name="Amandeep Kaur" userId="8a51e1539ecb5dba" providerId="LiveId" clId="{93D00CBE-66EF-4D25-9AF8-3A5B4C08F219}" dt="2023-07-30T11:39:26.602" v="91" actId="14100"/>
          <ac:graphicFrameMkLst>
            <pc:docMk/>
            <pc:sldMk cId="4232280453" sldId="270"/>
            <ac:graphicFrameMk id="2" creationId="{CCD3B704-E313-4BBD-9893-1A2BB536C133}"/>
          </ac:graphicFrameMkLst>
        </pc:graphicFrameChg>
      </pc:sldChg>
      <pc:sldChg chg="modSp mod">
        <pc:chgData name="Amandeep Kaur" userId="8a51e1539ecb5dba" providerId="LiveId" clId="{93D00CBE-66EF-4D25-9AF8-3A5B4C08F219}" dt="2023-07-30T11:33:33.665" v="47" actId="20577"/>
        <pc:sldMkLst>
          <pc:docMk/>
          <pc:sldMk cId="2287706684" sldId="858"/>
        </pc:sldMkLst>
        <pc:spChg chg="mod">
          <ac:chgData name="Amandeep Kaur" userId="8a51e1539ecb5dba" providerId="LiveId" clId="{93D00CBE-66EF-4D25-9AF8-3A5B4C08F219}" dt="2023-07-30T11:33:33.665" v="47" actId="20577"/>
          <ac:spMkLst>
            <pc:docMk/>
            <pc:sldMk cId="2287706684" sldId="858"/>
            <ac:spMk id="4" creationId="{00000000-0000-0000-0000-000000000000}"/>
          </ac:spMkLst>
        </pc:spChg>
      </pc:sldChg>
      <pc:sldChg chg="addSp delSp modSp new mod">
        <pc:chgData name="Amandeep Kaur" userId="8a51e1539ecb5dba" providerId="LiveId" clId="{93D00CBE-66EF-4D25-9AF8-3A5B4C08F219}" dt="2023-07-30T11:21:31.947" v="4" actId="478"/>
        <pc:sldMkLst>
          <pc:docMk/>
          <pc:sldMk cId="3908308488" sldId="859"/>
        </pc:sldMkLst>
        <pc:spChg chg="del">
          <ac:chgData name="Amandeep Kaur" userId="8a51e1539ecb5dba" providerId="LiveId" clId="{93D00CBE-66EF-4D25-9AF8-3A5B4C08F219}" dt="2023-07-30T11:21:31.947" v="4" actId="478"/>
          <ac:spMkLst>
            <pc:docMk/>
            <pc:sldMk cId="3908308488" sldId="859"/>
            <ac:spMk id="2" creationId="{35E2FE3F-4729-823D-551E-F16E5857C62D}"/>
          </ac:spMkLst>
        </pc:spChg>
        <pc:picChg chg="add mod">
          <ac:chgData name="Amandeep Kaur" userId="8a51e1539ecb5dba" providerId="LiveId" clId="{93D00CBE-66EF-4D25-9AF8-3A5B4C08F219}" dt="2023-07-30T11:21:25.192" v="3" actId="14100"/>
          <ac:picMkLst>
            <pc:docMk/>
            <pc:sldMk cId="3908308488" sldId="859"/>
            <ac:picMk id="5" creationId="{89018048-6978-BB13-8A2C-BCBDD0B3834A}"/>
          </ac:picMkLst>
        </pc:picChg>
      </pc:sldChg>
      <pc:sldChg chg="addSp delSp modSp new mod">
        <pc:chgData name="Amandeep Kaur" userId="8a51e1539ecb5dba" providerId="LiveId" clId="{93D00CBE-66EF-4D25-9AF8-3A5B4C08F219}" dt="2023-07-30T11:23:40.996" v="12" actId="14100"/>
        <pc:sldMkLst>
          <pc:docMk/>
          <pc:sldMk cId="3065301737" sldId="860"/>
        </pc:sldMkLst>
        <pc:spChg chg="del">
          <ac:chgData name="Amandeep Kaur" userId="8a51e1539ecb5dba" providerId="LiveId" clId="{93D00CBE-66EF-4D25-9AF8-3A5B4C08F219}" dt="2023-07-30T11:23:27.232" v="7" actId="478"/>
          <ac:spMkLst>
            <pc:docMk/>
            <pc:sldMk cId="3065301737" sldId="860"/>
            <ac:spMk id="2" creationId="{71F931E4-75C4-6FF9-92A8-77700BEEBCD1}"/>
          </ac:spMkLst>
        </pc:spChg>
        <pc:spChg chg="del">
          <ac:chgData name="Amandeep Kaur" userId="8a51e1539ecb5dba" providerId="LiveId" clId="{93D00CBE-66EF-4D25-9AF8-3A5B4C08F219}" dt="2023-07-30T11:23:30.424" v="8" actId="478"/>
          <ac:spMkLst>
            <pc:docMk/>
            <pc:sldMk cId="3065301737" sldId="860"/>
            <ac:spMk id="3" creationId="{17ACD0F6-D306-C2AD-A1F6-7C45B6531DC8}"/>
          </ac:spMkLst>
        </pc:spChg>
        <pc:picChg chg="add mod">
          <ac:chgData name="Amandeep Kaur" userId="8a51e1539ecb5dba" providerId="LiveId" clId="{93D00CBE-66EF-4D25-9AF8-3A5B4C08F219}" dt="2023-07-30T11:23:40.996" v="12" actId="14100"/>
          <ac:picMkLst>
            <pc:docMk/>
            <pc:sldMk cId="3065301737" sldId="860"/>
            <ac:picMk id="5" creationId="{C456327E-37C7-13C9-0BAA-6E3836E65B37}"/>
          </ac:picMkLst>
        </pc:picChg>
      </pc:sldChg>
      <pc:sldChg chg="addSp delSp modSp new mod">
        <pc:chgData name="Amandeep Kaur" userId="8a51e1539ecb5dba" providerId="LiveId" clId="{93D00CBE-66EF-4D25-9AF8-3A5B4C08F219}" dt="2023-07-30T11:25:01.528" v="21" actId="14100"/>
        <pc:sldMkLst>
          <pc:docMk/>
          <pc:sldMk cId="203947387" sldId="861"/>
        </pc:sldMkLst>
        <pc:spChg chg="del">
          <ac:chgData name="Amandeep Kaur" userId="8a51e1539ecb5dba" providerId="LiveId" clId="{93D00CBE-66EF-4D25-9AF8-3A5B4C08F219}" dt="2023-07-30T11:24:48.247" v="15" actId="478"/>
          <ac:spMkLst>
            <pc:docMk/>
            <pc:sldMk cId="203947387" sldId="861"/>
            <ac:spMk id="2" creationId="{FCD225EC-D14B-3FF4-DFD9-FBDA958BD4FF}"/>
          </ac:spMkLst>
        </pc:spChg>
        <pc:spChg chg="del">
          <ac:chgData name="Amandeep Kaur" userId="8a51e1539ecb5dba" providerId="LiveId" clId="{93D00CBE-66EF-4D25-9AF8-3A5B4C08F219}" dt="2023-07-30T11:24:45.850" v="14" actId="478"/>
          <ac:spMkLst>
            <pc:docMk/>
            <pc:sldMk cId="203947387" sldId="861"/>
            <ac:spMk id="3" creationId="{3A7B2F5F-9754-7FE9-26B3-5C1E3D1401AB}"/>
          </ac:spMkLst>
        </pc:spChg>
        <pc:picChg chg="add mod">
          <ac:chgData name="Amandeep Kaur" userId="8a51e1539ecb5dba" providerId="LiveId" clId="{93D00CBE-66EF-4D25-9AF8-3A5B4C08F219}" dt="2023-07-30T11:25:01.528" v="21" actId="14100"/>
          <ac:picMkLst>
            <pc:docMk/>
            <pc:sldMk cId="203947387" sldId="861"/>
            <ac:picMk id="5" creationId="{43B7DB46-45D7-EE3C-5705-063F30D4CEFA}"/>
          </ac:picMkLst>
        </pc:picChg>
      </pc:sldChg>
      <pc:sldChg chg="addSp delSp modSp new mod">
        <pc:chgData name="Amandeep Kaur" userId="8a51e1539ecb5dba" providerId="LiveId" clId="{93D00CBE-66EF-4D25-9AF8-3A5B4C08F219}" dt="2023-07-30T11:30:02.826" v="30" actId="14100"/>
        <pc:sldMkLst>
          <pc:docMk/>
          <pc:sldMk cId="3154448997" sldId="862"/>
        </pc:sldMkLst>
        <pc:spChg chg="del">
          <ac:chgData name="Amandeep Kaur" userId="8a51e1539ecb5dba" providerId="LiveId" clId="{93D00CBE-66EF-4D25-9AF8-3A5B4C08F219}" dt="2023-07-30T11:29:12.216" v="24" actId="478"/>
          <ac:spMkLst>
            <pc:docMk/>
            <pc:sldMk cId="3154448997" sldId="862"/>
            <ac:spMk id="2" creationId="{20829AB9-D42E-2D0A-D8C0-5F0B270D3472}"/>
          </ac:spMkLst>
        </pc:spChg>
        <pc:spChg chg="del">
          <ac:chgData name="Amandeep Kaur" userId="8a51e1539ecb5dba" providerId="LiveId" clId="{93D00CBE-66EF-4D25-9AF8-3A5B4C08F219}" dt="2023-07-30T11:29:08.869" v="23" actId="478"/>
          <ac:spMkLst>
            <pc:docMk/>
            <pc:sldMk cId="3154448997" sldId="862"/>
            <ac:spMk id="3" creationId="{7796A960-6F83-F92C-1D6E-0444B023BDEF}"/>
          </ac:spMkLst>
        </pc:spChg>
        <pc:picChg chg="add del">
          <ac:chgData name="Amandeep Kaur" userId="8a51e1539ecb5dba" providerId="LiveId" clId="{93D00CBE-66EF-4D25-9AF8-3A5B4C08F219}" dt="2023-07-30T11:29:18.292" v="26" actId="478"/>
          <ac:picMkLst>
            <pc:docMk/>
            <pc:sldMk cId="3154448997" sldId="862"/>
            <ac:picMk id="5" creationId="{85F13309-FA40-B913-EB68-5CBDCE00411F}"/>
          </ac:picMkLst>
        </pc:picChg>
        <pc:picChg chg="add mod">
          <ac:chgData name="Amandeep Kaur" userId="8a51e1539ecb5dba" providerId="LiveId" clId="{93D00CBE-66EF-4D25-9AF8-3A5B4C08F219}" dt="2023-07-30T11:30:02.826" v="30" actId="14100"/>
          <ac:picMkLst>
            <pc:docMk/>
            <pc:sldMk cId="3154448997" sldId="862"/>
            <ac:picMk id="7" creationId="{48D6A865-C937-84F8-92B8-281F010FA0E0}"/>
          </ac:picMkLst>
        </pc:picChg>
      </pc:sldChg>
      <pc:sldChg chg="addSp delSp modSp new mod">
        <pc:chgData name="Amandeep Kaur" userId="8a51e1539ecb5dba" providerId="LiveId" clId="{93D00CBE-66EF-4D25-9AF8-3A5B4C08F219}" dt="2023-07-30T11:31:16.899" v="38" actId="14100"/>
        <pc:sldMkLst>
          <pc:docMk/>
          <pc:sldMk cId="1107760569" sldId="863"/>
        </pc:sldMkLst>
        <pc:spChg chg="del mod">
          <ac:chgData name="Amandeep Kaur" userId="8a51e1539ecb5dba" providerId="LiveId" clId="{93D00CBE-66EF-4D25-9AF8-3A5B4C08F219}" dt="2023-07-30T11:31:08.137" v="34" actId="478"/>
          <ac:spMkLst>
            <pc:docMk/>
            <pc:sldMk cId="1107760569" sldId="863"/>
            <ac:spMk id="2" creationId="{270B4500-16B2-1D34-98DE-C3BA8E33D54F}"/>
          </ac:spMkLst>
        </pc:spChg>
        <pc:spChg chg="del">
          <ac:chgData name="Amandeep Kaur" userId="8a51e1539ecb5dba" providerId="LiveId" clId="{93D00CBE-66EF-4D25-9AF8-3A5B4C08F219}" dt="2023-07-30T11:31:04.200" v="32" actId="478"/>
          <ac:spMkLst>
            <pc:docMk/>
            <pc:sldMk cId="1107760569" sldId="863"/>
            <ac:spMk id="3" creationId="{8B70E50B-F8E7-3154-708D-48BB451A77EE}"/>
          </ac:spMkLst>
        </pc:spChg>
        <pc:picChg chg="add mod">
          <ac:chgData name="Amandeep Kaur" userId="8a51e1539ecb5dba" providerId="LiveId" clId="{93D00CBE-66EF-4D25-9AF8-3A5B4C08F219}" dt="2023-07-30T11:31:16.899" v="38" actId="14100"/>
          <ac:picMkLst>
            <pc:docMk/>
            <pc:sldMk cId="1107760569" sldId="863"/>
            <ac:picMk id="5" creationId="{4BAEE650-D068-4391-D192-88DC0A5426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AB28-714D-4992-9F04-84F3C276D9BF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B57B-A17E-489D-8C86-9753E24E61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8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96E9AE-60FC-4E46-BD1A-B060946B5DA5}" type="datetimeFigureOut">
              <a:rPr lang="en-US" smtClean="0"/>
              <a:pPr/>
              <a:t>7/30/2023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advanced-laravel" TargetMode="External"/><Relationship Id="rId2" Type="http://schemas.openxmlformats.org/officeDocument/2006/relationships/hyperlink" Target="https://www.coursera.org/specializations/web-desig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database-applications-php" TargetMode="External"/><Relationship Id="rId4" Type="http://schemas.openxmlformats.org/officeDocument/2006/relationships/hyperlink" Target="https://www.coursera.org/learn/web-applications-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1870"/>
            <a:ext cx="6800800" cy="1693354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/>
              <a:t>Amandeep </a:t>
            </a:r>
            <a:r>
              <a:rPr lang="en-IN" sz="3200" b="1" dirty="0"/>
              <a:t>Kaur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School of Computer Applications</a:t>
            </a:r>
          </a:p>
          <a:p>
            <a:r>
              <a:rPr lang="en-IN" dirty="0"/>
              <a:t>Lovely Professional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412776"/>
            <a:ext cx="9001000" cy="1872208"/>
          </a:xfrm>
        </p:spPr>
        <p:txBody>
          <a:bodyPr>
            <a:normAutofit fontScale="90000"/>
          </a:bodyPr>
          <a:lstStyle/>
          <a:p>
            <a:r>
              <a:rPr lang="en-IN" sz="4200" b="1" dirty="0"/>
              <a:t>CAP777: </a:t>
            </a:r>
            <a:r>
              <a:rPr lang="en-US" sz="4200" b="1" dirty="0"/>
              <a:t>WEB DEVELOPMMENT USING PHP</a:t>
            </a:r>
            <a:br>
              <a:rPr lang="en-IN" sz="6000" b="1" dirty="0"/>
            </a:br>
            <a:r>
              <a:rPr lang="en-IN" sz="3600" b="1" dirty="0"/>
              <a:t>Lecture Zero</a:t>
            </a:r>
            <a:endParaRPr lang="en-IN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FCEF3-FF03-4053-A290-55FD77FCD640}"/>
              </a:ext>
            </a:extLst>
          </p:cNvPr>
          <p:cNvSpPr txBox="1">
            <a:spLocks/>
          </p:cNvSpPr>
          <p:nvPr/>
        </p:nvSpPr>
        <p:spPr>
          <a:xfrm>
            <a:off x="277874" y="548680"/>
            <a:ext cx="8568952" cy="648072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b="1" dirty="0"/>
              <a:t>Evaluation Criteria</a:t>
            </a:r>
            <a:endParaRPr lang="en-IN" sz="44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CD3B704-E313-4BBD-9893-1A2BB536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81826"/>
              </p:ext>
            </p:extLst>
          </p:nvPr>
        </p:nvGraphicFramePr>
        <p:xfrm>
          <a:off x="395536" y="1340768"/>
          <a:ext cx="8316924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0241">
                  <a:extLst>
                    <a:ext uri="{9D8B030D-6E8A-4147-A177-3AD203B41FA5}">
                      <a16:colId xmlns:a16="http://schemas.microsoft.com/office/drawing/2014/main" val="2932719328"/>
                    </a:ext>
                  </a:extLst>
                </a:gridCol>
                <a:gridCol w="2856683">
                  <a:extLst>
                    <a:ext uri="{9D8B030D-6E8A-4147-A177-3AD203B41FA5}">
                      <a16:colId xmlns:a16="http://schemas.microsoft.com/office/drawing/2014/main" val="2813598250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l"/>
                      <a:r>
                        <a:rPr lang="en-IN" sz="4000" dirty="0">
                          <a:latin typeface="+mn-lt"/>
                        </a:rPr>
                        <a:t>Assessment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Weightage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46424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IN" sz="4000" dirty="0">
                          <a:latin typeface="+mn-lt"/>
                        </a:rPr>
                        <a:t>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69491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IN" sz="4000" dirty="0">
                          <a:latin typeface="+mn-lt"/>
                        </a:rPr>
                        <a:t>Continuous Assessments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01851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+mn-lt"/>
                        </a:rPr>
                        <a:t>MTT (Objective)</a:t>
                      </a:r>
                      <a:endParaRPr lang="en-IN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n-lt"/>
                        </a:rPr>
                        <a:t>20</a:t>
                      </a:r>
                      <a:endParaRPr lang="en-IN" sz="4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41056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IN" sz="4000" dirty="0">
                          <a:latin typeface="+mn-lt"/>
                        </a:rPr>
                        <a:t>End Term Exam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3465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+mn-lt"/>
                        </a:rPr>
                        <a:t>ETP</a:t>
                      </a:r>
                      <a:endParaRPr lang="en-IN" sz="4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n-lt"/>
                        </a:rPr>
                        <a:t>25</a:t>
                      </a:r>
                      <a:endParaRPr lang="en-IN" sz="4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42766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IN" sz="4000" b="1" dirty="0">
                          <a:latin typeface="+mn-lt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+mn-lt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25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8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B1BD-7303-40C0-BBC8-11F4CE6C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864096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7039-5B9D-418A-BCE5-97C34224FD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568952" cy="5733256"/>
          </a:xfrm>
        </p:spPr>
        <p:txBody>
          <a:bodyPr>
            <a:normAutofit/>
          </a:bodyPr>
          <a:lstStyle/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b="1" dirty="0"/>
              <a:t>Text Books: </a:t>
            </a:r>
          </a:p>
          <a:p>
            <a:pPr lvl="1" algn="just"/>
            <a:r>
              <a:rPr lang="en-US" dirty="0"/>
              <a:t>PROGRAMMING PHP by RASMUS LERDORF, KEVIN TATROE, O'REILL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/>
              <a:t>References: </a:t>
            </a:r>
          </a:p>
          <a:p>
            <a:pPr lvl="1" algn="just"/>
            <a:r>
              <a:rPr lang="en-US" dirty="0"/>
              <a:t>WEB TECHNOLOGIES BLACK BOOK by KOGENT LEARNING SOLUTIONS INC., DREAMTECH PRESS</a:t>
            </a:r>
          </a:p>
          <a:p>
            <a:pPr lvl="1" algn="just"/>
            <a:r>
              <a:rPr lang="en-US" dirty="0"/>
              <a:t>WEB TECHNOLOGIES HTML, CSS3, JAVASCRIPT, JQUERY, AJAX, PHP, XML, MVC AND LARAVEL by DT EDITORIAL SERVICES, DREAMTECH PRES</a:t>
            </a:r>
          </a:p>
        </p:txBody>
      </p:sp>
    </p:spTree>
    <p:extLst>
      <p:ext uri="{BB962C8B-B14F-4D97-AF65-F5344CB8AC3E}">
        <p14:creationId xmlns:p14="http://schemas.microsoft.com/office/powerpoint/2010/main" val="116796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F757-076C-A1B0-E8E3-A85DAA63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76672"/>
            <a:ext cx="77724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0200-FE03-172A-1DE1-D8916F815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OpenSans-Bold"/>
              </a:rPr>
              <a:t>Introduction to </a:t>
            </a:r>
            <a:r>
              <a:rPr lang="en-US" sz="2400" b="1" dirty="0">
                <a:latin typeface="OpenSans-Bold"/>
              </a:rPr>
              <a:t>Web Designing (HTML/ CSS/ REACT)</a:t>
            </a:r>
            <a:endParaRPr lang="en-US" sz="2400" b="1" i="0" dirty="0">
              <a:effectLst/>
              <a:latin typeface="OpenSans-Bold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hlinkClick r:id="rId2"/>
              </a:rPr>
              <a:t>https://www.coursera.org/specializations/web-design</a:t>
            </a:r>
            <a:endParaRPr lang="en-US" dirty="0">
              <a:latin typeface="Source Sans Pro" panose="020B0503030403020204" pitchFamily="34" charset="0"/>
            </a:endParaRPr>
          </a:p>
          <a:p>
            <a:pPr marL="320040" lvl="1" indent="0">
              <a:buNone/>
            </a:pPr>
            <a:endParaRPr lang="en-US" b="1" i="0" dirty="0">
              <a:effectLst/>
              <a:latin typeface="Source Sans Pro" panose="020B0503030403020204" pitchFamily="34" charset="0"/>
            </a:endParaRPr>
          </a:p>
          <a:p>
            <a:pPr marL="0" lvl="1" indent="0">
              <a:buNone/>
            </a:pPr>
            <a:r>
              <a:rPr lang="en-US" b="1" i="0" dirty="0">
                <a:effectLst/>
                <a:latin typeface="OpenSans-Bold"/>
              </a:rPr>
              <a:t>Introduction to </a:t>
            </a:r>
            <a:r>
              <a:rPr lang="en-US" b="1" i="0" dirty="0" err="1">
                <a:effectLst/>
                <a:latin typeface="OpenSans-Bold"/>
              </a:rPr>
              <a:t>Laravel</a:t>
            </a:r>
            <a:r>
              <a:rPr lang="en-US" b="1" i="0" dirty="0">
                <a:effectLst/>
                <a:latin typeface="OpenSans-Bold"/>
              </a:rPr>
              <a:t> Framework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hlinkClick r:id="rId3"/>
              </a:rPr>
              <a:t>https://www.linkedin.com/learning/advanced-laravel</a:t>
            </a:r>
            <a:endParaRPr lang="en-US" b="1" dirty="0">
              <a:solidFill>
                <a:srgbClr val="CC9900"/>
              </a:solidFill>
              <a:latin typeface="Source Sans Pro" panose="020B0503030403020204" pitchFamily="34" charset="0"/>
            </a:endParaRPr>
          </a:p>
          <a:p>
            <a:pPr marL="320040" lvl="1" indent="0">
              <a:buNone/>
            </a:pPr>
            <a:endParaRPr lang="en-US" b="1" dirty="0">
              <a:solidFill>
                <a:srgbClr val="CC9900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OpenSans-Bold"/>
              </a:rPr>
              <a:t>Professional Web Development using PHP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hlinkClick r:id="rId4"/>
              </a:rPr>
              <a:t>https://www.coursera.org/learn/web-applications-php</a:t>
            </a:r>
            <a:endParaRPr lang="en-US" dirty="0">
              <a:latin typeface="Source Sans Pro" panose="020B0503030403020204" pitchFamily="34" charset="0"/>
            </a:endParaRPr>
          </a:p>
          <a:p>
            <a:pPr lvl="1"/>
            <a:r>
              <a:rPr lang="en-US" dirty="0">
                <a:solidFill>
                  <a:srgbClr val="CC9900"/>
                </a:solidFill>
                <a:latin typeface="Source Sans Pro" panose="020B0503030403020204" pitchFamily="34" charset="0"/>
                <a:hlinkClick r:id="rId5"/>
              </a:rPr>
              <a:t>https://www.coursera.org/learn/database-applications-php</a:t>
            </a:r>
            <a:endParaRPr lang="en-US" dirty="0">
              <a:solidFill>
                <a:srgbClr val="CC9900"/>
              </a:solidFill>
              <a:latin typeface="Source Sans Pro" panose="020B0503030403020204" pitchFamily="34" charset="0"/>
            </a:endParaRPr>
          </a:p>
          <a:p>
            <a:pPr marL="320040" lvl="1" indent="0">
              <a:buNone/>
            </a:pPr>
            <a:endParaRPr lang="en-US" b="1" dirty="0">
              <a:solidFill>
                <a:srgbClr val="CC99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7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</a:rPr>
              <a:t>What can Web Programming do?</a:t>
            </a:r>
            <a:endParaRPr lang="en-IN" sz="4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97628" y="1417638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26D9E-0CBF-D5A4-8FBB-00E15809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20" y="1606551"/>
            <a:ext cx="4254680" cy="4641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4E1443-6F87-9720-AD92-1EFA3CEEC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0" y="1606551"/>
            <a:ext cx="4572000" cy="47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9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3B52-62D1-1165-6921-06FDD3CDF1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8048-6978-BB13-8A2C-BCBDD0B3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81916"/>
            <a:ext cx="8712968" cy="569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0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56327E-37C7-13C9-0BAA-6E3836E6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784976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B7DB46-45D7-EE3C-5705-063F30D4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04665"/>
            <a:ext cx="8712968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D6A865-C937-84F8-92B8-281F010F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9"/>
            <a:ext cx="8327536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8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EE650-D068-4391-D192-88DC0A54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03" y="404665"/>
            <a:ext cx="8701185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6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</a:rPr>
              <a:t>Front End and Back End</a:t>
            </a:r>
            <a:endParaRPr lang="en-IN" sz="4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1720" y="2132856"/>
            <a:ext cx="18722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71072-8FF8-DD32-4663-898E37F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8524"/>
            <a:ext cx="7541839" cy="51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8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ED362A-E312-4148-B167-C21428CD234B}"/>
              </a:ext>
            </a:extLst>
          </p:cNvPr>
          <p:cNvSpPr txBox="1">
            <a:spLocks/>
          </p:cNvSpPr>
          <p:nvPr/>
        </p:nvSpPr>
        <p:spPr>
          <a:xfrm>
            <a:off x="395536" y="260648"/>
            <a:ext cx="8568952" cy="1008112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tx1"/>
                </a:solidFill>
              </a:rPr>
              <a:t>Course Details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F96D31-54D0-4A1B-BBBE-AB7565EE4865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424936" cy="49685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/>
            <a:r>
              <a:rPr lang="en-IN" sz="2800" dirty="0">
                <a:latin typeface="Times New Roman" panose="02020603050405020304" pitchFamily="18" charset="0"/>
              </a:rPr>
              <a:t>L=3, T=0, P=2 Credits 4.0</a:t>
            </a:r>
          </a:p>
          <a:p>
            <a:pPr marL="354013" indent="-354013" algn="just"/>
            <a:r>
              <a:rPr lang="en-IN" sz="2800" i="0" u="none" strike="noStrike" baseline="0" dirty="0">
                <a:latin typeface="Times New Roman" panose="02020603050405020304" pitchFamily="18" charset="0"/>
              </a:rPr>
              <a:t>Examinations:</a:t>
            </a:r>
            <a:endParaRPr lang="en-IN" sz="2600" i="0" u="none" strike="noStrike" baseline="0" dirty="0">
              <a:latin typeface="Times New Roman" panose="02020603050405020304" pitchFamily="18" charset="0"/>
            </a:endParaRPr>
          </a:p>
          <a:p>
            <a:pPr marL="717550" lvl="1" indent="-363538"/>
            <a:r>
              <a:rPr lang="en-IN" b="0" i="0" u="none" strike="noStrike" baseline="0" dirty="0">
                <a:latin typeface="Times New Roman" panose="02020603050405020304" pitchFamily="18" charset="0"/>
              </a:rPr>
              <a:t>4 Continuous Assessments</a:t>
            </a:r>
            <a:r>
              <a:rPr lang="en-IN" b="0" i="0" u="none" strike="noStrike" dirty="0"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3</a:t>
            </a:r>
            <a:r>
              <a:rPr lang="en-IN" b="0" i="0" u="none" strike="noStrike" baseline="30000" dirty="0">
                <a:latin typeface="Times New Roman" panose="02020603050405020304" pitchFamily="18" charset="0"/>
              </a:rPr>
              <a:t>rd </a:t>
            </a:r>
            <a:r>
              <a:rPr lang="en-IN" dirty="0">
                <a:latin typeface="Times New Roman" panose="02020603050405020304" pitchFamily="18" charset="0"/>
              </a:rPr>
              <a:t>week (Lab Evaluation 1)  6</a:t>
            </a:r>
            <a:r>
              <a:rPr lang="en-IN" baseline="30000" dirty="0">
                <a:latin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</a:rPr>
              <a:t> week (Lab Evaluation 2), 9</a:t>
            </a:r>
            <a:r>
              <a:rPr lang="en-IN" baseline="30000" dirty="0">
                <a:latin typeface="Times New Roman" panose="02020603050405020304" pitchFamily="18" charset="0"/>
              </a:rPr>
              <a:t>th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 week (Mini Project </a:t>
            </a:r>
            <a:r>
              <a:rPr lang="en-IN" dirty="0">
                <a:latin typeface="Times New Roman" panose="02020603050405020304" pitchFamily="18" charset="0"/>
              </a:rPr>
              <a:t>Evaluation)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and 12</a:t>
            </a:r>
            <a:r>
              <a:rPr lang="en-IN" b="0" i="0" u="none" strike="noStrike" baseline="30000" dirty="0">
                <a:latin typeface="Times New Roman" panose="02020603050405020304" pitchFamily="18" charset="0"/>
              </a:rPr>
              <a:t>th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 week (Mini Project Evaluation). </a:t>
            </a:r>
          </a:p>
          <a:p>
            <a:pPr marL="717550" lvl="1" indent="-363538"/>
            <a:r>
              <a:rPr lang="en-IN" b="0" i="0" u="none" strike="noStrike" baseline="0" dirty="0">
                <a:latin typeface="Times New Roman" panose="02020603050405020304" pitchFamily="18" charset="0"/>
              </a:rPr>
              <a:t>End Term Practical</a:t>
            </a:r>
            <a:r>
              <a:rPr lang="en-IN" b="0" i="0" u="none" strike="noStrike" dirty="0"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will be held after week 14.</a:t>
            </a:r>
            <a:endParaRPr lang="en-IN" dirty="0">
              <a:latin typeface="Times New Roman" panose="02020603050405020304" pitchFamily="18" charset="0"/>
            </a:endParaRPr>
          </a:p>
          <a:p>
            <a:pPr marL="274320" lvl="1" indent="0" algn="just">
              <a:buNone/>
            </a:pPr>
            <a:endParaRPr lang="en-I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00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8215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PHP Developer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23528" y="989535"/>
            <a:ext cx="8640960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Knowledge of PHP web frameworks including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Yii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Laravel, and CodeIgniter.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Knowledge of front-end technologies including CSS3, JavaScript, and HTML5.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Understanding of object-oriented PHP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Previous experience creating scalable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Proficient with code versioning tools including Git, Mercurial, CVS.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Familiarity with SQL/NoSQL/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databases.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Ability to manage a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project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Good problem-solving skills. </a:t>
            </a:r>
          </a:p>
        </p:txBody>
      </p:sp>
    </p:spTree>
    <p:extLst>
      <p:ext uri="{BB962C8B-B14F-4D97-AF65-F5344CB8AC3E}">
        <p14:creationId xmlns:p14="http://schemas.microsoft.com/office/powerpoint/2010/main" val="22877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8233-1495-4E3A-9289-1B2AD817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2" y="403135"/>
            <a:ext cx="8659975" cy="792088"/>
          </a:xfrm>
        </p:spPr>
        <p:txBody>
          <a:bodyPr bIns="91440" anchor="b" anchorCtr="0">
            <a:normAutofit fontScale="90000"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C3C5-A95C-4C88-95C7-4F33AE2440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639" y="1124744"/>
            <a:ext cx="8658347" cy="525658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tabLst>
                <a:tab pos="895350" algn="l"/>
              </a:tabLst>
            </a:pPr>
            <a:r>
              <a:rPr lang="en-US" sz="2800" dirty="0"/>
              <a:t>CO1 :: Knowledge about dynamic web based solutions development. </a:t>
            </a:r>
          </a:p>
          <a:p>
            <a:pPr algn="just">
              <a:lnSpc>
                <a:spcPct val="150000"/>
              </a:lnSpc>
              <a:tabLst>
                <a:tab pos="895350" algn="l"/>
              </a:tabLst>
            </a:pPr>
            <a:r>
              <a:rPr lang="en-US" sz="2800" dirty="0"/>
              <a:t>CO2 :: Understand essentials skills for commercial web development.</a:t>
            </a:r>
          </a:p>
          <a:p>
            <a:pPr algn="just">
              <a:lnSpc>
                <a:spcPct val="150000"/>
              </a:lnSpc>
              <a:tabLst>
                <a:tab pos="895350" algn="l"/>
              </a:tabLst>
            </a:pPr>
            <a:r>
              <a:rPr lang="en-US" sz="2800" dirty="0"/>
              <a:t>CO3 :: Employ the mandatory skills of web based IT solution development.</a:t>
            </a:r>
          </a:p>
          <a:p>
            <a:pPr algn="just">
              <a:lnSpc>
                <a:spcPct val="150000"/>
              </a:lnSpc>
              <a:tabLst>
                <a:tab pos="895350" algn="l"/>
              </a:tabLst>
            </a:pPr>
            <a:r>
              <a:rPr lang="en-US" sz="2800" dirty="0"/>
              <a:t>CO4 :: Explore the possibility to come up with optimized web based IT solution.</a:t>
            </a:r>
          </a:p>
        </p:txBody>
      </p:sp>
    </p:spTree>
    <p:extLst>
      <p:ext uri="{BB962C8B-B14F-4D97-AF65-F5344CB8AC3E}">
        <p14:creationId xmlns:p14="http://schemas.microsoft.com/office/powerpoint/2010/main" val="266573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842493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878497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111E-6C6A-46F7-91D5-663DA56E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0" y="188640"/>
            <a:ext cx="8435280" cy="77809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Course Content (Syllabus)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1719-703E-41DE-85F0-A6193544F1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4300" y="950659"/>
            <a:ext cx="8638180" cy="5616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Unit I </a:t>
            </a:r>
          </a:p>
          <a:p>
            <a:pPr marL="0" indent="0" algn="just">
              <a:buNone/>
            </a:pPr>
            <a:r>
              <a:rPr lang="en-US" sz="2400" dirty="0"/>
              <a:t>Basics of PHP : introduction to PHP, client site script vs server site script, compiling process for php web page, variables in PHP, constants in PHP, control flow statements, looping statements, OOPs in PHP </a:t>
            </a:r>
          </a:p>
          <a:p>
            <a:pPr marL="0" indent="0" algn="just">
              <a:buNone/>
            </a:pPr>
            <a:r>
              <a:rPr lang="en-US" b="1" dirty="0"/>
              <a:t>Unit II </a:t>
            </a:r>
          </a:p>
          <a:p>
            <a:pPr marL="0" indent="0" algn="just">
              <a:buNone/>
            </a:pPr>
            <a:r>
              <a:rPr lang="en-US" sz="2400" dirty="0"/>
              <a:t>Functions in PHP : built in functions in php, defining and calling user defined functions in PHP, function parameters in php</a:t>
            </a:r>
            <a:br>
              <a:rPr lang="en-US" sz="2400" dirty="0"/>
            </a:br>
            <a:r>
              <a:rPr lang="en-US" sz="2400" dirty="0"/>
              <a:t>Arrays in PHP : types of arrays supported in php, performing operations on array in PHP, traversing arrays in php, sorting arrays in php, array functions in PHP.</a:t>
            </a:r>
            <a:endParaRPr lang="en-US" sz="2400" b="1" dirty="0"/>
          </a:p>
          <a:p>
            <a:pPr marL="0" indent="0" algn="just">
              <a:buNone/>
            </a:pPr>
            <a:r>
              <a:rPr lang="en-US" b="1" dirty="0"/>
              <a:t>Unit III </a:t>
            </a:r>
          </a:p>
          <a:p>
            <a:pPr marL="0" indent="0" algn="just">
              <a:buNone/>
            </a:pPr>
            <a:r>
              <a:rPr lang="en-US" sz="2400" dirty="0"/>
              <a:t>Handling HTML forms with PHP : html form controls, capturing HTML form data using PHP, sending data from PHP to HTML page</a:t>
            </a:r>
            <a:endParaRPr lang="en-IN" sz="2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30021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AB0F-91B5-47FE-95A9-2D420076AA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692696"/>
            <a:ext cx="8640960" cy="54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Unit IV </a:t>
            </a:r>
          </a:p>
          <a:p>
            <a:pPr marL="0" indent="0" algn="just">
              <a:buNone/>
            </a:pPr>
            <a:r>
              <a:rPr lang="en-US" sz="2400" dirty="0"/>
              <a:t>Database using </a:t>
            </a:r>
            <a:r>
              <a:rPr lang="en-US" sz="2400" dirty="0" err="1"/>
              <a:t>MYSQLi</a:t>
            </a:r>
            <a:r>
              <a:rPr lang="en-US" sz="2400" dirty="0"/>
              <a:t> with PHP : database options using php, performing database operations using </a:t>
            </a:r>
            <a:r>
              <a:rPr lang="en-US" sz="2400" dirty="0" err="1"/>
              <a:t>mysqli</a:t>
            </a:r>
            <a:r>
              <a:rPr lang="en-US" sz="2400" dirty="0"/>
              <a:t>, performing database navigation using </a:t>
            </a:r>
            <a:r>
              <a:rPr lang="en-US" sz="2400" dirty="0" err="1"/>
              <a:t>mysqli</a:t>
            </a:r>
            <a:r>
              <a:rPr lang="en-US" sz="2400" dirty="0"/>
              <a:t>, using grid with </a:t>
            </a:r>
            <a:r>
              <a:rPr lang="en-US" sz="2400" dirty="0" err="1"/>
              <a:t>mysqi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Unit V </a:t>
            </a:r>
          </a:p>
          <a:p>
            <a:pPr marL="0" indent="0" algn="just">
              <a:buNone/>
            </a:pPr>
            <a:r>
              <a:rPr lang="en-US" sz="2400" dirty="0"/>
              <a:t>Introduction to </a:t>
            </a:r>
            <a:r>
              <a:rPr lang="en-US" sz="2400" dirty="0" err="1"/>
              <a:t>Laravel</a:t>
            </a:r>
            <a:r>
              <a:rPr lang="en-US" sz="2400" dirty="0"/>
              <a:t> Framework : configuring </a:t>
            </a:r>
            <a:r>
              <a:rPr lang="en-US" sz="2400" dirty="0" err="1"/>
              <a:t>laravel</a:t>
            </a:r>
            <a:r>
              <a:rPr lang="en-US" sz="2400" dirty="0"/>
              <a:t> framework, html template to </a:t>
            </a:r>
            <a:r>
              <a:rPr lang="en-US" sz="2400" dirty="0" err="1"/>
              <a:t>laravel</a:t>
            </a:r>
            <a:r>
              <a:rPr lang="en-US" sz="2400" dirty="0"/>
              <a:t> blade template, database migrations, database eloquent ORM (CRUD)</a:t>
            </a:r>
          </a:p>
          <a:p>
            <a:pPr marL="0" indent="0" algn="just">
              <a:buNone/>
            </a:pPr>
            <a:r>
              <a:rPr lang="en-US" b="1" dirty="0"/>
              <a:t>Unit VI </a:t>
            </a:r>
          </a:p>
          <a:p>
            <a:pPr marL="0" indent="0" algn="just">
              <a:buNone/>
            </a:pPr>
            <a:r>
              <a:rPr lang="en-US" sz="2400" dirty="0"/>
              <a:t>Advanced </a:t>
            </a:r>
            <a:r>
              <a:rPr lang="en-US" sz="2400" dirty="0" err="1"/>
              <a:t>Laravel</a:t>
            </a:r>
            <a:r>
              <a:rPr lang="en-US" sz="2400" dirty="0"/>
              <a:t> features : form validations in </a:t>
            </a:r>
            <a:r>
              <a:rPr lang="en-US" sz="2400" dirty="0" err="1"/>
              <a:t>laravel</a:t>
            </a:r>
            <a:r>
              <a:rPr lang="en-US" sz="2400" dirty="0"/>
              <a:t>, file storage and uploading in </a:t>
            </a:r>
            <a:r>
              <a:rPr lang="en-US" sz="2400" dirty="0" err="1"/>
              <a:t>laravel</a:t>
            </a:r>
            <a:r>
              <a:rPr lang="en-US" sz="2400" dirty="0"/>
              <a:t>, database seeding in </a:t>
            </a:r>
            <a:r>
              <a:rPr lang="en-US" sz="2400" dirty="0" err="1"/>
              <a:t>laravel</a:t>
            </a:r>
            <a:r>
              <a:rPr lang="en-US" sz="2400" dirty="0"/>
              <a:t>, sending emails using </a:t>
            </a:r>
            <a:r>
              <a:rPr lang="en-US" sz="2400" dirty="0" err="1"/>
              <a:t>laravel</a:t>
            </a:r>
            <a:r>
              <a:rPr lang="en-US" sz="2400" dirty="0"/>
              <a:t>, </a:t>
            </a:r>
            <a:r>
              <a:rPr lang="en-US" sz="2400" dirty="0" err="1"/>
              <a:t>git</a:t>
            </a:r>
            <a:r>
              <a:rPr lang="en-US" sz="2400" dirty="0"/>
              <a:t> and </a:t>
            </a:r>
            <a:r>
              <a:rPr lang="en-US" sz="2400" dirty="0" err="1"/>
              <a:t>git</a:t>
            </a:r>
            <a:r>
              <a:rPr lang="en-US" sz="2400" dirty="0"/>
              <a:t> hub (version control) for </a:t>
            </a:r>
            <a:r>
              <a:rPr lang="en-US" sz="2400" dirty="0" err="1"/>
              <a:t>laravel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711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AB0F-91B5-47FE-95A9-2D420076AA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548680"/>
            <a:ext cx="8424936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/>
              <a:t>List of Practical's / Experiments</a:t>
            </a:r>
          </a:p>
          <a:p>
            <a:pPr marL="0" indent="0">
              <a:buNone/>
            </a:pPr>
            <a:r>
              <a:rPr lang="en-US" b="1" dirty="0"/>
              <a:t>Programming in PHP</a:t>
            </a:r>
            <a:br>
              <a:rPr lang="en-US" dirty="0"/>
            </a:br>
            <a:r>
              <a:rPr lang="en-US" dirty="0"/>
              <a:t>• logic implementation using different types of variables</a:t>
            </a:r>
            <a:br>
              <a:rPr lang="en-US" dirty="0"/>
            </a:br>
            <a:r>
              <a:rPr lang="en-US" dirty="0"/>
              <a:t>• programing constructs in PHP</a:t>
            </a:r>
            <a:br>
              <a:rPr lang="en-US" dirty="0"/>
            </a:br>
            <a:r>
              <a:rPr lang="en-US" dirty="0"/>
              <a:t>• using objects of classes to implement properties and methods</a:t>
            </a:r>
          </a:p>
          <a:p>
            <a:pPr marL="0" indent="0">
              <a:buNone/>
            </a:pPr>
            <a:r>
              <a:rPr lang="en-US" b="1" dirty="0"/>
              <a:t>Implementing functions in PHP</a:t>
            </a:r>
            <a:br>
              <a:rPr lang="en-US" dirty="0"/>
            </a:br>
            <a:r>
              <a:rPr lang="en-US" dirty="0"/>
              <a:t>• creating functions in PHP</a:t>
            </a:r>
            <a:br>
              <a:rPr lang="en-US" dirty="0"/>
            </a:br>
            <a:r>
              <a:rPr lang="en-US" dirty="0"/>
              <a:t>• types of function calls in PHP</a:t>
            </a:r>
            <a:br>
              <a:rPr lang="en-US" dirty="0"/>
            </a:br>
            <a:r>
              <a:rPr lang="en-US" dirty="0"/>
              <a:t>• functions arguments in PHP</a:t>
            </a:r>
            <a:br>
              <a:rPr lang="en-US" dirty="0"/>
            </a:br>
            <a:r>
              <a:rPr lang="en-US" b="1" dirty="0"/>
              <a:t>Implementing arrays in PHP</a:t>
            </a:r>
            <a:br>
              <a:rPr lang="en-US" dirty="0"/>
            </a:br>
            <a:r>
              <a:rPr lang="en-US" dirty="0"/>
              <a:t>• indexed arrays in PHP</a:t>
            </a:r>
            <a:br>
              <a:rPr lang="en-US" dirty="0"/>
            </a:br>
            <a:r>
              <a:rPr lang="en-US" dirty="0"/>
              <a:t>• associative arrays in PHP</a:t>
            </a:r>
            <a:br>
              <a:rPr lang="en-US" dirty="0"/>
            </a:br>
            <a:r>
              <a:rPr lang="en-US" dirty="0"/>
              <a:t>• multidimensional arrays in 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710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AB0F-91B5-47FE-95A9-2D420076AA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64096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/>
              <a:t>List of Practical's / Experiments</a:t>
            </a:r>
          </a:p>
          <a:p>
            <a:pPr marL="0" indent="0">
              <a:buNone/>
            </a:pPr>
            <a:r>
              <a:rPr lang="en-US" b="1" dirty="0"/>
              <a:t>HTML forms and PHP</a:t>
            </a:r>
            <a:br>
              <a:rPr lang="en-US" b="1" dirty="0"/>
            </a:br>
            <a:r>
              <a:rPr lang="en-US" dirty="0"/>
              <a:t>• applying logic on html form data using PHP.</a:t>
            </a:r>
            <a:br>
              <a:rPr lang="en-US" dirty="0"/>
            </a:br>
            <a:r>
              <a:rPr lang="en-US" dirty="0"/>
              <a:t>• methods to send to data from html to PHP page.</a:t>
            </a:r>
          </a:p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dirty="0" err="1"/>
              <a:t>MYSQLi</a:t>
            </a:r>
            <a:r>
              <a:rPr lang="en-US" b="1" dirty="0"/>
              <a:t> database</a:t>
            </a:r>
            <a:br>
              <a:rPr lang="en-US" b="1" dirty="0"/>
            </a:br>
            <a:r>
              <a:rPr lang="en-US" dirty="0"/>
              <a:t>• sending data from html page to </a:t>
            </a:r>
            <a:r>
              <a:rPr lang="en-US" dirty="0" err="1"/>
              <a:t>MYSQLi</a:t>
            </a:r>
            <a:r>
              <a:rPr lang="en-US" dirty="0"/>
              <a:t> database using php</a:t>
            </a:r>
            <a:br>
              <a:rPr lang="en-US" dirty="0"/>
            </a:br>
            <a:r>
              <a:rPr lang="en-US" dirty="0"/>
              <a:t>• different modes to retrieve data from a </a:t>
            </a:r>
            <a:r>
              <a:rPr lang="en-US" dirty="0" err="1"/>
              <a:t>MYSQLi</a:t>
            </a:r>
            <a:r>
              <a:rPr lang="en-US" dirty="0"/>
              <a:t> database to HTML page.</a:t>
            </a:r>
          </a:p>
          <a:p>
            <a:pPr marL="0" indent="0">
              <a:buNone/>
            </a:pPr>
            <a:r>
              <a:rPr lang="en-US" b="1" dirty="0"/>
              <a:t>Working with </a:t>
            </a:r>
            <a:r>
              <a:rPr lang="en-US" b="1" dirty="0" err="1"/>
              <a:t>Laravel</a:t>
            </a:r>
            <a:r>
              <a:rPr lang="en-US" b="1" dirty="0"/>
              <a:t> framework</a:t>
            </a:r>
            <a:br>
              <a:rPr lang="en-US" dirty="0"/>
            </a:br>
            <a:r>
              <a:rPr lang="en-US" dirty="0"/>
              <a:t>• migrating from HTML to </a:t>
            </a:r>
            <a:r>
              <a:rPr lang="en-US" dirty="0" err="1"/>
              <a:t>Laravel</a:t>
            </a:r>
            <a:br>
              <a:rPr lang="en-US" dirty="0"/>
            </a:br>
            <a:r>
              <a:rPr lang="en-US" dirty="0"/>
              <a:t>• CRUD operations on </a:t>
            </a:r>
            <a:r>
              <a:rPr lang="en-US" dirty="0" err="1"/>
              <a:t>MYSQLi</a:t>
            </a:r>
            <a:r>
              <a:rPr lang="en-US" dirty="0"/>
              <a:t> database</a:t>
            </a:r>
            <a:br>
              <a:rPr lang="en-US" dirty="0"/>
            </a:br>
            <a:r>
              <a:rPr lang="en-US" dirty="0"/>
              <a:t>• implementing validations using </a:t>
            </a:r>
            <a:r>
              <a:rPr lang="en-US" dirty="0" err="1"/>
              <a:t>Laravel</a:t>
            </a:r>
            <a:br>
              <a:rPr lang="en-US" dirty="0"/>
            </a:br>
            <a:r>
              <a:rPr lang="en-US" dirty="0"/>
              <a:t>• managing </a:t>
            </a:r>
            <a:r>
              <a:rPr lang="en-US" dirty="0" err="1"/>
              <a:t>Laravel</a:t>
            </a:r>
            <a:r>
              <a:rPr lang="en-US" dirty="0"/>
              <a:t> versions using </a:t>
            </a:r>
            <a:r>
              <a:rPr lang="en-US" dirty="0" err="1"/>
              <a:t>Git</a:t>
            </a:r>
            <a:r>
              <a:rPr lang="en-US" dirty="0"/>
              <a:t> Hub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3140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1332</TotalTime>
  <Words>765</Words>
  <Application>Microsoft Office PowerPoint</Application>
  <PresentationFormat>On-screen Show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Franklin Gothic Book</vt:lpstr>
      <vt:lpstr>OpenSans-Bold</vt:lpstr>
      <vt:lpstr>Perpetua</vt:lpstr>
      <vt:lpstr>Source Sans Pro</vt:lpstr>
      <vt:lpstr>Times New Roman</vt:lpstr>
      <vt:lpstr>Wingdings 2</vt:lpstr>
      <vt:lpstr>Equity</vt:lpstr>
      <vt:lpstr>CAP777: WEB DEVELOPMMENT USING PHP Lecture Zero</vt:lpstr>
      <vt:lpstr>PowerPoint Presentation</vt:lpstr>
      <vt:lpstr>Course Outcomes</vt:lpstr>
      <vt:lpstr>PowerPoint Presentation</vt:lpstr>
      <vt:lpstr>PowerPoint Presentation</vt:lpstr>
      <vt:lpstr>Course Content (Syllabus)</vt:lpstr>
      <vt:lpstr>PowerPoint Presentation</vt:lpstr>
      <vt:lpstr>PowerPoint Presentation</vt:lpstr>
      <vt:lpstr>PowerPoint Presentation</vt:lpstr>
      <vt:lpstr>PowerPoint Presentation</vt:lpstr>
      <vt:lpstr>Text Book</vt:lpstr>
      <vt:lpstr>MOOCs</vt:lpstr>
      <vt:lpstr>What can Web Programming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End and Back End</vt:lpstr>
      <vt:lpstr>       PHP Developer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Classifications</dc:title>
  <dc:creator>HP-PC</dc:creator>
  <cp:lastModifiedBy>Amandeep Kaur</cp:lastModifiedBy>
  <cp:revision>78</cp:revision>
  <dcterms:created xsi:type="dcterms:W3CDTF">2019-01-17T04:48:58Z</dcterms:created>
  <dcterms:modified xsi:type="dcterms:W3CDTF">2023-07-30T12:00:22Z</dcterms:modified>
</cp:coreProperties>
</file>