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310" r:id="rId3"/>
    <p:sldId id="306" r:id="rId4"/>
    <p:sldId id="318" r:id="rId5"/>
    <p:sldId id="319" r:id="rId6"/>
    <p:sldId id="320" r:id="rId7"/>
    <p:sldId id="321" r:id="rId8"/>
    <p:sldId id="287" r:id="rId9"/>
    <p:sldId id="324" r:id="rId10"/>
    <p:sldId id="326" r:id="rId11"/>
    <p:sldId id="327" r:id="rId12"/>
    <p:sldId id="328" r:id="rId13"/>
    <p:sldId id="312" r:id="rId14"/>
    <p:sldId id="329" r:id="rId15"/>
    <p:sldId id="288" r:id="rId16"/>
    <p:sldId id="313" r:id="rId17"/>
    <p:sldId id="331" r:id="rId18"/>
    <p:sldId id="330" r:id="rId19"/>
    <p:sldId id="332"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1694" autoAdjust="0"/>
  </p:normalViewPr>
  <p:slideViewPr>
    <p:cSldViewPr>
      <p:cViewPr varScale="1">
        <p:scale>
          <a:sx n="79" d="100"/>
          <a:sy n="79" d="100"/>
        </p:scale>
        <p:origin x="-1182" y="-96"/>
      </p:cViewPr>
      <p:guideLst>
        <p:guide orient="horz" pos="2160"/>
        <p:guide pos="2880"/>
      </p:guideLst>
    </p:cSldViewPr>
  </p:slideViewPr>
  <p:outlineViewPr>
    <p:cViewPr>
      <p:scale>
        <a:sx n="33" d="100"/>
        <a:sy n="33" d="100"/>
      </p:scale>
      <p:origin x="0" y="58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FB4819-64FA-4033-B52D-42F89FE7B99D}" type="datetimeFigureOut">
              <a:rPr lang="en-GB" smtClean="0"/>
              <a:t>09/12/2014</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9DF51E-C1F6-4EAC-8D82-0889378DF975}" type="slidenum">
              <a:rPr lang="en-GB" smtClean="0"/>
              <a:t>‹Nr.›</a:t>
            </a:fld>
            <a:endParaRPr lang="en-GB"/>
          </a:p>
        </p:txBody>
      </p:sp>
    </p:spTree>
    <p:extLst>
      <p:ext uri="{BB962C8B-B14F-4D97-AF65-F5344CB8AC3E}">
        <p14:creationId xmlns:p14="http://schemas.microsoft.com/office/powerpoint/2010/main" val="3554511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B37B6-E5D4-4825-81DC-63635670F25F}" type="datetimeFigureOut">
              <a:rPr lang="en-US" smtClean="0"/>
              <a:t>12/9/2014</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85EF4-EBA6-4AF0-BBC0-25EAE597EDB5}" type="slidenum">
              <a:rPr lang="en-US" smtClean="0"/>
              <a:t>‹Nr.›</a:t>
            </a:fld>
            <a:endParaRPr lang="en-US"/>
          </a:p>
        </p:txBody>
      </p:sp>
    </p:spTree>
    <p:extLst>
      <p:ext uri="{BB962C8B-B14F-4D97-AF65-F5344CB8AC3E}">
        <p14:creationId xmlns:p14="http://schemas.microsoft.com/office/powerpoint/2010/main" val="2909888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Thank you for the introduction and good evening everybody</a:t>
            </a:r>
            <a:r>
              <a:rPr lang="en-US" baseline="0" smtClean="0"/>
              <a:t>. I will talk about our case study of </a:t>
            </a:r>
            <a:r>
              <a:rPr lang="en-US" sz="1200" smtClean="0"/>
              <a:t>On-Demand Coherent Cache for avionic applications,</a:t>
            </a:r>
            <a:r>
              <a:rPr lang="en-US" sz="1200" baseline="0" smtClean="0"/>
              <a:t> which was done by the Technical University of Dortmund in cooperation with Honeywell Aerospace.</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a:t>
            </a:fld>
            <a:endParaRPr lang="en-US"/>
          </a:p>
        </p:txBody>
      </p:sp>
    </p:spTree>
    <p:extLst>
      <p:ext uri="{BB962C8B-B14F-4D97-AF65-F5344CB8AC3E}">
        <p14:creationId xmlns:p14="http://schemas.microsoft.com/office/powerpoint/2010/main" val="967210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10</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11</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12</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13</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14</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The On-Demand coherent cache is an approach,</a:t>
            </a:r>
            <a:r>
              <a:rPr lang="en-US" baseline="0" smtClean="0"/>
              <a:t> that follows these principles. It is a hardware/software based approach that provides coherence only when it is needed, when shared data is accessed. So, all accesses to shared data have to be protected by </a:t>
            </a:r>
            <a:r>
              <a:rPr lang="en-US" baseline="0" err="1" smtClean="0"/>
              <a:t>synchronisation</a:t>
            </a:r>
            <a:r>
              <a:rPr lang="en-US" baseline="0" smtClean="0"/>
              <a:t> techniques, which is a constraint that is mostly </a:t>
            </a:r>
            <a:r>
              <a:rPr lang="en-US" baseline="0" err="1" smtClean="0"/>
              <a:t>fullfilled</a:t>
            </a:r>
            <a:r>
              <a:rPr lang="en-US" baseline="0" smtClean="0"/>
              <a:t> in good written parallel applications. The handling of the coherence is controlled by code extensions, which have to be integrated with respect to the </a:t>
            </a:r>
            <a:r>
              <a:rPr lang="en-US" baseline="0" err="1" smtClean="0"/>
              <a:t>synchronisation</a:t>
            </a:r>
            <a:r>
              <a:rPr lang="en-US" baseline="0" smtClean="0"/>
              <a:t> techniques. The ODC² mechanism is free of any coherence transactions and unpredictable interference and provide a timing behavior that is comparable to an </a:t>
            </a:r>
            <a:r>
              <a:rPr lang="en-US" baseline="0" err="1" smtClean="0"/>
              <a:t>uncoherent</a:t>
            </a:r>
            <a:r>
              <a:rPr lang="en-US" baseline="0" smtClean="0"/>
              <a:t> cache.</a:t>
            </a:r>
          </a:p>
          <a:p>
            <a:r>
              <a:rPr lang="en-US" baseline="0" smtClean="0"/>
              <a:t>The ODC² operates in two different modes. The private mode is active when only private is accessed and so no coherence functionality is provided and needed. When the application execution enters a code segment where also shared data is accessed, the cache switches to the shared mode. During shared mode each loaded cache line is marked as a potential carrier of shared data. </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15</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The On-Demand coherent cache is an approach,</a:t>
            </a:r>
            <a:r>
              <a:rPr lang="en-US" baseline="0" smtClean="0"/>
              <a:t> that follows these principles. It is a hardware/software based approach that provides coherence only when it is needed, when shared data is accessed. So, all accesses to shared data have to be protected by </a:t>
            </a:r>
            <a:r>
              <a:rPr lang="en-US" baseline="0" err="1" smtClean="0"/>
              <a:t>synchronisation</a:t>
            </a:r>
            <a:r>
              <a:rPr lang="en-US" baseline="0" smtClean="0"/>
              <a:t> techniques, which is a constraint that is mostly </a:t>
            </a:r>
            <a:r>
              <a:rPr lang="en-US" baseline="0" err="1" smtClean="0"/>
              <a:t>fullfilled</a:t>
            </a:r>
            <a:r>
              <a:rPr lang="en-US" baseline="0" smtClean="0"/>
              <a:t> in good written parallel applications. The handling of the coherence is controlled by code extensions, which have to be integrated with respect to the </a:t>
            </a:r>
            <a:r>
              <a:rPr lang="en-US" baseline="0" err="1" smtClean="0"/>
              <a:t>synchronisation</a:t>
            </a:r>
            <a:r>
              <a:rPr lang="en-US" baseline="0" smtClean="0"/>
              <a:t> techniques. The ODC² mechanism is free of any coherence transactions and unpredictable interference and provide a timing behavior that is comparable to an </a:t>
            </a:r>
            <a:r>
              <a:rPr lang="en-US" baseline="0" err="1" smtClean="0"/>
              <a:t>uncoherent</a:t>
            </a:r>
            <a:r>
              <a:rPr lang="en-US" baseline="0" smtClean="0"/>
              <a:t> cache.</a:t>
            </a:r>
          </a:p>
          <a:p>
            <a:r>
              <a:rPr lang="en-US" baseline="0" smtClean="0"/>
              <a:t>The ODC² operates in two different modes. The private mode is active when only private is accessed and so no coherence functionality is provided and needed. When the application execution enters a code segment where also shared data is accessed, the cache switches to the shared mode. During shared mode each loaded cache line is marked as a potential carrier of shared data. </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16</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The On-Demand coherent cache is an approach,</a:t>
            </a:r>
            <a:r>
              <a:rPr lang="en-US" baseline="0" smtClean="0"/>
              <a:t> that follows these principles. It is a hardware/software based approach that provides coherence only when it is needed, when shared data is accessed. So, all accesses to shared data have to be protected by </a:t>
            </a:r>
            <a:r>
              <a:rPr lang="en-US" baseline="0" err="1" smtClean="0"/>
              <a:t>synchronisation</a:t>
            </a:r>
            <a:r>
              <a:rPr lang="en-US" baseline="0" smtClean="0"/>
              <a:t> techniques, which is a constraint that is mostly </a:t>
            </a:r>
            <a:r>
              <a:rPr lang="en-US" baseline="0" err="1" smtClean="0"/>
              <a:t>fullfilled</a:t>
            </a:r>
            <a:r>
              <a:rPr lang="en-US" baseline="0" smtClean="0"/>
              <a:t> in good written parallel applications. The handling of the coherence is controlled by code extensions, which have to be integrated with respect to the </a:t>
            </a:r>
            <a:r>
              <a:rPr lang="en-US" baseline="0" err="1" smtClean="0"/>
              <a:t>synchronisation</a:t>
            </a:r>
            <a:r>
              <a:rPr lang="en-US" baseline="0" smtClean="0"/>
              <a:t> techniques. The ODC² mechanism is free of any coherence transactions and unpredictable interference and provide a timing behavior that is comparable to an </a:t>
            </a:r>
            <a:r>
              <a:rPr lang="en-US" baseline="0" err="1" smtClean="0"/>
              <a:t>uncoherent</a:t>
            </a:r>
            <a:r>
              <a:rPr lang="en-US" baseline="0" smtClean="0"/>
              <a:t> cache.</a:t>
            </a:r>
          </a:p>
          <a:p>
            <a:r>
              <a:rPr lang="en-US" baseline="0" smtClean="0"/>
              <a:t>The ODC² operates in two different modes. The private mode is active when only private is accessed and so no coherence functionality is provided and needed. When the application execution enters a code segment where also shared data is accessed, the cache switches to the shared mode. During shared mode each loaded cache line is marked as a potential carrier of shared data. </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17</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The On-Demand coherent cache is an approach,</a:t>
            </a:r>
            <a:r>
              <a:rPr lang="en-US" baseline="0" smtClean="0"/>
              <a:t> that follows these principles. It is a hardware/software based approach that provides coherence only when it is needed, when shared data is accessed. So, all accesses to shared data have to be protected by </a:t>
            </a:r>
            <a:r>
              <a:rPr lang="en-US" baseline="0" err="1" smtClean="0"/>
              <a:t>synchronisation</a:t>
            </a:r>
            <a:r>
              <a:rPr lang="en-US" baseline="0" smtClean="0"/>
              <a:t> techniques, which is a constraint that is mostly </a:t>
            </a:r>
            <a:r>
              <a:rPr lang="en-US" baseline="0" err="1" smtClean="0"/>
              <a:t>fullfilled</a:t>
            </a:r>
            <a:r>
              <a:rPr lang="en-US" baseline="0" smtClean="0"/>
              <a:t> in good written parallel applications. The handling of the coherence is controlled by code extensions, which have to be integrated with respect to the </a:t>
            </a:r>
            <a:r>
              <a:rPr lang="en-US" baseline="0" err="1" smtClean="0"/>
              <a:t>synchronisation</a:t>
            </a:r>
            <a:r>
              <a:rPr lang="en-US" baseline="0" smtClean="0"/>
              <a:t> techniques. The ODC² mechanism is free of any coherence transactions and unpredictable interference and provide a timing behavior that is comparable to an </a:t>
            </a:r>
            <a:r>
              <a:rPr lang="en-US" baseline="0" err="1" smtClean="0"/>
              <a:t>uncoherent</a:t>
            </a:r>
            <a:r>
              <a:rPr lang="en-US" baseline="0" smtClean="0"/>
              <a:t> cache.</a:t>
            </a:r>
          </a:p>
          <a:p>
            <a:r>
              <a:rPr lang="en-US" baseline="0" smtClean="0"/>
              <a:t>The ODC² operates in two different modes. The private mode is active when only private is accessed and so no coherence functionality is provided and needed. When the application execution enters a code segment where also shared data is accessed, the cache switches to the shared mode. During shared mode each loaded cache line is marked as a potential carrier of shared data. </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18</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The On-Demand coherent cache is an approach,</a:t>
            </a:r>
            <a:r>
              <a:rPr lang="en-US" baseline="0" smtClean="0"/>
              <a:t> that follows these principles. It is a hardware/software based approach that provides coherence only when it is needed, when shared data is accessed. So, all accesses to shared data have to be protected by </a:t>
            </a:r>
            <a:r>
              <a:rPr lang="en-US" baseline="0" err="1" smtClean="0"/>
              <a:t>synchronisation</a:t>
            </a:r>
            <a:r>
              <a:rPr lang="en-US" baseline="0" smtClean="0"/>
              <a:t> techniques, which is a constraint that is mostly </a:t>
            </a:r>
            <a:r>
              <a:rPr lang="en-US" baseline="0" err="1" smtClean="0"/>
              <a:t>fullfilled</a:t>
            </a:r>
            <a:r>
              <a:rPr lang="en-US" baseline="0" smtClean="0"/>
              <a:t> in good written parallel applications. The handling of the coherence is controlled by code extensions, which have to be integrated with respect to the </a:t>
            </a:r>
            <a:r>
              <a:rPr lang="en-US" baseline="0" err="1" smtClean="0"/>
              <a:t>synchronisation</a:t>
            </a:r>
            <a:r>
              <a:rPr lang="en-US" baseline="0" smtClean="0"/>
              <a:t> techniques. The ODC² mechanism is free of any coherence transactions and unpredictable interference and provide a timing behavior that is comparable to an </a:t>
            </a:r>
            <a:r>
              <a:rPr lang="en-US" baseline="0" err="1" smtClean="0"/>
              <a:t>uncoherent</a:t>
            </a:r>
            <a:r>
              <a:rPr lang="en-US" baseline="0" smtClean="0"/>
              <a:t> cache.</a:t>
            </a:r>
          </a:p>
          <a:p>
            <a:r>
              <a:rPr lang="en-US" baseline="0" smtClean="0"/>
              <a:t>The ODC² operates in two different modes. The private mode is active when only private is accessed and so no coherence functionality is provided and needed. When the application execution enters a code segment where also shared data is accessed, the cache switches to the shared mode. During shared mode each loaded cache line is marked as a potential carrier of shared data. </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19</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When we talk about hard real-time systems,</a:t>
            </a:r>
            <a:r>
              <a:rPr lang="en-US" baseline="0" smtClean="0"/>
              <a:t> the timing predictability is the most important aspect. Timing predictability allows us to estimate the worst case execution time of an application with a feasible precision. But some of the system components we like to use have a bad influence on the predictability. One of them is cache memory. Cache behavior is hard to predict but when we need a coherent cache for a multicore system, thing become really ugly.</a:t>
            </a:r>
          </a:p>
          <a:p>
            <a:r>
              <a:rPr lang="en-US" smtClean="0"/>
              <a:t>So, we developed a mechanism that we call the On-Demand coherent cache, which offers</a:t>
            </a:r>
            <a:r>
              <a:rPr lang="en-US" baseline="0" smtClean="0"/>
              <a:t> fast and coherent accesses with a degree of timing predictability that is suitable for hard real-time systems. To evaluate the technique we decided to perform a case study with adequate industrial application. An application from the avionics domain seems to be a perfect setting, because avionic applications combine high performance needs (for example for image processing) and the hard real-time requirements for the vehicle navigation, so it might benefit from the ODC².</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2</a:t>
            </a:fld>
            <a:endParaRPr lang="en-US"/>
          </a:p>
        </p:txBody>
      </p:sp>
    </p:spTree>
    <p:extLst>
      <p:ext uri="{BB962C8B-B14F-4D97-AF65-F5344CB8AC3E}">
        <p14:creationId xmlns:p14="http://schemas.microsoft.com/office/powerpoint/2010/main" val="25420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When we talk about hard real-time systems,</a:t>
            </a:r>
            <a:r>
              <a:rPr lang="en-US" baseline="0" smtClean="0"/>
              <a:t> the timing predictability is the most important aspect. Timing predictability allows us to estimate the worst case execution time of an application with a feasible precision. But some of the system components we like to use have a bad influence on the predictability. One of them is cache memory. Cache behavior is hard to predict but when we need a coherent cache for a multicore system, thing become really ugly.</a:t>
            </a:r>
          </a:p>
          <a:p>
            <a:r>
              <a:rPr lang="en-US" smtClean="0"/>
              <a:t>So, we developed a mechanism that we call the On-Demand coherent cache, which offers</a:t>
            </a:r>
            <a:r>
              <a:rPr lang="en-US" baseline="0" smtClean="0"/>
              <a:t> fast and coherent accesses with a degree of timing predictability that is suitable for hard real-time systems. To evaluate the technique we decided to perform a case study with adequate industrial application. An application from the avionics domain seems to be a perfect setting, because avionic applications combine high performance needs (for example for image processing) and the hard real-time requirements for the vehicle navigation, so it might benefit from the ODC².</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3</a:t>
            </a:fld>
            <a:endParaRPr lang="en-US"/>
          </a:p>
        </p:txBody>
      </p:sp>
    </p:spTree>
    <p:extLst>
      <p:ext uri="{BB962C8B-B14F-4D97-AF65-F5344CB8AC3E}">
        <p14:creationId xmlns:p14="http://schemas.microsoft.com/office/powerpoint/2010/main" val="254204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When we talk about hard real-time systems,</a:t>
            </a:r>
            <a:r>
              <a:rPr lang="en-US" baseline="0" smtClean="0"/>
              <a:t> the timing predictability is the most important aspect. Timing predictability allows us to estimate the worst case execution time of an application with a feasible precision. But some of the system components we like to use have a bad influence on the predictability. One of them is cache memory. Cache behavior is hard to predict but when we need a coherent cache for a multicore system, thing become really ugly.</a:t>
            </a:r>
          </a:p>
          <a:p>
            <a:r>
              <a:rPr lang="en-US" smtClean="0"/>
              <a:t>So, we developed a mechanism that we call the On-Demand coherent cache, which offers</a:t>
            </a:r>
            <a:r>
              <a:rPr lang="en-US" baseline="0" smtClean="0"/>
              <a:t> fast and coherent accesses with a degree of timing predictability that is suitable for hard real-time systems. To evaluate the technique we decided to perform a case study with adequate industrial application. An application from the avionics domain seems to be a perfect setting, because avionic applications combine high performance needs (for example for image processing) and the hard real-time requirements for the vehicle navigation, so it might benefit from the ODC².</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4</a:t>
            </a:fld>
            <a:endParaRPr lang="en-US"/>
          </a:p>
        </p:txBody>
      </p:sp>
    </p:spTree>
    <p:extLst>
      <p:ext uri="{BB962C8B-B14F-4D97-AF65-F5344CB8AC3E}">
        <p14:creationId xmlns:p14="http://schemas.microsoft.com/office/powerpoint/2010/main" val="254204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When we talk about hard real-time systems,</a:t>
            </a:r>
            <a:r>
              <a:rPr lang="en-US" baseline="0" smtClean="0"/>
              <a:t> the timing predictability is the most important aspect. Timing predictability allows us to estimate the worst case execution time of an application with a feasible precision. But some of the system components we like to use have a bad influence on the predictability. One of them is cache memory. Cache behavior is hard to predict but when we need a coherent cache for a multicore system, thing become really ugly.</a:t>
            </a:r>
          </a:p>
          <a:p>
            <a:r>
              <a:rPr lang="en-US" smtClean="0"/>
              <a:t>So, we developed a mechanism that we call the On-Demand coherent cache, which offers</a:t>
            </a:r>
            <a:r>
              <a:rPr lang="en-US" baseline="0" smtClean="0"/>
              <a:t> fast and coherent accesses with a degree of timing predictability that is suitable for hard real-time systems. To evaluate the technique we decided to perform a case study with adequate industrial application. An application from the avionics domain seems to be a perfect setting, because avionic applications combine high performance needs (for example for image processing) and the hard real-time requirements for the vehicle navigation, so it might benefit from the ODC².</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5</a:t>
            </a:fld>
            <a:endParaRPr lang="en-US"/>
          </a:p>
        </p:txBody>
      </p:sp>
    </p:spTree>
    <p:extLst>
      <p:ext uri="{BB962C8B-B14F-4D97-AF65-F5344CB8AC3E}">
        <p14:creationId xmlns:p14="http://schemas.microsoft.com/office/powerpoint/2010/main" val="254204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When we talk about hard real-time systems,</a:t>
            </a:r>
            <a:r>
              <a:rPr lang="en-US" baseline="0" smtClean="0"/>
              <a:t> the timing predictability is the most important aspect. Timing predictability allows us to estimate the worst case execution time of an application with a feasible precision. But some of the system components we like to use have a bad influence on the predictability. One of them is cache memory. Cache behavior is hard to predict but when we need a coherent cache for a multicore system, thing become really ugly.</a:t>
            </a:r>
          </a:p>
          <a:p>
            <a:r>
              <a:rPr lang="en-US" smtClean="0"/>
              <a:t>So, we developed a mechanism that we call the On-Demand coherent cache, which offers</a:t>
            </a:r>
            <a:r>
              <a:rPr lang="en-US" baseline="0" smtClean="0"/>
              <a:t> fast and coherent accesses with a degree of timing predictability that is suitable for hard real-time systems. To evaluate the technique we decided to perform a case study with adequate industrial application. An application from the avionics domain seems to be a perfect setting, because avionic applications combine high performance needs (for example for image processing) and the hard real-time requirements for the vehicle navigation, so it might benefit from the ODC².</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6</a:t>
            </a:fld>
            <a:endParaRPr lang="en-US"/>
          </a:p>
        </p:txBody>
      </p:sp>
    </p:spTree>
    <p:extLst>
      <p:ext uri="{BB962C8B-B14F-4D97-AF65-F5344CB8AC3E}">
        <p14:creationId xmlns:p14="http://schemas.microsoft.com/office/powerpoint/2010/main" val="2542045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When we talk about hard real-time systems,</a:t>
            </a:r>
            <a:r>
              <a:rPr lang="en-US" baseline="0" smtClean="0"/>
              <a:t> the timing predictability is the most important aspect. Timing predictability allows us to estimate the worst case execution time of an application with a feasible precision. But some of the system components we like to use have a bad influence on the predictability. One of them is cache memory. Cache behavior is hard to predict but when we need a coherent cache for a multicore system, thing become really ugly.</a:t>
            </a:r>
          </a:p>
          <a:p>
            <a:r>
              <a:rPr lang="en-US" smtClean="0"/>
              <a:t>So, we developed a mechanism that we call the On-Demand coherent cache, which offers</a:t>
            </a:r>
            <a:r>
              <a:rPr lang="en-US" baseline="0" smtClean="0"/>
              <a:t> fast and coherent accesses with a degree of timing predictability that is suitable for hard real-time systems. To evaluate the technique we decided to perform a case study with adequate industrial application. An application from the avionics domain seems to be a perfect setting, because avionic applications combine high performance needs (for example for image processing) and the hard real-time requirements for the vehicle navigation, so it might benefit from the ODC².</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7</a:t>
            </a:fld>
            <a:endParaRPr lang="en-US"/>
          </a:p>
        </p:txBody>
      </p:sp>
    </p:spTree>
    <p:extLst>
      <p:ext uri="{BB962C8B-B14F-4D97-AF65-F5344CB8AC3E}">
        <p14:creationId xmlns:p14="http://schemas.microsoft.com/office/powerpoint/2010/main" val="2542045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8</a:t>
            </a:fld>
            <a:endParaRPr lang="en-US"/>
          </a:p>
        </p:txBody>
      </p:sp>
    </p:spTree>
    <p:extLst>
      <p:ext uri="{BB962C8B-B14F-4D97-AF65-F5344CB8AC3E}">
        <p14:creationId xmlns:p14="http://schemas.microsoft.com/office/powerpoint/2010/main" val="3434669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mtClean="0"/>
              <a:t>Before I go into the detail of the case study, let me spend some time to sum up the reason for</a:t>
            </a:r>
            <a:r>
              <a:rPr lang="en-US" baseline="0" smtClean="0"/>
              <a:t> a predictable cache coherence. The well known cache coherence techniques that are used in todays multicore systems are designed to ensure a high average case performance. These approaches are based on various interaction between the cores. But these interactions induce unpredictability to the timing of cache accesses and make these approaches not suitable for timing critical systems. Let me point out some examples:</a:t>
            </a:r>
          </a:p>
          <a:p>
            <a:r>
              <a:rPr lang="en-US" baseline="0" smtClean="0"/>
              <a:t>Many approaches are based on the possibility to invalidate a shared cache line of a core, by the request of another core. This external invalidation can happen at any time, which makes the prediction of a cache hit practically impossible.</a:t>
            </a:r>
          </a:p>
          <a:p>
            <a:r>
              <a:rPr lang="en-US" smtClean="0"/>
              <a:t>Another scenario is the holding of a modified</a:t>
            </a:r>
            <a:r>
              <a:rPr lang="en-US" baseline="0" smtClean="0"/>
              <a:t> copy of shared data in a cache. If another core wants to access that data, the modified copy have to be transferred to the requesting core, which, depending on the system state can cause an enormous latency for the requesting core.</a:t>
            </a:r>
          </a:p>
          <a:p>
            <a:r>
              <a:rPr lang="en-US" baseline="0" smtClean="0"/>
              <a:t>Last but not least, some coherence protocols allow external modification of a cache, for example to update a shared cache line. As long we are talking about a single ported cache memory, even a cache hit can be delayed, with a horrible effect on the WCET estimation.</a:t>
            </a:r>
          </a:p>
          <a:p>
            <a:r>
              <a:rPr lang="en-US" baseline="0" smtClean="0"/>
              <a:t>So, to sum up, a cache coherence mechanism suitable for hard real-time systems has to avoid any unpredictable cache behavior.</a:t>
            </a:r>
            <a:endParaRPr lang="en-US"/>
          </a:p>
        </p:txBody>
      </p:sp>
      <p:sp>
        <p:nvSpPr>
          <p:cNvPr id="4" name="Foliennummernplatzhalter 3"/>
          <p:cNvSpPr>
            <a:spLocks noGrp="1"/>
          </p:cNvSpPr>
          <p:nvPr>
            <p:ph type="sldNum" sz="quarter" idx="10"/>
          </p:nvPr>
        </p:nvSpPr>
        <p:spPr/>
        <p:txBody>
          <a:bodyPr/>
          <a:lstStyle/>
          <a:p>
            <a:fld id="{80385EF4-EBA6-4AF0-BBC0-25EAE597EDB5}" type="slidenum">
              <a:rPr lang="en-US" smtClean="0"/>
              <a:t>9</a:t>
            </a:fld>
            <a:endParaRPr lang="en-US"/>
          </a:p>
        </p:txBody>
      </p:sp>
    </p:spTree>
    <p:extLst>
      <p:ext uri="{BB962C8B-B14F-4D97-AF65-F5344CB8AC3E}">
        <p14:creationId xmlns:p14="http://schemas.microsoft.com/office/powerpoint/2010/main" val="34346698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4A31D533-89DC-46A1-97A6-1EB4EB941004}" type="datetime1">
              <a:rPr lang="de-DE" smtClean="0"/>
              <a:t>09.12.2014</a:t>
            </a:fld>
            <a:endParaRPr lang="de-DE"/>
          </a:p>
        </p:txBody>
      </p:sp>
      <p:sp>
        <p:nvSpPr>
          <p:cNvPr id="5" name="Fußzeilenplatzhalter 4"/>
          <p:cNvSpPr>
            <a:spLocks noGrp="1"/>
          </p:cNvSpPr>
          <p:nvPr>
            <p:ph type="ftr" sz="quarter" idx="11"/>
          </p:nvPr>
        </p:nvSpPr>
        <p:spPr/>
        <p:txBody>
          <a:bodyPr/>
          <a:lstStyle/>
          <a:p>
            <a:r>
              <a:rPr lang="de-DE" smtClean="0"/>
              <a:t>1</a:t>
            </a:r>
            <a:endParaRPr lang="de-DE"/>
          </a:p>
        </p:txBody>
      </p:sp>
      <p:sp>
        <p:nvSpPr>
          <p:cNvPr id="6" name="Foliennummernplatzhalter 5"/>
          <p:cNvSpPr>
            <a:spLocks noGrp="1"/>
          </p:cNvSpPr>
          <p:nvPr>
            <p:ph type="sldNum" sz="quarter" idx="12"/>
          </p:nvPr>
        </p:nvSpPr>
        <p:spPr/>
        <p:txBody>
          <a:bodyPr/>
          <a:lstStyle/>
          <a:p>
            <a:fld id="{B19FE281-A33F-41C1-A3CE-32919AB32410}"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162999"/>
            <a:ext cx="2390538" cy="385681"/>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44408" y="188640"/>
            <a:ext cx="676875" cy="846094"/>
          </a:xfrm>
          <a:prstGeom prst="rect">
            <a:avLst/>
          </a:prstGeom>
        </p:spPr>
      </p:pic>
    </p:spTree>
    <p:extLst>
      <p:ext uri="{BB962C8B-B14F-4D97-AF65-F5344CB8AC3E}">
        <p14:creationId xmlns:p14="http://schemas.microsoft.com/office/powerpoint/2010/main" val="13064333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C09843FB-F880-461A-8669-FB1D20CB59C6}" type="datetime1">
              <a:rPr lang="de-DE" smtClean="0"/>
              <a:t>09.12.2014</a:t>
            </a:fld>
            <a:endParaRPr lang="de-DE"/>
          </a:p>
        </p:txBody>
      </p:sp>
      <p:sp>
        <p:nvSpPr>
          <p:cNvPr id="5" name="Fußzeilenplatzhalter 4"/>
          <p:cNvSpPr>
            <a:spLocks noGrp="1"/>
          </p:cNvSpPr>
          <p:nvPr>
            <p:ph type="ftr" sz="quarter" idx="11"/>
          </p:nvPr>
        </p:nvSpPr>
        <p:spPr/>
        <p:txBody>
          <a:bodyPr/>
          <a:lstStyle/>
          <a:p>
            <a:r>
              <a:rPr lang="de-DE" smtClean="0"/>
              <a:t>1</a:t>
            </a:r>
            <a:endParaRPr lang="de-DE"/>
          </a:p>
        </p:txBody>
      </p:sp>
      <p:sp>
        <p:nvSpPr>
          <p:cNvPr id="6" name="Foliennummernplatzhalter 5"/>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297988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8FD48173-22AC-4C55-8F70-ADDDA572EA74}" type="datetime1">
              <a:rPr lang="de-DE" smtClean="0"/>
              <a:t>09.12.2014</a:t>
            </a:fld>
            <a:endParaRPr lang="de-DE"/>
          </a:p>
        </p:txBody>
      </p:sp>
      <p:sp>
        <p:nvSpPr>
          <p:cNvPr id="5" name="Fußzeilenplatzhalter 4"/>
          <p:cNvSpPr>
            <a:spLocks noGrp="1"/>
          </p:cNvSpPr>
          <p:nvPr>
            <p:ph type="ftr" sz="quarter" idx="11"/>
          </p:nvPr>
        </p:nvSpPr>
        <p:spPr/>
        <p:txBody>
          <a:bodyPr/>
          <a:lstStyle/>
          <a:p>
            <a:r>
              <a:rPr lang="de-DE" smtClean="0"/>
              <a:t>1</a:t>
            </a:r>
            <a:endParaRPr lang="de-DE"/>
          </a:p>
        </p:txBody>
      </p:sp>
      <p:sp>
        <p:nvSpPr>
          <p:cNvPr id="6" name="Foliennummernplatzhalter 5"/>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35053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413792"/>
            <a:ext cx="8229600" cy="1143000"/>
          </a:xfrm>
        </p:spPr>
        <p:txBody>
          <a:bodyPr/>
          <a:lstStyle/>
          <a:p>
            <a:r>
              <a:rPr lang="de-DE" dirty="0" smtClean="0"/>
              <a:t>Titelmasterformat durch Klicken bearbeiten</a:t>
            </a:r>
            <a:endParaRPr lang="de-DE" dirty="0"/>
          </a:p>
        </p:txBody>
      </p:sp>
      <p:sp>
        <p:nvSpPr>
          <p:cNvPr id="3" name="Inhaltsplatzhalter 2"/>
          <p:cNvSpPr>
            <a:spLocks noGrp="1"/>
          </p:cNvSpPr>
          <p:nvPr>
            <p:ph idx="1"/>
          </p:nvPr>
        </p:nvSpPr>
        <p:spPr>
          <a:xfrm>
            <a:off x="457200" y="1711349"/>
            <a:ext cx="8229600" cy="4525963"/>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10"/>
          </p:nvPr>
        </p:nvSpPr>
        <p:spPr/>
        <p:txBody>
          <a:bodyPr/>
          <a:lstStyle/>
          <a:p>
            <a:fld id="{6756921C-05BF-4D85-9919-B2D10DBC4BB8}" type="datetime1">
              <a:rPr lang="de-DE" smtClean="0"/>
              <a:t>09.12.2014</a:t>
            </a:fld>
            <a:endParaRPr lang="de-DE"/>
          </a:p>
        </p:txBody>
      </p:sp>
      <p:sp>
        <p:nvSpPr>
          <p:cNvPr id="6" name="Foliennummernplatzhalter 5"/>
          <p:cNvSpPr>
            <a:spLocks noGrp="1"/>
          </p:cNvSpPr>
          <p:nvPr>
            <p:ph type="sldNum" sz="quarter" idx="12"/>
          </p:nvPr>
        </p:nvSpPr>
        <p:spPr>
          <a:xfrm>
            <a:off x="4355976" y="6448251"/>
            <a:ext cx="360040" cy="365125"/>
          </a:xfrm>
        </p:spPr>
        <p:txBody>
          <a:bodyPr/>
          <a:lstStyle/>
          <a:p>
            <a:fld id="{B19FE281-A33F-41C1-A3CE-32919AB32410}" type="slidenum">
              <a:rPr lang="de-DE" smtClean="0"/>
              <a:t>‹Nr.›</a:t>
            </a:fld>
            <a:endParaRPr lang="de-DE"/>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2" y="162999"/>
            <a:ext cx="1944216" cy="313673"/>
          </a:xfrm>
          <a:prstGeom prst="rect">
            <a:avLst/>
          </a:prstGeom>
        </p:spPr>
      </p:pic>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60432" y="188640"/>
            <a:ext cx="460851" cy="576064"/>
          </a:xfrm>
          <a:prstGeom prst="rect">
            <a:avLst/>
          </a:prstGeom>
        </p:spPr>
      </p:pic>
      <p:sp>
        <p:nvSpPr>
          <p:cNvPr id="10" name="Freeform 4"/>
          <p:cNvSpPr>
            <a:spLocks/>
          </p:cNvSpPr>
          <p:nvPr userDrawn="1"/>
        </p:nvSpPr>
        <p:spPr bwMode="auto">
          <a:xfrm flipV="1">
            <a:off x="43205" y="6309321"/>
            <a:ext cx="8921283" cy="144015"/>
          </a:xfrm>
          <a:custGeom>
            <a:avLst/>
            <a:gdLst>
              <a:gd name="T0" fmla="*/ 99 w 14400"/>
              <a:gd name="T1" fmla="*/ 14499 w 14400"/>
            </a:gdLst>
            <a:ahLst/>
            <a:cxnLst>
              <a:cxn ang="0">
                <a:pos x="T0" y="0"/>
              </a:cxn>
              <a:cxn ang="0">
                <a:pos x="T1" y="0"/>
              </a:cxn>
            </a:cxnLst>
            <a:rect l="0" t="0" r="r" b="b"/>
            <a:pathLst>
              <a:path w="14400">
                <a:moveTo>
                  <a:pt x="99" y="0"/>
                </a:moveTo>
                <a:lnTo>
                  <a:pt x="14499" y="0"/>
                </a:lnTo>
              </a:path>
            </a:pathLst>
          </a:custGeom>
          <a:noFill/>
          <a:ln w="12700">
            <a:solidFill>
              <a:srgbClr val="5DAE00"/>
            </a:solidFill>
            <a:round/>
            <a:headEnd/>
            <a:tailEnd/>
          </a:ln>
          <a:effectLst>
            <a:outerShdw blurRad="50800" dist="127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Tree>
    <p:extLst>
      <p:ext uri="{BB962C8B-B14F-4D97-AF65-F5344CB8AC3E}">
        <p14:creationId xmlns:p14="http://schemas.microsoft.com/office/powerpoint/2010/main" val="31608171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D5B91E11-9843-4287-9BD3-21A176ED5920}" type="datetime1">
              <a:rPr lang="de-DE" smtClean="0"/>
              <a:t>09.12.2014</a:t>
            </a:fld>
            <a:endParaRPr lang="de-DE"/>
          </a:p>
        </p:txBody>
      </p:sp>
      <p:sp>
        <p:nvSpPr>
          <p:cNvPr id="5" name="Fußzeilenplatzhalter 4"/>
          <p:cNvSpPr>
            <a:spLocks noGrp="1"/>
          </p:cNvSpPr>
          <p:nvPr>
            <p:ph type="ftr" sz="quarter" idx="11"/>
          </p:nvPr>
        </p:nvSpPr>
        <p:spPr/>
        <p:txBody>
          <a:bodyPr/>
          <a:lstStyle/>
          <a:p>
            <a:r>
              <a:rPr lang="de-DE" smtClean="0"/>
              <a:t>1</a:t>
            </a:r>
            <a:endParaRPr lang="de-DE"/>
          </a:p>
        </p:txBody>
      </p:sp>
      <p:sp>
        <p:nvSpPr>
          <p:cNvPr id="6" name="Foliennummernplatzhalter 5"/>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24015466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0443C6A-D601-41DF-8186-6469BF0F00D8}" type="datetime1">
              <a:rPr lang="de-DE" smtClean="0"/>
              <a:t>09.12.2014</a:t>
            </a:fld>
            <a:endParaRPr lang="de-DE"/>
          </a:p>
        </p:txBody>
      </p:sp>
      <p:sp>
        <p:nvSpPr>
          <p:cNvPr id="6" name="Fußzeilenplatzhalter 5"/>
          <p:cNvSpPr>
            <a:spLocks noGrp="1"/>
          </p:cNvSpPr>
          <p:nvPr>
            <p:ph type="ftr" sz="quarter" idx="11"/>
          </p:nvPr>
        </p:nvSpPr>
        <p:spPr/>
        <p:txBody>
          <a:bodyPr/>
          <a:lstStyle/>
          <a:p>
            <a:r>
              <a:rPr lang="de-DE" smtClean="0"/>
              <a:t>1</a:t>
            </a:r>
            <a:endParaRPr lang="de-DE"/>
          </a:p>
        </p:txBody>
      </p:sp>
      <p:sp>
        <p:nvSpPr>
          <p:cNvPr id="7" name="Foliennummernplatzhalter 6"/>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401342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25A66A35-835B-4E2A-84C3-904D209B0796}" type="datetime1">
              <a:rPr lang="de-DE" smtClean="0"/>
              <a:t>09.12.2014</a:t>
            </a:fld>
            <a:endParaRPr lang="de-DE"/>
          </a:p>
        </p:txBody>
      </p:sp>
      <p:sp>
        <p:nvSpPr>
          <p:cNvPr id="8" name="Fußzeilenplatzhalter 7"/>
          <p:cNvSpPr>
            <a:spLocks noGrp="1"/>
          </p:cNvSpPr>
          <p:nvPr>
            <p:ph type="ftr" sz="quarter" idx="11"/>
          </p:nvPr>
        </p:nvSpPr>
        <p:spPr/>
        <p:txBody>
          <a:bodyPr/>
          <a:lstStyle/>
          <a:p>
            <a:r>
              <a:rPr lang="de-DE" smtClean="0"/>
              <a:t>1</a:t>
            </a:r>
            <a:endParaRPr lang="de-DE"/>
          </a:p>
        </p:txBody>
      </p:sp>
      <p:sp>
        <p:nvSpPr>
          <p:cNvPr id="9" name="Foliennummernplatzhalter 8"/>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103711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295E1F0-2D1A-4133-AA47-E83694315536}" type="datetime1">
              <a:rPr lang="de-DE" smtClean="0"/>
              <a:t>09.12.2014</a:t>
            </a:fld>
            <a:endParaRPr lang="de-DE"/>
          </a:p>
        </p:txBody>
      </p:sp>
      <p:sp>
        <p:nvSpPr>
          <p:cNvPr id="4" name="Fußzeilenplatzhalter 3"/>
          <p:cNvSpPr>
            <a:spLocks noGrp="1"/>
          </p:cNvSpPr>
          <p:nvPr>
            <p:ph type="ftr" sz="quarter" idx="11"/>
          </p:nvPr>
        </p:nvSpPr>
        <p:spPr/>
        <p:txBody>
          <a:bodyPr/>
          <a:lstStyle/>
          <a:p>
            <a:r>
              <a:rPr lang="de-DE" smtClean="0"/>
              <a:t>1</a:t>
            </a:r>
            <a:endParaRPr lang="de-DE"/>
          </a:p>
        </p:txBody>
      </p:sp>
      <p:sp>
        <p:nvSpPr>
          <p:cNvPr id="5" name="Foliennummernplatzhalter 4"/>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242503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1B32E16-5197-40D8-962A-1459BE6DA982}" type="datetime1">
              <a:rPr lang="de-DE" smtClean="0"/>
              <a:t>09.12.2014</a:t>
            </a:fld>
            <a:endParaRPr lang="de-DE"/>
          </a:p>
        </p:txBody>
      </p:sp>
      <p:sp>
        <p:nvSpPr>
          <p:cNvPr id="3" name="Fußzeilenplatzhalter 2"/>
          <p:cNvSpPr>
            <a:spLocks noGrp="1"/>
          </p:cNvSpPr>
          <p:nvPr>
            <p:ph type="ftr" sz="quarter" idx="11"/>
          </p:nvPr>
        </p:nvSpPr>
        <p:spPr/>
        <p:txBody>
          <a:bodyPr/>
          <a:lstStyle/>
          <a:p>
            <a:r>
              <a:rPr lang="de-DE" smtClean="0"/>
              <a:t>1</a:t>
            </a:r>
            <a:endParaRPr lang="de-DE"/>
          </a:p>
        </p:txBody>
      </p:sp>
      <p:sp>
        <p:nvSpPr>
          <p:cNvPr id="4" name="Foliennummernplatzhalter 3"/>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128595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69CAE347-11D8-4271-B879-3101A13AD46D}" type="datetime1">
              <a:rPr lang="de-DE" smtClean="0"/>
              <a:t>09.12.2014</a:t>
            </a:fld>
            <a:endParaRPr lang="de-DE"/>
          </a:p>
        </p:txBody>
      </p:sp>
      <p:sp>
        <p:nvSpPr>
          <p:cNvPr id="6" name="Fußzeilenplatzhalter 5"/>
          <p:cNvSpPr>
            <a:spLocks noGrp="1"/>
          </p:cNvSpPr>
          <p:nvPr>
            <p:ph type="ftr" sz="quarter" idx="11"/>
          </p:nvPr>
        </p:nvSpPr>
        <p:spPr/>
        <p:txBody>
          <a:bodyPr/>
          <a:lstStyle/>
          <a:p>
            <a:r>
              <a:rPr lang="de-DE" smtClean="0"/>
              <a:t>1</a:t>
            </a:r>
            <a:endParaRPr lang="de-DE"/>
          </a:p>
        </p:txBody>
      </p:sp>
      <p:sp>
        <p:nvSpPr>
          <p:cNvPr id="7" name="Foliennummernplatzhalter 6"/>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3855454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16045AC-9753-42B1-99D8-AA9360FCCF6D}" type="datetime1">
              <a:rPr lang="de-DE" smtClean="0"/>
              <a:t>09.12.2014</a:t>
            </a:fld>
            <a:endParaRPr lang="de-DE"/>
          </a:p>
        </p:txBody>
      </p:sp>
      <p:sp>
        <p:nvSpPr>
          <p:cNvPr id="6" name="Fußzeilenplatzhalter 5"/>
          <p:cNvSpPr>
            <a:spLocks noGrp="1"/>
          </p:cNvSpPr>
          <p:nvPr>
            <p:ph type="ftr" sz="quarter" idx="11"/>
          </p:nvPr>
        </p:nvSpPr>
        <p:spPr/>
        <p:txBody>
          <a:bodyPr/>
          <a:lstStyle/>
          <a:p>
            <a:r>
              <a:rPr lang="de-DE" smtClean="0"/>
              <a:t>1</a:t>
            </a:r>
            <a:endParaRPr lang="de-DE"/>
          </a:p>
        </p:txBody>
      </p:sp>
      <p:sp>
        <p:nvSpPr>
          <p:cNvPr id="7" name="Foliennummernplatzhalter 6"/>
          <p:cNvSpPr>
            <a:spLocks noGrp="1"/>
          </p:cNvSpPr>
          <p:nvPr>
            <p:ph type="sldNum" sz="quarter" idx="12"/>
          </p:nvPr>
        </p:nvSpPr>
        <p:spPr/>
        <p:txBody>
          <a:bodyPr/>
          <a:lstStyle/>
          <a:p>
            <a:fld id="{B19FE281-A33F-41C1-A3CE-32919AB32410}" type="slidenum">
              <a:rPr lang="de-DE" smtClean="0"/>
              <a:t>‹Nr.›</a:t>
            </a:fld>
            <a:endParaRPr lang="de-DE"/>
          </a:p>
        </p:txBody>
      </p:sp>
    </p:spTree>
    <p:extLst>
      <p:ext uri="{BB962C8B-B14F-4D97-AF65-F5344CB8AC3E}">
        <p14:creationId xmlns:p14="http://schemas.microsoft.com/office/powerpoint/2010/main" val="248254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BFC89-75FC-4700-9CB8-8E146DC9CA58}" type="datetime1">
              <a:rPr lang="de-DE" smtClean="0"/>
              <a:t>09.12.2014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1</a:t>
            </a:r>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FE281-A33F-41C1-A3CE-32919AB32410}" type="slidenum">
              <a:rPr lang="de-DE" smtClean="0"/>
              <a:t>‹Nr.›</a:t>
            </a:fld>
            <a:endParaRPr lang="de-DE"/>
          </a:p>
        </p:txBody>
      </p:sp>
    </p:spTree>
    <p:extLst>
      <p:ext uri="{BB962C8B-B14F-4D97-AF65-F5344CB8AC3E}">
        <p14:creationId xmlns:p14="http://schemas.microsoft.com/office/powerpoint/2010/main" val="1719359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3568" y="1382911"/>
            <a:ext cx="7772400" cy="1470025"/>
          </a:xfrm>
        </p:spPr>
        <p:txBody>
          <a:bodyPr>
            <a:normAutofit/>
          </a:bodyPr>
          <a:lstStyle/>
          <a:p>
            <a:r>
              <a:rPr lang="de-DE" sz="3200"/>
              <a:t>Echtzeitfähige Cache-Kohärenz mit </a:t>
            </a:r>
            <a:r>
              <a:rPr lang="de-DE" sz="3200" smtClean="0"/>
              <a:t>dem</a:t>
            </a:r>
            <a:br>
              <a:rPr lang="de-DE" sz="3200" smtClean="0"/>
            </a:br>
            <a:r>
              <a:rPr lang="de-DE" sz="3200" smtClean="0"/>
              <a:t>On-Demand </a:t>
            </a:r>
            <a:r>
              <a:rPr lang="de-DE" sz="3200" err="1"/>
              <a:t>Coherent</a:t>
            </a:r>
            <a:r>
              <a:rPr lang="de-DE" sz="3200"/>
              <a:t> Cache</a:t>
            </a:r>
            <a:endParaRPr lang="en-GB" sz="4000" noProof="0"/>
          </a:p>
        </p:txBody>
      </p:sp>
      <p:sp>
        <p:nvSpPr>
          <p:cNvPr id="3" name="Untertitel 2"/>
          <p:cNvSpPr>
            <a:spLocks noGrp="1"/>
          </p:cNvSpPr>
          <p:nvPr>
            <p:ph type="subTitle" idx="1"/>
          </p:nvPr>
        </p:nvSpPr>
        <p:spPr>
          <a:xfrm>
            <a:off x="1043608" y="4556720"/>
            <a:ext cx="7128792" cy="1752600"/>
          </a:xfrm>
        </p:spPr>
        <p:txBody>
          <a:bodyPr>
            <a:normAutofit/>
          </a:bodyPr>
          <a:lstStyle/>
          <a:p>
            <a:r>
              <a:rPr lang="en-GB" sz="2200" noProof="0" dirty="0" smtClean="0"/>
              <a:t>Arthur </a:t>
            </a:r>
            <a:r>
              <a:rPr lang="en-GB" sz="2200" noProof="0" dirty="0" err="1" smtClean="0"/>
              <a:t>Pyka</a:t>
            </a:r>
            <a:endParaRPr lang="en-GB" sz="2200" noProof="0" dirty="0" smtClean="0"/>
          </a:p>
          <a:p>
            <a:r>
              <a:rPr lang="de-DE" sz="2000" dirty="0" smtClean="0"/>
              <a:t>Technische</a:t>
            </a:r>
            <a:r>
              <a:rPr lang="en-GB" sz="2000" noProof="0" dirty="0" smtClean="0"/>
              <a:t> </a:t>
            </a:r>
            <a:r>
              <a:rPr lang="de-DE" sz="2000" dirty="0" smtClean="0"/>
              <a:t>Universität</a:t>
            </a:r>
            <a:r>
              <a:rPr lang="en-GB" sz="2000" noProof="0" dirty="0" smtClean="0"/>
              <a:t> Dortmund</a:t>
            </a:r>
          </a:p>
        </p:txBody>
      </p:sp>
    </p:spTree>
    <p:extLst>
      <p:ext uri="{BB962C8B-B14F-4D97-AF65-F5344CB8AC3E}">
        <p14:creationId xmlns:p14="http://schemas.microsoft.com/office/powerpoint/2010/main" val="208598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903917"/>
            <a:ext cx="5256584" cy="26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a:xfrm>
            <a:off x="457200" y="548680"/>
            <a:ext cx="8229600" cy="926976"/>
          </a:xfrm>
        </p:spPr>
        <p:txBody>
          <a:bodyPr>
            <a:noAutofit/>
          </a:bodyPr>
          <a:lstStyle/>
          <a:p>
            <a:r>
              <a:rPr lang="de-DE" sz="3200" dirty="0" smtClean="0"/>
              <a:t>Cache-Kohärenz im Dual-Core</a:t>
            </a:r>
            <a:br>
              <a:rPr lang="de-DE" sz="3200" dirty="0" smtClean="0"/>
            </a:br>
            <a:r>
              <a:rPr lang="de-DE" sz="3200" dirty="0" smtClean="0"/>
              <a:t>LEON4-FT GR712RC</a:t>
            </a:r>
            <a:endParaRPr lang="de-DE" sz="3200" dirty="0"/>
          </a:p>
        </p:txBody>
      </p:sp>
      <p:sp>
        <p:nvSpPr>
          <p:cNvPr id="16" name="Foliennummernplatzhalter 15"/>
          <p:cNvSpPr>
            <a:spLocks noGrp="1"/>
          </p:cNvSpPr>
          <p:nvPr>
            <p:ph type="sldNum" sz="quarter" idx="12"/>
          </p:nvPr>
        </p:nvSpPr>
        <p:spPr/>
        <p:txBody>
          <a:bodyPr/>
          <a:lstStyle/>
          <a:p>
            <a:r>
              <a:rPr lang="de-DE" dirty="0"/>
              <a:t>5</a:t>
            </a:r>
            <a:endParaRPr lang="en-GB" dirty="0"/>
          </a:p>
        </p:txBody>
      </p:sp>
      <p:sp>
        <p:nvSpPr>
          <p:cNvPr id="9" name="Textfeld 8"/>
          <p:cNvSpPr txBox="1"/>
          <p:nvPr/>
        </p:nvSpPr>
        <p:spPr>
          <a:xfrm>
            <a:off x="539551" y="1772816"/>
            <a:ext cx="4968553" cy="2123658"/>
          </a:xfrm>
          <a:prstGeom prst="rect">
            <a:avLst/>
          </a:prstGeom>
          <a:noFill/>
        </p:spPr>
        <p:txBody>
          <a:bodyPr wrap="square" rtlCol="0">
            <a:spAutoFit/>
          </a:bodyPr>
          <a:lstStyle/>
          <a:p>
            <a:pPr marL="285750" indent="-285750">
              <a:buFont typeface="Arial" panose="020B0604020202020204" pitchFamily="34" charset="0"/>
              <a:buChar char="•"/>
            </a:pPr>
            <a:r>
              <a:rPr lang="de-DE" sz="2200" dirty="0" smtClean="0"/>
              <a:t>Privater L1-Cache</a:t>
            </a:r>
          </a:p>
          <a:p>
            <a:pPr marL="285750" indent="-285750">
              <a:buFont typeface="Arial" panose="020B0604020202020204" pitchFamily="34" charset="0"/>
              <a:buChar char="•"/>
            </a:pPr>
            <a:r>
              <a:rPr lang="de-DE" sz="2200" dirty="0" smtClean="0"/>
              <a:t>Write-Through</a:t>
            </a:r>
            <a:br>
              <a:rPr lang="de-DE" sz="2200" dirty="0" smtClean="0"/>
            </a:br>
            <a:r>
              <a:rPr lang="de-DE" sz="2200" dirty="0" err="1" smtClean="0"/>
              <a:t>Schreibsstrategie</a:t>
            </a:r>
            <a:endParaRPr lang="de-DE" sz="2200" dirty="0" smtClean="0"/>
          </a:p>
          <a:p>
            <a:pPr marL="285750" indent="-285750">
              <a:buFont typeface="Arial" panose="020B0604020202020204" pitchFamily="34" charset="0"/>
              <a:buChar char="•"/>
            </a:pPr>
            <a:r>
              <a:rPr lang="de-DE" sz="2200" dirty="0" err="1" smtClean="0"/>
              <a:t>Snooping</a:t>
            </a:r>
            <a:r>
              <a:rPr lang="de-DE" sz="2200" dirty="0" smtClean="0"/>
              <a:t>-Protokoll</a:t>
            </a:r>
          </a:p>
          <a:p>
            <a:pPr marL="285750" indent="-285750">
              <a:buFont typeface="Arial" panose="020B0604020202020204" pitchFamily="34" charset="0"/>
              <a:buChar char="•"/>
            </a:pPr>
            <a:r>
              <a:rPr lang="de-DE" sz="2200" dirty="0" smtClean="0"/>
              <a:t>Write-Invalid </a:t>
            </a:r>
          </a:p>
          <a:p>
            <a:endParaRPr lang="de-DE" sz="2200" b="1" dirty="0"/>
          </a:p>
        </p:txBody>
      </p:sp>
      <p:sp>
        <p:nvSpPr>
          <p:cNvPr id="18" name="Abgerundetes Rechteck 17"/>
          <p:cNvSpPr/>
          <p:nvPr/>
        </p:nvSpPr>
        <p:spPr>
          <a:xfrm>
            <a:off x="899592" y="4801638"/>
            <a:ext cx="7344816" cy="1512169"/>
          </a:xfrm>
          <a:prstGeom prst="roundRect">
            <a:avLst/>
          </a:prstGeom>
          <a:noFill/>
          <a:ln w="19050">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000" smtClean="0"/>
          </a:p>
        </p:txBody>
      </p:sp>
      <p:sp>
        <p:nvSpPr>
          <p:cNvPr id="21" name="Abgerundetes Rechteck 20"/>
          <p:cNvSpPr/>
          <p:nvPr/>
        </p:nvSpPr>
        <p:spPr>
          <a:xfrm>
            <a:off x="2987566" y="4797152"/>
            <a:ext cx="3592016" cy="364527"/>
          </a:xfrm>
          <a:prstGeom prst="roundRect">
            <a:avLst/>
          </a:prstGeom>
          <a:solidFill>
            <a:schemeClr val="accent6">
              <a:lumMod val="40000"/>
              <a:lumOff val="60000"/>
            </a:schemeClr>
          </a:solidFill>
          <a:ln w="19050">
            <a:solidFill>
              <a:schemeClr val="accent6">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err="1" smtClean="0"/>
              <a:t>Kohärenzverfahren</a:t>
            </a:r>
            <a:r>
              <a:rPr lang="en-GB" sz="2000" dirty="0" smtClean="0"/>
              <a:t> </a:t>
            </a:r>
            <a:r>
              <a:rPr lang="en-GB" sz="2000" dirty="0" err="1" smtClean="0"/>
              <a:t>im</a:t>
            </a:r>
            <a:r>
              <a:rPr lang="en-GB" sz="2000" dirty="0" smtClean="0"/>
              <a:t> Detail</a:t>
            </a:r>
            <a:endParaRPr lang="en-GB" sz="1000" dirty="0" smtClean="0"/>
          </a:p>
        </p:txBody>
      </p:sp>
      <p:sp>
        <p:nvSpPr>
          <p:cNvPr id="17" name="Textfeld 16"/>
          <p:cNvSpPr txBox="1"/>
          <p:nvPr/>
        </p:nvSpPr>
        <p:spPr>
          <a:xfrm>
            <a:off x="1115616" y="5307436"/>
            <a:ext cx="5696303" cy="923330"/>
          </a:xfrm>
          <a:prstGeom prst="rect">
            <a:avLst/>
          </a:prstGeom>
          <a:noFill/>
        </p:spPr>
        <p:txBody>
          <a:bodyPr wrap="none" rtlCol="0">
            <a:spAutoFit/>
          </a:bodyPr>
          <a:lstStyle/>
          <a:p>
            <a:pPr marL="285750" indent="-285750">
              <a:buFont typeface="Arial" panose="020B0604020202020204" pitchFamily="34" charset="0"/>
              <a:buChar char="•"/>
            </a:pPr>
            <a:r>
              <a:rPr lang="de-DE" dirty="0" smtClean="0"/>
              <a:t>Jeder Kern belauscht am Bus anliegende Schreibzugriffe</a:t>
            </a:r>
          </a:p>
          <a:p>
            <a:pPr marL="285750" indent="-285750">
              <a:buFont typeface="Arial" panose="020B0604020202020204" pitchFamily="34" charset="0"/>
              <a:buChar char="•"/>
            </a:pPr>
            <a:r>
              <a:rPr lang="de-DE" dirty="0" smtClean="0"/>
              <a:t>Betrifft der Schreibzugriff ein Datum im Cache,</a:t>
            </a:r>
            <a:br>
              <a:rPr lang="de-DE" dirty="0" smtClean="0"/>
            </a:br>
            <a:r>
              <a:rPr lang="de-DE" dirty="0" smtClean="0"/>
              <a:t>wird die Cache-Zeile </a:t>
            </a:r>
            <a:r>
              <a:rPr lang="de-DE" dirty="0" err="1" smtClean="0"/>
              <a:t>invalidiert</a:t>
            </a:r>
            <a:r>
              <a:rPr lang="de-DE" dirty="0" smtClean="0"/>
              <a:t>.</a:t>
            </a:r>
            <a:endParaRPr lang="de-DE" dirty="0"/>
          </a:p>
        </p:txBody>
      </p:sp>
      <p:sp>
        <p:nvSpPr>
          <p:cNvPr id="3" name="Abgerundetes Rechteck 2"/>
          <p:cNvSpPr/>
          <p:nvPr/>
        </p:nvSpPr>
        <p:spPr>
          <a:xfrm>
            <a:off x="971600" y="1484784"/>
            <a:ext cx="7560840" cy="50062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s Rechteck 9"/>
          <p:cNvSpPr/>
          <p:nvPr/>
        </p:nvSpPr>
        <p:spPr>
          <a:xfrm>
            <a:off x="1871442"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1" name="Abgerundetes Rechteck 10"/>
          <p:cNvSpPr/>
          <p:nvPr/>
        </p:nvSpPr>
        <p:spPr>
          <a:xfrm>
            <a:off x="1979453"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12" name="Abgerundetes Rechteck 11"/>
          <p:cNvSpPr/>
          <p:nvPr/>
        </p:nvSpPr>
        <p:spPr>
          <a:xfrm>
            <a:off x="5219556"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3" name="Abgerundetes Rechteck 12"/>
          <p:cNvSpPr/>
          <p:nvPr/>
        </p:nvSpPr>
        <p:spPr>
          <a:xfrm>
            <a:off x="5358335"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14" name="Abgerundetes Rechteck 13"/>
          <p:cNvSpPr/>
          <p:nvPr/>
        </p:nvSpPr>
        <p:spPr>
          <a:xfrm>
            <a:off x="3491622"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15" name="Gerade Verbindung 14"/>
          <p:cNvCxnSpPr/>
          <p:nvPr/>
        </p:nvCxnSpPr>
        <p:spPr>
          <a:xfrm>
            <a:off x="3060088"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Gerade Verbindung 18"/>
          <p:cNvCxnSpPr>
            <a:endCxn id="10" idx="2"/>
          </p:cNvCxnSpPr>
          <p:nvPr/>
        </p:nvCxnSpPr>
        <p:spPr>
          <a:xfrm flipH="1" flipV="1">
            <a:off x="3077576"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0" name="Gerade Verbindung 19"/>
          <p:cNvCxnSpPr>
            <a:stCxn id="12" idx="2"/>
          </p:cNvCxnSpPr>
          <p:nvPr/>
        </p:nvCxnSpPr>
        <p:spPr>
          <a:xfrm>
            <a:off x="6443950"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2" name="Abgerundetes Rechteck 21"/>
          <p:cNvSpPr/>
          <p:nvPr/>
        </p:nvSpPr>
        <p:spPr>
          <a:xfrm>
            <a:off x="3831331"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cxnSp>
        <p:nvCxnSpPr>
          <p:cNvPr id="23" name="Gerade Verbindung 22"/>
          <p:cNvCxnSpPr/>
          <p:nvPr/>
        </p:nvCxnSpPr>
        <p:spPr>
          <a:xfrm flipH="1">
            <a:off x="4715501"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4" name="Abgerundetes Rechteck 23"/>
          <p:cNvSpPr/>
          <p:nvPr/>
        </p:nvSpPr>
        <p:spPr>
          <a:xfrm>
            <a:off x="2149307"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25" name="Abgerundetes Rechteck 24"/>
          <p:cNvSpPr/>
          <p:nvPr/>
        </p:nvSpPr>
        <p:spPr>
          <a:xfrm>
            <a:off x="5554374"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Tree>
    <p:extLst>
      <p:ext uri="{BB962C8B-B14F-4D97-AF65-F5344CB8AC3E}">
        <p14:creationId xmlns:p14="http://schemas.microsoft.com/office/powerpoint/2010/main" val="183894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903917"/>
            <a:ext cx="5256584" cy="26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a:xfrm>
            <a:off x="457200" y="548680"/>
            <a:ext cx="8229600" cy="926976"/>
          </a:xfrm>
        </p:spPr>
        <p:txBody>
          <a:bodyPr>
            <a:noAutofit/>
          </a:bodyPr>
          <a:lstStyle/>
          <a:p>
            <a:r>
              <a:rPr lang="de-DE" sz="3200" dirty="0" smtClean="0"/>
              <a:t>Cache-Kohärenz im Dual-Core</a:t>
            </a:r>
            <a:br>
              <a:rPr lang="de-DE" sz="3200" dirty="0" smtClean="0"/>
            </a:br>
            <a:r>
              <a:rPr lang="de-DE" sz="3200" dirty="0" smtClean="0"/>
              <a:t>LEON4-FT GR712RC</a:t>
            </a:r>
            <a:endParaRPr lang="de-DE" sz="3200" dirty="0"/>
          </a:p>
        </p:txBody>
      </p:sp>
      <p:sp>
        <p:nvSpPr>
          <p:cNvPr id="16" name="Foliennummernplatzhalter 15"/>
          <p:cNvSpPr>
            <a:spLocks noGrp="1"/>
          </p:cNvSpPr>
          <p:nvPr>
            <p:ph type="sldNum" sz="quarter" idx="12"/>
          </p:nvPr>
        </p:nvSpPr>
        <p:spPr/>
        <p:txBody>
          <a:bodyPr/>
          <a:lstStyle/>
          <a:p>
            <a:r>
              <a:rPr lang="en-GB" dirty="0" smtClean="0"/>
              <a:t>5</a:t>
            </a:r>
            <a:endParaRPr lang="en-GB" dirty="0"/>
          </a:p>
        </p:txBody>
      </p:sp>
      <p:sp>
        <p:nvSpPr>
          <p:cNvPr id="9" name="Textfeld 8"/>
          <p:cNvSpPr txBox="1"/>
          <p:nvPr/>
        </p:nvSpPr>
        <p:spPr>
          <a:xfrm>
            <a:off x="539551" y="1772816"/>
            <a:ext cx="4968553" cy="2123658"/>
          </a:xfrm>
          <a:prstGeom prst="rect">
            <a:avLst/>
          </a:prstGeom>
          <a:noFill/>
        </p:spPr>
        <p:txBody>
          <a:bodyPr wrap="square" rtlCol="0">
            <a:spAutoFit/>
          </a:bodyPr>
          <a:lstStyle/>
          <a:p>
            <a:pPr marL="285750" indent="-285750">
              <a:buFont typeface="Arial" panose="020B0604020202020204" pitchFamily="34" charset="0"/>
              <a:buChar char="•"/>
            </a:pPr>
            <a:r>
              <a:rPr lang="de-DE" sz="2200" dirty="0" smtClean="0"/>
              <a:t>Privater L1-Cache</a:t>
            </a:r>
          </a:p>
          <a:p>
            <a:pPr marL="285750" indent="-285750">
              <a:buFont typeface="Arial" panose="020B0604020202020204" pitchFamily="34" charset="0"/>
              <a:buChar char="•"/>
            </a:pPr>
            <a:r>
              <a:rPr lang="de-DE" sz="2200" dirty="0" smtClean="0"/>
              <a:t>Write-Through</a:t>
            </a:r>
            <a:br>
              <a:rPr lang="de-DE" sz="2200" dirty="0" smtClean="0"/>
            </a:br>
            <a:r>
              <a:rPr lang="de-DE" sz="2200" dirty="0" err="1" smtClean="0"/>
              <a:t>Schreibsstrategie</a:t>
            </a:r>
            <a:endParaRPr lang="de-DE" sz="2200" dirty="0" smtClean="0"/>
          </a:p>
          <a:p>
            <a:pPr marL="285750" indent="-285750">
              <a:buFont typeface="Arial" panose="020B0604020202020204" pitchFamily="34" charset="0"/>
              <a:buChar char="•"/>
            </a:pPr>
            <a:r>
              <a:rPr lang="de-DE" sz="2200" dirty="0" err="1" smtClean="0"/>
              <a:t>Snooping</a:t>
            </a:r>
            <a:r>
              <a:rPr lang="de-DE" sz="2200" dirty="0" smtClean="0"/>
              <a:t>-Protokoll</a:t>
            </a:r>
          </a:p>
          <a:p>
            <a:pPr marL="285750" indent="-285750">
              <a:buFont typeface="Arial" panose="020B0604020202020204" pitchFamily="34" charset="0"/>
              <a:buChar char="•"/>
            </a:pPr>
            <a:r>
              <a:rPr lang="de-DE" sz="2200" dirty="0" smtClean="0"/>
              <a:t>Write-Invalid </a:t>
            </a:r>
          </a:p>
          <a:p>
            <a:endParaRPr lang="de-DE" sz="2200" b="1" dirty="0"/>
          </a:p>
        </p:txBody>
      </p:sp>
      <p:sp>
        <p:nvSpPr>
          <p:cNvPr id="18" name="Abgerundetes Rechteck 17"/>
          <p:cNvSpPr/>
          <p:nvPr/>
        </p:nvSpPr>
        <p:spPr>
          <a:xfrm>
            <a:off x="899592" y="4801638"/>
            <a:ext cx="7344816" cy="1512169"/>
          </a:xfrm>
          <a:prstGeom prst="roundRect">
            <a:avLst/>
          </a:prstGeom>
          <a:noFill/>
          <a:ln w="19050">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000" smtClean="0"/>
          </a:p>
        </p:txBody>
      </p:sp>
      <p:sp>
        <p:nvSpPr>
          <p:cNvPr id="21" name="Abgerundetes Rechteck 20"/>
          <p:cNvSpPr/>
          <p:nvPr/>
        </p:nvSpPr>
        <p:spPr>
          <a:xfrm>
            <a:off x="2987566" y="4797152"/>
            <a:ext cx="3592016" cy="364527"/>
          </a:xfrm>
          <a:prstGeom prst="roundRect">
            <a:avLst/>
          </a:prstGeom>
          <a:solidFill>
            <a:schemeClr val="accent6">
              <a:lumMod val="40000"/>
              <a:lumOff val="60000"/>
            </a:schemeClr>
          </a:solidFill>
          <a:ln w="19050">
            <a:solidFill>
              <a:schemeClr val="accent6">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err="1" smtClean="0"/>
              <a:t>Kohärenzverfahren</a:t>
            </a:r>
            <a:r>
              <a:rPr lang="en-GB" sz="2000" dirty="0" smtClean="0"/>
              <a:t> </a:t>
            </a:r>
            <a:r>
              <a:rPr lang="en-GB" sz="2000" dirty="0" err="1" smtClean="0"/>
              <a:t>im</a:t>
            </a:r>
            <a:r>
              <a:rPr lang="en-GB" sz="2000" dirty="0" smtClean="0"/>
              <a:t> Detail</a:t>
            </a:r>
            <a:endParaRPr lang="en-GB" sz="1000" dirty="0" smtClean="0"/>
          </a:p>
        </p:txBody>
      </p:sp>
      <p:sp>
        <p:nvSpPr>
          <p:cNvPr id="17" name="Textfeld 16"/>
          <p:cNvSpPr txBox="1"/>
          <p:nvPr/>
        </p:nvSpPr>
        <p:spPr>
          <a:xfrm>
            <a:off x="1115616" y="5307436"/>
            <a:ext cx="5696303" cy="923330"/>
          </a:xfrm>
          <a:prstGeom prst="rect">
            <a:avLst/>
          </a:prstGeom>
          <a:noFill/>
        </p:spPr>
        <p:txBody>
          <a:bodyPr wrap="none" rtlCol="0">
            <a:spAutoFit/>
          </a:bodyPr>
          <a:lstStyle/>
          <a:p>
            <a:pPr marL="285750" indent="-285750">
              <a:buFont typeface="Arial" panose="020B0604020202020204" pitchFamily="34" charset="0"/>
              <a:buChar char="•"/>
            </a:pPr>
            <a:r>
              <a:rPr lang="de-DE" dirty="0" smtClean="0"/>
              <a:t>Jeder Kern belauscht am Bus anliegende Schreibzugriffe</a:t>
            </a:r>
          </a:p>
          <a:p>
            <a:pPr marL="285750" indent="-285750">
              <a:buFont typeface="Arial" panose="020B0604020202020204" pitchFamily="34" charset="0"/>
              <a:buChar char="•"/>
            </a:pPr>
            <a:r>
              <a:rPr lang="de-DE" dirty="0" smtClean="0"/>
              <a:t>Betrifft der Schreibzugriff ein Datum im Cache,</a:t>
            </a:r>
            <a:br>
              <a:rPr lang="de-DE" dirty="0" smtClean="0"/>
            </a:br>
            <a:r>
              <a:rPr lang="de-DE" dirty="0" smtClean="0"/>
              <a:t>wird die Cache-Zeile </a:t>
            </a:r>
            <a:r>
              <a:rPr lang="de-DE" dirty="0" err="1" smtClean="0"/>
              <a:t>invalidiert</a:t>
            </a:r>
            <a:r>
              <a:rPr lang="de-DE" dirty="0" smtClean="0"/>
              <a:t>.</a:t>
            </a:r>
            <a:endParaRPr lang="de-DE" dirty="0"/>
          </a:p>
        </p:txBody>
      </p:sp>
      <p:sp>
        <p:nvSpPr>
          <p:cNvPr id="3" name="Abgerundetes Rechteck 2"/>
          <p:cNvSpPr/>
          <p:nvPr/>
        </p:nvSpPr>
        <p:spPr>
          <a:xfrm>
            <a:off x="971600" y="1484784"/>
            <a:ext cx="7560840" cy="50062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s Rechteck 9"/>
          <p:cNvSpPr/>
          <p:nvPr/>
        </p:nvSpPr>
        <p:spPr>
          <a:xfrm>
            <a:off x="1871442"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1" name="Abgerundetes Rechteck 10"/>
          <p:cNvSpPr/>
          <p:nvPr/>
        </p:nvSpPr>
        <p:spPr>
          <a:xfrm>
            <a:off x="1979453"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12" name="Abgerundetes Rechteck 11"/>
          <p:cNvSpPr/>
          <p:nvPr/>
        </p:nvSpPr>
        <p:spPr>
          <a:xfrm>
            <a:off x="5219556"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3" name="Abgerundetes Rechteck 12"/>
          <p:cNvSpPr/>
          <p:nvPr/>
        </p:nvSpPr>
        <p:spPr>
          <a:xfrm>
            <a:off x="5358335"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14" name="Abgerundetes Rechteck 13"/>
          <p:cNvSpPr/>
          <p:nvPr/>
        </p:nvSpPr>
        <p:spPr>
          <a:xfrm>
            <a:off x="3491622"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15" name="Gerade Verbindung 14"/>
          <p:cNvCxnSpPr/>
          <p:nvPr/>
        </p:nvCxnSpPr>
        <p:spPr>
          <a:xfrm>
            <a:off x="3060088"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Gerade Verbindung 18"/>
          <p:cNvCxnSpPr>
            <a:endCxn id="10" idx="2"/>
          </p:cNvCxnSpPr>
          <p:nvPr/>
        </p:nvCxnSpPr>
        <p:spPr>
          <a:xfrm flipH="1" flipV="1">
            <a:off x="3077576"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0" name="Gerade Verbindung 19"/>
          <p:cNvCxnSpPr>
            <a:stCxn id="12" idx="2"/>
          </p:cNvCxnSpPr>
          <p:nvPr/>
        </p:nvCxnSpPr>
        <p:spPr>
          <a:xfrm>
            <a:off x="6443950"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2" name="Abgerundetes Rechteck 21"/>
          <p:cNvSpPr/>
          <p:nvPr/>
        </p:nvSpPr>
        <p:spPr>
          <a:xfrm>
            <a:off x="3831331"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cxnSp>
        <p:nvCxnSpPr>
          <p:cNvPr id="23" name="Gerade Verbindung 22"/>
          <p:cNvCxnSpPr/>
          <p:nvPr/>
        </p:nvCxnSpPr>
        <p:spPr>
          <a:xfrm flipH="1">
            <a:off x="4715501"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4" name="Abgerundetes Rechteck 23"/>
          <p:cNvSpPr/>
          <p:nvPr/>
        </p:nvSpPr>
        <p:spPr>
          <a:xfrm>
            <a:off x="2149307"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sp>
        <p:nvSpPr>
          <p:cNvPr id="25" name="Abgerundetes Rechteck 24"/>
          <p:cNvSpPr/>
          <p:nvPr/>
        </p:nvSpPr>
        <p:spPr>
          <a:xfrm>
            <a:off x="5554374"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26" name="Textfeld 25"/>
          <p:cNvSpPr txBox="1"/>
          <p:nvPr/>
        </p:nvSpPr>
        <p:spPr>
          <a:xfrm>
            <a:off x="1403390" y="4092369"/>
            <a:ext cx="1672574" cy="400110"/>
          </a:xfrm>
          <a:prstGeom prst="rect">
            <a:avLst/>
          </a:prstGeom>
          <a:noFill/>
        </p:spPr>
        <p:txBody>
          <a:bodyPr wrap="none" rtlCol="0">
            <a:spAutoFit/>
          </a:bodyPr>
          <a:lstStyle/>
          <a:p>
            <a:r>
              <a:rPr lang="de-DE" sz="2000" b="1" dirty="0" smtClean="0">
                <a:solidFill>
                  <a:srgbClr val="C00000"/>
                </a:solidFill>
              </a:rPr>
              <a:t>Schreibe X = 1</a:t>
            </a:r>
            <a:endParaRPr lang="de-DE" sz="2000" b="1" dirty="0">
              <a:solidFill>
                <a:srgbClr val="C00000"/>
              </a:solidFill>
            </a:endParaRPr>
          </a:p>
        </p:txBody>
      </p:sp>
      <p:sp>
        <p:nvSpPr>
          <p:cNvPr id="28" name="Abgerundetes Rechteck 27"/>
          <p:cNvSpPr/>
          <p:nvPr/>
        </p:nvSpPr>
        <p:spPr>
          <a:xfrm>
            <a:off x="2165698" y="3356992"/>
            <a:ext cx="1820531" cy="416420"/>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Invalid X</a:t>
            </a:r>
            <a:endParaRPr lang="en-US" sz="1500" dirty="0">
              <a:solidFill>
                <a:srgbClr val="0070C0"/>
              </a:solidFill>
            </a:endParaRPr>
          </a:p>
        </p:txBody>
      </p:sp>
      <p:sp>
        <p:nvSpPr>
          <p:cNvPr id="27" name="Abgerundetes Rechteck 26"/>
          <p:cNvSpPr/>
          <p:nvPr/>
        </p:nvSpPr>
        <p:spPr>
          <a:xfrm>
            <a:off x="2149822" y="3347721"/>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spTree>
    <p:extLst>
      <p:ext uri="{BB962C8B-B14F-4D97-AF65-F5344CB8AC3E}">
        <p14:creationId xmlns:p14="http://schemas.microsoft.com/office/powerpoint/2010/main" val="230344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1000"/>
                                  </p:stCondLst>
                                  <p:childTnLst>
                                    <p:animMotion origin="layout" path="M -4.44444E-6 -7.60407E-6 L 0.00261 0.11239 L 0.17934 0.10892 L 0.18316 0.33209 " pathEditMode="relative" ptsTypes="AAAA">
                                      <p:cBhvr>
                                        <p:cTn id="6" dur="2000" fill="hold"/>
                                        <p:tgtEl>
                                          <p:spTgt spid="27"/>
                                        </p:tgtEl>
                                        <p:attrNameLst>
                                          <p:attrName>ppt_x</p:attrName>
                                          <p:attrName>ppt_y</p:attrName>
                                        </p:attrNameLst>
                                      </p:cBhvr>
                                    </p:animMotion>
                                  </p:childTnLst>
                                </p:cTn>
                              </p:par>
                              <p:par>
                                <p:cTn id="7" presetID="0" presetClass="path" presetSubtype="0" accel="50000" decel="50000" fill="hold" grpId="0" nodeType="withEffect">
                                  <p:stCondLst>
                                    <p:cond delay="3000"/>
                                  </p:stCondLst>
                                  <p:childTnLst>
                                    <p:animMotion origin="layout" path="M 5.27778E-6 -6.47549E-6 L 5.27778E-6 0.1073 L 0.37136 0.10545 L 0.37136 -0.00509 " pathEditMode="relative" ptsTypes="AAAA">
                                      <p:cBhvr>
                                        <p:cTn id="8" dur="2000" fill="hold"/>
                                        <p:tgtEl>
                                          <p:spTgt spid="28"/>
                                        </p:tgtEl>
                                        <p:attrNameLst>
                                          <p:attrName>ppt_x</p:attrName>
                                          <p:attrName>ppt_y</p:attrName>
                                        </p:attrNameLst>
                                      </p:cBhvr>
                                    </p:animMotion>
                                  </p:childTnLst>
                                </p:cTn>
                              </p:par>
                              <p:par>
                                <p:cTn id="9" presetID="14" presetClass="exit" presetSubtype="10" fill="hold" grpId="0" nodeType="withEffect">
                                  <p:stCondLst>
                                    <p:cond delay="4500"/>
                                  </p:stCondLst>
                                  <p:childTnLst>
                                    <p:animEffect transition="out" filter="randombar(horizontal)">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childTnLst>
                          </p:cTn>
                        </p:par>
                        <p:par>
                          <p:cTn id="12" fill="hold">
                            <p:stCondLst>
                              <p:cond delay="5000"/>
                            </p:stCondLst>
                            <p:childTnLst>
                              <p:par>
                                <p:cTn id="13" presetID="1" presetClass="exit" presetSubtype="0" fill="hold" grpId="1" nodeType="afterEffect">
                                  <p:stCondLst>
                                    <p:cond delay="0"/>
                                  </p:stCondLst>
                                  <p:childTnLst>
                                    <p:set>
                                      <p:cBhvr>
                                        <p:cTn id="14"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8" grpId="1"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903917"/>
            <a:ext cx="5256584" cy="26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a:xfrm>
            <a:off x="457200" y="548680"/>
            <a:ext cx="8229600" cy="926976"/>
          </a:xfrm>
        </p:spPr>
        <p:txBody>
          <a:bodyPr>
            <a:noAutofit/>
          </a:bodyPr>
          <a:lstStyle/>
          <a:p>
            <a:r>
              <a:rPr lang="de-DE" sz="3200" dirty="0" smtClean="0"/>
              <a:t>Cache-Kohärenz im Dual-Core</a:t>
            </a:r>
            <a:br>
              <a:rPr lang="de-DE" sz="3200" dirty="0" smtClean="0"/>
            </a:br>
            <a:r>
              <a:rPr lang="de-DE" sz="3200" dirty="0" smtClean="0"/>
              <a:t>LEON4-FT GR712RC</a:t>
            </a:r>
            <a:endParaRPr lang="de-DE" sz="3200" dirty="0"/>
          </a:p>
        </p:txBody>
      </p:sp>
      <p:sp>
        <p:nvSpPr>
          <p:cNvPr id="16" name="Foliennummernplatzhalter 15"/>
          <p:cNvSpPr>
            <a:spLocks noGrp="1"/>
          </p:cNvSpPr>
          <p:nvPr>
            <p:ph type="sldNum" sz="quarter" idx="12"/>
          </p:nvPr>
        </p:nvSpPr>
        <p:spPr/>
        <p:txBody>
          <a:bodyPr/>
          <a:lstStyle/>
          <a:p>
            <a:r>
              <a:rPr lang="en-GB" dirty="0" smtClean="0"/>
              <a:t>5</a:t>
            </a:r>
            <a:endParaRPr lang="en-GB" dirty="0"/>
          </a:p>
        </p:txBody>
      </p:sp>
      <p:sp>
        <p:nvSpPr>
          <p:cNvPr id="9" name="Textfeld 8"/>
          <p:cNvSpPr txBox="1"/>
          <p:nvPr/>
        </p:nvSpPr>
        <p:spPr>
          <a:xfrm>
            <a:off x="539551" y="1772816"/>
            <a:ext cx="4968553" cy="2123658"/>
          </a:xfrm>
          <a:prstGeom prst="rect">
            <a:avLst/>
          </a:prstGeom>
          <a:noFill/>
        </p:spPr>
        <p:txBody>
          <a:bodyPr wrap="square" rtlCol="0">
            <a:spAutoFit/>
          </a:bodyPr>
          <a:lstStyle/>
          <a:p>
            <a:pPr marL="285750" indent="-285750">
              <a:buFont typeface="Arial" panose="020B0604020202020204" pitchFamily="34" charset="0"/>
              <a:buChar char="•"/>
            </a:pPr>
            <a:r>
              <a:rPr lang="de-DE" sz="2200" dirty="0" smtClean="0"/>
              <a:t>Privater L1-Cache</a:t>
            </a:r>
          </a:p>
          <a:p>
            <a:pPr marL="285750" indent="-285750">
              <a:buFont typeface="Arial" panose="020B0604020202020204" pitchFamily="34" charset="0"/>
              <a:buChar char="•"/>
            </a:pPr>
            <a:r>
              <a:rPr lang="de-DE" sz="2200" dirty="0" smtClean="0"/>
              <a:t>Write-Through</a:t>
            </a:r>
            <a:br>
              <a:rPr lang="de-DE" sz="2200" dirty="0" smtClean="0"/>
            </a:br>
            <a:r>
              <a:rPr lang="de-DE" sz="2200" dirty="0" err="1" smtClean="0"/>
              <a:t>Schreibsstrategie</a:t>
            </a:r>
            <a:endParaRPr lang="de-DE" sz="2200" dirty="0" smtClean="0"/>
          </a:p>
          <a:p>
            <a:pPr marL="285750" indent="-285750">
              <a:buFont typeface="Arial" panose="020B0604020202020204" pitchFamily="34" charset="0"/>
              <a:buChar char="•"/>
            </a:pPr>
            <a:r>
              <a:rPr lang="de-DE" sz="2200" dirty="0" err="1" smtClean="0"/>
              <a:t>Snooping</a:t>
            </a:r>
            <a:r>
              <a:rPr lang="de-DE" sz="2200" dirty="0" smtClean="0"/>
              <a:t>-Protokoll</a:t>
            </a:r>
          </a:p>
          <a:p>
            <a:pPr marL="285750" indent="-285750">
              <a:buFont typeface="Arial" panose="020B0604020202020204" pitchFamily="34" charset="0"/>
              <a:buChar char="•"/>
            </a:pPr>
            <a:r>
              <a:rPr lang="de-DE" sz="2200" dirty="0" smtClean="0"/>
              <a:t>Write-Invalid </a:t>
            </a:r>
          </a:p>
          <a:p>
            <a:endParaRPr lang="de-DE" sz="2200" b="1" dirty="0"/>
          </a:p>
        </p:txBody>
      </p:sp>
      <p:sp>
        <p:nvSpPr>
          <p:cNvPr id="18" name="Abgerundetes Rechteck 17"/>
          <p:cNvSpPr/>
          <p:nvPr/>
        </p:nvSpPr>
        <p:spPr>
          <a:xfrm>
            <a:off x="899592" y="4801638"/>
            <a:ext cx="7344816" cy="1512169"/>
          </a:xfrm>
          <a:prstGeom prst="roundRect">
            <a:avLst/>
          </a:prstGeom>
          <a:noFill/>
          <a:ln w="19050">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000" smtClean="0"/>
          </a:p>
        </p:txBody>
      </p:sp>
      <p:sp>
        <p:nvSpPr>
          <p:cNvPr id="21" name="Abgerundetes Rechteck 20"/>
          <p:cNvSpPr/>
          <p:nvPr/>
        </p:nvSpPr>
        <p:spPr>
          <a:xfrm>
            <a:off x="2987566" y="4797152"/>
            <a:ext cx="3592016" cy="364527"/>
          </a:xfrm>
          <a:prstGeom prst="roundRect">
            <a:avLst/>
          </a:prstGeom>
          <a:solidFill>
            <a:schemeClr val="accent6">
              <a:lumMod val="40000"/>
              <a:lumOff val="60000"/>
            </a:schemeClr>
          </a:solidFill>
          <a:ln w="19050">
            <a:solidFill>
              <a:schemeClr val="accent6">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err="1" smtClean="0"/>
              <a:t>Kohärenzverfahren</a:t>
            </a:r>
            <a:r>
              <a:rPr lang="en-GB" sz="2000" dirty="0" smtClean="0"/>
              <a:t> </a:t>
            </a:r>
            <a:r>
              <a:rPr lang="en-GB" sz="2000" dirty="0" err="1" smtClean="0"/>
              <a:t>im</a:t>
            </a:r>
            <a:r>
              <a:rPr lang="en-GB" sz="2000" dirty="0" smtClean="0"/>
              <a:t> Detail</a:t>
            </a:r>
            <a:endParaRPr lang="en-GB" sz="1000" dirty="0" smtClean="0"/>
          </a:p>
        </p:txBody>
      </p:sp>
      <p:sp>
        <p:nvSpPr>
          <p:cNvPr id="17" name="Textfeld 16"/>
          <p:cNvSpPr txBox="1"/>
          <p:nvPr/>
        </p:nvSpPr>
        <p:spPr>
          <a:xfrm>
            <a:off x="1115616" y="5307436"/>
            <a:ext cx="5696303" cy="923330"/>
          </a:xfrm>
          <a:prstGeom prst="rect">
            <a:avLst/>
          </a:prstGeom>
          <a:noFill/>
        </p:spPr>
        <p:txBody>
          <a:bodyPr wrap="none" rtlCol="0">
            <a:spAutoFit/>
          </a:bodyPr>
          <a:lstStyle/>
          <a:p>
            <a:pPr marL="285750" indent="-285750">
              <a:buFont typeface="Arial" panose="020B0604020202020204" pitchFamily="34" charset="0"/>
              <a:buChar char="•"/>
            </a:pPr>
            <a:r>
              <a:rPr lang="de-DE" dirty="0" smtClean="0"/>
              <a:t>Jeder Kern belauscht am Bus anliegende Schreibzugriffe</a:t>
            </a:r>
          </a:p>
          <a:p>
            <a:pPr marL="285750" indent="-285750">
              <a:buFont typeface="Arial" panose="020B0604020202020204" pitchFamily="34" charset="0"/>
              <a:buChar char="•"/>
            </a:pPr>
            <a:r>
              <a:rPr lang="de-DE" dirty="0" smtClean="0"/>
              <a:t>Betrifft der Schreibzugriff ein Datum im Cache,</a:t>
            </a:r>
            <a:br>
              <a:rPr lang="de-DE" dirty="0" smtClean="0"/>
            </a:br>
            <a:r>
              <a:rPr lang="de-DE" dirty="0" smtClean="0"/>
              <a:t>wird die Cache-Zeile </a:t>
            </a:r>
            <a:r>
              <a:rPr lang="de-DE" dirty="0" err="1" smtClean="0"/>
              <a:t>invalidiert</a:t>
            </a:r>
            <a:r>
              <a:rPr lang="de-DE" dirty="0" smtClean="0"/>
              <a:t>.</a:t>
            </a:r>
            <a:endParaRPr lang="de-DE" dirty="0"/>
          </a:p>
        </p:txBody>
      </p:sp>
      <p:sp>
        <p:nvSpPr>
          <p:cNvPr id="3" name="Abgerundetes Rechteck 2"/>
          <p:cNvSpPr/>
          <p:nvPr/>
        </p:nvSpPr>
        <p:spPr>
          <a:xfrm>
            <a:off x="971600" y="1484784"/>
            <a:ext cx="7560840" cy="500622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Abgerundetes Rechteck 9"/>
          <p:cNvSpPr/>
          <p:nvPr/>
        </p:nvSpPr>
        <p:spPr>
          <a:xfrm>
            <a:off x="1871442"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1" name="Abgerundetes Rechteck 10"/>
          <p:cNvSpPr/>
          <p:nvPr/>
        </p:nvSpPr>
        <p:spPr>
          <a:xfrm>
            <a:off x="1979453"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12" name="Abgerundetes Rechteck 11"/>
          <p:cNvSpPr/>
          <p:nvPr/>
        </p:nvSpPr>
        <p:spPr>
          <a:xfrm>
            <a:off x="5219556"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3" name="Abgerundetes Rechteck 12"/>
          <p:cNvSpPr/>
          <p:nvPr/>
        </p:nvSpPr>
        <p:spPr>
          <a:xfrm>
            <a:off x="5358335"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14" name="Abgerundetes Rechteck 13"/>
          <p:cNvSpPr/>
          <p:nvPr/>
        </p:nvSpPr>
        <p:spPr>
          <a:xfrm>
            <a:off x="3491622"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15" name="Gerade Verbindung 14"/>
          <p:cNvCxnSpPr/>
          <p:nvPr/>
        </p:nvCxnSpPr>
        <p:spPr>
          <a:xfrm>
            <a:off x="3060088"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Gerade Verbindung 18"/>
          <p:cNvCxnSpPr>
            <a:endCxn id="10" idx="2"/>
          </p:cNvCxnSpPr>
          <p:nvPr/>
        </p:nvCxnSpPr>
        <p:spPr>
          <a:xfrm flipH="1" flipV="1">
            <a:off x="3077576"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0" name="Gerade Verbindung 19"/>
          <p:cNvCxnSpPr>
            <a:stCxn id="12" idx="2"/>
          </p:cNvCxnSpPr>
          <p:nvPr/>
        </p:nvCxnSpPr>
        <p:spPr>
          <a:xfrm>
            <a:off x="6443950"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2" name="Abgerundetes Rechteck 21"/>
          <p:cNvSpPr/>
          <p:nvPr/>
        </p:nvSpPr>
        <p:spPr>
          <a:xfrm>
            <a:off x="3831331"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cxnSp>
        <p:nvCxnSpPr>
          <p:cNvPr id="23" name="Gerade Verbindung 22"/>
          <p:cNvCxnSpPr/>
          <p:nvPr/>
        </p:nvCxnSpPr>
        <p:spPr>
          <a:xfrm flipH="1">
            <a:off x="4715501"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4" name="Abgerundetes Rechteck 23"/>
          <p:cNvSpPr/>
          <p:nvPr/>
        </p:nvSpPr>
        <p:spPr>
          <a:xfrm>
            <a:off x="2149307"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sp>
        <p:nvSpPr>
          <p:cNvPr id="26" name="Textfeld 25"/>
          <p:cNvSpPr txBox="1"/>
          <p:nvPr/>
        </p:nvSpPr>
        <p:spPr>
          <a:xfrm>
            <a:off x="6548049" y="4123377"/>
            <a:ext cx="854721" cy="400110"/>
          </a:xfrm>
          <a:prstGeom prst="rect">
            <a:avLst/>
          </a:prstGeom>
          <a:noFill/>
        </p:spPr>
        <p:txBody>
          <a:bodyPr wrap="none" rtlCol="0">
            <a:spAutoFit/>
          </a:bodyPr>
          <a:lstStyle/>
          <a:p>
            <a:r>
              <a:rPr lang="de-DE" sz="2000" b="1" dirty="0" smtClean="0">
                <a:solidFill>
                  <a:srgbClr val="C00000"/>
                </a:solidFill>
              </a:rPr>
              <a:t>Lese X</a:t>
            </a:r>
            <a:endParaRPr lang="de-DE" sz="2000" b="1" dirty="0">
              <a:solidFill>
                <a:srgbClr val="C00000"/>
              </a:solidFill>
            </a:endParaRPr>
          </a:p>
        </p:txBody>
      </p:sp>
      <p:sp>
        <p:nvSpPr>
          <p:cNvPr id="29" name="Textfeld 28"/>
          <p:cNvSpPr txBox="1"/>
          <p:nvPr/>
        </p:nvSpPr>
        <p:spPr>
          <a:xfrm>
            <a:off x="7273841" y="4123377"/>
            <a:ext cx="500458" cy="400110"/>
          </a:xfrm>
          <a:prstGeom prst="rect">
            <a:avLst/>
          </a:prstGeom>
          <a:noFill/>
        </p:spPr>
        <p:txBody>
          <a:bodyPr wrap="none" rtlCol="0">
            <a:spAutoFit/>
          </a:bodyPr>
          <a:lstStyle/>
          <a:p>
            <a:r>
              <a:rPr lang="de-DE" sz="2000" b="1" dirty="0" smtClean="0">
                <a:solidFill>
                  <a:srgbClr val="C00000"/>
                </a:solidFill>
              </a:rPr>
              <a:t>= 1</a:t>
            </a:r>
            <a:endParaRPr lang="de-DE" sz="2000" b="1" dirty="0">
              <a:solidFill>
                <a:srgbClr val="C00000"/>
              </a:solidFill>
            </a:endParaRPr>
          </a:p>
        </p:txBody>
      </p:sp>
      <p:sp>
        <p:nvSpPr>
          <p:cNvPr id="30" name="Abgerundetes Rechteck 29"/>
          <p:cNvSpPr/>
          <p:nvPr/>
        </p:nvSpPr>
        <p:spPr>
          <a:xfrm>
            <a:off x="384175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spTree>
    <p:extLst>
      <p:ext uri="{BB962C8B-B14F-4D97-AF65-F5344CB8AC3E}">
        <p14:creationId xmlns:p14="http://schemas.microsoft.com/office/powerpoint/2010/main" val="8301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77778E-6 -3.96855E-6 L -0.00139 -0.23358 L 0.18698 -0.23196 L 0.18698 -0.34297 " pathEditMode="relative" rAng="0" ptsTypes="AAAA">
                                      <p:cBhvr>
                                        <p:cTn id="6" dur="2000" fill="hold"/>
                                        <p:tgtEl>
                                          <p:spTgt spid="22"/>
                                        </p:tgtEl>
                                        <p:attrNameLst>
                                          <p:attrName>ppt_x</p:attrName>
                                          <p:attrName>ppt_y</p:attrName>
                                        </p:attrNameLst>
                                      </p:cBhvr>
                                      <p:rCtr x="9271" y="-1716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Gerade Verbindung 20"/>
          <p:cNvCxnSpPr/>
          <p:nvPr/>
        </p:nvCxnSpPr>
        <p:spPr>
          <a:xfrm flipH="1">
            <a:off x="1943706" y="4188740"/>
            <a:ext cx="2" cy="1184476"/>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943706" y="5358593"/>
            <a:ext cx="2" cy="446671"/>
          </a:xfrm>
          <a:prstGeom prst="line">
            <a:avLst/>
          </a:prstGeom>
          <a:ln w="571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457200" y="548680"/>
            <a:ext cx="8229600" cy="926976"/>
          </a:xfrm>
        </p:spPr>
        <p:txBody>
          <a:bodyPr>
            <a:noAutofit/>
          </a:bodyPr>
          <a:lstStyle/>
          <a:p>
            <a:r>
              <a:rPr lang="en-GB" sz="3200" dirty="0" err="1" smtClean="0"/>
              <a:t>Cacheanalyse</a:t>
            </a:r>
            <a:r>
              <a:rPr lang="en-GB" sz="3200" dirty="0" smtClean="0"/>
              <a:t> in der </a:t>
            </a:r>
            <a:r>
              <a:rPr lang="en-GB" sz="3200" dirty="0" err="1" smtClean="0"/>
              <a:t>statischen</a:t>
            </a:r>
            <a:r>
              <a:rPr lang="en-GB" sz="3200" dirty="0" smtClean="0"/>
              <a:t> WCET-Analyse</a:t>
            </a:r>
            <a:endParaRPr lang="en-GB" sz="3200" dirty="0"/>
          </a:p>
        </p:txBody>
      </p:sp>
      <p:sp>
        <p:nvSpPr>
          <p:cNvPr id="16" name="Foliennummernplatzhalter 15"/>
          <p:cNvSpPr>
            <a:spLocks noGrp="1"/>
          </p:cNvSpPr>
          <p:nvPr>
            <p:ph type="sldNum" sz="quarter" idx="12"/>
          </p:nvPr>
        </p:nvSpPr>
        <p:spPr/>
        <p:txBody>
          <a:bodyPr/>
          <a:lstStyle/>
          <a:p>
            <a:r>
              <a:rPr lang="en-GB" dirty="0" smtClean="0"/>
              <a:t>6</a:t>
            </a:r>
            <a:endParaRPr lang="en-GB" dirty="0"/>
          </a:p>
        </p:txBody>
      </p:sp>
      <p:sp>
        <p:nvSpPr>
          <p:cNvPr id="15" name="Abgerundetes Rechteck 14"/>
          <p:cNvSpPr/>
          <p:nvPr/>
        </p:nvSpPr>
        <p:spPr>
          <a:xfrm>
            <a:off x="899592" y="2597252"/>
            <a:ext cx="2088232"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7" name="Abgerundetes Rechteck 16"/>
          <p:cNvSpPr/>
          <p:nvPr/>
        </p:nvSpPr>
        <p:spPr>
          <a:xfrm>
            <a:off x="1040990" y="3456934"/>
            <a:ext cx="1805437"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3" name="Abgerundetes Rechteck 2"/>
          <p:cNvSpPr/>
          <p:nvPr/>
        </p:nvSpPr>
        <p:spPr>
          <a:xfrm>
            <a:off x="683568" y="1844824"/>
            <a:ext cx="7848872" cy="3528392"/>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3901530" y="1772816"/>
            <a:ext cx="1628972" cy="400110"/>
          </a:xfrm>
          <a:prstGeom prst="rect">
            <a:avLst/>
          </a:prstGeom>
          <a:noFill/>
        </p:spPr>
        <p:txBody>
          <a:bodyPr wrap="none" rtlCol="0">
            <a:spAutoFit/>
          </a:bodyPr>
          <a:lstStyle/>
          <a:p>
            <a:r>
              <a:rPr lang="de-DE" sz="2000" b="1" dirty="0" smtClean="0">
                <a:solidFill>
                  <a:srgbClr val="FF6600"/>
                </a:solidFill>
              </a:rPr>
              <a:t>Cacheanalyse</a:t>
            </a:r>
            <a:endParaRPr lang="de-DE" sz="2000" b="1" dirty="0">
              <a:solidFill>
                <a:srgbClr val="FF6600"/>
              </a:solidFill>
            </a:endParaRPr>
          </a:p>
        </p:txBody>
      </p:sp>
      <p:sp>
        <p:nvSpPr>
          <p:cNvPr id="27" name="Textfeld 26"/>
          <p:cNvSpPr txBox="1"/>
          <p:nvPr/>
        </p:nvSpPr>
        <p:spPr>
          <a:xfrm>
            <a:off x="3131840" y="2348880"/>
            <a:ext cx="5328592" cy="3970318"/>
          </a:xfrm>
          <a:prstGeom prst="rect">
            <a:avLst/>
          </a:prstGeom>
          <a:noFill/>
        </p:spPr>
        <p:txBody>
          <a:bodyPr wrap="square" rtlCol="0">
            <a:spAutoFit/>
          </a:bodyPr>
          <a:lstStyle/>
          <a:p>
            <a:pPr marL="285750" indent="-285750">
              <a:buFont typeface="Arial" panose="020B0604020202020204" pitchFamily="34" charset="0"/>
              <a:buChar char="•"/>
            </a:pPr>
            <a:r>
              <a:rPr lang="de-DE" sz="2100" dirty="0" smtClean="0"/>
              <a:t>Vorhersage von Cache-Hits/</a:t>
            </a:r>
            <a:r>
              <a:rPr lang="de-DE" sz="2100" dirty="0" err="1" smtClean="0"/>
              <a:t>Misses</a:t>
            </a:r>
            <a:r>
              <a:rPr lang="de-DE" sz="2100" dirty="0" smtClean="0"/>
              <a:t>  anhand des Quellcodes und vorhergesagtem Cache-Zustand</a:t>
            </a:r>
          </a:p>
          <a:p>
            <a:pPr marL="285750" indent="-285750">
              <a:buFont typeface="Arial" panose="020B0604020202020204" pitchFamily="34" charset="0"/>
              <a:buChar char="•"/>
            </a:pPr>
            <a:r>
              <a:rPr lang="de-DE" sz="2100" dirty="0" smtClean="0"/>
              <a:t>Änderung des Cache-Zustands nur mittels Zugriffe des Rechenkerns</a:t>
            </a:r>
          </a:p>
          <a:p>
            <a:pPr marL="285750" indent="-285750">
              <a:buFont typeface="Arial" panose="020B0604020202020204" pitchFamily="34" charset="0"/>
              <a:buChar char="•"/>
            </a:pPr>
            <a:r>
              <a:rPr lang="de-DE" sz="2100" dirty="0" smtClean="0"/>
              <a:t>Maximale </a:t>
            </a:r>
            <a:r>
              <a:rPr lang="de-DE" sz="2100" dirty="0" err="1" smtClean="0"/>
              <a:t>Latenzen</a:t>
            </a:r>
            <a:r>
              <a:rPr lang="de-DE" sz="2100" dirty="0" smtClean="0"/>
              <a:t> für Zugriffe auf externe Komponenten</a:t>
            </a:r>
          </a:p>
          <a:p>
            <a:pPr marL="285750" indent="-285750">
              <a:buFont typeface="Arial" panose="020B0604020202020204" pitchFamily="34" charset="0"/>
              <a:buChar char="•"/>
            </a:pPr>
            <a:r>
              <a:rPr lang="de-DE" sz="2100" dirty="0" smtClean="0"/>
              <a:t>Betrachtung </a:t>
            </a:r>
            <a:r>
              <a:rPr lang="de-DE" sz="2100" dirty="0"/>
              <a:t>des Caches als isolierte Ressource</a:t>
            </a:r>
          </a:p>
          <a:p>
            <a:pPr marL="285750" indent="-285750">
              <a:buFont typeface="Arial" panose="020B0604020202020204" pitchFamily="34" charset="0"/>
              <a:buChar char="•"/>
            </a:pPr>
            <a:endParaRPr lang="de-DE" sz="2100" dirty="0" smtClean="0"/>
          </a:p>
          <a:p>
            <a:pPr marL="285750" indent="-285750">
              <a:buFont typeface="Arial" panose="020B0604020202020204" pitchFamily="34" charset="0"/>
              <a:buChar char="•"/>
            </a:pPr>
            <a:endParaRPr lang="de-DE" sz="2100" dirty="0"/>
          </a:p>
          <a:p>
            <a:pPr marL="285750" indent="-285750">
              <a:buFont typeface="Arial" panose="020B0604020202020204" pitchFamily="34" charset="0"/>
              <a:buChar char="•"/>
            </a:pPr>
            <a:endParaRPr lang="de-DE" sz="2100" dirty="0" smtClean="0"/>
          </a:p>
        </p:txBody>
      </p:sp>
      <p:cxnSp>
        <p:nvCxnSpPr>
          <p:cNvPr id="37" name="Gerade Verbindung 36"/>
          <p:cNvCxnSpPr/>
          <p:nvPr/>
        </p:nvCxnSpPr>
        <p:spPr>
          <a:xfrm flipH="1">
            <a:off x="107504" y="5805264"/>
            <a:ext cx="1836202" cy="0"/>
          </a:xfrm>
          <a:prstGeom prst="line">
            <a:avLst/>
          </a:prstGeom>
          <a:ln w="571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677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Gerade Verbindung 20"/>
          <p:cNvCxnSpPr/>
          <p:nvPr/>
        </p:nvCxnSpPr>
        <p:spPr>
          <a:xfrm flipH="1">
            <a:off x="1943706" y="4188740"/>
            <a:ext cx="2" cy="1184476"/>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p:nvCxnSpPr>
        <p:spPr>
          <a:xfrm>
            <a:off x="1943706" y="5358593"/>
            <a:ext cx="2" cy="446671"/>
          </a:xfrm>
          <a:prstGeom prst="line">
            <a:avLst/>
          </a:prstGeom>
          <a:ln w="571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 name="Titel 1"/>
          <p:cNvSpPr>
            <a:spLocks noGrp="1"/>
          </p:cNvSpPr>
          <p:nvPr>
            <p:ph type="title"/>
          </p:nvPr>
        </p:nvSpPr>
        <p:spPr>
          <a:xfrm>
            <a:off x="457200" y="548680"/>
            <a:ext cx="8229600" cy="926976"/>
          </a:xfrm>
        </p:spPr>
        <p:txBody>
          <a:bodyPr>
            <a:noAutofit/>
          </a:bodyPr>
          <a:lstStyle/>
          <a:p>
            <a:r>
              <a:rPr lang="en-GB" sz="3200" dirty="0" err="1" smtClean="0"/>
              <a:t>Cacheanalyse</a:t>
            </a:r>
            <a:r>
              <a:rPr lang="en-GB" sz="3200" dirty="0" smtClean="0"/>
              <a:t> in der </a:t>
            </a:r>
            <a:r>
              <a:rPr lang="en-GB" sz="3200" dirty="0" err="1" smtClean="0"/>
              <a:t>statischen</a:t>
            </a:r>
            <a:r>
              <a:rPr lang="en-GB" sz="3200" dirty="0" smtClean="0"/>
              <a:t> WCET-Analyse</a:t>
            </a:r>
            <a:endParaRPr lang="en-GB" sz="3200" dirty="0"/>
          </a:p>
        </p:txBody>
      </p:sp>
      <p:sp>
        <p:nvSpPr>
          <p:cNvPr id="16" name="Foliennummernplatzhalter 15"/>
          <p:cNvSpPr>
            <a:spLocks noGrp="1"/>
          </p:cNvSpPr>
          <p:nvPr>
            <p:ph type="sldNum" sz="quarter" idx="12"/>
          </p:nvPr>
        </p:nvSpPr>
        <p:spPr/>
        <p:txBody>
          <a:bodyPr/>
          <a:lstStyle/>
          <a:p>
            <a:r>
              <a:rPr lang="de-DE" dirty="0" smtClean="0"/>
              <a:t>7</a:t>
            </a:r>
            <a:endParaRPr lang="en-GB" dirty="0"/>
          </a:p>
        </p:txBody>
      </p:sp>
      <p:sp>
        <p:nvSpPr>
          <p:cNvPr id="15" name="Abgerundetes Rechteck 14"/>
          <p:cNvSpPr/>
          <p:nvPr/>
        </p:nvSpPr>
        <p:spPr>
          <a:xfrm>
            <a:off x="899592" y="2597252"/>
            <a:ext cx="2088232"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17" name="Abgerundetes Rechteck 16"/>
          <p:cNvSpPr/>
          <p:nvPr/>
        </p:nvSpPr>
        <p:spPr>
          <a:xfrm>
            <a:off x="1040990" y="3456934"/>
            <a:ext cx="1805437"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3" name="Abgerundetes Rechteck 2"/>
          <p:cNvSpPr/>
          <p:nvPr/>
        </p:nvSpPr>
        <p:spPr>
          <a:xfrm>
            <a:off x="683568" y="1844824"/>
            <a:ext cx="7848872" cy="3528392"/>
          </a:xfrm>
          <a:prstGeom prst="round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3901530" y="1772816"/>
            <a:ext cx="1628972" cy="400110"/>
          </a:xfrm>
          <a:prstGeom prst="rect">
            <a:avLst/>
          </a:prstGeom>
          <a:noFill/>
        </p:spPr>
        <p:txBody>
          <a:bodyPr wrap="none" rtlCol="0">
            <a:spAutoFit/>
          </a:bodyPr>
          <a:lstStyle/>
          <a:p>
            <a:r>
              <a:rPr lang="de-DE" sz="2000" b="1" dirty="0" smtClean="0">
                <a:solidFill>
                  <a:srgbClr val="FF6600"/>
                </a:solidFill>
              </a:rPr>
              <a:t>Cacheanalyse</a:t>
            </a:r>
            <a:endParaRPr lang="de-DE" sz="2000" b="1" dirty="0">
              <a:solidFill>
                <a:srgbClr val="FF6600"/>
              </a:solidFill>
            </a:endParaRPr>
          </a:p>
        </p:txBody>
      </p:sp>
      <p:sp>
        <p:nvSpPr>
          <p:cNvPr id="27" name="Textfeld 26"/>
          <p:cNvSpPr txBox="1"/>
          <p:nvPr/>
        </p:nvSpPr>
        <p:spPr>
          <a:xfrm>
            <a:off x="3131840" y="2276872"/>
            <a:ext cx="5400600" cy="3970318"/>
          </a:xfrm>
          <a:prstGeom prst="rect">
            <a:avLst/>
          </a:prstGeom>
          <a:noFill/>
        </p:spPr>
        <p:txBody>
          <a:bodyPr wrap="square" rtlCol="0">
            <a:spAutoFit/>
          </a:bodyPr>
          <a:lstStyle/>
          <a:p>
            <a:pPr marL="285750" indent="-285750">
              <a:buFont typeface="Arial" panose="020B0604020202020204" pitchFamily="34" charset="0"/>
              <a:buChar char="•"/>
            </a:pPr>
            <a:r>
              <a:rPr lang="de-DE" sz="2100" dirty="0" smtClean="0"/>
              <a:t>Externe </a:t>
            </a:r>
            <a:r>
              <a:rPr lang="de-DE" sz="2100" dirty="0" err="1" smtClean="0"/>
              <a:t>Invalidierungen</a:t>
            </a:r>
            <a:r>
              <a:rPr lang="de-DE" sz="2100" dirty="0" smtClean="0"/>
              <a:t> machen den Cache zu einer gemeinsamen Ressource</a:t>
            </a:r>
          </a:p>
          <a:p>
            <a:pPr marL="285750" indent="-285750">
              <a:buFont typeface="Arial" panose="020B0604020202020204" pitchFamily="34" charset="0"/>
              <a:buChar char="•"/>
            </a:pPr>
            <a:r>
              <a:rPr lang="de-DE" sz="2100" dirty="0" smtClean="0"/>
              <a:t>Zieladresse der </a:t>
            </a:r>
            <a:r>
              <a:rPr lang="de-DE" sz="2100" dirty="0" err="1" smtClean="0"/>
              <a:t>Invalidierung</a:t>
            </a:r>
            <a:r>
              <a:rPr lang="de-DE" sz="2100" dirty="0" smtClean="0"/>
              <a:t> ist unbekannt </a:t>
            </a:r>
            <a:br>
              <a:rPr lang="de-DE" sz="2100" dirty="0" smtClean="0"/>
            </a:br>
            <a:r>
              <a:rPr lang="de-DE" sz="2100" dirty="0" smtClean="0"/>
              <a:t>-&gt; Alle Daten müssen als </a:t>
            </a:r>
            <a:r>
              <a:rPr lang="de-DE" sz="2100" dirty="0" err="1" smtClean="0"/>
              <a:t>invalidiert</a:t>
            </a:r>
            <a:r>
              <a:rPr lang="de-DE" sz="2100" dirty="0" smtClean="0"/>
              <a:t> angesehen werden</a:t>
            </a:r>
          </a:p>
          <a:p>
            <a:pPr marL="285750" indent="-285750">
              <a:buFont typeface="Arial" panose="020B0604020202020204" pitchFamily="34" charset="0"/>
              <a:buChar char="•"/>
            </a:pPr>
            <a:r>
              <a:rPr lang="de-DE" sz="2100" dirty="0" smtClean="0"/>
              <a:t>Zeitpunkt des Auftretens der </a:t>
            </a:r>
            <a:r>
              <a:rPr lang="de-DE" sz="2100" dirty="0" err="1" smtClean="0"/>
              <a:t>Invalidierung</a:t>
            </a:r>
            <a:r>
              <a:rPr lang="de-DE" sz="2100" dirty="0" smtClean="0"/>
              <a:t> ist unbekannt</a:t>
            </a:r>
            <a:br>
              <a:rPr lang="de-DE" sz="2100" dirty="0" smtClean="0"/>
            </a:br>
            <a:r>
              <a:rPr lang="de-DE" sz="2100" dirty="0" smtClean="0"/>
              <a:t>-&gt; Zu jedem möglichen Zeitpunkt muss eine </a:t>
            </a:r>
            <a:r>
              <a:rPr lang="de-DE" sz="2100" dirty="0" err="1" smtClean="0"/>
              <a:t>Invalidierung</a:t>
            </a:r>
            <a:r>
              <a:rPr lang="de-DE" sz="2100" dirty="0" smtClean="0"/>
              <a:t> angenommen werden</a:t>
            </a:r>
          </a:p>
          <a:p>
            <a:pPr marL="285750" indent="-285750">
              <a:buFont typeface="Arial" panose="020B0604020202020204" pitchFamily="34" charset="0"/>
              <a:buChar char="•"/>
            </a:pPr>
            <a:endParaRPr lang="de-DE" sz="2100" dirty="0" smtClean="0"/>
          </a:p>
          <a:p>
            <a:r>
              <a:rPr lang="de-DE" sz="2100" dirty="0" smtClean="0">
                <a:solidFill>
                  <a:srgbClr val="C00000"/>
                </a:solidFill>
              </a:rPr>
              <a:t>Externe </a:t>
            </a:r>
            <a:r>
              <a:rPr lang="de-DE" sz="2100" dirty="0" err="1" smtClean="0">
                <a:solidFill>
                  <a:srgbClr val="C00000"/>
                </a:solidFill>
              </a:rPr>
              <a:t>Invalidierungen</a:t>
            </a:r>
            <a:r>
              <a:rPr lang="de-DE" sz="2100" dirty="0" smtClean="0">
                <a:solidFill>
                  <a:srgbClr val="C00000"/>
                </a:solidFill>
              </a:rPr>
              <a:t> machen eine </a:t>
            </a:r>
            <a:r>
              <a:rPr lang="de-DE" sz="2100" dirty="0" smtClean="0">
                <a:solidFill>
                  <a:srgbClr val="C00000"/>
                </a:solidFill>
              </a:rPr>
              <a:t>sinnvolle Cacheanalyse </a:t>
            </a:r>
            <a:r>
              <a:rPr lang="de-DE" sz="2100" dirty="0" smtClean="0">
                <a:solidFill>
                  <a:srgbClr val="C00000"/>
                </a:solidFill>
              </a:rPr>
              <a:t>undurchführbar.</a:t>
            </a:r>
          </a:p>
        </p:txBody>
      </p:sp>
      <p:cxnSp>
        <p:nvCxnSpPr>
          <p:cNvPr id="37" name="Gerade Verbindung 36"/>
          <p:cNvCxnSpPr/>
          <p:nvPr/>
        </p:nvCxnSpPr>
        <p:spPr>
          <a:xfrm flipH="1">
            <a:off x="107504" y="5805264"/>
            <a:ext cx="1836202" cy="0"/>
          </a:xfrm>
          <a:prstGeom prst="line">
            <a:avLst/>
          </a:prstGeom>
          <a:ln w="571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1" name="Pfeil nach rechts 40"/>
          <p:cNvSpPr/>
          <p:nvPr/>
        </p:nvSpPr>
        <p:spPr>
          <a:xfrm>
            <a:off x="-506" y="3386813"/>
            <a:ext cx="1836202" cy="1080759"/>
          </a:xfrm>
          <a:prstGeom prst="rightArrow">
            <a:avLst>
              <a:gd name="adj1" fmla="val 65151"/>
              <a:gd name="adj2" fmla="val 5884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Externe</a:t>
            </a:r>
          </a:p>
          <a:p>
            <a:pPr algn="ctr"/>
            <a:r>
              <a:rPr lang="de-DE" dirty="0" err="1" smtClean="0">
                <a:solidFill>
                  <a:schemeClr val="tx1"/>
                </a:solidFill>
              </a:rPr>
              <a:t>Invalidierung</a:t>
            </a:r>
            <a:endParaRPr lang="de-DE" dirty="0">
              <a:solidFill>
                <a:schemeClr val="tx1"/>
              </a:solidFill>
            </a:endParaRPr>
          </a:p>
        </p:txBody>
      </p:sp>
    </p:spTree>
    <p:extLst>
      <p:ext uri="{BB962C8B-B14F-4D97-AF65-F5344CB8AC3E}">
        <p14:creationId xmlns:p14="http://schemas.microsoft.com/office/powerpoint/2010/main" val="410479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548680"/>
            <a:ext cx="8229600" cy="926976"/>
          </a:xfrm>
        </p:spPr>
        <p:txBody>
          <a:bodyPr>
            <a:noAutofit/>
          </a:bodyPr>
          <a:lstStyle/>
          <a:p>
            <a:r>
              <a:rPr lang="en-GB" sz="3000" noProof="0" smtClean="0"/>
              <a:t>On-Demand Coherent Cache (ODC²)</a:t>
            </a:r>
            <a:endParaRPr lang="en-GB" sz="3000" noProof="0"/>
          </a:p>
        </p:txBody>
      </p:sp>
      <p:sp>
        <p:nvSpPr>
          <p:cNvPr id="16" name="Foliennummernplatzhalter 15"/>
          <p:cNvSpPr>
            <a:spLocks noGrp="1"/>
          </p:cNvSpPr>
          <p:nvPr>
            <p:ph type="sldNum" sz="quarter" idx="12"/>
          </p:nvPr>
        </p:nvSpPr>
        <p:spPr/>
        <p:txBody>
          <a:bodyPr/>
          <a:lstStyle/>
          <a:p>
            <a:r>
              <a:rPr lang="de-DE" dirty="0"/>
              <a:t>8</a:t>
            </a:r>
          </a:p>
        </p:txBody>
      </p:sp>
      <p:sp>
        <p:nvSpPr>
          <p:cNvPr id="4" name="Inhaltsplatzhalter 3"/>
          <p:cNvSpPr>
            <a:spLocks noGrp="1"/>
          </p:cNvSpPr>
          <p:nvPr>
            <p:ph idx="1"/>
          </p:nvPr>
        </p:nvSpPr>
        <p:spPr>
          <a:xfrm>
            <a:off x="2339752" y="1772816"/>
            <a:ext cx="6624736" cy="4464496"/>
          </a:xfrm>
        </p:spPr>
        <p:txBody>
          <a:bodyPr>
            <a:normAutofit/>
          </a:bodyPr>
          <a:lstStyle/>
          <a:p>
            <a:pPr marL="400050"/>
            <a:r>
              <a:rPr lang="de-DE" sz="2200" noProof="0" dirty="0" smtClean="0"/>
              <a:t>Hardware/Software-Kohärenz</a:t>
            </a:r>
            <a:r>
              <a:rPr lang="de-DE" sz="2200" dirty="0" smtClean="0"/>
              <a:t>verfahren</a:t>
            </a:r>
          </a:p>
          <a:p>
            <a:pPr marL="400050"/>
            <a:r>
              <a:rPr lang="de-DE" sz="2200" dirty="0"/>
              <a:t>Private-Mode und </a:t>
            </a:r>
            <a:r>
              <a:rPr lang="de-DE" sz="2200" dirty="0" err="1" smtClean="0"/>
              <a:t>Shared</a:t>
            </a:r>
            <a:r>
              <a:rPr lang="de-DE" sz="2200" dirty="0" smtClean="0"/>
              <a:t>-Mode</a:t>
            </a:r>
          </a:p>
          <a:p>
            <a:pPr marL="400050"/>
            <a:r>
              <a:rPr lang="de-DE" sz="2200" dirty="0" smtClean="0"/>
              <a:t>Erhaltung der Kohärenz in Kooperation mit der angewendeten Synchronisationstechnik</a:t>
            </a:r>
          </a:p>
          <a:p>
            <a:pPr marL="400050"/>
            <a:r>
              <a:rPr lang="de-DE" sz="2200" dirty="0"/>
              <a:t>Erweiterung des Programmcodes</a:t>
            </a:r>
          </a:p>
          <a:p>
            <a:pPr marL="400050"/>
            <a:r>
              <a:rPr lang="de-DE" sz="2200" dirty="0" smtClean="0"/>
              <a:t>Markierung </a:t>
            </a:r>
            <a:r>
              <a:rPr lang="de-DE" sz="2200" dirty="0"/>
              <a:t>gemeinsamer Daten im </a:t>
            </a:r>
            <a:r>
              <a:rPr lang="de-DE" sz="2200" dirty="0" smtClean="0"/>
              <a:t>Cache</a:t>
            </a:r>
          </a:p>
          <a:p>
            <a:pPr marL="400050"/>
            <a:r>
              <a:rPr lang="de-DE" sz="2200" dirty="0" err="1" smtClean="0"/>
              <a:t>Invalidierung</a:t>
            </a:r>
            <a:r>
              <a:rPr lang="de-DE" sz="2200" dirty="0" smtClean="0"/>
              <a:t> markierter Daten nach Verwendung</a:t>
            </a:r>
          </a:p>
          <a:p>
            <a:pPr marL="400050"/>
            <a:r>
              <a:rPr lang="de-DE" sz="2200" dirty="0" smtClean="0"/>
              <a:t>Keine Beeinflussung anderer Caches durch Kohärenzoperationen</a:t>
            </a:r>
          </a:p>
          <a:p>
            <a:pPr marL="400050"/>
            <a:r>
              <a:rPr lang="de-DE" sz="2200" dirty="0" smtClean="0"/>
              <a:t>Zeitlicher Vorhersagbarkeit bei möglichst effizienter Nutzung des Caches</a:t>
            </a:r>
          </a:p>
        </p:txBody>
      </p:sp>
      <p:sp>
        <p:nvSpPr>
          <p:cNvPr id="17" name="Abgerundetes Rechteck 16"/>
          <p:cNvSpPr/>
          <p:nvPr/>
        </p:nvSpPr>
        <p:spPr>
          <a:xfrm>
            <a:off x="467544" y="1832031"/>
            <a:ext cx="1656184" cy="1596969"/>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Kern</a:t>
            </a:r>
            <a:endParaRPr lang="en-US" sz="2000" dirty="0" smtClean="0"/>
          </a:p>
          <a:p>
            <a:pPr algn="ctr"/>
            <a:endParaRPr lang="en-US" sz="2400" dirty="0" smtClean="0"/>
          </a:p>
          <a:p>
            <a:pPr algn="ctr"/>
            <a:endParaRPr lang="en-US" sz="2400" dirty="0"/>
          </a:p>
          <a:p>
            <a:pPr algn="ctr"/>
            <a:endParaRPr lang="en-US" dirty="0" smtClean="0"/>
          </a:p>
        </p:txBody>
      </p:sp>
      <p:sp>
        <p:nvSpPr>
          <p:cNvPr id="18" name="Abgerundetes Rechteck 17"/>
          <p:cNvSpPr/>
          <p:nvPr/>
        </p:nvSpPr>
        <p:spPr>
          <a:xfrm>
            <a:off x="611560" y="2630515"/>
            <a:ext cx="1368152" cy="667060"/>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ODC Cache</a:t>
            </a:r>
            <a:endParaRPr lang="en-US" dirty="0">
              <a:solidFill>
                <a:srgbClr val="0070C0"/>
              </a:solidFill>
            </a:endParaRPr>
          </a:p>
        </p:txBody>
      </p:sp>
    </p:spTree>
    <p:extLst>
      <p:ext uri="{BB962C8B-B14F-4D97-AF65-F5344CB8AC3E}">
        <p14:creationId xmlns:p14="http://schemas.microsoft.com/office/powerpoint/2010/main" val="2235657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548680"/>
            <a:ext cx="8229600" cy="926976"/>
          </a:xfrm>
        </p:spPr>
        <p:txBody>
          <a:bodyPr>
            <a:noAutofit/>
          </a:bodyPr>
          <a:lstStyle/>
          <a:p>
            <a:r>
              <a:rPr lang="en-GB" sz="3000" dirty="0" err="1" smtClean="0"/>
              <a:t>Funktionalität</a:t>
            </a:r>
            <a:r>
              <a:rPr lang="en-GB" sz="3000" dirty="0" smtClean="0"/>
              <a:t> des ODC²</a:t>
            </a:r>
            <a:endParaRPr lang="en-GB" sz="3000" dirty="0"/>
          </a:p>
        </p:txBody>
      </p:sp>
      <p:sp>
        <p:nvSpPr>
          <p:cNvPr id="16" name="Foliennummernplatzhalter 15"/>
          <p:cNvSpPr>
            <a:spLocks noGrp="1"/>
          </p:cNvSpPr>
          <p:nvPr>
            <p:ph type="sldNum" sz="quarter" idx="12"/>
          </p:nvPr>
        </p:nvSpPr>
        <p:spPr/>
        <p:txBody>
          <a:bodyPr/>
          <a:lstStyle/>
          <a:p>
            <a:r>
              <a:rPr lang="en-GB" dirty="0" smtClean="0"/>
              <a:t>9</a:t>
            </a:r>
            <a:endParaRPr lang="en-GB" dirty="0"/>
          </a:p>
        </p:txBody>
      </p:sp>
      <p:sp>
        <p:nvSpPr>
          <p:cNvPr id="4" name="Inhaltsplatzhalter 3"/>
          <p:cNvSpPr>
            <a:spLocks noGrp="1"/>
          </p:cNvSpPr>
          <p:nvPr>
            <p:ph idx="1"/>
          </p:nvPr>
        </p:nvSpPr>
        <p:spPr>
          <a:xfrm>
            <a:off x="899592" y="1986928"/>
            <a:ext cx="3672408" cy="4178376"/>
          </a:xfrm>
          <a:ln w="3175">
            <a:noFill/>
          </a:ln>
        </p:spPr>
        <p:txBody>
          <a:bodyPr>
            <a:noAutofit/>
          </a:bodyPr>
          <a:lstStyle/>
          <a:p>
            <a:pPr marL="0" indent="0">
              <a:buNone/>
            </a:pPr>
            <a:endParaRPr lang="de-DE" sz="1100" b="1" dirty="0" smtClean="0">
              <a:latin typeface="Courier New" panose="02070309020205020404" pitchFamily="49" charset="0"/>
              <a:cs typeface="Courier New" panose="02070309020205020404" pitchFamily="49" charset="0"/>
            </a:endParaRPr>
          </a:p>
          <a:p>
            <a:pPr marL="0" indent="0">
              <a:buNone/>
            </a:pPr>
            <a:r>
              <a:rPr lang="de-DE" sz="1100" b="1" dirty="0" smtClean="0">
                <a:latin typeface="Courier New" panose="02070309020205020404" pitchFamily="49" charset="0"/>
                <a:cs typeface="Courier New" panose="02070309020205020404" pitchFamily="49" charset="0"/>
              </a:rPr>
              <a:t>…</a:t>
            </a:r>
          </a:p>
          <a:p>
            <a:pPr marL="0" indent="0">
              <a:buNone/>
            </a:pPr>
            <a:r>
              <a:rPr lang="de-DE" sz="1100" b="1" dirty="0" smtClean="0">
                <a:latin typeface="Courier New" panose="02070309020205020404" pitchFamily="49" charset="0"/>
                <a:cs typeface="Courier New" panose="02070309020205020404" pitchFamily="49" charset="0"/>
              </a:rPr>
              <a:t>- Zugriffe auf private Daten -</a:t>
            </a:r>
          </a:p>
          <a:p>
            <a:pPr marL="0" indent="0">
              <a:buNone/>
            </a:pPr>
            <a:r>
              <a:rPr lang="de-DE" sz="1100" b="1" dirty="0" smtClean="0">
                <a:latin typeface="Courier New" panose="02070309020205020404" pitchFamily="49" charset="0"/>
                <a:cs typeface="Courier New" panose="02070309020205020404" pitchFamily="49" charset="0"/>
              </a:rPr>
              <a:t>…</a:t>
            </a:r>
            <a:br>
              <a:rPr lang="de-DE" sz="1100" b="1" dirty="0" smtClean="0">
                <a:latin typeface="Courier New" panose="02070309020205020404" pitchFamily="49" charset="0"/>
                <a:cs typeface="Courier New" panose="02070309020205020404" pitchFamily="49" charset="0"/>
              </a:rPr>
            </a:br>
            <a:endParaRPr lang="de-DE" sz="1100" b="1" dirty="0" smtClean="0">
              <a:latin typeface="Courier New" panose="02070309020205020404" pitchFamily="49" charset="0"/>
              <a:cs typeface="Courier New" panose="02070309020205020404" pitchFamily="49" charset="0"/>
            </a:endParaRPr>
          </a:p>
          <a:p>
            <a:pPr marL="0" indent="0">
              <a:buNone/>
            </a:pPr>
            <a:endParaRPr lang="de-DE" sz="1100" b="1" dirty="0" smtClean="0">
              <a:latin typeface="Courier New" panose="02070309020205020404" pitchFamily="49" charset="0"/>
              <a:cs typeface="Courier New" panose="02070309020205020404" pitchFamily="49" charset="0"/>
            </a:endParaRPr>
          </a:p>
          <a:p>
            <a:pPr marL="0" indent="0">
              <a:buNone/>
            </a:pPr>
            <a:r>
              <a:rPr lang="de-DE" sz="1100" b="1" dirty="0" err="1" smtClean="0">
                <a:solidFill>
                  <a:srgbClr val="0070C0"/>
                </a:solidFill>
                <a:latin typeface="Courier New" panose="02070309020205020404" pitchFamily="49" charset="0"/>
                <a:cs typeface="Courier New" panose="02070309020205020404" pitchFamily="49" charset="0"/>
              </a:rPr>
              <a:t>Mutex</a:t>
            </a:r>
            <a:r>
              <a:rPr lang="de-DE" sz="1100" b="1" dirty="0" smtClean="0">
                <a:solidFill>
                  <a:srgbClr val="0070C0"/>
                </a:solidFill>
                <a:latin typeface="Courier New" panose="02070309020205020404" pitchFamily="49" charset="0"/>
                <a:cs typeface="Courier New" panose="02070309020205020404" pitchFamily="49" charset="0"/>
              </a:rPr>
              <a:t> Lock / Barriere</a:t>
            </a:r>
            <a:r>
              <a:rPr lang="de-DE" sz="1100" b="1" dirty="0" smtClean="0">
                <a:solidFill>
                  <a:srgbClr val="0070C0"/>
                </a:solidFill>
                <a:latin typeface="Courier New" panose="02070309020205020404" pitchFamily="49" charset="0"/>
                <a:cs typeface="Courier New" panose="02070309020205020404" pitchFamily="49" charset="0"/>
              </a:rPr>
              <a:t>;</a:t>
            </a:r>
            <a:endParaRPr lang="de-DE" sz="1100" b="1" dirty="0" smtClean="0">
              <a:solidFill>
                <a:srgbClr val="0070C0"/>
              </a:solidFill>
              <a:latin typeface="Courier New" panose="02070309020205020404" pitchFamily="49" charset="0"/>
              <a:cs typeface="Courier New" panose="02070309020205020404" pitchFamily="49" charset="0"/>
            </a:endParaRPr>
          </a:p>
          <a:p>
            <a:pPr marL="0" indent="0">
              <a:buNone/>
            </a:pPr>
            <a:r>
              <a:rPr lang="de-DE" sz="1100" b="1" dirty="0" err="1" smtClean="0">
                <a:solidFill>
                  <a:srgbClr val="C00000"/>
                </a:solidFill>
                <a:latin typeface="Courier New" panose="02070309020205020404" pitchFamily="49" charset="0"/>
                <a:cs typeface="Courier New" panose="02070309020205020404" pitchFamily="49" charset="0"/>
              </a:rPr>
              <a:t>enter_shared_mode</a:t>
            </a:r>
            <a:r>
              <a:rPr lang="de-DE" sz="1100" b="1" dirty="0" smtClean="0">
                <a:solidFill>
                  <a:srgbClr val="C00000"/>
                </a:solidFill>
                <a:latin typeface="Courier New" panose="02070309020205020404" pitchFamily="49" charset="0"/>
                <a:cs typeface="Courier New" panose="02070309020205020404" pitchFamily="49" charset="0"/>
              </a:rPr>
              <a:t>();</a:t>
            </a:r>
          </a:p>
          <a:p>
            <a:pPr marL="0" indent="0">
              <a:buNone/>
            </a:pPr>
            <a:endParaRPr lang="de-DE" sz="1100" b="1" dirty="0" smtClean="0">
              <a:solidFill>
                <a:srgbClr val="C00000"/>
              </a:solidFill>
              <a:latin typeface="Courier New" panose="02070309020205020404" pitchFamily="49" charset="0"/>
              <a:cs typeface="Courier New" panose="02070309020205020404" pitchFamily="49" charset="0"/>
            </a:endParaRPr>
          </a:p>
          <a:p>
            <a:pPr marL="0" indent="0">
              <a:buNone/>
            </a:pPr>
            <a:r>
              <a:rPr lang="de-DE" sz="1100" b="1" dirty="0" smtClean="0">
                <a:latin typeface="Courier New" panose="02070309020205020404" pitchFamily="49" charset="0"/>
                <a:cs typeface="Courier New" panose="02070309020205020404" pitchFamily="49" charset="0"/>
              </a:rPr>
              <a:t>…</a:t>
            </a:r>
          </a:p>
          <a:p>
            <a:pPr marL="0" indent="0">
              <a:buNone/>
            </a:pPr>
            <a:r>
              <a:rPr lang="de-DE" sz="1100" b="1" dirty="0" smtClean="0">
                <a:latin typeface="Courier New" panose="02070309020205020404" pitchFamily="49" charset="0"/>
                <a:cs typeface="Courier New" panose="02070309020205020404" pitchFamily="49" charset="0"/>
              </a:rPr>
              <a:t>- Zugriffe auf private/gemeinsame Daten -</a:t>
            </a:r>
          </a:p>
          <a:p>
            <a:pPr marL="0" indent="0">
              <a:buNone/>
            </a:pPr>
            <a:r>
              <a:rPr lang="de-DE" sz="1100" b="1" dirty="0" smtClean="0">
                <a:latin typeface="Courier New" panose="02070309020205020404" pitchFamily="49" charset="0"/>
                <a:cs typeface="Courier New" panose="02070309020205020404" pitchFamily="49" charset="0"/>
              </a:rPr>
              <a:t>…</a:t>
            </a:r>
          </a:p>
          <a:p>
            <a:pPr marL="0" indent="0">
              <a:buNone/>
            </a:pPr>
            <a:r>
              <a:rPr lang="de-DE" sz="1100" b="1" dirty="0" smtClean="0">
                <a:latin typeface="Courier New" panose="02070309020205020404" pitchFamily="49" charset="0"/>
                <a:cs typeface="Courier New" panose="02070309020205020404" pitchFamily="49" charset="0"/>
              </a:rPr>
              <a:t/>
            </a:r>
            <a:br>
              <a:rPr lang="de-DE" sz="1100" b="1" dirty="0" smtClean="0">
                <a:latin typeface="Courier New" panose="02070309020205020404" pitchFamily="49" charset="0"/>
                <a:cs typeface="Courier New" panose="02070309020205020404" pitchFamily="49" charset="0"/>
              </a:rPr>
            </a:br>
            <a:r>
              <a:rPr lang="de-DE" sz="1100" b="1" dirty="0" err="1" smtClean="0">
                <a:solidFill>
                  <a:srgbClr val="C00000"/>
                </a:solidFill>
                <a:latin typeface="Courier New" panose="02070309020205020404" pitchFamily="49" charset="0"/>
                <a:cs typeface="Courier New" panose="02070309020205020404" pitchFamily="49" charset="0"/>
              </a:rPr>
              <a:t>exit_shared_mode</a:t>
            </a:r>
            <a:r>
              <a:rPr lang="de-DE" sz="1100" b="1" dirty="0" smtClean="0">
                <a:solidFill>
                  <a:srgbClr val="C00000"/>
                </a:solidFill>
                <a:latin typeface="Courier New" panose="02070309020205020404" pitchFamily="49" charset="0"/>
                <a:cs typeface="Courier New" panose="02070309020205020404" pitchFamily="49" charset="0"/>
              </a:rPr>
              <a:t>();</a:t>
            </a:r>
          </a:p>
          <a:p>
            <a:pPr marL="0" indent="0">
              <a:buNone/>
            </a:pPr>
            <a:endParaRPr lang="de-DE" sz="1100" b="1" dirty="0" smtClean="0">
              <a:solidFill>
                <a:srgbClr val="C00000"/>
              </a:solidFill>
              <a:latin typeface="Courier New" panose="02070309020205020404" pitchFamily="49" charset="0"/>
              <a:cs typeface="Courier New" panose="02070309020205020404" pitchFamily="49" charset="0"/>
            </a:endParaRPr>
          </a:p>
          <a:p>
            <a:pPr marL="0" indent="0">
              <a:buNone/>
            </a:pPr>
            <a:endParaRPr lang="de-DE" sz="1100" b="1" dirty="0" smtClean="0">
              <a:solidFill>
                <a:srgbClr val="C00000"/>
              </a:solidFill>
              <a:latin typeface="Courier New" panose="02070309020205020404" pitchFamily="49" charset="0"/>
              <a:cs typeface="Courier New" panose="02070309020205020404" pitchFamily="49" charset="0"/>
            </a:endParaRPr>
          </a:p>
          <a:p>
            <a:pPr marL="0" indent="0">
              <a:buNone/>
            </a:pPr>
            <a:r>
              <a:rPr lang="de-DE" sz="1100" b="1" dirty="0" err="1" smtClean="0">
                <a:solidFill>
                  <a:srgbClr val="0070C0"/>
                </a:solidFill>
                <a:latin typeface="Courier New" panose="02070309020205020404" pitchFamily="49" charset="0"/>
                <a:cs typeface="Courier New" panose="02070309020205020404" pitchFamily="49" charset="0"/>
              </a:rPr>
              <a:t>Mutex</a:t>
            </a:r>
            <a:r>
              <a:rPr lang="de-DE" sz="1100" b="1" dirty="0" smtClean="0">
                <a:solidFill>
                  <a:srgbClr val="0070C0"/>
                </a:solidFill>
                <a:latin typeface="Courier New" panose="02070309020205020404" pitchFamily="49" charset="0"/>
                <a:cs typeface="Courier New" panose="02070309020205020404" pitchFamily="49" charset="0"/>
              </a:rPr>
              <a:t> </a:t>
            </a:r>
            <a:r>
              <a:rPr lang="de-DE" sz="1100" b="1" dirty="0" err="1" smtClean="0">
                <a:solidFill>
                  <a:srgbClr val="0070C0"/>
                </a:solidFill>
                <a:latin typeface="Courier New" panose="02070309020205020404" pitchFamily="49" charset="0"/>
                <a:cs typeface="Courier New" panose="02070309020205020404" pitchFamily="49" charset="0"/>
              </a:rPr>
              <a:t>Unlock</a:t>
            </a:r>
            <a:r>
              <a:rPr lang="de-DE" sz="1100" b="1" dirty="0" smtClean="0">
                <a:solidFill>
                  <a:srgbClr val="0070C0"/>
                </a:solidFill>
                <a:latin typeface="Courier New" panose="02070309020205020404" pitchFamily="49" charset="0"/>
                <a:cs typeface="Courier New" panose="02070309020205020404" pitchFamily="49" charset="0"/>
              </a:rPr>
              <a:t> / Barriere;</a:t>
            </a:r>
            <a:br>
              <a:rPr lang="de-DE" sz="1100" b="1" dirty="0" smtClean="0">
                <a:solidFill>
                  <a:srgbClr val="0070C0"/>
                </a:solidFill>
                <a:latin typeface="Courier New" panose="02070309020205020404" pitchFamily="49" charset="0"/>
                <a:cs typeface="Courier New" panose="02070309020205020404" pitchFamily="49" charset="0"/>
              </a:rPr>
            </a:br>
            <a:endParaRPr lang="de-DE" sz="1100" b="1" dirty="0" smtClean="0">
              <a:solidFill>
                <a:srgbClr val="0070C0"/>
              </a:solidFill>
              <a:latin typeface="Courier New" panose="02070309020205020404" pitchFamily="49" charset="0"/>
              <a:cs typeface="Courier New" panose="02070309020205020404" pitchFamily="49" charset="0"/>
            </a:endParaRPr>
          </a:p>
          <a:p>
            <a:pPr marL="0" indent="0">
              <a:buNone/>
            </a:pPr>
            <a:r>
              <a:rPr lang="de-DE" sz="1100" b="1" dirty="0" smtClean="0">
                <a:latin typeface="Courier New" panose="02070309020205020404" pitchFamily="49" charset="0"/>
                <a:cs typeface="Courier New" panose="02070309020205020404" pitchFamily="49" charset="0"/>
              </a:rPr>
              <a:t>…</a:t>
            </a:r>
          </a:p>
          <a:p>
            <a:pPr marL="0" indent="0">
              <a:buNone/>
            </a:pPr>
            <a:r>
              <a:rPr lang="de-DE" sz="1100" b="1" dirty="0">
                <a:latin typeface="Courier New" panose="02070309020205020404" pitchFamily="49" charset="0"/>
                <a:cs typeface="Courier New" panose="02070309020205020404" pitchFamily="49" charset="0"/>
              </a:rPr>
              <a:t>- Zugriffe auf private Daten -</a:t>
            </a:r>
          </a:p>
          <a:p>
            <a:pPr marL="0" indent="0">
              <a:buNone/>
            </a:pPr>
            <a:r>
              <a:rPr lang="de-DE" sz="1100" b="1" dirty="0" smtClean="0">
                <a:latin typeface="Courier New" panose="02070309020205020404" pitchFamily="49" charset="0"/>
                <a:cs typeface="Courier New" panose="02070309020205020404" pitchFamily="49" charset="0"/>
              </a:rPr>
              <a:t>…</a:t>
            </a:r>
            <a:endParaRPr lang="de-DE" sz="1100" b="1" dirty="0">
              <a:latin typeface="Courier New" panose="02070309020205020404" pitchFamily="49" charset="0"/>
              <a:cs typeface="Courier New" panose="02070309020205020404" pitchFamily="49" charset="0"/>
            </a:endParaRPr>
          </a:p>
        </p:txBody>
      </p:sp>
      <p:sp>
        <p:nvSpPr>
          <p:cNvPr id="11" name="Inhaltsplatzhalter 3"/>
          <p:cNvSpPr txBox="1">
            <a:spLocks/>
          </p:cNvSpPr>
          <p:nvPr/>
        </p:nvSpPr>
        <p:spPr>
          <a:xfrm>
            <a:off x="4572000" y="1988840"/>
            <a:ext cx="3384376" cy="1368151"/>
          </a:xfrm>
          <a:prstGeom prst="rect">
            <a:avLst/>
          </a:prstGeom>
          <a:solidFill>
            <a:schemeClr val="accent1">
              <a:lumMod val="20000"/>
              <a:lumOff val="80000"/>
            </a:schemeClr>
          </a:solidFill>
          <a:ln w="1270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de-DE" sz="1200" dirty="0" smtClean="0">
              <a:cs typeface="Courier New" panose="02070309020205020404" pitchFamily="49" charset="0"/>
            </a:endParaRPr>
          </a:p>
          <a:p>
            <a:pPr marL="0" indent="0">
              <a:buFont typeface="Arial" pitchFamily="34" charset="0"/>
              <a:buNone/>
            </a:pPr>
            <a:r>
              <a:rPr lang="de-DE" sz="1200" dirty="0" smtClean="0">
                <a:cs typeface="Courier New" panose="02070309020205020404" pitchFamily="49" charset="0"/>
              </a:rPr>
              <a:t>ODC² im Private-Mode</a:t>
            </a:r>
          </a:p>
          <a:p>
            <a:r>
              <a:rPr lang="de-DE" sz="1200" dirty="0" smtClean="0">
                <a:cs typeface="Courier New" panose="02070309020205020404" pitchFamily="49" charset="0"/>
              </a:rPr>
              <a:t>Keine Kohärenzoperationen</a:t>
            </a:r>
          </a:p>
          <a:p>
            <a:r>
              <a:rPr lang="de-DE" sz="1200" dirty="0" smtClean="0">
                <a:cs typeface="Courier New" panose="02070309020205020404" pitchFamily="49" charset="0"/>
              </a:rPr>
              <a:t>Funktion und Zeitverhalten wie in einem inkohärenten Cache</a:t>
            </a:r>
          </a:p>
          <a:p>
            <a:pPr marL="0" indent="0">
              <a:buFont typeface="Arial" pitchFamily="34" charset="0"/>
              <a:buNone/>
            </a:pPr>
            <a:endParaRPr lang="de-DE" sz="1200" dirty="0">
              <a:cs typeface="Courier New" panose="02070309020205020404" pitchFamily="49" charset="0"/>
            </a:endParaRPr>
          </a:p>
        </p:txBody>
      </p:sp>
      <p:sp>
        <p:nvSpPr>
          <p:cNvPr id="12" name="Inhaltsplatzhalter 3"/>
          <p:cNvSpPr txBox="1">
            <a:spLocks/>
          </p:cNvSpPr>
          <p:nvPr/>
        </p:nvSpPr>
        <p:spPr>
          <a:xfrm>
            <a:off x="4572160" y="3356991"/>
            <a:ext cx="3384216" cy="1152128"/>
          </a:xfrm>
          <a:prstGeom prst="rect">
            <a:avLst/>
          </a:prstGeom>
          <a:solidFill>
            <a:schemeClr val="accent3">
              <a:lumMod val="20000"/>
              <a:lumOff val="80000"/>
            </a:schemeClr>
          </a:solidFill>
          <a:ln w="1270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200" dirty="0" smtClean="0">
                <a:cs typeface="Courier New" panose="02070309020205020404" pitchFamily="49" charset="0"/>
              </a:rPr>
              <a:t>ODC² im </a:t>
            </a:r>
            <a:r>
              <a:rPr lang="de-DE" sz="1200" dirty="0" err="1" smtClean="0">
                <a:cs typeface="Courier New" panose="02070309020205020404" pitchFamily="49" charset="0"/>
              </a:rPr>
              <a:t>Shared</a:t>
            </a:r>
            <a:r>
              <a:rPr lang="de-DE" sz="1200" dirty="0" smtClean="0">
                <a:cs typeface="Courier New" panose="02070309020205020404" pitchFamily="49" charset="0"/>
              </a:rPr>
              <a:t>-Mode</a:t>
            </a:r>
          </a:p>
          <a:p>
            <a:r>
              <a:rPr lang="de-DE" sz="1200" dirty="0" smtClean="0">
                <a:cs typeface="Courier New" panose="02070309020205020404" pitchFamily="49" charset="0"/>
              </a:rPr>
              <a:t>Neu geladene Cache-Zeilen werden als </a:t>
            </a:r>
            <a:r>
              <a:rPr lang="de-DE" sz="1200" i="1" dirty="0" err="1" smtClean="0">
                <a:cs typeface="Courier New" panose="02070309020205020404" pitchFamily="49" charset="0"/>
              </a:rPr>
              <a:t>shared</a:t>
            </a:r>
            <a:r>
              <a:rPr lang="de-DE" sz="1200" i="1" dirty="0" smtClean="0">
                <a:cs typeface="Courier New" panose="02070309020205020404" pitchFamily="49" charset="0"/>
              </a:rPr>
              <a:t> </a:t>
            </a:r>
            <a:r>
              <a:rPr lang="de-DE" sz="1200" dirty="0" smtClean="0">
                <a:cs typeface="Courier New" panose="02070309020205020404" pitchFamily="49" charset="0"/>
              </a:rPr>
              <a:t>markiert</a:t>
            </a:r>
          </a:p>
          <a:p>
            <a:r>
              <a:rPr lang="de-DE" sz="1200" dirty="0" smtClean="0">
                <a:cs typeface="Courier New" panose="02070309020205020404" pitchFamily="49" charset="0"/>
              </a:rPr>
              <a:t>Überprüfung der Zieladresse</a:t>
            </a:r>
          </a:p>
          <a:p>
            <a:r>
              <a:rPr lang="de-DE" sz="1200" dirty="0" smtClean="0">
                <a:cs typeface="Courier New" panose="02070309020205020404" pitchFamily="49" charset="0"/>
              </a:rPr>
              <a:t>Schreibzugriffe mittels Write-Through</a:t>
            </a:r>
          </a:p>
          <a:p>
            <a:pPr marL="0" indent="0">
              <a:buFont typeface="Arial" pitchFamily="34" charset="0"/>
              <a:buNone/>
            </a:pPr>
            <a:endParaRPr lang="de-DE" sz="1200" dirty="0">
              <a:latin typeface="Courier New" panose="02070309020205020404" pitchFamily="49" charset="0"/>
              <a:cs typeface="Courier New" panose="02070309020205020404" pitchFamily="49" charset="0"/>
            </a:endParaRPr>
          </a:p>
        </p:txBody>
      </p:sp>
      <p:sp>
        <p:nvSpPr>
          <p:cNvPr id="13" name="Inhaltsplatzhalter 3"/>
          <p:cNvSpPr txBox="1">
            <a:spLocks/>
          </p:cNvSpPr>
          <p:nvPr/>
        </p:nvSpPr>
        <p:spPr>
          <a:xfrm>
            <a:off x="4572160" y="4509119"/>
            <a:ext cx="3384216" cy="648072"/>
          </a:xfrm>
          <a:prstGeom prst="rect">
            <a:avLst/>
          </a:prstGeom>
          <a:solidFill>
            <a:schemeClr val="accent6">
              <a:lumMod val="20000"/>
              <a:lumOff val="80000"/>
            </a:schemeClr>
          </a:solidFill>
          <a:ln w="1270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de-DE" sz="1200" dirty="0" smtClean="0">
                <a:cs typeface="Courier New" panose="02070309020205020404" pitchFamily="49" charset="0"/>
              </a:rPr>
              <a:t>ODC² in der </a:t>
            </a:r>
            <a:r>
              <a:rPr lang="de-DE" sz="1200" dirty="0" err="1" smtClean="0">
                <a:cs typeface="Courier New" panose="02070309020205020404" pitchFamily="49" charset="0"/>
              </a:rPr>
              <a:t>Restore-Procedure</a:t>
            </a:r>
            <a:endParaRPr lang="de-DE" sz="1200" dirty="0" smtClean="0">
              <a:cs typeface="Courier New" panose="02070309020205020404" pitchFamily="49" charset="0"/>
            </a:endParaRPr>
          </a:p>
          <a:p>
            <a:r>
              <a:rPr lang="de-DE" sz="1200" dirty="0" err="1" smtClean="0">
                <a:cs typeface="Courier New" panose="02070309020205020404" pitchFamily="49" charset="0"/>
              </a:rPr>
              <a:t>Invalidierung</a:t>
            </a:r>
            <a:r>
              <a:rPr lang="de-DE" sz="1200" dirty="0" smtClean="0">
                <a:cs typeface="Courier New" panose="02070309020205020404" pitchFamily="49" charset="0"/>
              </a:rPr>
              <a:t> markierter Cache-Zeilen</a:t>
            </a:r>
          </a:p>
          <a:p>
            <a:pPr marL="0" indent="0">
              <a:buFont typeface="Arial" pitchFamily="34" charset="0"/>
              <a:buNone/>
            </a:pPr>
            <a:endParaRPr lang="de-DE" sz="1200" dirty="0">
              <a:latin typeface="Courier New" panose="02070309020205020404" pitchFamily="49" charset="0"/>
              <a:cs typeface="Courier New" panose="02070309020205020404" pitchFamily="49" charset="0"/>
            </a:endParaRPr>
          </a:p>
        </p:txBody>
      </p:sp>
      <p:sp>
        <p:nvSpPr>
          <p:cNvPr id="14" name="Inhaltsplatzhalter 3"/>
          <p:cNvSpPr txBox="1">
            <a:spLocks/>
          </p:cNvSpPr>
          <p:nvPr/>
        </p:nvSpPr>
        <p:spPr>
          <a:xfrm>
            <a:off x="4572160" y="5157191"/>
            <a:ext cx="3384216" cy="1008112"/>
          </a:xfrm>
          <a:prstGeom prst="rect">
            <a:avLst/>
          </a:prstGeom>
          <a:solidFill>
            <a:schemeClr val="accent1">
              <a:lumMod val="20000"/>
              <a:lumOff val="80000"/>
            </a:schemeClr>
          </a:solidFill>
          <a:ln w="1270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cs typeface="Courier New" panose="02070309020205020404" pitchFamily="49" charset="0"/>
              </a:rPr>
              <a:t>ODC² </a:t>
            </a:r>
            <a:r>
              <a:rPr lang="en-GB" sz="1200" dirty="0" err="1" smtClean="0">
                <a:cs typeface="Courier New" panose="02070309020205020404" pitchFamily="49" charset="0"/>
              </a:rPr>
              <a:t>im</a:t>
            </a:r>
            <a:r>
              <a:rPr lang="en-GB" sz="1200" dirty="0" smtClean="0">
                <a:cs typeface="Courier New" panose="02070309020205020404" pitchFamily="49" charset="0"/>
              </a:rPr>
              <a:t> Private-Mode</a:t>
            </a:r>
          </a:p>
          <a:p>
            <a:r>
              <a:rPr lang="de-DE" sz="1200" dirty="0">
                <a:cs typeface="Courier New" panose="02070309020205020404" pitchFamily="49" charset="0"/>
              </a:rPr>
              <a:t>Keine Kohärenzoperationen</a:t>
            </a:r>
          </a:p>
          <a:p>
            <a:r>
              <a:rPr lang="de-DE" sz="1200" dirty="0">
                <a:cs typeface="Courier New" panose="02070309020205020404" pitchFamily="49" charset="0"/>
              </a:rPr>
              <a:t>Funktion und Zeitverhalten wie in einem inkohärenten Cache</a:t>
            </a:r>
          </a:p>
          <a:p>
            <a:pPr marL="0" indent="0">
              <a:buFont typeface="Arial" pitchFamily="34" charset="0"/>
              <a:buNone/>
            </a:pPr>
            <a:endParaRPr lang="en-GB" sz="1200" dirty="0">
              <a:cs typeface="Courier New" panose="02070309020205020404" pitchFamily="49" charset="0"/>
            </a:endParaRPr>
          </a:p>
        </p:txBody>
      </p:sp>
      <p:cxnSp>
        <p:nvCxnSpPr>
          <p:cNvPr id="5" name="Gerade Verbindung 4"/>
          <p:cNvCxnSpPr/>
          <p:nvPr/>
        </p:nvCxnSpPr>
        <p:spPr>
          <a:xfrm flipH="1">
            <a:off x="1115616" y="3356991"/>
            <a:ext cx="3456384" cy="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p:nvCxnSpPr>
        <p:spPr>
          <a:xfrm flipH="1">
            <a:off x="1115616" y="4509119"/>
            <a:ext cx="3456384" cy="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p:nvCxnSpPr>
        <p:spPr>
          <a:xfrm flipH="1">
            <a:off x="1115616" y="5157191"/>
            <a:ext cx="3456384" cy="0"/>
          </a:xfrm>
          <a:prstGeom prst="line">
            <a:avLst/>
          </a:prstGeom>
          <a:ln w="31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 name="Textfeld 5"/>
          <p:cNvSpPr txBox="1"/>
          <p:nvPr/>
        </p:nvSpPr>
        <p:spPr>
          <a:xfrm>
            <a:off x="1579820" y="1680678"/>
            <a:ext cx="1696747" cy="338554"/>
          </a:xfrm>
          <a:prstGeom prst="rect">
            <a:avLst/>
          </a:prstGeom>
          <a:noFill/>
        </p:spPr>
        <p:txBody>
          <a:bodyPr wrap="none" rtlCol="0">
            <a:spAutoFit/>
          </a:bodyPr>
          <a:lstStyle/>
          <a:p>
            <a:r>
              <a:rPr lang="en-GB" sz="1600" dirty="0" err="1" smtClean="0"/>
              <a:t>Programmbeispiel</a:t>
            </a:r>
            <a:endParaRPr lang="en-GB" sz="1600" dirty="0"/>
          </a:p>
        </p:txBody>
      </p:sp>
      <p:sp>
        <p:nvSpPr>
          <p:cNvPr id="24" name="Textfeld 23"/>
          <p:cNvSpPr txBox="1"/>
          <p:nvPr/>
        </p:nvSpPr>
        <p:spPr>
          <a:xfrm>
            <a:off x="5450503" y="1692141"/>
            <a:ext cx="1496628" cy="338554"/>
          </a:xfrm>
          <a:prstGeom prst="rect">
            <a:avLst/>
          </a:prstGeom>
          <a:noFill/>
        </p:spPr>
        <p:txBody>
          <a:bodyPr wrap="none" rtlCol="0">
            <a:spAutoFit/>
          </a:bodyPr>
          <a:lstStyle/>
          <a:p>
            <a:r>
              <a:rPr lang="en-GB" sz="1600" dirty="0" smtClean="0"/>
              <a:t>ODC² </a:t>
            </a:r>
            <a:r>
              <a:rPr lang="en-GB" sz="1600" dirty="0" err="1" smtClean="0"/>
              <a:t>Verfahren</a:t>
            </a:r>
            <a:endParaRPr lang="en-GB" sz="1600" dirty="0"/>
          </a:p>
        </p:txBody>
      </p:sp>
      <p:sp>
        <p:nvSpPr>
          <p:cNvPr id="3" name="Pfeil nach unten 2"/>
          <p:cNvSpPr/>
          <p:nvPr/>
        </p:nvSpPr>
        <p:spPr>
          <a:xfrm>
            <a:off x="467544" y="2132855"/>
            <a:ext cx="216024" cy="3888432"/>
          </a:xfrm>
          <a:prstGeom prst="downArrow">
            <a:avLst>
              <a:gd name="adj1" fmla="val 28836"/>
              <a:gd name="adj2" fmla="val 92329"/>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feil nach unten 14"/>
          <p:cNvSpPr/>
          <p:nvPr/>
        </p:nvSpPr>
        <p:spPr>
          <a:xfrm>
            <a:off x="8100392" y="2132854"/>
            <a:ext cx="216024" cy="3888433"/>
          </a:xfrm>
          <a:prstGeom prst="downArrow">
            <a:avLst>
              <a:gd name="adj1" fmla="val 28836"/>
              <a:gd name="adj2" fmla="val 92329"/>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39363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lussdiagramm: Prozess 23"/>
          <p:cNvSpPr/>
          <p:nvPr/>
        </p:nvSpPr>
        <p:spPr>
          <a:xfrm>
            <a:off x="3599892" y="2087689"/>
            <a:ext cx="504056" cy="216024"/>
          </a:xfrm>
          <a:prstGeom prst="flowChartProcess">
            <a:avLst/>
          </a:prstGeom>
          <a:solidFill>
            <a:srgbClr val="FFC000"/>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a:xfrm>
            <a:off x="457200" y="548680"/>
            <a:ext cx="8229600" cy="926976"/>
          </a:xfrm>
        </p:spPr>
        <p:txBody>
          <a:bodyPr>
            <a:noAutofit/>
          </a:bodyPr>
          <a:lstStyle/>
          <a:p>
            <a:r>
              <a:rPr lang="en-GB" sz="3000" dirty="0" err="1" smtClean="0"/>
              <a:t>Realisierung</a:t>
            </a:r>
            <a:r>
              <a:rPr lang="en-GB" sz="3000" dirty="0" smtClean="0"/>
              <a:t> </a:t>
            </a:r>
            <a:r>
              <a:rPr lang="en-GB" sz="3000" dirty="0"/>
              <a:t>des ODC²</a:t>
            </a:r>
            <a:endParaRPr lang="en-GB" sz="3000" noProof="0" dirty="0"/>
          </a:p>
        </p:txBody>
      </p:sp>
      <p:sp>
        <p:nvSpPr>
          <p:cNvPr id="16" name="Foliennummernplatzhalter 15"/>
          <p:cNvSpPr>
            <a:spLocks noGrp="1"/>
          </p:cNvSpPr>
          <p:nvPr>
            <p:ph type="sldNum" sz="quarter" idx="12"/>
          </p:nvPr>
        </p:nvSpPr>
        <p:spPr/>
        <p:txBody>
          <a:bodyPr/>
          <a:lstStyle/>
          <a:p>
            <a:r>
              <a:rPr lang="de-DE" dirty="0" smtClean="0"/>
              <a:t>10</a:t>
            </a:r>
            <a:endParaRPr lang="de-DE" dirty="0"/>
          </a:p>
        </p:txBody>
      </p:sp>
      <p:sp>
        <p:nvSpPr>
          <p:cNvPr id="17" name="Abgerundetes Rechteck 16"/>
          <p:cNvSpPr/>
          <p:nvPr/>
        </p:nvSpPr>
        <p:spPr>
          <a:xfrm>
            <a:off x="1079612" y="1858872"/>
            <a:ext cx="1656184" cy="1596969"/>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Kern</a:t>
            </a:r>
            <a:endParaRPr lang="en-US" sz="2000" dirty="0" smtClean="0"/>
          </a:p>
          <a:p>
            <a:pPr algn="ctr"/>
            <a:endParaRPr lang="en-US" sz="2400" dirty="0" smtClean="0"/>
          </a:p>
          <a:p>
            <a:pPr algn="ctr"/>
            <a:endParaRPr lang="en-US" sz="2400" dirty="0"/>
          </a:p>
          <a:p>
            <a:pPr algn="ctr"/>
            <a:endParaRPr lang="en-US" dirty="0" smtClean="0"/>
          </a:p>
        </p:txBody>
      </p:sp>
      <p:sp>
        <p:nvSpPr>
          <p:cNvPr id="18" name="Abgerundetes Rechteck 17"/>
          <p:cNvSpPr/>
          <p:nvPr/>
        </p:nvSpPr>
        <p:spPr>
          <a:xfrm>
            <a:off x="1223628" y="2657356"/>
            <a:ext cx="1368152" cy="667060"/>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ODC Cache</a:t>
            </a:r>
            <a:endParaRPr lang="en-US" dirty="0">
              <a:solidFill>
                <a:srgbClr val="0070C0"/>
              </a:solidFill>
            </a:endParaRPr>
          </a:p>
        </p:txBody>
      </p:sp>
      <p:sp>
        <p:nvSpPr>
          <p:cNvPr id="8" name="Abgerundetes Rechteck 7"/>
          <p:cNvSpPr/>
          <p:nvPr/>
        </p:nvSpPr>
        <p:spPr>
          <a:xfrm>
            <a:off x="3156880" y="1772816"/>
            <a:ext cx="5184576" cy="1872208"/>
          </a:xfrm>
          <a:prstGeom prst="roundRect">
            <a:avLst>
              <a:gd name="adj" fmla="val 11669"/>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Gerade Verbindung 8"/>
          <p:cNvCxnSpPr/>
          <p:nvPr/>
        </p:nvCxnSpPr>
        <p:spPr>
          <a:xfrm flipV="1">
            <a:off x="2591780" y="1858872"/>
            <a:ext cx="612068" cy="850048"/>
          </a:xfrm>
          <a:prstGeom prst="line">
            <a:avLst/>
          </a:prstGeom>
          <a:ln w="12700">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p:nvCxnSpPr>
        <p:spPr>
          <a:xfrm>
            <a:off x="2519772" y="3324416"/>
            <a:ext cx="684076" cy="246667"/>
          </a:xfrm>
          <a:prstGeom prst="line">
            <a:avLst/>
          </a:prstGeom>
          <a:ln w="12700">
            <a:solidFill>
              <a:srgbClr val="0070C0"/>
            </a:solidFill>
            <a:prstDash val="sysDot"/>
          </a:ln>
        </p:spPr>
        <p:style>
          <a:lnRef idx="1">
            <a:schemeClr val="accent1"/>
          </a:lnRef>
          <a:fillRef idx="0">
            <a:schemeClr val="accent1"/>
          </a:fillRef>
          <a:effectRef idx="0">
            <a:schemeClr val="accent1"/>
          </a:effectRef>
          <a:fontRef idx="minor">
            <a:schemeClr val="tx1"/>
          </a:fontRef>
        </p:style>
      </p:cxnSp>
      <p:pic>
        <p:nvPicPr>
          <p:cNvPr id="9218" name="Picture 2" descr="C:\Users\Pyk\Desktop\Dropbox\Uni\Promotion\Arbeit\Bilder\CacheBlockOD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704" y="1916832"/>
            <a:ext cx="4824700" cy="15841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elle 13"/>
          <p:cNvGraphicFramePr>
            <a:graphicFrameLocks noGrp="1"/>
          </p:cNvGraphicFramePr>
          <p:nvPr>
            <p:extLst>
              <p:ext uri="{D42A27DB-BD31-4B8C-83A1-F6EECF244321}">
                <p14:modId xmlns:p14="http://schemas.microsoft.com/office/powerpoint/2010/main" val="3105996785"/>
              </p:ext>
            </p:extLst>
          </p:nvPr>
        </p:nvGraphicFramePr>
        <p:xfrm>
          <a:off x="755576" y="4120480"/>
          <a:ext cx="7704856" cy="1828800"/>
        </p:xfrm>
        <a:graphic>
          <a:graphicData uri="http://schemas.openxmlformats.org/drawingml/2006/table">
            <a:tbl>
              <a:tblPr firstRow="1" bandRow="1">
                <a:tableStyleId>{BC89EF96-8CEA-46FF-86C4-4CE0E7609802}</a:tableStyleId>
              </a:tblPr>
              <a:tblGrid>
                <a:gridCol w="3852428"/>
                <a:gridCol w="3852428"/>
              </a:tblGrid>
              <a:tr h="360040">
                <a:tc>
                  <a:txBody>
                    <a:bodyPr/>
                    <a:lstStyle/>
                    <a:p>
                      <a:pPr algn="ctr"/>
                      <a:r>
                        <a:rPr lang="de-DE" b="0" dirty="0" smtClean="0"/>
                        <a:t>Hardware</a:t>
                      </a:r>
                      <a:endParaRPr lang="en-GB" b="0" dirty="0"/>
                    </a:p>
                  </a:txBody>
                  <a:tcPr/>
                </a:tc>
                <a:tc>
                  <a:txBody>
                    <a:bodyPr/>
                    <a:lstStyle/>
                    <a:p>
                      <a:pPr algn="ctr"/>
                      <a:r>
                        <a:rPr lang="de-DE" b="0" dirty="0" smtClean="0"/>
                        <a:t>Software</a:t>
                      </a:r>
                      <a:endParaRPr lang="en-GB" b="0" dirty="0"/>
                    </a:p>
                  </a:txBody>
                  <a:tcPr/>
                </a:tc>
              </a:tr>
              <a:tr h="1188132">
                <a:tc>
                  <a:txBody>
                    <a:bodyPr/>
                    <a:lstStyle/>
                    <a:p>
                      <a:pPr marL="285750" indent="-285750">
                        <a:buFont typeface="Arial" panose="020B0604020202020204" pitchFamily="34" charset="0"/>
                        <a:buChar char="•"/>
                      </a:pPr>
                      <a:r>
                        <a:rPr lang="de-DE" dirty="0" smtClean="0"/>
                        <a:t>Zusätzliches Bit pro Cache-Block</a:t>
                      </a:r>
                    </a:p>
                    <a:p>
                      <a:pPr marL="285750" indent="-285750">
                        <a:buFont typeface="Arial" panose="020B0604020202020204" pitchFamily="34" charset="0"/>
                        <a:buChar char="•"/>
                      </a:pPr>
                      <a:r>
                        <a:rPr lang="de-DE" dirty="0" smtClean="0"/>
                        <a:t>Logik für Markierung und</a:t>
                      </a:r>
                      <a:r>
                        <a:rPr lang="de-DE" baseline="0" dirty="0" smtClean="0"/>
                        <a:t> Adressüberprüfung</a:t>
                      </a:r>
                    </a:p>
                    <a:p>
                      <a:pPr marL="285750" indent="-285750">
                        <a:buFont typeface="Arial" panose="020B0604020202020204" pitchFamily="34" charset="0"/>
                        <a:buChar char="•"/>
                      </a:pPr>
                      <a:r>
                        <a:rPr lang="de-DE" baseline="0" dirty="0" smtClean="0"/>
                        <a:t>Wechsel der Schreibstrategie für markierte Daten</a:t>
                      </a:r>
                      <a:endParaRPr lang="en-GB" dirty="0"/>
                    </a:p>
                  </a:txBody>
                  <a:tcPr/>
                </a:tc>
                <a:tc>
                  <a:txBody>
                    <a:bodyPr/>
                    <a:lstStyle/>
                    <a:p>
                      <a:pPr marL="285750" indent="-285750">
                        <a:buFont typeface="Arial" panose="020B0604020202020204" pitchFamily="34" charset="0"/>
                        <a:buChar char="•"/>
                      </a:pPr>
                      <a:r>
                        <a:rPr lang="de-DE" dirty="0" smtClean="0"/>
                        <a:t>Erweiterung mit Kontrollanweisungen</a:t>
                      </a:r>
                    </a:p>
                    <a:p>
                      <a:pPr marL="285750" indent="-285750">
                        <a:buFont typeface="Arial" panose="020B0604020202020204" pitchFamily="34" charset="0"/>
                        <a:buChar char="•"/>
                      </a:pPr>
                      <a:r>
                        <a:rPr lang="de-DE" dirty="0" err="1" smtClean="0"/>
                        <a:t>Ungecacheter</a:t>
                      </a:r>
                      <a:r>
                        <a:rPr lang="de-DE" dirty="0" smtClean="0"/>
                        <a:t> Zugriff auf Synchronisationsvariablen</a:t>
                      </a:r>
                    </a:p>
                    <a:p>
                      <a:pPr marL="285750" indent="-285750">
                        <a:buFont typeface="Arial" panose="020B0604020202020204" pitchFamily="34" charset="0"/>
                        <a:buChar char="•"/>
                      </a:pPr>
                      <a:endParaRPr lang="en-GB" dirty="0"/>
                    </a:p>
                  </a:txBody>
                  <a:tcPr/>
                </a:tc>
              </a:tr>
            </a:tbl>
          </a:graphicData>
        </a:graphic>
      </p:graphicFrame>
    </p:spTree>
    <p:extLst>
      <p:ext uri="{BB962C8B-B14F-4D97-AF65-F5344CB8AC3E}">
        <p14:creationId xmlns:p14="http://schemas.microsoft.com/office/powerpoint/2010/main" val="167918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Gerade Verbindung mit Pfeil 28"/>
          <p:cNvCxnSpPr/>
          <p:nvPr/>
        </p:nvCxnSpPr>
        <p:spPr>
          <a:xfrm>
            <a:off x="6841343" y="3443472"/>
            <a:ext cx="0" cy="288032"/>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457200" y="548680"/>
            <a:ext cx="8229600" cy="926976"/>
          </a:xfrm>
        </p:spPr>
        <p:txBody>
          <a:bodyPr>
            <a:noAutofit/>
          </a:bodyPr>
          <a:lstStyle/>
          <a:p>
            <a:r>
              <a:rPr lang="de-DE" sz="3000" dirty="0" smtClean="0"/>
              <a:t>Zeitverhalten des ODC²</a:t>
            </a:r>
            <a:endParaRPr lang="de-DE" sz="3000" dirty="0"/>
          </a:p>
        </p:txBody>
      </p:sp>
      <p:sp>
        <p:nvSpPr>
          <p:cNvPr id="16" name="Foliennummernplatzhalter 15"/>
          <p:cNvSpPr>
            <a:spLocks noGrp="1"/>
          </p:cNvSpPr>
          <p:nvPr>
            <p:ph type="sldNum" sz="quarter" idx="12"/>
          </p:nvPr>
        </p:nvSpPr>
        <p:spPr/>
        <p:txBody>
          <a:bodyPr/>
          <a:lstStyle/>
          <a:p>
            <a:r>
              <a:rPr lang="de-DE" dirty="0" smtClean="0"/>
              <a:t>11</a:t>
            </a:r>
            <a:endParaRPr lang="de-DE" dirty="0"/>
          </a:p>
        </p:txBody>
      </p:sp>
      <p:sp>
        <p:nvSpPr>
          <p:cNvPr id="4" name="Inhaltsplatzhalter 3"/>
          <p:cNvSpPr>
            <a:spLocks noGrp="1"/>
          </p:cNvSpPr>
          <p:nvPr>
            <p:ph idx="1"/>
          </p:nvPr>
        </p:nvSpPr>
        <p:spPr>
          <a:xfrm>
            <a:off x="395535" y="1849726"/>
            <a:ext cx="8357435" cy="4243570"/>
          </a:xfrm>
        </p:spPr>
        <p:txBody>
          <a:bodyPr>
            <a:normAutofit/>
          </a:bodyPr>
          <a:lstStyle/>
          <a:p>
            <a:pPr marL="400050"/>
            <a:r>
              <a:rPr lang="de-DE" sz="2000" noProof="0" dirty="0" smtClean="0"/>
              <a:t>Cache bleibt private Ressource des</a:t>
            </a:r>
            <a:br>
              <a:rPr lang="de-DE" sz="2000" noProof="0" dirty="0" smtClean="0"/>
            </a:br>
            <a:r>
              <a:rPr lang="de-DE" sz="2000" noProof="0" dirty="0" smtClean="0"/>
              <a:t>Rechenkernes</a:t>
            </a:r>
            <a:endParaRPr lang="de-DE" sz="2000" dirty="0" smtClean="0"/>
          </a:p>
          <a:p>
            <a:pPr marL="400050"/>
            <a:r>
              <a:rPr lang="de-DE" sz="2000" dirty="0" smtClean="0"/>
              <a:t>Keine Beeinträchtigung der</a:t>
            </a:r>
            <a:br>
              <a:rPr lang="de-DE" sz="2000" dirty="0" smtClean="0"/>
            </a:br>
            <a:r>
              <a:rPr lang="de-DE" sz="2000" dirty="0" smtClean="0"/>
              <a:t>Cacheanalyse </a:t>
            </a:r>
          </a:p>
          <a:p>
            <a:pPr marL="400050"/>
            <a:r>
              <a:rPr lang="de-DE" sz="2000" dirty="0" smtClean="0"/>
              <a:t>Auswirkung der Kohärenzoperationen</a:t>
            </a:r>
            <a:br>
              <a:rPr lang="de-DE" sz="2000" dirty="0" smtClean="0"/>
            </a:br>
            <a:r>
              <a:rPr lang="de-DE" sz="2000" dirty="0" smtClean="0"/>
              <a:t>ist vorhersehbar</a:t>
            </a:r>
          </a:p>
          <a:p>
            <a:pPr marL="400050"/>
            <a:r>
              <a:rPr lang="de-DE" sz="2000" dirty="0" smtClean="0"/>
              <a:t>Zugriffe auf private Daten werden nicht</a:t>
            </a:r>
            <a:br>
              <a:rPr lang="de-DE" sz="2000" dirty="0" smtClean="0"/>
            </a:br>
            <a:r>
              <a:rPr lang="de-DE" sz="2000" dirty="0" smtClean="0"/>
              <a:t>beeinträchtigt</a:t>
            </a:r>
          </a:p>
          <a:p>
            <a:pPr marL="400050"/>
            <a:r>
              <a:rPr lang="de-DE" sz="2000" dirty="0" smtClean="0"/>
              <a:t>Ausführung </a:t>
            </a:r>
            <a:r>
              <a:rPr lang="de-DE" sz="2000" dirty="0" smtClean="0"/>
              <a:t>sequentieller Applikationen wird </a:t>
            </a:r>
            <a:r>
              <a:rPr lang="de-DE" sz="2000" dirty="0" smtClean="0"/>
              <a:t>nicht </a:t>
            </a:r>
            <a:r>
              <a:rPr lang="de-DE" sz="2000" dirty="0" smtClean="0"/>
              <a:t>beeinträchtigt</a:t>
            </a:r>
          </a:p>
          <a:p>
            <a:pPr marL="400050"/>
            <a:r>
              <a:rPr lang="de-DE" sz="2000" dirty="0" smtClean="0"/>
              <a:t>Ausführung paralleler Applikationen ist echtzeitfähig</a:t>
            </a:r>
            <a:endParaRPr lang="de-DE" sz="2000" dirty="0" smtClean="0"/>
          </a:p>
          <a:p>
            <a:pPr marL="400050"/>
            <a:endParaRPr lang="de-DE" sz="2000" dirty="0" smtClean="0"/>
          </a:p>
          <a:p>
            <a:pPr marL="57150" indent="0">
              <a:buNone/>
            </a:pPr>
            <a:endParaRPr lang="de-DE" sz="2000" i="1" noProof="0" dirty="0" smtClean="0"/>
          </a:p>
          <a:p>
            <a:endParaRPr lang="de-DE" sz="2000" noProof="0" dirty="0"/>
          </a:p>
        </p:txBody>
      </p:sp>
      <p:sp>
        <p:nvSpPr>
          <p:cNvPr id="5" name="Abgerundetes Rechteck 4"/>
          <p:cNvSpPr/>
          <p:nvPr/>
        </p:nvSpPr>
        <p:spPr>
          <a:xfrm>
            <a:off x="5647752" y="3698570"/>
            <a:ext cx="2387181" cy="432049"/>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Gemeinsamer Speicher</a:t>
            </a:r>
          </a:p>
        </p:txBody>
      </p:sp>
      <p:sp>
        <p:nvSpPr>
          <p:cNvPr id="6" name="Textfeld 5"/>
          <p:cNvSpPr txBox="1"/>
          <p:nvPr/>
        </p:nvSpPr>
        <p:spPr>
          <a:xfrm>
            <a:off x="6320207" y="2455259"/>
            <a:ext cx="1042273" cy="430887"/>
          </a:xfrm>
          <a:prstGeom prst="rect">
            <a:avLst/>
          </a:prstGeom>
          <a:noFill/>
        </p:spPr>
        <p:txBody>
          <a:bodyPr wrap="none" rtlCol="0">
            <a:spAutoFit/>
          </a:bodyPr>
          <a:lstStyle/>
          <a:p>
            <a:pPr algn="ctr"/>
            <a:r>
              <a:rPr lang="de-DE" sz="1100" dirty="0" smtClean="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rPr>
              <a:t>Vorhersehbare</a:t>
            </a:r>
          </a:p>
          <a:p>
            <a:pPr algn="ctr"/>
            <a:r>
              <a:rPr lang="de-DE" sz="1100" dirty="0" smtClean="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rPr>
              <a:t>Interferenzen</a:t>
            </a:r>
            <a:endParaRPr lang="de-DE" sz="110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ndParaRPr>
          </a:p>
        </p:txBody>
      </p:sp>
      <p:sp>
        <p:nvSpPr>
          <p:cNvPr id="7" name="Abgerundetes Rechteck 6"/>
          <p:cNvSpPr/>
          <p:nvPr/>
        </p:nvSpPr>
        <p:spPr>
          <a:xfrm>
            <a:off x="4855525" y="1896217"/>
            <a:ext cx="1516675" cy="1259223"/>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smtClean="0"/>
              <a:t>Kern</a:t>
            </a:r>
            <a:endParaRPr lang="en-GB" sz="2400" dirty="0" smtClean="0"/>
          </a:p>
          <a:p>
            <a:pPr algn="ctr"/>
            <a:endParaRPr lang="en-GB" sz="1100" dirty="0" smtClean="0"/>
          </a:p>
          <a:p>
            <a:pPr algn="ctr"/>
            <a:endParaRPr lang="en-GB" sz="1400" dirty="0" smtClean="0"/>
          </a:p>
          <a:p>
            <a:pPr algn="ctr"/>
            <a:endParaRPr lang="en-GB" sz="1000" dirty="0" smtClean="0"/>
          </a:p>
        </p:txBody>
      </p:sp>
      <p:sp>
        <p:nvSpPr>
          <p:cNvPr id="8" name="Abgerundetes Rechteck 7"/>
          <p:cNvSpPr/>
          <p:nvPr/>
        </p:nvSpPr>
        <p:spPr>
          <a:xfrm>
            <a:off x="4932040" y="2562646"/>
            <a:ext cx="1368152" cy="511850"/>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ODC Cache</a:t>
            </a:r>
            <a:endParaRPr lang="en-GB" sz="1600" dirty="0">
              <a:solidFill>
                <a:srgbClr val="0070C0"/>
              </a:solidFill>
            </a:endParaRPr>
          </a:p>
        </p:txBody>
      </p:sp>
      <p:cxnSp>
        <p:nvCxnSpPr>
          <p:cNvPr id="9" name="Gerade Verbindung mit Pfeil 8"/>
          <p:cNvCxnSpPr/>
          <p:nvPr/>
        </p:nvCxnSpPr>
        <p:spPr>
          <a:xfrm>
            <a:off x="5184888" y="3443472"/>
            <a:ext cx="3240360" cy="0"/>
          </a:xfrm>
          <a:prstGeom prst="straightConnector1">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a:off x="5616116" y="3155440"/>
            <a:ext cx="0" cy="288032"/>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sp>
        <p:nvSpPr>
          <p:cNvPr id="18" name="Pfeil nach links und rechts 17"/>
          <p:cNvSpPr/>
          <p:nvPr/>
        </p:nvSpPr>
        <p:spPr>
          <a:xfrm>
            <a:off x="6527651" y="2897833"/>
            <a:ext cx="627384" cy="131226"/>
          </a:xfrm>
          <a:prstGeom prst="leftRightArrow">
            <a:avLst/>
          </a:prstGeom>
          <a:gradFill flip="none" rotWithShape="1">
            <a:gsLst>
              <a:gs pos="0">
                <a:srgbClr val="FF0000"/>
              </a:gs>
              <a:gs pos="72000">
                <a:srgbClr val="FF0000">
                  <a:tint val="44500"/>
                  <a:satMod val="160000"/>
                </a:srgbClr>
              </a:gs>
              <a:gs pos="100000">
                <a:srgbClr val="FF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Abgerundetes Rechteck 22"/>
          <p:cNvSpPr/>
          <p:nvPr/>
        </p:nvSpPr>
        <p:spPr>
          <a:xfrm>
            <a:off x="7308304" y="1896217"/>
            <a:ext cx="1516675" cy="1259223"/>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smtClean="0"/>
              <a:t>Kern</a:t>
            </a:r>
            <a:endParaRPr lang="en-GB" sz="2400" dirty="0" smtClean="0"/>
          </a:p>
          <a:p>
            <a:pPr algn="ctr"/>
            <a:endParaRPr lang="en-GB" sz="1100" dirty="0" smtClean="0"/>
          </a:p>
          <a:p>
            <a:pPr algn="ctr"/>
            <a:endParaRPr lang="en-GB" sz="1400" dirty="0" smtClean="0"/>
          </a:p>
          <a:p>
            <a:pPr algn="ctr"/>
            <a:endParaRPr lang="en-GB" sz="1000" dirty="0" smtClean="0"/>
          </a:p>
        </p:txBody>
      </p:sp>
      <p:sp>
        <p:nvSpPr>
          <p:cNvPr id="24" name="Abgerundetes Rechteck 23"/>
          <p:cNvSpPr/>
          <p:nvPr/>
        </p:nvSpPr>
        <p:spPr>
          <a:xfrm>
            <a:off x="7384819" y="2562646"/>
            <a:ext cx="1368152" cy="511850"/>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t>ODC Cache</a:t>
            </a:r>
            <a:endParaRPr lang="en-GB" sz="1600" dirty="0">
              <a:solidFill>
                <a:srgbClr val="0070C0"/>
              </a:solidFill>
            </a:endParaRPr>
          </a:p>
        </p:txBody>
      </p:sp>
      <p:cxnSp>
        <p:nvCxnSpPr>
          <p:cNvPr id="25" name="Gerade Verbindung mit Pfeil 24"/>
          <p:cNvCxnSpPr/>
          <p:nvPr/>
        </p:nvCxnSpPr>
        <p:spPr>
          <a:xfrm>
            <a:off x="8075732" y="3155440"/>
            <a:ext cx="0" cy="288032"/>
          </a:xfrm>
          <a:prstGeom prst="straightConnector1">
            <a:avLst/>
          </a:prstGeom>
          <a:ln w="34925">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uppieren 2"/>
          <p:cNvGrpSpPr/>
          <p:nvPr/>
        </p:nvGrpSpPr>
        <p:grpSpPr>
          <a:xfrm>
            <a:off x="6156176" y="2115063"/>
            <a:ext cx="3006598" cy="1457953"/>
            <a:chOff x="1762141" y="1772816"/>
            <a:chExt cx="3006598" cy="1457953"/>
          </a:xfrm>
        </p:grpSpPr>
        <p:sp>
          <p:nvSpPr>
            <p:cNvPr id="15" name="Richtungspfeil 14"/>
            <p:cNvSpPr/>
            <p:nvPr/>
          </p:nvSpPr>
          <p:spPr>
            <a:xfrm rot="1349724">
              <a:off x="3044169" y="2874754"/>
              <a:ext cx="1690465" cy="356015"/>
            </a:xfrm>
            <a:prstGeom prst="homePlate">
              <a:avLst>
                <a:gd name="adj" fmla="val 0"/>
              </a:avLst>
            </a:prstGeom>
            <a:solidFill>
              <a:schemeClr val="bg1"/>
            </a:solidFill>
            <a:ln w="349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17" name="Richtungspfeil 16"/>
            <p:cNvSpPr/>
            <p:nvPr/>
          </p:nvSpPr>
          <p:spPr>
            <a:xfrm rot="1349724">
              <a:off x="3057309" y="2879555"/>
              <a:ext cx="1711430" cy="335247"/>
            </a:xfrm>
            <a:prstGeom prst="homePlate">
              <a:avLst>
                <a:gd name="adj" fmla="val 0"/>
              </a:avLst>
            </a:prstGeom>
            <a:solidFill>
              <a:schemeClr val="tx1"/>
            </a:solidFill>
            <a:ln w="34925">
              <a:solidFill>
                <a:srgbClr val="FFFFFF"/>
              </a:solidFill>
            </a:ln>
            <a:effectLst>
              <a:outerShdw blurRad="317500" dir="2700000" algn="ctr">
                <a:srgbClr val="000000">
                  <a:alpha val="43000"/>
                </a:srgbClr>
              </a:outerShdw>
            </a:effectLst>
            <a:scene3d>
              <a:camera prst="perspectiveAbove"/>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C00000"/>
                  </a:solidFill>
                </a:rPr>
                <a:t>WCET Analyse</a:t>
              </a:r>
              <a:endParaRPr lang="en-GB" dirty="0">
                <a:solidFill>
                  <a:srgbClr val="C00000"/>
                </a:solidFill>
              </a:endParaRPr>
            </a:p>
          </p:txBody>
        </p:sp>
        <p:sp>
          <p:nvSpPr>
            <p:cNvPr id="19" name="Ellipse 18"/>
            <p:cNvSpPr/>
            <p:nvPr/>
          </p:nvSpPr>
          <p:spPr>
            <a:xfrm>
              <a:off x="1762141" y="1772816"/>
              <a:ext cx="1368152" cy="1368152"/>
            </a:xfrm>
            <a:prstGeom prst="ellipse">
              <a:avLst/>
            </a:prstGeom>
            <a:noFill/>
            <a:ln>
              <a:solidFill>
                <a:schemeClr val="bg1"/>
              </a:solidFill>
            </a:ln>
            <a:scene3d>
              <a:camera prst="perspectiveAbove"/>
              <a:lightRig rig="threePt" dir="t"/>
            </a:scene3d>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Ellipse 19"/>
            <p:cNvSpPr/>
            <p:nvPr/>
          </p:nvSpPr>
          <p:spPr>
            <a:xfrm>
              <a:off x="1763688" y="1772816"/>
              <a:ext cx="1368152" cy="1368152"/>
            </a:xfrm>
            <a:prstGeom prst="ellipse">
              <a:avLst/>
            </a:prstGeom>
            <a:solidFill>
              <a:schemeClr val="bg1">
                <a:lumMod val="75000"/>
              </a:schemeClr>
            </a:solidFill>
            <a:ln w="69850">
              <a:solidFill>
                <a:schemeClr val="tx1"/>
              </a:solidFill>
            </a:ln>
            <a:effectLst/>
            <a:scene3d>
              <a:camera prst="perspectiveAbove"/>
              <a:lightRig rig="chilly" dir="t">
                <a:rot lat="0" lon="0" rev="18480000"/>
              </a:lightRig>
            </a:scene3d>
            <a:sp3d prstMaterial="clear">
              <a:bevelT h="1270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705001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548680"/>
            <a:ext cx="8229600" cy="926976"/>
          </a:xfrm>
        </p:spPr>
        <p:txBody>
          <a:bodyPr>
            <a:noAutofit/>
          </a:bodyPr>
          <a:lstStyle/>
          <a:p>
            <a:r>
              <a:rPr lang="de-DE" sz="3000" dirty="0" smtClean="0"/>
              <a:t>Performanz des ODC²</a:t>
            </a:r>
            <a:endParaRPr lang="de-DE" sz="3000" dirty="0"/>
          </a:p>
        </p:txBody>
      </p:sp>
      <p:sp>
        <p:nvSpPr>
          <p:cNvPr id="16" name="Foliennummernplatzhalter 15"/>
          <p:cNvSpPr>
            <a:spLocks noGrp="1"/>
          </p:cNvSpPr>
          <p:nvPr>
            <p:ph type="sldNum" sz="quarter" idx="12"/>
          </p:nvPr>
        </p:nvSpPr>
        <p:spPr/>
        <p:txBody>
          <a:bodyPr/>
          <a:lstStyle/>
          <a:p>
            <a:r>
              <a:rPr lang="de-DE" dirty="0" smtClean="0"/>
              <a:t>12</a:t>
            </a:r>
            <a:endParaRPr lang="de-DE" dirty="0"/>
          </a:p>
        </p:txBody>
      </p:sp>
      <p:sp>
        <p:nvSpPr>
          <p:cNvPr id="4" name="Inhaltsplatzhalter 3"/>
          <p:cNvSpPr>
            <a:spLocks noGrp="1"/>
          </p:cNvSpPr>
          <p:nvPr>
            <p:ph idx="1"/>
          </p:nvPr>
        </p:nvSpPr>
        <p:spPr>
          <a:xfrm>
            <a:off x="395535" y="1849726"/>
            <a:ext cx="5256585" cy="4243570"/>
          </a:xfrm>
        </p:spPr>
        <p:txBody>
          <a:bodyPr>
            <a:normAutofit/>
          </a:bodyPr>
          <a:lstStyle/>
          <a:p>
            <a:pPr marL="400050"/>
            <a:r>
              <a:rPr lang="de-DE" sz="2000" noProof="0" dirty="0" smtClean="0"/>
              <a:t>Industrieller paralleler Benchmark</a:t>
            </a:r>
            <a:br>
              <a:rPr lang="de-DE" sz="2000" noProof="0" dirty="0" smtClean="0"/>
            </a:br>
            <a:r>
              <a:rPr lang="de-DE" sz="2000" noProof="0" dirty="0" smtClean="0"/>
              <a:t>3D Path </a:t>
            </a:r>
            <a:r>
              <a:rPr lang="de-DE" sz="2000" noProof="0" dirty="0" err="1" smtClean="0"/>
              <a:t>Planing</a:t>
            </a:r>
            <a:r>
              <a:rPr lang="de-DE" sz="2000" noProof="0" dirty="0" smtClean="0"/>
              <a:t> (UAV Navigation)</a:t>
            </a:r>
            <a:endParaRPr lang="de-DE" sz="2000" dirty="0" smtClean="0"/>
          </a:p>
          <a:p>
            <a:pPr marL="400050"/>
            <a:r>
              <a:rPr lang="de-DE" sz="2000" dirty="0" smtClean="0"/>
              <a:t>Ausführung auf echtzeitfähiger </a:t>
            </a:r>
            <a:r>
              <a:rPr lang="de-DE" sz="2000" dirty="0" err="1" smtClean="0"/>
              <a:t>parMERASA</a:t>
            </a:r>
            <a:r>
              <a:rPr lang="de-DE" sz="2000" dirty="0" smtClean="0"/>
              <a:t> Architektur </a:t>
            </a:r>
          </a:p>
          <a:p>
            <a:pPr marL="400050"/>
            <a:r>
              <a:rPr lang="de-DE" sz="2000" dirty="0" smtClean="0"/>
              <a:t>Laufzeitsimulation + WCET Analyse</a:t>
            </a:r>
          </a:p>
          <a:p>
            <a:pPr marL="400050"/>
            <a:r>
              <a:rPr lang="de-DE" sz="2000" dirty="0" smtClean="0"/>
              <a:t>Vergleich mit </a:t>
            </a:r>
            <a:r>
              <a:rPr lang="de-DE" sz="2000" dirty="0" err="1" smtClean="0"/>
              <a:t>ungecachtem</a:t>
            </a:r>
            <a:r>
              <a:rPr lang="de-DE" sz="2000" dirty="0" smtClean="0"/>
              <a:t> Zugriff auf gemeinsame Daten und Software-Kohärenz</a:t>
            </a:r>
          </a:p>
          <a:p>
            <a:pPr marL="400050"/>
            <a:r>
              <a:rPr lang="de-DE" sz="2000" dirty="0" smtClean="0"/>
              <a:t>Werte normiert auf sequentielle Ausführung</a:t>
            </a:r>
          </a:p>
          <a:p>
            <a:pPr marL="400050"/>
            <a:endParaRPr lang="de-DE" sz="2000" dirty="0" smtClean="0"/>
          </a:p>
          <a:p>
            <a:pPr marL="57150" indent="0" algn="ctr">
              <a:buNone/>
            </a:pPr>
            <a:r>
              <a:rPr lang="de-DE" sz="2000" dirty="0" smtClean="0">
                <a:solidFill>
                  <a:schemeClr val="accent2">
                    <a:lumMod val="75000"/>
                  </a:schemeClr>
                </a:solidFill>
              </a:rPr>
              <a:t>Signifikant höhere ACET und WCET</a:t>
            </a:r>
            <a:br>
              <a:rPr lang="de-DE" sz="2000" dirty="0" smtClean="0">
                <a:solidFill>
                  <a:schemeClr val="accent2">
                    <a:lumMod val="75000"/>
                  </a:schemeClr>
                </a:solidFill>
              </a:rPr>
            </a:br>
            <a:r>
              <a:rPr lang="de-DE" sz="2000" dirty="0" smtClean="0">
                <a:solidFill>
                  <a:schemeClr val="accent2">
                    <a:lumMod val="75000"/>
                  </a:schemeClr>
                </a:solidFill>
              </a:rPr>
              <a:t> bei Einsatz des ODC²</a:t>
            </a:r>
          </a:p>
          <a:p>
            <a:pPr marL="57150" indent="0">
              <a:buNone/>
            </a:pPr>
            <a:endParaRPr lang="de-DE" sz="2000" i="1" noProof="0" dirty="0" smtClean="0"/>
          </a:p>
          <a:p>
            <a:endParaRPr lang="de-DE" sz="2000" noProof="0" dirty="0"/>
          </a:p>
        </p:txBody>
      </p:sp>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1391576"/>
            <a:ext cx="3600399" cy="246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3880869"/>
            <a:ext cx="3600400" cy="2500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9495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611560" y="1700808"/>
            <a:ext cx="8064896" cy="4032447"/>
          </a:xfrm>
        </p:spPr>
        <p:txBody>
          <a:bodyPr>
            <a:normAutofit/>
          </a:bodyPr>
          <a:lstStyle/>
          <a:p>
            <a:r>
              <a:rPr lang="de-DE" sz="2100" dirty="0" smtClean="0"/>
              <a:t>Mehrkern-Architekturen erfordern Speicherhierarchie -&gt; Cache</a:t>
            </a:r>
          </a:p>
          <a:p>
            <a:r>
              <a:rPr lang="de-DE" sz="2100" dirty="0" smtClean="0"/>
              <a:t>Erhaltung der Cache-Kohärenz für gemeinsame Daten</a:t>
            </a:r>
          </a:p>
          <a:p>
            <a:r>
              <a:rPr lang="de-DE" sz="2100" dirty="0" smtClean="0"/>
              <a:t>Echtzeitsysteme verlangen vorhersagbares Zeitverhalten</a:t>
            </a:r>
          </a:p>
          <a:p>
            <a:r>
              <a:rPr lang="de-DE" sz="2100" dirty="0" smtClean="0"/>
              <a:t>Statische WCET Analyse zur Ermittlung von </a:t>
            </a:r>
            <a:r>
              <a:rPr lang="de-DE" sz="2100" dirty="0" smtClean="0"/>
              <a:t>Laufzeitschranken</a:t>
            </a:r>
            <a:endParaRPr lang="de-DE" sz="2100" dirty="0" smtClean="0"/>
          </a:p>
          <a:p>
            <a:r>
              <a:rPr lang="de-DE" sz="2100" dirty="0" smtClean="0"/>
              <a:t>Gängige Kohärenzprotokolle beeinträchtigen Laufzeitanalyse</a:t>
            </a:r>
          </a:p>
          <a:p>
            <a:r>
              <a:rPr lang="de-DE" sz="2100" dirty="0" smtClean="0"/>
              <a:t>Software-Kohärenzverfahren verletzen Anforderungen an Laufzeit</a:t>
            </a:r>
          </a:p>
          <a:p>
            <a:r>
              <a:rPr lang="de-DE" sz="2100" dirty="0" smtClean="0"/>
              <a:t>Cache-Kohärenzverfahren für</a:t>
            </a:r>
            <a:br>
              <a:rPr lang="de-DE" sz="2100" dirty="0" smtClean="0"/>
            </a:br>
            <a:r>
              <a:rPr lang="de-DE" sz="2100" dirty="0" smtClean="0"/>
              <a:t>Echtzeitsysteme muss zeitlich</a:t>
            </a:r>
            <a:br>
              <a:rPr lang="de-DE" sz="2100" dirty="0" smtClean="0"/>
            </a:br>
            <a:r>
              <a:rPr lang="de-DE" sz="2100" dirty="0" smtClean="0"/>
              <a:t>vorhersagbar und präzise WCET-</a:t>
            </a:r>
            <a:br>
              <a:rPr lang="de-DE" sz="2100" dirty="0" smtClean="0"/>
            </a:br>
            <a:r>
              <a:rPr lang="de-DE" sz="2100" dirty="0" smtClean="0"/>
              <a:t>Abschätzung ermöglichen</a:t>
            </a:r>
            <a:endParaRPr lang="de-DE" sz="2100" dirty="0"/>
          </a:p>
        </p:txBody>
      </p:sp>
      <p:sp>
        <p:nvSpPr>
          <p:cNvPr id="32" name="Abgerundetes Rechteck 31"/>
          <p:cNvSpPr/>
          <p:nvPr/>
        </p:nvSpPr>
        <p:spPr>
          <a:xfrm>
            <a:off x="5430831" y="5781944"/>
            <a:ext cx="2387181" cy="432049"/>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Gemeinsamer Speicher</a:t>
            </a:r>
          </a:p>
        </p:txBody>
      </p:sp>
      <p:sp>
        <p:nvSpPr>
          <p:cNvPr id="49" name="Textfeld 48"/>
          <p:cNvSpPr txBox="1"/>
          <p:nvPr/>
        </p:nvSpPr>
        <p:spPr>
          <a:xfrm>
            <a:off x="6131592" y="4801733"/>
            <a:ext cx="1116010" cy="430887"/>
          </a:xfrm>
          <a:prstGeom prst="rect">
            <a:avLst/>
          </a:prstGeom>
          <a:noFill/>
        </p:spPr>
        <p:txBody>
          <a:bodyPr wrap="none" rtlCol="0">
            <a:spAutoFit/>
          </a:bodyPr>
          <a:lstStyle/>
          <a:p>
            <a:pPr algn="ctr"/>
            <a:r>
              <a:rPr lang="de-DE" sz="1100" dirty="0" err="1" smtClean="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rPr>
              <a:t>Unvorhersebare</a:t>
            </a:r>
            <a:endParaRPr lang="de-DE" sz="1100" dirty="0" smtClean="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ndParaRPr>
          </a:p>
          <a:p>
            <a:pPr algn="ctr"/>
            <a:r>
              <a:rPr lang="de-DE" sz="1100" dirty="0" smtClean="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rPr>
              <a:t>Interferenzen</a:t>
            </a:r>
            <a:endParaRPr lang="de-DE" sz="1100" dirty="0">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endParaRPr>
          </a:p>
        </p:txBody>
      </p:sp>
      <p:sp>
        <p:nvSpPr>
          <p:cNvPr id="2" name="Titel 1"/>
          <p:cNvSpPr>
            <a:spLocks noGrp="1"/>
          </p:cNvSpPr>
          <p:nvPr>
            <p:ph type="title"/>
          </p:nvPr>
        </p:nvSpPr>
        <p:spPr>
          <a:xfrm>
            <a:off x="457200" y="485800"/>
            <a:ext cx="8229600" cy="926976"/>
          </a:xfrm>
        </p:spPr>
        <p:txBody>
          <a:bodyPr>
            <a:noAutofit/>
          </a:bodyPr>
          <a:lstStyle/>
          <a:p>
            <a:r>
              <a:rPr lang="de-DE" sz="3200" dirty="0" smtClean="0"/>
              <a:t>Problemstellung</a:t>
            </a:r>
            <a:endParaRPr lang="de-DE" sz="3200" dirty="0"/>
          </a:p>
        </p:txBody>
      </p:sp>
      <p:sp>
        <p:nvSpPr>
          <p:cNvPr id="4" name="Foliennummernplatzhalter 3"/>
          <p:cNvSpPr>
            <a:spLocks noGrp="1"/>
          </p:cNvSpPr>
          <p:nvPr>
            <p:ph type="sldNum" sz="quarter" idx="12"/>
          </p:nvPr>
        </p:nvSpPr>
        <p:spPr/>
        <p:txBody>
          <a:bodyPr/>
          <a:lstStyle/>
          <a:p>
            <a:r>
              <a:rPr lang="de-DE" dirty="0" smtClean="0"/>
              <a:t>1</a:t>
            </a:r>
            <a:endParaRPr lang="en-GB" dirty="0"/>
          </a:p>
        </p:txBody>
      </p:sp>
      <p:sp>
        <p:nvSpPr>
          <p:cNvPr id="27" name="Abgerundetes Rechteck 26"/>
          <p:cNvSpPr/>
          <p:nvPr/>
        </p:nvSpPr>
        <p:spPr>
          <a:xfrm>
            <a:off x="4932040" y="4351451"/>
            <a:ext cx="1212829" cy="871890"/>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smtClean="0"/>
              <a:t>Kern</a:t>
            </a:r>
            <a:endParaRPr lang="en-GB" sz="2400" dirty="0" smtClean="0"/>
          </a:p>
          <a:p>
            <a:pPr algn="ctr"/>
            <a:endParaRPr lang="en-GB" sz="1100" dirty="0" smtClean="0"/>
          </a:p>
          <a:p>
            <a:pPr algn="ctr"/>
            <a:endParaRPr lang="en-GB" sz="1400" dirty="0" smtClean="0"/>
          </a:p>
          <a:p>
            <a:pPr algn="ctr"/>
            <a:endParaRPr lang="en-GB" sz="1000" dirty="0" smtClean="0"/>
          </a:p>
        </p:txBody>
      </p:sp>
      <p:sp>
        <p:nvSpPr>
          <p:cNvPr id="28" name="Abgerundetes Rechteck 27"/>
          <p:cNvSpPr/>
          <p:nvPr/>
        </p:nvSpPr>
        <p:spPr>
          <a:xfrm>
            <a:off x="4932040" y="4711491"/>
            <a:ext cx="1212830" cy="511850"/>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err="1" smtClean="0"/>
              <a:t>Kohärenter</a:t>
            </a:r>
            <a:r>
              <a:rPr lang="en-GB" sz="1600" dirty="0" smtClean="0"/>
              <a:t/>
            </a:r>
            <a:br>
              <a:rPr lang="en-GB" sz="1600" dirty="0" smtClean="0"/>
            </a:br>
            <a:r>
              <a:rPr lang="en-GB" sz="1600" dirty="0" smtClean="0"/>
              <a:t>Cache</a:t>
            </a:r>
            <a:endParaRPr lang="en-GB" sz="1600" dirty="0">
              <a:solidFill>
                <a:srgbClr val="0070C0"/>
              </a:solidFill>
            </a:endParaRPr>
          </a:p>
        </p:txBody>
      </p:sp>
      <p:cxnSp>
        <p:nvCxnSpPr>
          <p:cNvPr id="31" name="Gerade Verbindung mit Pfeil 30"/>
          <p:cNvCxnSpPr/>
          <p:nvPr/>
        </p:nvCxnSpPr>
        <p:spPr>
          <a:xfrm>
            <a:off x="5087363" y="5503579"/>
            <a:ext cx="3096344" cy="0"/>
          </a:xfrm>
          <a:prstGeom prst="straightConnector1">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stCxn id="28" idx="2"/>
          </p:cNvCxnSpPr>
          <p:nvPr/>
        </p:nvCxnSpPr>
        <p:spPr>
          <a:xfrm>
            <a:off x="5538455" y="5223341"/>
            <a:ext cx="0" cy="28023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p:nvPr/>
        </p:nvCxnSpPr>
        <p:spPr>
          <a:xfrm>
            <a:off x="6528954" y="5503579"/>
            <a:ext cx="0" cy="288032"/>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45" name="Abgerundetes Rechteck 44"/>
          <p:cNvSpPr/>
          <p:nvPr/>
        </p:nvSpPr>
        <p:spPr>
          <a:xfrm>
            <a:off x="7247602" y="4351451"/>
            <a:ext cx="1212830" cy="871890"/>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smtClean="0"/>
              <a:t>Kern</a:t>
            </a:r>
            <a:endParaRPr lang="en-GB" sz="2400" dirty="0" smtClean="0"/>
          </a:p>
          <a:p>
            <a:pPr algn="ctr"/>
            <a:endParaRPr lang="en-GB" sz="1100" dirty="0" smtClean="0"/>
          </a:p>
          <a:p>
            <a:pPr algn="ctr"/>
            <a:endParaRPr lang="en-GB" sz="1400" dirty="0" smtClean="0"/>
          </a:p>
          <a:p>
            <a:pPr algn="ctr"/>
            <a:endParaRPr lang="en-GB" sz="1000" dirty="0" smtClean="0"/>
          </a:p>
        </p:txBody>
      </p:sp>
      <p:sp>
        <p:nvSpPr>
          <p:cNvPr id="46" name="Abgerundetes Rechteck 45"/>
          <p:cNvSpPr/>
          <p:nvPr/>
        </p:nvSpPr>
        <p:spPr>
          <a:xfrm>
            <a:off x="7247602" y="4711491"/>
            <a:ext cx="1212830" cy="511850"/>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err="1" smtClean="0"/>
              <a:t>Kohärenter</a:t>
            </a:r>
            <a:r>
              <a:rPr lang="en-GB" sz="1600" dirty="0" smtClean="0"/>
              <a:t/>
            </a:r>
            <a:br>
              <a:rPr lang="en-GB" sz="1600" dirty="0" smtClean="0"/>
            </a:br>
            <a:r>
              <a:rPr lang="en-GB" sz="1600" dirty="0" smtClean="0"/>
              <a:t>Cache</a:t>
            </a:r>
            <a:endParaRPr lang="en-GB" sz="1600" dirty="0">
              <a:solidFill>
                <a:srgbClr val="0070C0"/>
              </a:solidFill>
            </a:endParaRPr>
          </a:p>
        </p:txBody>
      </p:sp>
      <p:cxnSp>
        <p:nvCxnSpPr>
          <p:cNvPr id="47" name="Gerade Verbindung mit Pfeil 46"/>
          <p:cNvCxnSpPr>
            <a:stCxn id="46" idx="2"/>
          </p:cNvCxnSpPr>
          <p:nvPr/>
        </p:nvCxnSpPr>
        <p:spPr>
          <a:xfrm>
            <a:off x="7854017" y="5223341"/>
            <a:ext cx="0" cy="280238"/>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48" name="Richtungspfeil 47"/>
          <p:cNvSpPr/>
          <p:nvPr/>
        </p:nvSpPr>
        <p:spPr>
          <a:xfrm rot="1349724">
            <a:off x="7247867" y="5571447"/>
            <a:ext cx="1690465" cy="356015"/>
          </a:xfrm>
          <a:prstGeom prst="homePlate">
            <a:avLst>
              <a:gd name="adj" fmla="val 0"/>
            </a:avLst>
          </a:prstGeom>
          <a:solidFill>
            <a:schemeClr val="bg1"/>
          </a:solidFill>
          <a:ln w="349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85000"/>
                  <a:lumOff val="15000"/>
                </a:schemeClr>
              </a:solidFill>
            </a:endParaRPr>
          </a:p>
        </p:txBody>
      </p:sp>
      <p:sp>
        <p:nvSpPr>
          <p:cNvPr id="12" name="Richtungspfeil 11"/>
          <p:cNvSpPr/>
          <p:nvPr/>
        </p:nvSpPr>
        <p:spPr>
          <a:xfrm rot="1349724">
            <a:off x="7261007" y="5576248"/>
            <a:ext cx="1711430" cy="335247"/>
          </a:xfrm>
          <a:prstGeom prst="homePlate">
            <a:avLst>
              <a:gd name="adj" fmla="val 0"/>
            </a:avLst>
          </a:prstGeom>
          <a:solidFill>
            <a:schemeClr val="tx1"/>
          </a:solidFill>
          <a:ln w="34925">
            <a:solidFill>
              <a:srgbClr val="FFFFFF"/>
            </a:solidFill>
          </a:ln>
          <a:effectLst>
            <a:outerShdw blurRad="317500" dir="2700000" algn="ctr">
              <a:srgbClr val="000000">
                <a:alpha val="43000"/>
              </a:srgbClr>
            </a:outerShdw>
          </a:effectLst>
          <a:scene3d>
            <a:camera prst="perspectiveAbove"/>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C00000"/>
                </a:solidFill>
              </a:rPr>
              <a:t>WCET Analyse</a:t>
            </a:r>
            <a:endParaRPr lang="en-GB" dirty="0">
              <a:solidFill>
                <a:srgbClr val="C00000"/>
              </a:solidFill>
            </a:endParaRPr>
          </a:p>
        </p:txBody>
      </p:sp>
      <p:sp>
        <p:nvSpPr>
          <p:cNvPr id="50" name="Pfeil nach links und rechts 49"/>
          <p:cNvSpPr/>
          <p:nvPr/>
        </p:nvSpPr>
        <p:spPr>
          <a:xfrm>
            <a:off x="6392888" y="5203205"/>
            <a:ext cx="627384" cy="131226"/>
          </a:xfrm>
          <a:prstGeom prst="leftRightArrow">
            <a:avLst/>
          </a:prstGeom>
          <a:gradFill flip="none" rotWithShape="1">
            <a:gsLst>
              <a:gs pos="0">
                <a:srgbClr val="FF0000"/>
              </a:gs>
              <a:gs pos="72000">
                <a:srgbClr val="FF0000">
                  <a:tint val="44500"/>
                  <a:satMod val="160000"/>
                </a:srgbClr>
              </a:gs>
              <a:gs pos="100000">
                <a:srgbClr val="FF000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2" name="Ellipse 51"/>
          <p:cNvSpPr/>
          <p:nvPr/>
        </p:nvSpPr>
        <p:spPr>
          <a:xfrm>
            <a:off x="5965839" y="4469509"/>
            <a:ext cx="1368152" cy="1368152"/>
          </a:xfrm>
          <a:prstGeom prst="ellipse">
            <a:avLst/>
          </a:prstGeom>
          <a:noFill/>
          <a:ln>
            <a:solidFill>
              <a:schemeClr val="bg1"/>
            </a:solidFill>
          </a:ln>
          <a:scene3d>
            <a:camera prst="perspectiveAbove"/>
            <a:lightRig rig="threePt" dir="t"/>
          </a:scene3d>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Ellipse 5"/>
          <p:cNvSpPr/>
          <p:nvPr/>
        </p:nvSpPr>
        <p:spPr>
          <a:xfrm>
            <a:off x="5967386" y="4469509"/>
            <a:ext cx="1368152" cy="1368152"/>
          </a:xfrm>
          <a:prstGeom prst="ellipse">
            <a:avLst/>
          </a:prstGeom>
          <a:solidFill>
            <a:schemeClr val="bg1">
              <a:lumMod val="75000"/>
            </a:schemeClr>
          </a:solidFill>
          <a:ln w="69850">
            <a:solidFill>
              <a:schemeClr val="tx1"/>
            </a:solidFill>
          </a:ln>
          <a:effectLst/>
          <a:scene3d>
            <a:camera prst="perspectiveAbove"/>
            <a:lightRig rig="chilly" dir="t">
              <a:rot lat="0" lon="0" rev="18480000"/>
            </a:lightRig>
          </a:scene3d>
          <a:sp3d prstMaterial="clear">
            <a:bevelT h="127000"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723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85800"/>
            <a:ext cx="8229600" cy="926976"/>
          </a:xfrm>
        </p:spPr>
        <p:txBody>
          <a:bodyPr>
            <a:noAutofit/>
          </a:bodyPr>
          <a:lstStyle/>
          <a:p>
            <a:r>
              <a:rPr lang="de-DE" sz="3200" dirty="0" smtClean="0"/>
              <a:t>Cache-Kohärenz in Mehrkern-Prozessoren</a:t>
            </a:r>
            <a:endParaRPr lang="de-DE" sz="3200" dirty="0"/>
          </a:p>
        </p:txBody>
      </p:sp>
      <p:sp>
        <p:nvSpPr>
          <p:cNvPr id="4" name="Foliennummernplatzhalter 3"/>
          <p:cNvSpPr>
            <a:spLocks noGrp="1"/>
          </p:cNvSpPr>
          <p:nvPr>
            <p:ph type="sldNum" sz="quarter" idx="12"/>
          </p:nvPr>
        </p:nvSpPr>
        <p:spPr/>
        <p:txBody>
          <a:bodyPr/>
          <a:lstStyle/>
          <a:p>
            <a:r>
              <a:rPr lang="de-DE" dirty="0" smtClean="0"/>
              <a:t>2</a:t>
            </a:r>
            <a:endParaRPr lang="en-GB" dirty="0"/>
          </a:p>
        </p:txBody>
      </p:sp>
      <p:sp>
        <p:nvSpPr>
          <p:cNvPr id="40" name="Abgerundetes Rechteck 39"/>
          <p:cNvSpPr/>
          <p:nvPr/>
        </p:nvSpPr>
        <p:spPr>
          <a:xfrm>
            <a:off x="1727684"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1" name="Abgerundetes Rechteck 40"/>
          <p:cNvSpPr/>
          <p:nvPr/>
        </p:nvSpPr>
        <p:spPr>
          <a:xfrm>
            <a:off x="1835695"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42" name="Abgerundetes Rechteck 41"/>
          <p:cNvSpPr/>
          <p:nvPr/>
        </p:nvSpPr>
        <p:spPr>
          <a:xfrm>
            <a:off x="5075798"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3" name="Abgerundetes Rechteck 42"/>
          <p:cNvSpPr/>
          <p:nvPr/>
        </p:nvSpPr>
        <p:spPr>
          <a:xfrm>
            <a:off x="5214577"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44" name="Abgerundetes Rechteck 43"/>
          <p:cNvSpPr/>
          <p:nvPr/>
        </p:nvSpPr>
        <p:spPr>
          <a:xfrm>
            <a:off x="3347864"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45" name="Gerade Verbindung 44"/>
          <p:cNvCxnSpPr/>
          <p:nvPr/>
        </p:nvCxnSpPr>
        <p:spPr>
          <a:xfrm>
            <a:off x="2916330"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6" name="Gerade Verbindung 45"/>
          <p:cNvCxnSpPr>
            <a:endCxn id="40" idx="2"/>
          </p:cNvCxnSpPr>
          <p:nvPr/>
        </p:nvCxnSpPr>
        <p:spPr>
          <a:xfrm flipH="1" flipV="1">
            <a:off x="2933818"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7" name="Gerade Verbindung 46"/>
          <p:cNvCxnSpPr>
            <a:stCxn id="42" idx="2"/>
          </p:cNvCxnSpPr>
          <p:nvPr/>
        </p:nvCxnSpPr>
        <p:spPr>
          <a:xfrm>
            <a:off x="6300192"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51" name="Gerade Verbindung 50"/>
          <p:cNvCxnSpPr/>
          <p:nvPr/>
        </p:nvCxnSpPr>
        <p:spPr>
          <a:xfrm flipH="1">
            <a:off x="4571743"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60" name="Abgerundetes Rechteck 59"/>
          <p:cNvSpPr/>
          <p:nvPr/>
        </p:nvSpPr>
        <p:spPr>
          <a:xfrm>
            <a:off x="368757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59" name="Textfeld 58"/>
          <p:cNvSpPr txBox="1"/>
          <p:nvPr/>
        </p:nvSpPr>
        <p:spPr>
          <a:xfrm>
            <a:off x="1547664" y="4092369"/>
            <a:ext cx="854721" cy="400110"/>
          </a:xfrm>
          <a:prstGeom prst="rect">
            <a:avLst/>
          </a:prstGeom>
          <a:noFill/>
        </p:spPr>
        <p:txBody>
          <a:bodyPr wrap="none" rtlCol="0">
            <a:spAutoFit/>
          </a:bodyPr>
          <a:lstStyle/>
          <a:p>
            <a:r>
              <a:rPr lang="de-DE" sz="2000" b="1" dirty="0" smtClean="0">
                <a:solidFill>
                  <a:srgbClr val="C00000"/>
                </a:solidFill>
              </a:rPr>
              <a:t>Lese X</a:t>
            </a:r>
            <a:endParaRPr lang="de-DE" sz="2000" b="1" dirty="0">
              <a:solidFill>
                <a:srgbClr val="C00000"/>
              </a:solidFill>
            </a:endParaRPr>
          </a:p>
        </p:txBody>
      </p:sp>
      <p:sp>
        <p:nvSpPr>
          <p:cNvPr id="50" name="Abgerundetes Rechteck 49"/>
          <p:cNvSpPr/>
          <p:nvPr/>
        </p:nvSpPr>
        <p:spPr>
          <a:xfrm>
            <a:off x="368757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62" name="Textfeld 61"/>
          <p:cNvSpPr txBox="1"/>
          <p:nvPr/>
        </p:nvSpPr>
        <p:spPr>
          <a:xfrm>
            <a:off x="2267744" y="4092369"/>
            <a:ext cx="500458" cy="400110"/>
          </a:xfrm>
          <a:prstGeom prst="rect">
            <a:avLst/>
          </a:prstGeom>
          <a:noFill/>
        </p:spPr>
        <p:txBody>
          <a:bodyPr wrap="none" rtlCol="0">
            <a:spAutoFit/>
          </a:bodyPr>
          <a:lstStyle/>
          <a:p>
            <a:r>
              <a:rPr lang="de-DE" sz="2000" b="1" dirty="0" smtClean="0">
                <a:solidFill>
                  <a:srgbClr val="C00000"/>
                </a:solidFill>
              </a:rPr>
              <a:t>= 0</a:t>
            </a:r>
            <a:endParaRPr lang="de-DE" sz="2000" b="1" dirty="0">
              <a:solidFill>
                <a:srgbClr val="C00000"/>
              </a:solidFill>
            </a:endParaRPr>
          </a:p>
        </p:txBody>
      </p:sp>
    </p:spTree>
    <p:extLst>
      <p:ext uri="{BB962C8B-B14F-4D97-AF65-F5344CB8AC3E}">
        <p14:creationId xmlns:p14="http://schemas.microsoft.com/office/powerpoint/2010/main" val="287654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2.22222E-6 -3.7037E-6 L 2.22222E-6 -0.23402 L -0.18386 -0.23078 L -0.18386 -0.33264 " pathEditMode="relative" rAng="0" ptsTypes="AAAA">
                                      <p:cBhvr>
                                        <p:cTn id="9" dur="2000" fill="hold"/>
                                        <p:tgtEl>
                                          <p:spTgt spid="50"/>
                                        </p:tgtEl>
                                        <p:attrNameLst>
                                          <p:attrName>ppt_x</p:attrName>
                                          <p:attrName>ppt_y</p:attrName>
                                        </p:attrNameLst>
                                      </p:cBhvr>
                                      <p:rCtr x="-9201" y="-16644"/>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0" grpId="0" animBg="1"/>
      <p:bldP spid="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85800"/>
            <a:ext cx="8229600" cy="926976"/>
          </a:xfrm>
        </p:spPr>
        <p:txBody>
          <a:bodyPr>
            <a:noAutofit/>
          </a:bodyPr>
          <a:lstStyle/>
          <a:p>
            <a:r>
              <a:rPr lang="de-DE" sz="3200" dirty="0" smtClean="0"/>
              <a:t>Cache-Kohärenz in Mehrkern-Prozessoren</a:t>
            </a:r>
            <a:endParaRPr lang="de-DE" sz="3200" dirty="0"/>
          </a:p>
        </p:txBody>
      </p:sp>
      <p:sp>
        <p:nvSpPr>
          <p:cNvPr id="4" name="Foliennummernplatzhalter 3"/>
          <p:cNvSpPr>
            <a:spLocks noGrp="1"/>
          </p:cNvSpPr>
          <p:nvPr>
            <p:ph type="sldNum" sz="quarter" idx="12"/>
          </p:nvPr>
        </p:nvSpPr>
        <p:spPr/>
        <p:txBody>
          <a:bodyPr/>
          <a:lstStyle/>
          <a:p>
            <a:r>
              <a:rPr lang="de-DE" dirty="0" smtClean="0"/>
              <a:t>2</a:t>
            </a:r>
            <a:endParaRPr lang="en-GB" dirty="0"/>
          </a:p>
        </p:txBody>
      </p:sp>
      <p:sp>
        <p:nvSpPr>
          <p:cNvPr id="40" name="Abgerundetes Rechteck 39"/>
          <p:cNvSpPr/>
          <p:nvPr/>
        </p:nvSpPr>
        <p:spPr>
          <a:xfrm>
            <a:off x="1727684"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1" name="Abgerundetes Rechteck 40"/>
          <p:cNvSpPr/>
          <p:nvPr/>
        </p:nvSpPr>
        <p:spPr>
          <a:xfrm>
            <a:off x="1835695"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42" name="Abgerundetes Rechteck 41"/>
          <p:cNvSpPr/>
          <p:nvPr/>
        </p:nvSpPr>
        <p:spPr>
          <a:xfrm>
            <a:off x="5075798"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3" name="Abgerundetes Rechteck 42"/>
          <p:cNvSpPr/>
          <p:nvPr/>
        </p:nvSpPr>
        <p:spPr>
          <a:xfrm>
            <a:off x="5214577"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44" name="Abgerundetes Rechteck 43"/>
          <p:cNvSpPr/>
          <p:nvPr/>
        </p:nvSpPr>
        <p:spPr>
          <a:xfrm>
            <a:off x="3347864"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45" name="Gerade Verbindung 44"/>
          <p:cNvCxnSpPr/>
          <p:nvPr/>
        </p:nvCxnSpPr>
        <p:spPr>
          <a:xfrm>
            <a:off x="2916330"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6" name="Gerade Verbindung 45"/>
          <p:cNvCxnSpPr>
            <a:endCxn id="40" idx="2"/>
          </p:cNvCxnSpPr>
          <p:nvPr/>
        </p:nvCxnSpPr>
        <p:spPr>
          <a:xfrm flipH="1" flipV="1">
            <a:off x="2933818"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7" name="Gerade Verbindung 46"/>
          <p:cNvCxnSpPr>
            <a:stCxn id="42" idx="2"/>
          </p:cNvCxnSpPr>
          <p:nvPr/>
        </p:nvCxnSpPr>
        <p:spPr>
          <a:xfrm>
            <a:off x="6300192"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51" name="Gerade Verbindung 50"/>
          <p:cNvCxnSpPr/>
          <p:nvPr/>
        </p:nvCxnSpPr>
        <p:spPr>
          <a:xfrm flipH="1">
            <a:off x="4571743"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5" name="Abgerundetes Rechteck 14"/>
          <p:cNvSpPr/>
          <p:nvPr/>
        </p:nvSpPr>
        <p:spPr>
          <a:xfrm>
            <a:off x="3695748"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14" name="Abgerundetes Rechteck 13"/>
          <p:cNvSpPr/>
          <p:nvPr/>
        </p:nvSpPr>
        <p:spPr>
          <a:xfrm>
            <a:off x="2005549"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16" name="Textfeld 15"/>
          <p:cNvSpPr txBox="1"/>
          <p:nvPr/>
        </p:nvSpPr>
        <p:spPr>
          <a:xfrm>
            <a:off x="6464834" y="4092369"/>
            <a:ext cx="854721" cy="400110"/>
          </a:xfrm>
          <a:prstGeom prst="rect">
            <a:avLst/>
          </a:prstGeom>
          <a:noFill/>
        </p:spPr>
        <p:txBody>
          <a:bodyPr wrap="none" rtlCol="0">
            <a:spAutoFit/>
          </a:bodyPr>
          <a:lstStyle/>
          <a:p>
            <a:r>
              <a:rPr lang="de-DE" sz="2000" b="1" dirty="0" smtClean="0">
                <a:solidFill>
                  <a:srgbClr val="C00000"/>
                </a:solidFill>
              </a:rPr>
              <a:t>Lese X</a:t>
            </a:r>
            <a:endParaRPr lang="de-DE" sz="2000" b="1" dirty="0">
              <a:solidFill>
                <a:srgbClr val="C00000"/>
              </a:solidFill>
            </a:endParaRPr>
          </a:p>
        </p:txBody>
      </p:sp>
      <p:sp>
        <p:nvSpPr>
          <p:cNvPr id="50" name="Abgerundetes Rechteck 49"/>
          <p:cNvSpPr/>
          <p:nvPr/>
        </p:nvSpPr>
        <p:spPr>
          <a:xfrm>
            <a:off x="368757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18" name="Textfeld 17"/>
          <p:cNvSpPr txBox="1"/>
          <p:nvPr/>
        </p:nvSpPr>
        <p:spPr>
          <a:xfrm>
            <a:off x="7164288" y="4092369"/>
            <a:ext cx="500458" cy="400110"/>
          </a:xfrm>
          <a:prstGeom prst="rect">
            <a:avLst/>
          </a:prstGeom>
          <a:noFill/>
        </p:spPr>
        <p:txBody>
          <a:bodyPr wrap="none" rtlCol="0">
            <a:spAutoFit/>
          </a:bodyPr>
          <a:lstStyle/>
          <a:p>
            <a:r>
              <a:rPr lang="de-DE" sz="2000" b="1" dirty="0" smtClean="0">
                <a:solidFill>
                  <a:srgbClr val="C00000"/>
                </a:solidFill>
              </a:rPr>
              <a:t>= 0</a:t>
            </a:r>
            <a:endParaRPr lang="de-DE" sz="2000" b="1" dirty="0">
              <a:solidFill>
                <a:srgbClr val="C00000"/>
              </a:solidFill>
            </a:endParaRPr>
          </a:p>
        </p:txBody>
      </p:sp>
    </p:spTree>
    <p:extLst>
      <p:ext uri="{BB962C8B-B14F-4D97-AF65-F5344CB8AC3E}">
        <p14:creationId xmlns:p14="http://schemas.microsoft.com/office/powerpoint/2010/main" val="13194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2.22222E-6 -3.7037E-6 L -0.00122 -0.225 L 0.18837 -0.22662 L 0.18837 -0.33264 " pathEditMode="relative" rAng="0" ptsTypes="AAAA">
                                      <p:cBhvr>
                                        <p:cTn id="9" dur="2000" fill="hold"/>
                                        <p:tgtEl>
                                          <p:spTgt spid="50"/>
                                        </p:tgtEl>
                                        <p:attrNameLst>
                                          <p:attrName>ppt_x</p:attrName>
                                          <p:attrName>ppt_y</p:attrName>
                                        </p:attrNameLst>
                                      </p:cBhvr>
                                      <p:rCtr x="9358" y="-16644"/>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0"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85800"/>
            <a:ext cx="8229600" cy="926976"/>
          </a:xfrm>
        </p:spPr>
        <p:txBody>
          <a:bodyPr>
            <a:noAutofit/>
          </a:bodyPr>
          <a:lstStyle/>
          <a:p>
            <a:r>
              <a:rPr lang="de-DE" sz="3200" dirty="0" smtClean="0"/>
              <a:t>Cache-Kohärenz in Mehrkern-Prozessoren</a:t>
            </a:r>
            <a:endParaRPr lang="de-DE" sz="3200" dirty="0"/>
          </a:p>
        </p:txBody>
      </p:sp>
      <p:sp>
        <p:nvSpPr>
          <p:cNvPr id="4" name="Foliennummernplatzhalter 3"/>
          <p:cNvSpPr>
            <a:spLocks noGrp="1"/>
          </p:cNvSpPr>
          <p:nvPr>
            <p:ph type="sldNum" sz="quarter" idx="12"/>
          </p:nvPr>
        </p:nvSpPr>
        <p:spPr/>
        <p:txBody>
          <a:bodyPr/>
          <a:lstStyle/>
          <a:p>
            <a:r>
              <a:rPr lang="de-DE" dirty="0" smtClean="0"/>
              <a:t>2</a:t>
            </a:r>
            <a:endParaRPr lang="en-GB" dirty="0"/>
          </a:p>
        </p:txBody>
      </p:sp>
      <p:sp>
        <p:nvSpPr>
          <p:cNvPr id="40" name="Abgerundetes Rechteck 39"/>
          <p:cNvSpPr/>
          <p:nvPr/>
        </p:nvSpPr>
        <p:spPr>
          <a:xfrm>
            <a:off x="1727684"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1" name="Abgerundetes Rechteck 40"/>
          <p:cNvSpPr/>
          <p:nvPr/>
        </p:nvSpPr>
        <p:spPr>
          <a:xfrm>
            <a:off x="1835695"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42" name="Abgerundetes Rechteck 41"/>
          <p:cNvSpPr/>
          <p:nvPr/>
        </p:nvSpPr>
        <p:spPr>
          <a:xfrm>
            <a:off x="5075798"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3" name="Abgerundetes Rechteck 42"/>
          <p:cNvSpPr/>
          <p:nvPr/>
        </p:nvSpPr>
        <p:spPr>
          <a:xfrm>
            <a:off x="5214577"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44" name="Abgerundetes Rechteck 43"/>
          <p:cNvSpPr/>
          <p:nvPr/>
        </p:nvSpPr>
        <p:spPr>
          <a:xfrm>
            <a:off x="3347864"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45" name="Gerade Verbindung 44"/>
          <p:cNvCxnSpPr/>
          <p:nvPr/>
        </p:nvCxnSpPr>
        <p:spPr>
          <a:xfrm>
            <a:off x="2916330"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6" name="Gerade Verbindung 45"/>
          <p:cNvCxnSpPr>
            <a:endCxn id="40" idx="2"/>
          </p:cNvCxnSpPr>
          <p:nvPr/>
        </p:nvCxnSpPr>
        <p:spPr>
          <a:xfrm flipH="1" flipV="1">
            <a:off x="2933818"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7" name="Gerade Verbindung 46"/>
          <p:cNvCxnSpPr>
            <a:stCxn id="42" idx="2"/>
          </p:cNvCxnSpPr>
          <p:nvPr/>
        </p:nvCxnSpPr>
        <p:spPr>
          <a:xfrm>
            <a:off x="6300192"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50" name="Abgerundetes Rechteck 49"/>
          <p:cNvSpPr/>
          <p:nvPr/>
        </p:nvSpPr>
        <p:spPr>
          <a:xfrm>
            <a:off x="368757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cxnSp>
        <p:nvCxnSpPr>
          <p:cNvPr id="51" name="Gerade Verbindung 50"/>
          <p:cNvCxnSpPr/>
          <p:nvPr/>
        </p:nvCxnSpPr>
        <p:spPr>
          <a:xfrm flipH="1">
            <a:off x="4571743"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4" name="Abgerundetes Rechteck 13"/>
          <p:cNvSpPr/>
          <p:nvPr/>
        </p:nvSpPr>
        <p:spPr>
          <a:xfrm>
            <a:off x="2005549"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15" name="Abgerundetes Rechteck 14"/>
          <p:cNvSpPr/>
          <p:nvPr/>
        </p:nvSpPr>
        <p:spPr>
          <a:xfrm>
            <a:off x="5410616"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Tree>
    <p:extLst>
      <p:ext uri="{BB962C8B-B14F-4D97-AF65-F5344CB8AC3E}">
        <p14:creationId xmlns:p14="http://schemas.microsoft.com/office/powerpoint/2010/main" val="2143416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85800"/>
            <a:ext cx="8229600" cy="926976"/>
          </a:xfrm>
        </p:spPr>
        <p:txBody>
          <a:bodyPr>
            <a:noAutofit/>
          </a:bodyPr>
          <a:lstStyle/>
          <a:p>
            <a:r>
              <a:rPr lang="de-DE" sz="3200" dirty="0" smtClean="0"/>
              <a:t>Cache-Kohärenz in Mehrkern-Prozessoren</a:t>
            </a:r>
            <a:endParaRPr lang="de-DE" sz="3200" dirty="0"/>
          </a:p>
        </p:txBody>
      </p:sp>
      <p:sp>
        <p:nvSpPr>
          <p:cNvPr id="4" name="Foliennummernplatzhalter 3"/>
          <p:cNvSpPr>
            <a:spLocks noGrp="1"/>
          </p:cNvSpPr>
          <p:nvPr>
            <p:ph type="sldNum" sz="quarter" idx="12"/>
          </p:nvPr>
        </p:nvSpPr>
        <p:spPr/>
        <p:txBody>
          <a:bodyPr/>
          <a:lstStyle/>
          <a:p>
            <a:r>
              <a:rPr lang="de-DE" dirty="0"/>
              <a:t>2</a:t>
            </a:r>
            <a:endParaRPr lang="en-GB" dirty="0"/>
          </a:p>
        </p:txBody>
      </p:sp>
      <p:sp>
        <p:nvSpPr>
          <p:cNvPr id="40" name="Abgerundetes Rechteck 39"/>
          <p:cNvSpPr/>
          <p:nvPr/>
        </p:nvSpPr>
        <p:spPr>
          <a:xfrm>
            <a:off x="1727684"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1" name="Abgerundetes Rechteck 40"/>
          <p:cNvSpPr/>
          <p:nvPr/>
        </p:nvSpPr>
        <p:spPr>
          <a:xfrm>
            <a:off x="1835695"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42" name="Abgerundetes Rechteck 41"/>
          <p:cNvSpPr/>
          <p:nvPr/>
        </p:nvSpPr>
        <p:spPr>
          <a:xfrm>
            <a:off x="5075798"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3" name="Abgerundetes Rechteck 42"/>
          <p:cNvSpPr/>
          <p:nvPr/>
        </p:nvSpPr>
        <p:spPr>
          <a:xfrm>
            <a:off x="5214577"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44" name="Abgerundetes Rechteck 43"/>
          <p:cNvSpPr/>
          <p:nvPr/>
        </p:nvSpPr>
        <p:spPr>
          <a:xfrm>
            <a:off x="3347864"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45" name="Gerade Verbindung 44"/>
          <p:cNvCxnSpPr/>
          <p:nvPr/>
        </p:nvCxnSpPr>
        <p:spPr>
          <a:xfrm>
            <a:off x="2916330"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6" name="Gerade Verbindung 45"/>
          <p:cNvCxnSpPr>
            <a:endCxn id="40" idx="2"/>
          </p:cNvCxnSpPr>
          <p:nvPr/>
        </p:nvCxnSpPr>
        <p:spPr>
          <a:xfrm flipH="1" flipV="1">
            <a:off x="2933818"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7" name="Gerade Verbindung 46"/>
          <p:cNvCxnSpPr>
            <a:stCxn id="42" idx="2"/>
          </p:cNvCxnSpPr>
          <p:nvPr/>
        </p:nvCxnSpPr>
        <p:spPr>
          <a:xfrm>
            <a:off x="6300192"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50" name="Abgerundetes Rechteck 49"/>
          <p:cNvSpPr/>
          <p:nvPr/>
        </p:nvSpPr>
        <p:spPr>
          <a:xfrm>
            <a:off x="368757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cxnSp>
        <p:nvCxnSpPr>
          <p:cNvPr id="51" name="Gerade Verbindung 50"/>
          <p:cNvCxnSpPr/>
          <p:nvPr/>
        </p:nvCxnSpPr>
        <p:spPr>
          <a:xfrm flipH="1">
            <a:off x="4571743"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4" name="Abgerundetes Rechteck 13"/>
          <p:cNvSpPr/>
          <p:nvPr/>
        </p:nvSpPr>
        <p:spPr>
          <a:xfrm>
            <a:off x="2005549"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sp>
        <p:nvSpPr>
          <p:cNvPr id="15" name="Abgerundetes Rechteck 14"/>
          <p:cNvSpPr/>
          <p:nvPr/>
        </p:nvSpPr>
        <p:spPr>
          <a:xfrm>
            <a:off x="5410616"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16" name="Textfeld 15"/>
          <p:cNvSpPr txBox="1"/>
          <p:nvPr/>
        </p:nvSpPr>
        <p:spPr>
          <a:xfrm>
            <a:off x="1259632" y="4092369"/>
            <a:ext cx="1672574" cy="400110"/>
          </a:xfrm>
          <a:prstGeom prst="rect">
            <a:avLst/>
          </a:prstGeom>
          <a:noFill/>
        </p:spPr>
        <p:txBody>
          <a:bodyPr wrap="none" rtlCol="0">
            <a:spAutoFit/>
          </a:bodyPr>
          <a:lstStyle/>
          <a:p>
            <a:r>
              <a:rPr lang="de-DE" sz="2000" b="1" dirty="0" smtClean="0">
                <a:solidFill>
                  <a:srgbClr val="C00000"/>
                </a:solidFill>
              </a:rPr>
              <a:t>Schreibe X = 1</a:t>
            </a:r>
            <a:endParaRPr lang="de-DE" sz="2000" b="1" dirty="0">
              <a:solidFill>
                <a:srgbClr val="C00000"/>
              </a:solidFill>
            </a:endParaRPr>
          </a:p>
        </p:txBody>
      </p:sp>
    </p:spTree>
    <p:extLst>
      <p:ext uri="{BB962C8B-B14F-4D97-AF65-F5344CB8AC3E}">
        <p14:creationId xmlns:p14="http://schemas.microsoft.com/office/powerpoint/2010/main" val="1023920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485800"/>
            <a:ext cx="8229600" cy="926976"/>
          </a:xfrm>
        </p:spPr>
        <p:txBody>
          <a:bodyPr>
            <a:noAutofit/>
          </a:bodyPr>
          <a:lstStyle/>
          <a:p>
            <a:r>
              <a:rPr lang="de-DE" sz="3200" dirty="0" smtClean="0"/>
              <a:t>Cache-Kohärenz in Mehrkern-Prozessoren</a:t>
            </a:r>
            <a:endParaRPr lang="de-DE" sz="3200" dirty="0"/>
          </a:p>
        </p:txBody>
      </p:sp>
      <p:sp>
        <p:nvSpPr>
          <p:cNvPr id="4" name="Foliennummernplatzhalter 3"/>
          <p:cNvSpPr>
            <a:spLocks noGrp="1"/>
          </p:cNvSpPr>
          <p:nvPr>
            <p:ph type="sldNum" sz="quarter" idx="12"/>
          </p:nvPr>
        </p:nvSpPr>
        <p:spPr/>
        <p:txBody>
          <a:bodyPr/>
          <a:lstStyle/>
          <a:p>
            <a:r>
              <a:rPr lang="de-DE" dirty="0" smtClean="0"/>
              <a:t>2</a:t>
            </a:r>
            <a:endParaRPr lang="en-GB" dirty="0"/>
          </a:p>
        </p:txBody>
      </p:sp>
      <p:sp>
        <p:nvSpPr>
          <p:cNvPr id="40" name="Abgerundetes Rechteck 39"/>
          <p:cNvSpPr/>
          <p:nvPr/>
        </p:nvSpPr>
        <p:spPr>
          <a:xfrm>
            <a:off x="1727684" y="1988840"/>
            <a:ext cx="241226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A</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1" name="Abgerundetes Rechteck 40"/>
          <p:cNvSpPr/>
          <p:nvPr/>
        </p:nvSpPr>
        <p:spPr>
          <a:xfrm>
            <a:off x="1835695" y="2924944"/>
            <a:ext cx="2160241"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endParaRPr lang="en-US" sz="1600" dirty="0" smtClean="0"/>
          </a:p>
          <a:p>
            <a:pPr algn="ctr"/>
            <a:endParaRPr lang="en-US" sz="1600" dirty="0">
              <a:solidFill>
                <a:srgbClr val="0070C0"/>
              </a:solidFill>
            </a:endParaRPr>
          </a:p>
          <a:p>
            <a:pPr algn="ctr"/>
            <a:endParaRPr lang="en-US" sz="1600" dirty="0">
              <a:solidFill>
                <a:srgbClr val="0070C0"/>
              </a:solidFill>
            </a:endParaRPr>
          </a:p>
        </p:txBody>
      </p:sp>
      <p:sp>
        <p:nvSpPr>
          <p:cNvPr id="42" name="Abgerundetes Rechteck 41"/>
          <p:cNvSpPr/>
          <p:nvPr/>
        </p:nvSpPr>
        <p:spPr>
          <a:xfrm>
            <a:off x="5075798" y="1988840"/>
            <a:ext cx="2448788" cy="198387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smtClean="0"/>
              <a:t>Kern B</a:t>
            </a:r>
            <a:endParaRPr lang="en-US" dirty="0" smtClean="0"/>
          </a:p>
          <a:p>
            <a:pPr algn="ctr"/>
            <a:endParaRPr lang="en-US" dirty="0"/>
          </a:p>
          <a:p>
            <a:pPr algn="ctr"/>
            <a:endParaRPr lang="en-US" dirty="0" smtClean="0"/>
          </a:p>
          <a:p>
            <a:pPr algn="ctr"/>
            <a:endParaRPr lang="en-US" dirty="0"/>
          </a:p>
          <a:p>
            <a:pPr algn="ctr"/>
            <a:endParaRPr lang="en-US" dirty="0" smtClean="0"/>
          </a:p>
        </p:txBody>
      </p:sp>
      <p:sp>
        <p:nvSpPr>
          <p:cNvPr id="43" name="Abgerundetes Rechteck 42"/>
          <p:cNvSpPr/>
          <p:nvPr/>
        </p:nvSpPr>
        <p:spPr>
          <a:xfrm>
            <a:off x="5214577" y="2924944"/>
            <a:ext cx="2165735" cy="94051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Cache</a:t>
            </a:r>
          </a:p>
          <a:p>
            <a:pPr algn="ctr"/>
            <a:endParaRPr lang="en-US" sz="1600" dirty="0">
              <a:solidFill>
                <a:srgbClr val="0070C0"/>
              </a:solidFill>
            </a:endParaRPr>
          </a:p>
          <a:p>
            <a:pPr algn="ctr"/>
            <a:endParaRPr lang="en-US" sz="1600" dirty="0">
              <a:solidFill>
                <a:srgbClr val="0070C0"/>
              </a:solidFill>
            </a:endParaRPr>
          </a:p>
        </p:txBody>
      </p:sp>
      <p:sp>
        <p:nvSpPr>
          <p:cNvPr id="44" name="Abgerundetes Rechteck 43"/>
          <p:cNvSpPr/>
          <p:nvPr/>
        </p:nvSpPr>
        <p:spPr>
          <a:xfrm>
            <a:off x="3347864" y="4842975"/>
            <a:ext cx="2448271" cy="1322329"/>
          </a:xfrm>
          <a:prstGeom prst="roundRect">
            <a:avLst/>
          </a:prstGeom>
          <a:solidFill>
            <a:schemeClr val="accent2">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smtClean="0"/>
              <a:t>Gemeinsamer</a:t>
            </a:r>
            <a:r>
              <a:rPr lang="en-US" sz="2400" dirty="0" smtClean="0"/>
              <a:t> </a:t>
            </a:r>
            <a:r>
              <a:rPr lang="en-US" sz="2400" dirty="0" err="1" smtClean="0"/>
              <a:t>Speicher</a:t>
            </a:r>
            <a:endParaRPr lang="en-US" dirty="0"/>
          </a:p>
          <a:p>
            <a:pPr algn="ctr"/>
            <a:endParaRPr lang="en-US" dirty="0" smtClean="0"/>
          </a:p>
          <a:p>
            <a:pPr algn="ctr"/>
            <a:endParaRPr lang="en-US" dirty="0"/>
          </a:p>
        </p:txBody>
      </p:sp>
      <p:cxnSp>
        <p:nvCxnSpPr>
          <p:cNvPr id="45" name="Gerade Verbindung 44"/>
          <p:cNvCxnSpPr/>
          <p:nvPr/>
        </p:nvCxnSpPr>
        <p:spPr>
          <a:xfrm>
            <a:off x="2916330" y="4332756"/>
            <a:ext cx="3383862" cy="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6" name="Gerade Verbindung 45"/>
          <p:cNvCxnSpPr>
            <a:endCxn id="40" idx="2"/>
          </p:cNvCxnSpPr>
          <p:nvPr/>
        </p:nvCxnSpPr>
        <p:spPr>
          <a:xfrm flipH="1" flipV="1">
            <a:off x="2933818" y="3972716"/>
            <a:ext cx="18002" cy="36004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7" name="Gerade Verbindung 46"/>
          <p:cNvCxnSpPr>
            <a:stCxn id="42" idx="2"/>
          </p:cNvCxnSpPr>
          <p:nvPr/>
        </p:nvCxnSpPr>
        <p:spPr>
          <a:xfrm>
            <a:off x="6300192" y="3972716"/>
            <a:ext cx="0" cy="36004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50" name="Abgerundetes Rechteck 49"/>
          <p:cNvSpPr/>
          <p:nvPr/>
        </p:nvSpPr>
        <p:spPr>
          <a:xfrm>
            <a:off x="3687573" y="5647187"/>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cxnSp>
        <p:nvCxnSpPr>
          <p:cNvPr id="51" name="Gerade Verbindung 50"/>
          <p:cNvCxnSpPr/>
          <p:nvPr/>
        </p:nvCxnSpPr>
        <p:spPr>
          <a:xfrm flipH="1">
            <a:off x="4571743" y="4324772"/>
            <a:ext cx="2" cy="518203"/>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4" name="Abgerundetes Rechteck 13"/>
          <p:cNvSpPr/>
          <p:nvPr/>
        </p:nvSpPr>
        <p:spPr>
          <a:xfrm>
            <a:off x="2005549" y="3356992"/>
            <a:ext cx="1820531" cy="416420"/>
          </a:xfrm>
          <a:prstGeom prst="roundRect">
            <a:avLst/>
          </a:prstGeom>
          <a:solidFill>
            <a:srgbClr val="FF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1</a:t>
            </a:r>
            <a:endParaRPr lang="en-US" sz="1500" dirty="0">
              <a:solidFill>
                <a:srgbClr val="0070C0"/>
              </a:solidFill>
            </a:endParaRPr>
          </a:p>
        </p:txBody>
      </p:sp>
      <p:sp>
        <p:nvSpPr>
          <p:cNvPr id="15" name="Abgerundetes Rechteck 14"/>
          <p:cNvSpPr/>
          <p:nvPr/>
        </p:nvSpPr>
        <p:spPr>
          <a:xfrm>
            <a:off x="5410616" y="3356992"/>
            <a:ext cx="1820531" cy="416420"/>
          </a:xfrm>
          <a:prstGeom prst="roundRect">
            <a:avLst/>
          </a:prstGeom>
          <a:solidFill>
            <a:srgbClr val="FF66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500" dirty="0" smtClean="0"/>
              <a:t>Datum X = 0</a:t>
            </a:r>
            <a:endParaRPr lang="en-US" sz="1500" dirty="0">
              <a:solidFill>
                <a:srgbClr val="0070C0"/>
              </a:solidFill>
            </a:endParaRPr>
          </a:p>
        </p:txBody>
      </p:sp>
      <p:sp>
        <p:nvSpPr>
          <p:cNvPr id="17" name="Textfeld 16"/>
          <p:cNvSpPr txBox="1"/>
          <p:nvPr/>
        </p:nvSpPr>
        <p:spPr>
          <a:xfrm>
            <a:off x="6464834" y="4092369"/>
            <a:ext cx="1228221" cy="400110"/>
          </a:xfrm>
          <a:prstGeom prst="rect">
            <a:avLst/>
          </a:prstGeom>
          <a:noFill/>
        </p:spPr>
        <p:txBody>
          <a:bodyPr wrap="none" rtlCol="0">
            <a:spAutoFit/>
          </a:bodyPr>
          <a:lstStyle/>
          <a:p>
            <a:r>
              <a:rPr lang="de-DE" sz="2000" b="1" dirty="0" smtClean="0">
                <a:solidFill>
                  <a:srgbClr val="C00000"/>
                </a:solidFill>
              </a:rPr>
              <a:t>Lese X = 0</a:t>
            </a:r>
            <a:endParaRPr lang="de-DE" sz="2000" b="1" dirty="0">
              <a:solidFill>
                <a:srgbClr val="C00000"/>
              </a:solidFill>
            </a:endParaRPr>
          </a:p>
        </p:txBody>
      </p:sp>
      <p:sp>
        <p:nvSpPr>
          <p:cNvPr id="8" name="Legende mit Pfeil nach oben 7"/>
          <p:cNvSpPr/>
          <p:nvPr/>
        </p:nvSpPr>
        <p:spPr>
          <a:xfrm>
            <a:off x="6084168" y="4437112"/>
            <a:ext cx="2523191" cy="1418285"/>
          </a:xfrm>
          <a:prstGeom prst="upArrowCallout">
            <a:avLst>
              <a:gd name="adj1" fmla="val 13656"/>
              <a:gd name="adj2" fmla="val 11529"/>
              <a:gd name="adj3" fmla="val 17910"/>
              <a:gd name="adj4" fmla="val 720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smtClean="0">
                <a:solidFill>
                  <a:srgbClr val="C00000"/>
                </a:solidFill>
              </a:rPr>
              <a:t>Inkohärenter Zugriff auf Datum X</a:t>
            </a:r>
            <a:endParaRPr lang="de-DE" sz="2000" b="1" dirty="0">
              <a:solidFill>
                <a:srgbClr val="C00000"/>
              </a:solidFill>
            </a:endParaRPr>
          </a:p>
        </p:txBody>
      </p:sp>
    </p:spTree>
    <p:extLst>
      <p:ext uri="{BB962C8B-B14F-4D97-AF65-F5344CB8AC3E}">
        <p14:creationId xmlns:p14="http://schemas.microsoft.com/office/powerpoint/2010/main" val="3939434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548680"/>
            <a:ext cx="8229600" cy="926976"/>
          </a:xfrm>
        </p:spPr>
        <p:txBody>
          <a:bodyPr>
            <a:noAutofit/>
          </a:bodyPr>
          <a:lstStyle/>
          <a:p>
            <a:r>
              <a:rPr lang="de-DE" sz="3200" dirty="0" smtClean="0"/>
              <a:t>Cache-Kohärenzprotokolle</a:t>
            </a:r>
            <a:endParaRPr lang="de-DE" sz="3200" dirty="0"/>
          </a:p>
        </p:txBody>
      </p:sp>
      <p:sp>
        <p:nvSpPr>
          <p:cNvPr id="16" name="Foliennummernplatzhalter 15"/>
          <p:cNvSpPr>
            <a:spLocks noGrp="1"/>
          </p:cNvSpPr>
          <p:nvPr>
            <p:ph type="sldNum" sz="quarter" idx="12"/>
          </p:nvPr>
        </p:nvSpPr>
        <p:spPr/>
        <p:txBody>
          <a:bodyPr/>
          <a:lstStyle/>
          <a:p>
            <a:r>
              <a:rPr lang="de-DE" dirty="0"/>
              <a:t>3</a:t>
            </a:r>
            <a:endParaRPr lang="en-GB" dirty="0"/>
          </a:p>
        </p:txBody>
      </p:sp>
      <p:sp>
        <p:nvSpPr>
          <p:cNvPr id="6" name="Abgerundetes Rechteck 5"/>
          <p:cNvSpPr/>
          <p:nvPr/>
        </p:nvSpPr>
        <p:spPr>
          <a:xfrm>
            <a:off x="611560" y="1916832"/>
            <a:ext cx="5256584" cy="348123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Abgerundetes Rechteck 18"/>
          <p:cNvSpPr/>
          <p:nvPr/>
        </p:nvSpPr>
        <p:spPr>
          <a:xfrm>
            <a:off x="3347864" y="1916833"/>
            <a:ext cx="5184576" cy="3481229"/>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p:cNvSpPr txBox="1"/>
          <p:nvPr/>
        </p:nvSpPr>
        <p:spPr>
          <a:xfrm>
            <a:off x="1086285" y="1948770"/>
            <a:ext cx="2308902" cy="400110"/>
          </a:xfrm>
          <a:prstGeom prst="rect">
            <a:avLst/>
          </a:prstGeom>
          <a:noFill/>
        </p:spPr>
        <p:txBody>
          <a:bodyPr wrap="none" rtlCol="0">
            <a:spAutoFit/>
          </a:bodyPr>
          <a:lstStyle/>
          <a:p>
            <a:r>
              <a:rPr lang="de-DE" sz="2000" b="1" dirty="0" smtClean="0">
                <a:solidFill>
                  <a:schemeClr val="accent1"/>
                </a:solidFill>
              </a:rPr>
              <a:t>Hardware-Kohärenz</a:t>
            </a:r>
            <a:endParaRPr lang="de-DE" sz="2000" b="1" dirty="0">
              <a:solidFill>
                <a:schemeClr val="accent1"/>
              </a:solidFill>
            </a:endParaRPr>
          </a:p>
        </p:txBody>
      </p:sp>
      <p:sp>
        <p:nvSpPr>
          <p:cNvPr id="20" name="Textfeld 19"/>
          <p:cNvSpPr txBox="1"/>
          <p:nvPr/>
        </p:nvSpPr>
        <p:spPr>
          <a:xfrm>
            <a:off x="5868144" y="1948770"/>
            <a:ext cx="2223879" cy="400110"/>
          </a:xfrm>
          <a:prstGeom prst="rect">
            <a:avLst/>
          </a:prstGeom>
          <a:noFill/>
          <a:ln>
            <a:noFill/>
          </a:ln>
        </p:spPr>
        <p:txBody>
          <a:bodyPr wrap="none" rtlCol="0">
            <a:spAutoFit/>
          </a:bodyPr>
          <a:lstStyle/>
          <a:p>
            <a:r>
              <a:rPr lang="de-DE" sz="2000" b="1" dirty="0" smtClean="0">
                <a:solidFill>
                  <a:schemeClr val="accent6">
                    <a:lumMod val="75000"/>
                  </a:schemeClr>
                </a:solidFill>
              </a:rPr>
              <a:t>Software-Kohärenz</a:t>
            </a:r>
            <a:endParaRPr lang="de-DE" sz="2000" b="1" dirty="0">
              <a:solidFill>
                <a:schemeClr val="accent6">
                  <a:lumMod val="75000"/>
                </a:schemeClr>
              </a:solidFill>
            </a:endParaRPr>
          </a:p>
        </p:txBody>
      </p:sp>
      <p:sp>
        <p:nvSpPr>
          <p:cNvPr id="22" name="Textfeld 21"/>
          <p:cNvSpPr txBox="1"/>
          <p:nvPr/>
        </p:nvSpPr>
        <p:spPr>
          <a:xfrm>
            <a:off x="3493634" y="1948770"/>
            <a:ext cx="2223879" cy="707886"/>
          </a:xfrm>
          <a:prstGeom prst="rect">
            <a:avLst/>
          </a:prstGeom>
          <a:noFill/>
        </p:spPr>
        <p:txBody>
          <a:bodyPr wrap="none" rtlCol="0">
            <a:spAutoFit/>
          </a:bodyPr>
          <a:lstStyle/>
          <a:p>
            <a:pPr algn="ctr"/>
            <a:r>
              <a:rPr lang="de-DE" sz="2000" b="1" dirty="0" smtClean="0">
                <a:solidFill>
                  <a:schemeClr val="accent4">
                    <a:lumMod val="75000"/>
                  </a:schemeClr>
                </a:solidFill>
              </a:rPr>
              <a:t>Hardware/</a:t>
            </a:r>
            <a:br>
              <a:rPr lang="de-DE" sz="2000" b="1" dirty="0" smtClean="0">
                <a:solidFill>
                  <a:schemeClr val="accent4">
                    <a:lumMod val="75000"/>
                  </a:schemeClr>
                </a:solidFill>
              </a:rPr>
            </a:br>
            <a:r>
              <a:rPr lang="de-DE" sz="2000" b="1" dirty="0" smtClean="0">
                <a:solidFill>
                  <a:schemeClr val="accent4">
                    <a:lumMod val="75000"/>
                  </a:schemeClr>
                </a:solidFill>
              </a:rPr>
              <a:t>Software-Kohärenz</a:t>
            </a:r>
            <a:endParaRPr lang="de-DE" sz="2000" b="1" dirty="0">
              <a:solidFill>
                <a:schemeClr val="accent4">
                  <a:lumMod val="75000"/>
                </a:schemeClr>
              </a:solidFill>
            </a:endParaRPr>
          </a:p>
        </p:txBody>
      </p:sp>
      <p:sp>
        <p:nvSpPr>
          <p:cNvPr id="23" name="Textfeld 22"/>
          <p:cNvSpPr txBox="1"/>
          <p:nvPr/>
        </p:nvSpPr>
        <p:spPr>
          <a:xfrm>
            <a:off x="794925" y="2780928"/>
            <a:ext cx="722377" cy="400110"/>
          </a:xfrm>
          <a:prstGeom prst="rect">
            <a:avLst/>
          </a:prstGeom>
          <a:noFill/>
        </p:spPr>
        <p:txBody>
          <a:bodyPr wrap="none" rtlCol="0">
            <a:spAutoFit/>
          </a:bodyPr>
          <a:lstStyle/>
          <a:p>
            <a:r>
              <a:rPr lang="de-DE" sz="2000" b="1" dirty="0" smtClean="0"/>
              <a:t>MESI</a:t>
            </a:r>
            <a:endParaRPr lang="de-DE" sz="2000" b="1" dirty="0"/>
          </a:p>
        </p:txBody>
      </p:sp>
      <p:sp>
        <p:nvSpPr>
          <p:cNvPr id="25" name="Textfeld 24"/>
          <p:cNvSpPr txBox="1"/>
          <p:nvPr/>
        </p:nvSpPr>
        <p:spPr>
          <a:xfrm>
            <a:off x="763927" y="4051453"/>
            <a:ext cx="1180131" cy="400110"/>
          </a:xfrm>
          <a:prstGeom prst="rect">
            <a:avLst/>
          </a:prstGeom>
          <a:noFill/>
        </p:spPr>
        <p:txBody>
          <a:bodyPr wrap="none" rtlCol="0">
            <a:spAutoFit/>
          </a:bodyPr>
          <a:lstStyle/>
          <a:p>
            <a:r>
              <a:rPr lang="de-DE" sz="2000" b="1" dirty="0" err="1" smtClean="0"/>
              <a:t>Snooping</a:t>
            </a:r>
            <a:endParaRPr lang="de-DE" sz="2000" b="1" dirty="0"/>
          </a:p>
        </p:txBody>
      </p:sp>
      <p:sp>
        <p:nvSpPr>
          <p:cNvPr id="26" name="Textfeld 25"/>
          <p:cNvSpPr txBox="1"/>
          <p:nvPr/>
        </p:nvSpPr>
        <p:spPr>
          <a:xfrm>
            <a:off x="2024135" y="2656656"/>
            <a:ext cx="1066318" cy="400110"/>
          </a:xfrm>
          <a:prstGeom prst="rect">
            <a:avLst/>
          </a:prstGeom>
          <a:noFill/>
        </p:spPr>
        <p:txBody>
          <a:bodyPr wrap="none" rtlCol="0">
            <a:spAutoFit/>
          </a:bodyPr>
          <a:lstStyle/>
          <a:p>
            <a:r>
              <a:rPr lang="de-DE" sz="2000" b="1" dirty="0" err="1" smtClean="0"/>
              <a:t>Snarfing</a:t>
            </a:r>
            <a:endParaRPr lang="de-DE" sz="2000" b="1" dirty="0"/>
          </a:p>
        </p:txBody>
      </p:sp>
      <p:sp>
        <p:nvSpPr>
          <p:cNvPr id="27" name="Textfeld 26"/>
          <p:cNvSpPr txBox="1"/>
          <p:nvPr/>
        </p:nvSpPr>
        <p:spPr>
          <a:xfrm>
            <a:off x="1156114" y="4850536"/>
            <a:ext cx="1638975" cy="400110"/>
          </a:xfrm>
          <a:prstGeom prst="rect">
            <a:avLst/>
          </a:prstGeom>
          <a:noFill/>
        </p:spPr>
        <p:txBody>
          <a:bodyPr wrap="none" rtlCol="0">
            <a:spAutoFit/>
          </a:bodyPr>
          <a:lstStyle/>
          <a:p>
            <a:r>
              <a:rPr lang="de-DE" sz="2000" b="1" dirty="0" smtClean="0"/>
              <a:t>Write-Update</a:t>
            </a:r>
            <a:endParaRPr lang="de-DE" sz="2000" b="1" dirty="0"/>
          </a:p>
        </p:txBody>
      </p:sp>
      <p:sp>
        <p:nvSpPr>
          <p:cNvPr id="28" name="Textfeld 27"/>
          <p:cNvSpPr txBox="1"/>
          <p:nvPr/>
        </p:nvSpPr>
        <p:spPr>
          <a:xfrm>
            <a:off x="1234800" y="3429000"/>
            <a:ext cx="1907253" cy="400110"/>
          </a:xfrm>
          <a:prstGeom prst="rect">
            <a:avLst/>
          </a:prstGeom>
          <a:noFill/>
        </p:spPr>
        <p:txBody>
          <a:bodyPr wrap="none" rtlCol="0">
            <a:spAutoFit/>
          </a:bodyPr>
          <a:lstStyle/>
          <a:p>
            <a:r>
              <a:rPr lang="de-DE" sz="2000" b="1" dirty="0" smtClean="0"/>
              <a:t>Write-</a:t>
            </a:r>
            <a:r>
              <a:rPr lang="de-DE" sz="2000" b="1" dirty="0" err="1" smtClean="0"/>
              <a:t>Invalidate</a:t>
            </a:r>
            <a:endParaRPr lang="de-DE" sz="2000" b="1" dirty="0"/>
          </a:p>
        </p:txBody>
      </p:sp>
      <p:sp>
        <p:nvSpPr>
          <p:cNvPr id="29" name="Textfeld 28"/>
          <p:cNvSpPr txBox="1"/>
          <p:nvPr/>
        </p:nvSpPr>
        <p:spPr>
          <a:xfrm>
            <a:off x="1883803" y="4273593"/>
            <a:ext cx="1383456" cy="400110"/>
          </a:xfrm>
          <a:prstGeom prst="rect">
            <a:avLst/>
          </a:prstGeom>
          <a:noFill/>
        </p:spPr>
        <p:txBody>
          <a:bodyPr wrap="none" rtlCol="0">
            <a:spAutoFit/>
          </a:bodyPr>
          <a:lstStyle/>
          <a:p>
            <a:r>
              <a:rPr lang="de-DE" sz="2000" b="1" dirty="0" smtClean="0"/>
              <a:t>Verzeichnis</a:t>
            </a:r>
            <a:endParaRPr lang="de-DE" sz="2000" b="1" dirty="0"/>
          </a:p>
        </p:txBody>
      </p:sp>
      <p:sp>
        <p:nvSpPr>
          <p:cNvPr id="10" name="Rechteck 9"/>
          <p:cNvSpPr/>
          <p:nvPr/>
        </p:nvSpPr>
        <p:spPr>
          <a:xfrm>
            <a:off x="6108296" y="2881697"/>
            <a:ext cx="1740413" cy="369332"/>
          </a:xfrm>
          <a:prstGeom prst="rect">
            <a:avLst/>
          </a:prstGeom>
        </p:spPr>
        <p:txBody>
          <a:bodyPr wrap="none">
            <a:spAutoFit/>
          </a:bodyPr>
          <a:lstStyle/>
          <a:p>
            <a:r>
              <a:rPr lang="de-DE" b="1" dirty="0" err="1" smtClean="0"/>
              <a:t>Self</a:t>
            </a:r>
            <a:r>
              <a:rPr lang="de-DE" b="1" dirty="0" smtClean="0"/>
              <a:t>-Invalidation</a:t>
            </a:r>
            <a:endParaRPr lang="de-DE" b="1" dirty="0"/>
          </a:p>
        </p:txBody>
      </p:sp>
      <p:sp>
        <p:nvSpPr>
          <p:cNvPr id="11" name="Rechteck 10"/>
          <p:cNvSpPr/>
          <p:nvPr/>
        </p:nvSpPr>
        <p:spPr>
          <a:xfrm>
            <a:off x="5940152" y="4140982"/>
            <a:ext cx="2236831" cy="369332"/>
          </a:xfrm>
          <a:prstGeom prst="rect">
            <a:avLst/>
          </a:prstGeom>
        </p:spPr>
        <p:txBody>
          <a:bodyPr wrap="none">
            <a:spAutoFit/>
          </a:bodyPr>
          <a:lstStyle/>
          <a:p>
            <a:r>
              <a:rPr lang="de-DE" b="1" dirty="0" err="1" smtClean="0"/>
              <a:t>Selective</a:t>
            </a:r>
            <a:r>
              <a:rPr lang="de-DE" b="1" dirty="0" smtClean="0"/>
              <a:t>-Invalidation</a:t>
            </a:r>
            <a:endParaRPr lang="de-DE" b="1" dirty="0"/>
          </a:p>
        </p:txBody>
      </p:sp>
      <p:sp>
        <p:nvSpPr>
          <p:cNvPr id="12" name="Rechteck 11"/>
          <p:cNvSpPr/>
          <p:nvPr/>
        </p:nvSpPr>
        <p:spPr>
          <a:xfrm>
            <a:off x="6633943" y="4820895"/>
            <a:ext cx="1766702" cy="369332"/>
          </a:xfrm>
          <a:prstGeom prst="rect">
            <a:avLst/>
          </a:prstGeom>
        </p:spPr>
        <p:txBody>
          <a:bodyPr wrap="none">
            <a:spAutoFit/>
          </a:bodyPr>
          <a:lstStyle/>
          <a:p>
            <a:r>
              <a:rPr lang="de-DE" b="1" dirty="0" smtClean="0"/>
              <a:t>Compileranalyse</a:t>
            </a:r>
            <a:endParaRPr lang="de-DE" b="1" dirty="0"/>
          </a:p>
        </p:txBody>
      </p:sp>
      <p:sp>
        <p:nvSpPr>
          <p:cNvPr id="13" name="Rechteck 12"/>
          <p:cNvSpPr/>
          <p:nvPr/>
        </p:nvSpPr>
        <p:spPr>
          <a:xfrm>
            <a:off x="3627890" y="4862544"/>
            <a:ext cx="1430007" cy="369332"/>
          </a:xfrm>
          <a:prstGeom prst="rect">
            <a:avLst/>
          </a:prstGeom>
        </p:spPr>
        <p:txBody>
          <a:bodyPr wrap="none">
            <a:spAutoFit/>
          </a:bodyPr>
          <a:lstStyle/>
          <a:p>
            <a:r>
              <a:rPr lang="de-DE" b="1" dirty="0" smtClean="0"/>
              <a:t>Time-</a:t>
            </a:r>
            <a:r>
              <a:rPr lang="de-DE" b="1" dirty="0" err="1" smtClean="0"/>
              <a:t>Stamps</a:t>
            </a:r>
            <a:endParaRPr lang="de-DE" b="1" dirty="0"/>
          </a:p>
        </p:txBody>
      </p:sp>
      <p:sp>
        <p:nvSpPr>
          <p:cNvPr id="15" name="Rechteck 14"/>
          <p:cNvSpPr/>
          <p:nvPr/>
        </p:nvSpPr>
        <p:spPr>
          <a:xfrm>
            <a:off x="6753591" y="3486744"/>
            <a:ext cx="1647054" cy="369332"/>
          </a:xfrm>
          <a:prstGeom prst="rect">
            <a:avLst/>
          </a:prstGeom>
        </p:spPr>
        <p:txBody>
          <a:bodyPr wrap="none">
            <a:spAutoFit/>
          </a:bodyPr>
          <a:lstStyle/>
          <a:p>
            <a:r>
              <a:rPr lang="de-DE" b="1" dirty="0" err="1" smtClean="0"/>
              <a:t>Shared</a:t>
            </a:r>
            <a:r>
              <a:rPr lang="de-DE" b="1" dirty="0" smtClean="0"/>
              <a:t> </a:t>
            </a:r>
            <a:r>
              <a:rPr lang="de-DE" b="1" dirty="0" err="1" smtClean="0"/>
              <a:t>Regions</a:t>
            </a:r>
            <a:endParaRPr lang="de-DE" b="1" dirty="0"/>
          </a:p>
        </p:txBody>
      </p:sp>
      <p:sp>
        <p:nvSpPr>
          <p:cNvPr id="30" name="Rechteck 29"/>
          <p:cNvSpPr/>
          <p:nvPr/>
        </p:nvSpPr>
        <p:spPr>
          <a:xfrm>
            <a:off x="4671959" y="4451563"/>
            <a:ext cx="1063881" cy="369332"/>
          </a:xfrm>
          <a:prstGeom prst="rect">
            <a:avLst/>
          </a:prstGeom>
        </p:spPr>
        <p:txBody>
          <a:bodyPr wrap="none">
            <a:spAutoFit/>
          </a:bodyPr>
          <a:lstStyle/>
          <a:p>
            <a:r>
              <a:rPr lang="de-DE" b="1" dirty="0" smtClean="0"/>
              <a:t>Life-Span</a:t>
            </a:r>
            <a:endParaRPr lang="de-DE" b="1" dirty="0"/>
          </a:p>
        </p:txBody>
      </p:sp>
      <p:sp>
        <p:nvSpPr>
          <p:cNvPr id="32" name="Rechteck 31"/>
          <p:cNvSpPr/>
          <p:nvPr/>
        </p:nvSpPr>
        <p:spPr>
          <a:xfrm>
            <a:off x="3491880" y="2843287"/>
            <a:ext cx="1368067" cy="369332"/>
          </a:xfrm>
          <a:prstGeom prst="rect">
            <a:avLst/>
          </a:prstGeom>
        </p:spPr>
        <p:txBody>
          <a:bodyPr wrap="none">
            <a:spAutoFit/>
          </a:bodyPr>
          <a:lstStyle/>
          <a:p>
            <a:r>
              <a:rPr lang="de-DE" b="1" dirty="0" smtClean="0"/>
              <a:t>Bloom-Filter</a:t>
            </a:r>
            <a:endParaRPr lang="de-DE" b="1" dirty="0"/>
          </a:p>
        </p:txBody>
      </p:sp>
      <p:sp>
        <p:nvSpPr>
          <p:cNvPr id="33" name="Rechteck 32"/>
          <p:cNvSpPr/>
          <p:nvPr/>
        </p:nvSpPr>
        <p:spPr>
          <a:xfrm>
            <a:off x="4605576" y="3258580"/>
            <a:ext cx="1063112" cy="369332"/>
          </a:xfrm>
          <a:prstGeom prst="rect">
            <a:avLst/>
          </a:prstGeom>
        </p:spPr>
        <p:txBody>
          <a:bodyPr wrap="none">
            <a:spAutoFit/>
          </a:bodyPr>
          <a:lstStyle/>
          <a:p>
            <a:r>
              <a:rPr lang="de-DE" b="1" dirty="0" err="1" smtClean="0"/>
              <a:t>Cohesion</a:t>
            </a:r>
            <a:endParaRPr lang="de-DE" b="1" dirty="0"/>
          </a:p>
        </p:txBody>
      </p:sp>
      <p:sp>
        <p:nvSpPr>
          <p:cNvPr id="34" name="Rechteck 33"/>
          <p:cNvSpPr/>
          <p:nvPr/>
        </p:nvSpPr>
        <p:spPr>
          <a:xfrm>
            <a:off x="3481889" y="3766991"/>
            <a:ext cx="1722010" cy="646331"/>
          </a:xfrm>
          <a:prstGeom prst="rect">
            <a:avLst/>
          </a:prstGeom>
        </p:spPr>
        <p:txBody>
          <a:bodyPr wrap="none">
            <a:spAutoFit/>
          </a:bodyPr>
          <a:lstStyle/>
          <a:p>
            <a:pPr algn="ctr"/>
            <a:r>
              <a:rPr lang="de-DE" b="1" dirty="0" err="1" smtClean="0"/>
              <a:t>Cooperative</a:t>
            </a:r>
            <a:r>
              <a:rPr lang="de-DE" b="1" dirty="0"/>
              <a:t/>
            </a:r>
            <a:br>
              <a:rPr lang="de-DE" b="1" dirty="0"/>
            </a:br>
            <a:r>
              <a:rPr lang="de-DE" b="1" dirty="0" err="1" smtClean="0"/>
              <a:t>Shared</a:t>
            </a:r>
            <a:r>
              <a:rPr lang="de-DE" b="1" dirty="0" smtClean="0"/>
              <a:t> Memory</a:t>
            </a:r>
            <a:endParaRPr lang="de-DE" b="1" dirty="0"/>
          </a:p>
        </p:txBody>
      </p:sp>
      <p:sp>
        <p:nvSpPr>
          <p:cNvPr id="35" name="Rechteck 34"/>
          <p:cNvSpPr/>
          <p:nvPr/>
        </p:nvSpPr>
        <p:spPr>
          <a:xfrm>
            <a:off x="2957240" y="1268760"/>
            <a:ext cx="3296672" cy="400110"/>
          </a:xfrm>
          <a:prstGeom prst="rect">
            <a:avLst/>
          </a:prstGeom>
        </p:spPr>
        <p:txBody>
          <a:bodyPr wrap="none">
            <a:spAutoFit/>
          </a:bodyPr>
          <a:lstStyle/>
          <a:p>
            <a:r>
              <a:rPr lang="de-DE" sz="2000" dirty="0"/>
              <a:t>i</a:t>
            </a:r>
            <a:r>
              <a:rPr lang="de-DE" sz="2000" dirty="0" smtClean="0"/>
              <a:t>n der Forschung 1976 - heute</a:t>
            </a:r>
            <a:endParaRPr lang="de-DE" sz="2000" dirty="0"/>
          </a:p>
        </p:txBody>
      </p:sp>
      <p:sp>
        <p:nvSpPr>
          <p:cNvPr id="38" name="Rechteck 37"/>
          <p:cNvSpPr/>
          <p:nvPr/>
        </p:nvSpPr>
        <p:spPr>
          <a:xfrm>
            <a:off x="433734" y="5589240"/>
            <a:ext cx="6661375" cy="769441"/>
          </a:xfrm>
          <a:prstGeom prst="rect">
            <a:avLst/>
          </a:prstGeom>
        </p:spPr>
        <p:txBody>
          <a:bodyPr wrap="none">
            <a:spAutoFit/>
          </a:bodyPr>
          <a:lstStyle/>
          <a:p>
            <a:pPr marL="342900" indent="-342900">
              <a:buFont typeface="Arial" panose="020B0604020202020204" pitchFamily="34" charset="0"/>
              <a:buChar char="•"/>
            </a:pPr>
            <a:r>
              <a:rPr lang="de-DE" sz="2200" dirty="0" smtClean="0"/>
              <a:t>Hardwareverfahren beeinträchtigen das Zeitverhalten</a:t>
            </a:r>
          </a:p>
          <a:p>
            <a:pPr marL="342900" indent="-342900">
              <a:buFont typeface="Arial" panose="020B0604020202020204" pitchFamily="34" charset="0"/>
              <a:buChar char="•"/>
            </a:pPr>
            <a:r>
              <a:rPr lang="de-DE" sz="2200" dirty="0" smtClean="0"/>
              <a:t>Softwareverfahren sind oft nicht anwendbar</a:t>
            </a:r>
            <a:endParaRPr lang="de-DE" sz="2200" dirty="0"/>
          </a:p>
        </p:txBody>
      </p:sp>
    </p:spTree>
    <p:extLst>
      <p:ext uri="{BB962C8B-B14F-4D97-AF65-F5344CB8AC3E}">
        <p14:creationId xmlns:p14="http://schemas.microsoft.com/office/powerpoint/2010/main" val="154932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903917"/>
            <a:ext cx="5256584" cy="262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a:xfrm>
            <a:off x="457200" y="548680"/>
            <a:ext cx="8229600" cy="926976"/>
          </a:xfrm>
        </p:spPr>
        <p:txBody>
          <a:bodyPr>
            <a:noAutofit/>
          </a:bodyPr>
          <a:lstStyle/>
          <a:p>
            <a:r>
              <a:rPr lang="de-DE" sz="3200" dirty="0" smtClean="0"/>
              <a:t>Cache-Kohärenz im Quad-Core</a:t>
            </a:r>
            <a:br>
              <a:rPr lang="de-DE" sz="3200" dirty="0" smtClean="0"/>
            </a:br>
            <a:r>
              <a:rPr lang="de-DE" sz="3200" dirty="0" smtClean="0"/>
              <a:t>LEON4-FT GR712RC</a:t>
            </a:r>
            <a:endParaRPr lang="de-DE" sz="3200" dirty="0"/>
          </a:p>
        </p:txBody>
      </p:sp>
      <p:sp>
        <p:nvSpPr>
          <p:cNvPr id="16" name="Foliennummernplatzhalter 15"/>
          <p:cNvSpPr>
            <a:spLocks noGrp="1"/>
          </p:cNvSpPr>
          <p:nvPr>
            <p:ph type="sldNum" sz="quarter" idx="12"/>
          </p:nvPr>
        </p:nvSpPr>
        <p:spPr/>
        <p:txBody>
          <a:bodyPr/>
          <a:lstStyle/>
          <a:p>
            <a:r>
              <a:rPr lang="de-DE" dirty="0" smtClean="0"/>
              <a:t>3</a:t>
            </a:r>
            <a:endParaRPr lang="en-GB" dirty="0"/>
          </a:p>
        </p:txBody>
      </p:sp>
      <p:sp>
        <p:nvSpPr>
          <p:cNvPr id="9" name="Textfeld 8"/>
          <p:cNvSpPr txBox="1"/>
          <p:nvPr/>
        </p:nvSpPr>
        <p:spPr>
          <a:xfrm>
            <a:off x="539551" y="1772816"/>
            <a:ext cx="4968553" cy="3139321"/>
          </a:xfrm>
          <a:prstGeom prst="rect">
            <a:avLst/>
          </a:prstGeom>
          <a:noFill/>
        </p:spPr>
        <p:txBody>
          <a:bodyPr wrap="square" rtlCol="0">
            <a:spAutoFit/>
          </a:bodyPr>
          <a:lstStyle/>
          <a:p>
            <a:pPr marL="285750" indent="-285750">
              <a:buFont typeface="Arial" panose="020B0604020202020204" pitchFamily="34" charset="0"/>
              <a:buChar char="•"/>
            </a:pPr>
            <a:r>
              <a:rPr lang="de-DE" sz="2200" dirty="0" smtClean="0"/>
              <a:t>Private L1-Caches</a:t>
            </a:r>
          </a:p>
          <a:p>
            <a:pPr marL="285750" indent="-285750">
              <a:buFont typeface="Arial" panose="020B0604020202020204" pitchFamily="34" charset="0"/>
              <a:buChar char="•"/>
            </a:pPr>
            <a:r>
              <a:rPr lang="de-DE" sz="2200" dirty="0" smtClean="0"/>
              <a:t>Write-Through</a:t>
            </a:r>
            <a:br>
              <a:rPr lang="de-DE" sz="2200" dirty="0" smtClean="0"/>
            </a:br>
            <a:r>
              <a:rPr lang="de-DE" sz="2200" dirty="0" err="1" smtClean="0"/>
              <a:t>Schreibsstrategie</a:t>
            </a:r>
            <a:endParaRPr lang="de-DE" sz="2200" dirty="0" smtClean="0"/>
          </a:p>
          <a:p>
            <a:pPr marL="285750" indent="-285750">
              <a:buFont typeface="Arial" panose="020B0604020202020204" pitchFamily="34" charset="0"/>
              <a:buChar char="•"/>
            </a:pPr>
            <a:r>
              <a:rPr lang="de-DE" sz="2200" dirty="0" err="1" smtClean="0"/>
              <a:t>Snooping</a:t>
            </a:r>
            <a:r>
              <a:rPr lang="de-DE" sz="2200" dirty="0" smtClean="0"/>
              <a:t>-Protokoll</a:t>
            </a:r>
          </a:p>
          <a:p>
            <a:pPr marL="285750" indent="-285750">
              <a:buFont typeface="Arial" panose="020B0604020202020204" pitchFamily="34" charset="0"/>
              <a:buChar char="•"/>
            </a:pPr>
            <a:r>
              <a:rPr lang="de-DE" sz="2200" dirty="0" smtClean="0"/>
              <a:t>Write-</a:t>
            </a:r>
            <a:r>
              <a:rPr lang="de-DE" sz="2200" dirty="0" err="1" smtClean="0"/>
              <a:t>Invalidate</a:t>
            </a:r>
            <a:r>
              <a:rPr lang="de-DE" sz="2200" dirty="0" smtClean="0"/>
              <a:t/>
            </a:r>
            <a:br>
              <a:rPr lang="de-DE" sz="2200" dirty="0" smtClean="0"/>
            </a:br>
            <a:endParaRPr lang="de-DE" sz="2200" dirty="0"/>
          </a:p>
          <a:p>
            <a:pPr marL="285750" indent="-285750">
              <a:buFont typeface="Arial" panose="020B0604020202020204" pitchFamily="34" charset="0"/>
              <a:buChar char="•"/>
            </a:pPr>
            <a:r>
              <a:rPr lang="de-DE" sz="2200" dirty="0" smtClean="0"/>
              <a:t>Cache-</a:t>
            </a:r>
            <a:r>
              <a:rPr lang="de-DE" sz="2200" dirty="0" err="1" smtClean="0"/>
              <a:t>Flush</a:t>
            </a:r>
            <a:r>
              <a:rPr lang="de-DE" sz="2200" dirty="0" smtClean="0"/>
              <a:t> Instruktion</a:t>
            </a:r>
            <a:br>
              <a:rPr lang="de-DE" sz="2200" dirty="0" smtClean="0"/>
            </a:br>
            <a:r>
              <a:rPr lang="de-DE" sz="2200" dirty="0" smtClean="0"/>
              <a:t>für Software-Kohärenz</a:t>
            </a:r>
          </a:p>
          <a:p>
            <a:endParaRPr lang="de-DE" sz="2200" b="1" dirty="0"/>
          </a:p>
        </p:txBody>
      </p:sp>
      <p:sp>
        <p:nvSpPr>
          <p:cNvPr id="18" name="Abgerundetes Rechteck 17"/>
          <p:cNvSpPr/>
          <p:nvPr/>
        </p:nvSpPr>
        <p:spPr>
          <a:xfrm>
            <a:off x="899592" y="4801638"/>
            <a:ext cx="7344816" cy="1512169"/>
          </a:xfrm>
          <a:prstGeom prst="roundRect">
            <a:avLst/>
          </a:prstGeom>
          <a:noFill/>
          <a:ln w="19050">
            <a:solidFill>
              <a:srgbClr val="FFC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1000" smtClean="0"/>
          </a:p>
        </p:txBody>
      </p:sp>
      <p:sp>
        <p:nvSpPr>
          <p:cNvPr id="21" name="Abgerundetes Rechteck 20"/>
          <p:cNvSpPr/>
          <p:nvPr/>
        </p:nvSpPr>
        <p:spPr>
          <a:xfrm>
            <a:off x="2843808" y="4797152"/>
            <a:ext cx="3592016" cy="364527"/>
          </a:xfrm>
          <a:prstGeom prst="roundRect">
            <a:avLst/>
          </a:prstGeom>
          <a:solidFill>
            <a:schemeClr val="accent6">
              <a:lumMod val="40000"/>
              <a:lumOff val="60000"/>
            </a:schemeClr>
          </a:solidFill>
          <a:ln w="19050">
            <a:solidFill>
              <a:schemeClr val="accent6">
                <a:lumMod val="40000"/>
                <a:lumOff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err="1" smtClean="0"/>
              <a:t>Kohärenzoperation</a:t>
            </a:r>
            <a:endParaRPr lang="en-GB" sz="1000" dirty="0" smtClean="0"/>
          </a:p>
        </p:txBody>
      </p:sp>
      <p:sp>
        <p:nvSpPr>
          <p:cNvPr id="17" name="Textfeld 16"/>
          <p:cNvSpPr txBox="1"/>
          <p:nvPr/>
        </p:nvSpPr>
        <p:spPr>
          <a:xfrm>
            <a:off x="1115616" y="5307436"/>
            <a:ext cx="5696303" cy="923330"/>
          </a:xfrm>
          <a:prstGeom prst="rect">
            <a:avLst/>
          </a:prstGeom>
          <a:noFill/>
        </p:spPr>
        <p:txBody>
          <a:bodyPr wrap="none" rtlCol="0">
            <a:spAutoFit/>
          </a:bodyPr>
          <a:lstStyle/>
          <a:p>
            <a:pPr marL="285750" indent="-285750">
              <a:buFont typeface="Arial" panose="020B0604020202020204" pitchFamily="34" charset="0"/>
              <a:buChar char="•"/>
            </a:pPr>
            <a:r>
              <a:rPr lang="de-DE" dirty="0" smtClean="0"/>
              <a:t>Jeder Kern belauscht am Bus anliegende Schreibzugriffe</a:t>
            </a:r>
          </a:p>
          <a:p>
            <a:pPr marL="285750" indent="-285750">
              <a:buFont typeface="Arial" panose="020B0604020202020204" pitchFamily="34" charset="0"/>
              <a:buChar char="•"/>
            </a:pPr>
            <a:r>
              <a:rPr lang="de-DE" dirty="0" smtClean="0"/>
              <a:t>Betrifft der Schreibzugriff ein Datum im Cache,</a:t>
            </a:r>
            <a:br>
              <a:rPr lang="de-DE" dirty="0" smtClean="0"/>
            </a:br>
            <a:r>
              <a:rPr lang="de-DE" dirty="0" smtClean="0"/>
              <a:t>wird die Cache-Zeile </a:t>
            </a:r>
            <a:r>
              <a:rPr lang="de-DE" dirty="0" err="1" smtClean="0"/>
              <a:t>invalidiert</a:t>
            </a:r>
            <a:r>
              <a:rPr lang="de-DE" dirty="0" smtClean="0"/>
              <a:t>.</a:t>
            </a:r>
            <a:endParaRPr lang="de-DE" dirty="0"/>
          </a:p>
        </p:txBody>
      </p:sp>
    </p:spTree>
    <p:extLst>
      <p:ext uri="{BB962C8B-B14F-4D97-AF65-F5344CB8AC3E}">
        <p14:creationId xmlns:p14="http://schemas.microsoft.com/office/powerpoint/2010/main" val="2280769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4513</Words>
  <Application>Microsoft Office PowerPoint</Application>
  <PresentationFormat>Bildschirmpräsentation (4:3)</PresentationFormat>
  <Paragraphs>390</Paragraphs>
  <Slides>19</Slides>
  <Notes>19</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Larissa</vt:lpstr>
      <vt:lpstr>Echtzeitfähige Cache-Kohärenz mit dem On-Demand Coherent Cache</vt:lpstr>
      <vt:lpstr>Problemstellung</vt:lpstr>
      <vt:lpstr>Cache-Kohärenz in Mehrkern-Prozessoren</vt:lpstr>
      <vt:lpstr>Cache-Kohärenz in Mehrkern-Prozessoren</vt:lpstr>
      <vt:lpstr>Cache-Kohärenz in Mehrkern-Prozessoren</vt:lpstr>
      <vt:lpstr>Cache-Kohärenz in Mehrkern-Prozessoren</vt:lpstr>
      <vt:lpstr>Cache-Kohärenz in Mehrkern-Prozessoren</vt:lpstr>
      <vt:lpstr>Cache-Kohärenzprotokolle</vt:lpstr>
      <vt:lpstr>Cache-Kohärenz im Quad-Core LEON4-FT GR712RC</vt:lpstr>
      <vt:lpstr>Cache-Kohärenz im Dual-Core LEON4-FT GR712RC</vt:lpstr>
      <vt:lpstr>Cache-Kohärenz im Dual-Core LEON4-FT GR712RC</vt:lpstr>
      <vt:lpstr>Cache-Kohärenz im Dual-Core LEON4-FT GR712RC</vt:lpstr>
      <vt:lpstr>Cacheanalyse in der statischen WCET-Analyse</vt:lpstr>
      <vt:lpstr>Cacheanalyse in der statischen WCET-Analyse</vt:lpstr>
      <vt:lpstr>On-Demand Coherent Cache (ODC²)</vt:lpstr>
      <vt:lpstr>Funktionalität des ODC²</vt:lpstr>
      <vt:lpstr>Realisierung des ODC²</vt:lpstr>
      <vt:lpstr>Zeitverhalten des ODC²</vt:lpstr>
      <vt:lpstr>Performanz des ODC²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Real-Time Capable First-level Cache for Multi-cores</dc:title>
  <dc:creator>Arthur Pyka</dc:creator>
  <cp:lastModifiedBy>Pyk</cp:lastModifiedBy>
  <cp:revision>381</cp:revision>
  <cp:lastPrinted>2014-01-16T12:19:22Z</cp:lastPrinted>
  <dcterms:created xsi:type="dcterms:W3CDTF">2013-01-02T10:16:36Z</dcterms:created>
  <dcterms:modified xsi:type="dcterms:W3CDTF">2014-12-09T08:51:54Z</dcterms:modified>
</cp:coreProperties>
</file>