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2"/>
    <p:sldId id="450" r:id="rId3"/>
    <p:sldId id="449" r:id="rId4"/>
    <p:sldId id="474" r:id="rId5"/>
    <p:sldId id="473" r:id="rId6"/>
    <p:sldId id="475" r:id="rId7"/>
    <p:sldId id="476" r:id="rId8"/>
    <p:sldId id="477" r:id="rId9"/>
    <p:sldId id="472" r:id="rId10"/>
    <p:sldId id="479" r:id="rId11"/>
    <p:sldId id="478" r:id="rId12"/>
    <p:sldId id="457" r:id="rId13"/>
    <p:sldId id="461" r:id="rId14"/>
    <p:sldId id="462" r:id="rId15"/>
    <p:sldId id="460" r:id="rId16"/>
    <p:sldId id="453" r:id="rId17"/>
    <p:sldId id="454" r:id="rId1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8425" indent="31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625" indent="31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88B2D2"/>
    <a:srgbClr val="AECBE0"/>
    <a:srgbClr val="99CCFF"/>
    <a:srgbClr val="006600"/>
    <a:srgbClr val="00C0BC"/>
    <a:srgbClr val="FFFF66"/>
    <a:srgbClr val="66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2" autoAdjust="0"/>
    <p:restoredTop sz="99880" autoAdjust="0"/>
  </p:normalViewPr>
  <p:slideViewPr>
    <p:cSldViewPr snapToObjects="1">
      <p:cViewPr varScale="1">
        <p:scale>
          <a:sx n="133" d="100"/>
          <a:sy n="133" d="100"/>
        </p:scale>
        <p:origin x="-1290" y="-90"/>
      </p:cViewPr>
      <p:guideLst>
        <p:guide orient="horz" pos="4110"/>
        <p:guide orient="horz" pos="864"/>
        <p:guide orient="horz" pos="2160"/>
        <p:guide orient="horz" pos="2256"/>
        <p:guide orient="horz" pos="827"/>
        <p:guide pos="158"/>
        <p:guide pos="5601"/>
        <p:guide pos="1541"/>
        <p:guide pos="1451"/>
        <p:guide pos="2925"/>
        <p:guide pos="2835"/>
        <p:guide pos="4308"/>
        <p:guide pos="4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89" d="100"/>
          <a:sy n="89" d="100"/>
        </p:scale>
        <p:origin x="-1776" y="60"/>
      </p:cViewPr>
      <p:guideLst>
        <p:guide orient="horz" pos="181"/>
        <p:guide orient="horz" pos="627"/>
        <p:guide orient="horz" pos="439"/>
        <p:guide orient="horz" pos="2437"/>
        <p:guide pos="3945"/>
        <p:guide pos="3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41300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3778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10.02.2010</a:t>
            </a:r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7050" y="9431338"/>
            <a:ext cx="5737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Infineon Technologies 2009. All rights reserved.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400" y="4921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BCD03C01-6552-49CC-A875-7ACA7242C58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87338"/>
            <a:ext cx="8445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701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1938" y="962025"/>
            <a:ext cx="6280150" cy="471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1338" y="5911850"/>
            <a:ext cx="572135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41300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3778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10.02.2010</a:t>
            </a:r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7050" y="9431338"/>
            <a:ext cx="5737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Infineon Technologies 2009. All rights reserved.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400" y="4921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CDAB6734-87FE-49C1-A632-A5A80F6CB8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87338"/>
            <a:ext cx="8445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4314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2435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923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411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899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8"/>
          <p:cNvSpPr>
            <a:spLocks noGrp="1"/>
          </p:cNvSpPr>
          <p:nvPr>
            <p:ph type="title"/>
          </p:nvPr>
        </p:nvSpPr>
        <p:spPr bwMode="auto">
          <a:xfrm>
            <a:off x="1585863" y="65088"/>
            <a:ext cx="565043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8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2995" cy="9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"/>
          <p:cNvGrpSpPr/>
          <p:nvPr userDrawn="1"/>
        </p:nvGrpSpPr>
        <p:grpSpPr>
          <a:xfrm>
            <a:off x="7452320" y="-959"/>
            <a:ext cx="1691680" cy="980727"/>
            <a:chOff x="7452320" y="8566"/>
            <a:chExt cx="1691680" cy="980727"/>
          </a:xfrm>
        </p:grpSpPr>
        <p:pic>
          <p:nvPicPr>
            <p:cNvPr id="14" name="Picture 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6"/>
            <a:stretch>
              <a:fillRect/>
            </a:stretch>
          </p:blipFill>
          <p:spPr bwMode="auto">
            <a:xfrm>
              <a:off x="7452320" y="8566"/>
              <a:ext cx="1691680" cy="98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5"/>
            <p:cNvSpPr/>
            <p:nvPr userDrawn="1"/>
          </p:nvSpPr>
          <p:spPr>
            <a:xfrm>
              <a:off x="7452320" y="8566"/>
              <a:ext cx="1691680" cy="980727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</p:grpSp>
      <p:sp>
        <p:nvSpPr>
          <p:cNvPr id="16" name="Text Placeholder 14"/>
          <p:cNvSpPr>
            <a:spLocks noGrp="1"/>
          </p:cNvSpPr>
          <p:nvPr>
            <p:ph idx="1"/>
          </p:nvPr>
        </p:nvSpPr>
        <p:spPr bwMode="auto">
          <a:xfrm>
            <a:off x="250825" y="1312863"/>
            <a:ext cx="864076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-14808" y="739552"/>
            <a:ext cx="914400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r>
              <a:rPr lang="de-DE" sz="1800" i="1" dirty="0" smtClean="0">
                <a:solidFill>
                  <a:schemeClr val="accent3"/>
                </a:solidFill>
                <a:latin typeface="Verdana" pitchFamily="34" charset="0"/>
              </a:rPr>
              <a:t>WP4</a:t>
            </a:r>
          </a:p>
        </p:txBody>
      </p:sp>
    </p:spTree>
    <p:extLst>
      <p:ext uri="{BB962C8B-B14F-4D97-AF65-F5344CB8AC3E}">
        <p14:creationId xmlns:p14="http://schemas.microsoft.com/office/powerpoint/2010/main" val="40159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1585863" y="65088"/>
            <a:ext cx="565043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250825" y="1312863"/>
            <a:ext cx="864076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2995" cy="9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3"/>
          <p:cNvGrpSpPr/>
          <p:nvPr userDrawn="1"/>
        </p:nvGrpSpPr>
        <p:grpSpPr>
          <a:xfrm>
            <a:off x="7452320" y="-959"/>
            <a:ext cx="1691680" cy="980727"/>
            <a:chOff x="7452320" y="8566"/>
            <a:chExt cx="1691680" cy="980727"/>
          </a:xfrm>
        </p:grpSpPr>
        <p:pic>
          <p:nvPicPr>
            <p:cNvPr id="14" name="Picture 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6"/>
            <a:stretch>
              <a:fillRect/>
            </a:stretch>
          </p:blipFill>
          <p:spPr bwMode="auto">
            <a:xfrm>
              <a:off x="7452320" y="8566"/>
              <a:ext cx="1691680" cy="98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5"/>
            <p:cNvSpPr/>
            <p:nvPr userDrawn="1"/>
          </p:nvSpPr>
          <p:spPr>
            <a:xfrm>
              <a:off x="7452320" y="8566"/>
              <a:ext cx="1691680" cy="980727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</p:grpSp>
      <p:sp>
        <p:nvSpPr>
          <p:cNvPr id="16" name="Textfeld 15"/>
          <p:cNvSpPr txBox="1"/>
          <p:nvPr userDrawn="1"/>
        </p:nvSpPr>
        <p:spPr>
          <a:xfrm>
            <a:off x="2411760" y="6561348"/>
            <a:ext cx="4104456" cy="2618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 algn="ctr">
              <a:buClr>
                <a:srgbClr val="E30034"/>
              </a:buClr>
            </a:pPr>
            <a:r>
              <a:rPr lang="de-DE" sz="800" dirty="0" smtClean="0">
                <a:solidFill>
                  <a:schemeClr val="tx1"/>
                </a:solidFill>
                <a:latin typeface="Verdana" pitchFamily="34" charset="0"/>
              </a:rPr>
              <a:t>Individual </a:t>
            </a:r>
            <a:r>
              <a:rPr lang="de-DE" sz="800" dirty="0" err="1" smtClean="0">
                <a:solidFill>
                  <a:schemeClr val="tx1"/>
                </a:solidFill>
                <a:latin typeface="Verdana" pitchFamily="34" charset="0"/>
              </a:rPr>
              <a:t>name</a:t>
            </a:r>
            <a:r>
              <a:rPr lang="de-DE" sz="800" dirty="0" smtClean="0">
                <a:solidFill>
                  <a:schemeClr val="tx1"/>
                </a:solidFill>
                <a:latin typeface="Verdana" pitchFamily="34" charset="0"/>
              </a:rPr>
              <a:t>, Partner </a:t>
            </a:r>
            <a:r>
              <a:rPr lang="de-DE" sz="800" dirty="0" err="1" smtClean="0">
                <a:solidFill>
                  <a:schemeClr val="tx1"/>
                </a:solidFill>
                <a:latin typeface="Verdana" pitchFamily="34" charset="0"/>
              </a:rPr>
              <a:t>name</a:t>
            </a:r>
            <a:endParaRPr lang="de-DE" sz="8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79512" y="6559488"/>
            <a:ext cx="914400" cy="28989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fld id="{7134C1B2-B765-4DC6-BB84-79F8303A8FA2}" type="datetime1">
              <a:rPr lang="de-DE" sz="800" smtClean="0">
                <a:solidFill>
                  <a:schemeClr val="accent3"/>
                </a:solidFill>
                <a:latin typeface="Verdana" pitchFamily="34" charset="0"/>
              </a:rPr>
              <a:t>05.12.2014</a:t>
            </a:fld>
            <a:endParaRPr lang="de-DE" sz="800" dirty="0" err="1" smtClean="0">
              <a:solidFill>
                <a:schemeClr val="accent3"/>
              </a:solidFill>
              <a:latin typeface="Verdana" pitchFamily="34" charset="0"/>
            </a:endParaRPr>
          </a:p>
        </p:txBody>
      </p:sp>
      <p:sp>
        <p:nvSpPr>
          <p:cNvPr id="3" name="Textfeld 2"/>
          <p:cNvSpPr txBox="1"/>
          <p:nvPr userDrawn="1"/>
        </p:nvSpPr>
        <p:spPr>
          <a:xfrm>
            <a:off x="8050088" y="6561348"/>
            <a:ext cx="914400" cy="2880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 algn="r">
              <a:buClr>
                <a:srgbClr val="E30034"/>
              </a:buClr>
            </a:pPr>
            <a:r>
              <a:rPr lang="de-DE" sz="800" dirty="0" smtClean="0">
                <a:solidFill>
                  <a:schemeClr val="accent3"/>
                </a:solidFill>
                <a:latin typeface="Verdana" pitchFamily="34" charset="0"/>
              </a:rPr>
              <a:t>Page </a:t>
            </a:r>
            <a:fld id="{DFDCA3D7-F307-464C-B086-03BA809BEA1A}" type="slidenum">
              <a:rPr lang="de-DE" sz="800" smtClean="0">
                <a:solidFill>
                  <a:schemeClr val="accent3"/>
                </a:solidFill>
                <a:latin typeface="Verdana" pitchFamily="34" charset="0"/>
              </a:rPr>
              <a:pPr marL="273050" indent="-273050" algn="r">
                <a:buClr>
                  <a:srgbClr val="E30034"/>
                </a:buClr>
              </a:pPr>
              <a:t>‹Nr.›</a:t>
            </a:fld>
            <a:endParaRPr lang="de-DE" sz="800" dirty="0" err="1" smtClean="0">
              <a:solidFill>
                <a:schemeClr val="accent3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5pPr>
      <a:lvl6pPr marL="45648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297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69456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5944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88B2D2"/>
        </a:buClr>
        <a:buFont typeface="Wingdings" pitchFamily="2" charset="2"/>
        <a:buChar char=""/>
        <a:defRPr sz="2000">
          <a:solidFill>
            <a:srgbClr val="00214A"/>
          </a:solidFill>
          <a:latin typeface="Verdana" pitchFamily="34" charset="0"/>
          <a:ea typeface="+mn-ea"/>
          <a:cs typeface="+mn-cs"/>
        </a:defRPr>
      </a:lvl1pPr>
      <a:lvl2pPr marL="536575" indent="-268288" algn="l" rtl="0" eaLnBrk="0" fontAlgn="base" hangingPunct="0">
        <a:spcBef>
          <a:spcPts val="600"/>
        </a:spcBef>
        <a:spcAft>
          <a:spcPts val="600"/>
        </a:spcAft>
        <a:buClr>
          <a:srgbClr val="88B2D2"/>
        </a:buClr>
        <a:buFont typeface="Wingdings" pitchFamily="2" charset="2"/>
        <a:buChar char="o"/>
        <a:defRPr sz="2000">
          <a:solidFill>
            <a:srgbClr val="00214A"/>
          </a:solidFill>
          <a:latin typeface="Verdana" pitchFamily="34" charset="0"/>
        </a:defRPr>
      </a:lvl2pPr>
      <a:lvl3pPr marL="808038" indent="-266700" algn="l" rtl="0" eaLnBrk="0" fontAlgn="base" hangingPunct="0">
        <a:spcBef>
          <a:spcPts val="600"/>
        </a:spcBef>
        <a:spcAft>
          <a:spcPts val="600"/>
        </a:spcAft>
        <a:buClr>
          <a:srgbClr val="88B2D2"/>
        </a:buClr>
        <a:buFont typeface="Wingdings" panose="05000000000000000000" pitchFamily="2" charset="2"/>
        <a:buChar char="§"/>
        <a:defRPr>
          <a:solidFill>
            <a:srgbClr val="00214A"/>
          </a:solidFill>
          <a:latin typeface="Verdana" pitchFamily="34" charset="0"/>
        </a:defRPr>
      </a:lvl3pPr>
      <a:lvl4pPr marL="1076325" indent="-268288" algn="l" rtl="0" eaLnBrk="0" fontAlgn="base" hangingPunct="0">
        <a:spcBef>
          <a:spcPts val="600"/>
        </a:spcBef>
        <a:spcAft>
          <a:spcPts val="600"/>
        </a:spcAft>
        <a:buClr>
          <a:srgbClr val="88B2D2"/>
        </a:buClr>
        <a:buFont typeface="Courier New" panose="02070309020205020404" pitchFamily="49" charset="0"/>
        <a:buChar char="o"/>
        <a:defRPr sz="1600">
          <a:solidFill>
            <a:srgbClr val="00214A"/>
          </a:solidFill>
          <a:latin typeface="Verdana" pitchFamily="34" charset="0"/>
        </a:defRPr>
      </a:lvl4pPr>
      <a:lvl5pPr marL="1346200" indent="-268288" algn="l" rtl="0" eaLnBrk="0" fontAlgn="base" hangingPunct="0">
        <a:spcBef>
          <a:spcPts val="600"/>
        </a:spcBef>
        <a:spcAft>
          <a:spcPts val="600"/>
        </a:spcAft>
        <a:buClr>
          <a:srgbClr val="88B2D2"/>
        </a:buClr>
        <a:buFont typeface="Symbol" pitchFamily="18" charset="2"/>
        <a:buChar char="-"/>
        <a:defRPr sz="1400">
          <a:solidFill>
            <a:srgbClr val="00214A"/>
          </a:solidFill>
          <a:latin typeface="Verdana" pitchFamily="34" charset="0"/>
        </a:defRPr>
      </a:lvl5pPr>
      <a:lvl6pPr marL="2054191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6pPr>
      <a:lvl7pPr marL="2510678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67166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3655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85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70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6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4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35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923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411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99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5863" y="65088"/>
            <a:ext cx="5650433" cy="769937"/>
          </a:xfrm>
        </p:spPr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GB" dirty="0" smtClean="0">
                <a:solidFill>
                  <a:schemeClr val="accent3"/>
                </a:solidFill>
              </a:rPr>
              <a:t/>
            </a:r>
            <a:br>
              <a:rPr lang="en-GB" dirty="0" smtClean="0">
                <a:solidFill>
                  <a:schemeClr val="accent3"/>
                </a:solidFill>
              </a:rPr>
            </a:br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22" name="Picture 4" descr="europe_5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BD">
                <a:tint val="45000"/>
                <a:satMod val="400000"/>
              </a:srgbClr>
            </a:duotone>
            <a:lum bright="24000" contrast="30000"/>
          </a:blip>
          <a:srcRect/>
          <a:stretch>
            <a:fillRect/>
          </a:stretch>
        </p:blipFill>
        <p:spPr bwMode="auto">
          <a:xfrm>
            <a:off x="683568" y="1157430"/>
            <a:ext cx="7513284" cy="536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39552" y="1530306"/>
            <a:ext cx="8007182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spAutoFit/>
          </a:bodyPr>
          <a:lstStyle/>
          <a:p>
            <a:pPr marL="267872" indent="-267872"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E30034"/>
              </a:buClr>
              <a:defRPr/>
            </a:pP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Embedded </a:t>
            </a:r>
            <a:r>
              <a:rPr lang="en-US" sz="2800" b="1" dirty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Multi-Core Systems </a:t>
            </a: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/>
            </a:r>
            <a:b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</a:b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for </a:t>
            </a:r>
            <a:r>
              <a:rPr lang="en-US" sz="2800" b="1" dirty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Mixed Criticality Applications </a:t>
            </a: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/>
            </a:r>
            <a:b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</a:b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in dynamic </a:t>
            </a:r>
            <a:r>
              <a:rPr lang="en-US" sz="2800" b="1" dirty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and changeable </a:t>
            </a: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/>
            </a:r>
            <a:b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</a:br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Real-time </a:t>
            </a:r>
            <a:r>
              <a:rPr lang="en-US" sz="2800" b="1" dirty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Environments</a:t>
            </a:r>
          </a:p>
          <a:p>
            <a:pPr hangingPunct="0">
              <a:defRPr/>
            </a:pPr>
            <a:endParaRPr lang="en-US" dirty="0" smtClean="0">
              <a:solidFill>
                <a:srgbClr val="1F497D">
                  <a:lumMod val="75000"/>
                </a:srgbClr>
              </a:solidFill>
              <a:latin typeface="Calibri" pitchFamily="34" charset="0"/>
            </a:endParaRPr>
          </a:p>
          <a:p>
            <a:pPr algn="ctr" hangingPunct="0">
              <a:defRPr/>
            </a:pPr>
            <a:r>
              <a:rPr lang="en-US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WP2/4 – Co-operation Meeting</a:t>
            </a:r>
          </a:p>
          <a:p>
            <a:pPr algn="ctr" hangingPunct="0">
              <a:defRPr/>
            </a:pPr>
            <a:r>
              <a:rPr lang="en-US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</a:rPr>
              <a:t>Dec. 9, 2014</a:t>
            </a:r>
          </a:p>
          <a:p>
            <a:pPr hangingPunct="0">
              <a:defRPr/>
            </a:pPr>
            <a:endParaRPr lang="en-US" dirty="0">
              <a:solidFill>
                <a:srgbClr val="1F497D">
                  <a:lumMod val="75000"/>
                </a:srgbClr>
              </a:solidFill>
              <a:latin typeface="Calibri" pitchFamily="34" charset="0"/>
            </a:endParaRPr>
          </a:p>
          <a:p>
            <a:pPr hangingPunct="0">
              <a:defRPr/>
            </a:pPr>
            <a:endParaRPr lang="en-US" dirty="0" smtClean="0">
              <a:solidFill>
                <a:srgbClr val="1F497D">
                  <a:lumMod val="75000"/>
                </a:srgb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with WP2 (TUDO </a:t>
            </a:r>
            <a:r>
              <a:rPr lang="en-US" dirty="0" err="1" smtClean="0"/>
              <a:t>pov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parallel execution expressed in MBD?</a:t>
            </a:r>
          </a:p>
          <a:p>
            <a:r>
              <a:rPr lang="en-US" dirty="0" smtClean="0"/>
              <a:t>Can we provide synchronization techniques specialized for WP2 approaches?</a:t>
            </a:r>
          </a:p>
          <a:p>
            <a:r>
              <a:rPr lang="en-US" dirty="0" smtClean="0"/>
              <a:t>Is our coherence approach useful for WP2 approach?</a:t>
            </a:r>
          </a:p>
          <a:p>
            <a:endParaRPr lang="en-US" dirty="0"/>
          </a:p>
          <a:p>
            <a:r>
              <a:rPr lang="en-US" dirty="0" smtClean="0"/>
              <a:t>General:</a:t>
            </a:r>
          </a:p>
          <a:p>
            <a:pPr lvl="1"/>
            <a:r>
              <a:rPr lang="en-US" dirty="0" smtClean="0"/>
              <a:t>Suitability of TUDO techniques for WP2 approaches</a:t>
            </a:r>
          </a:p>
          <a:p>
            <a:pPr lvl="1"/>
            <a:r>
              <a:rPr lang="en-US" dirty="0" smtClean="0"/>
              <a:t>What can we improve, what needs to be provided?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Backups…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T4.2 </a:t>
            </a:r>
            <a:r>
              <a:rPr lang="en-US" sz="2400" dirty="0"/>
              <a:t>- Processor (core) concepts and general architecture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8" y="1177952"/>
            <a:ext cx="4248472" cy="5029098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179512" y="1135995"/>
            <a:ext cx="4946848" cy="5065313"/>
            <a:chOff x="1713384" y="1016521"/>
            <a:chExt cx="4946848" cy="50653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713384" y="1016732"/>
              <a:ext cx="2462572" cy="5065102"/>
              <a:chOff x="1713385" y="1016732"/>
              <a:chExt cx="2462571" cy="506510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303748" y="1016732"/>
                <a:ext cx="1872208" cy="5065102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713385" y="2018184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0070C0"/>
                    </a:solidFill>
                    <a:latin typeface="Verdana" pitchFamily="34" charset="0"/>
                  </a:rPr>
                  <a:t>T4.2</a:t>
                </a: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4175956" y="4905164"/>
              <a:ext cx="2484276" cy="1176670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175956" y="1016521"/>
              <a:ext cx="2484276" cy="468263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472100" y="1370126"/>
            <a:ext cx="3564396" cy="303098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ST1 Core-based support for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	 mixed-criticality applications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ST2	 Multi-core local and distributed memory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hierarchy, interfaces, modules and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(memory/code) compression techniques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ST3	 Fixed and reconfigurable hardware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accelerators and co-processors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ST4	 Multi-core power management components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ST5 Virtualization of cores and resources for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the Virtual Hard Real-time Machine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ST6	 Design and implementation of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System Control for m-c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293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T4.3 </a:t>
            </a:r>
            <a:r>
              <a:rPr lang="en-US" sz="2400" dirty="0"/>
              <a:t>- Core and chip interconnect, peripherals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8" y="1172210"/>
            <a:ext cx="4248472" cy="50290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2714092" y="1657116"/>
            <a:ext cx="3168352" cy="3294368"/>
            <a:chOff x="4247964" y="1537642"/>
            <a:chExt cx="3168352" cy="329436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120172" y="2635765"/>
              <a:ext cx="1296144" cy="2196245"/>
              <a:chOff x="6102170" y="2636912"/>
              <a:chExt cx="1296144" cy="2196245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6102170" y="2636912"/>
                <a:ext cx="666074" cy="2196245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6784359" y="3781073"/>
                <a:ext cx="613955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FF0000"/>
                    </a:solidFill>
                    <a:latin typeface="Verdana" pitchFamily="34" charset="0"/>
                  </a:rPr>
                  <a:t>T4.3</a:t>
                </a:r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4247964" y="1537642"/>
              <a:ext cx="333037" cy="329436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4581001" y="3969060"/>
              <a:ext cx="1539171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/>
          <p:cNvSpPr txBox="1"/>
          <p:nvPr/>
        </p:nvSpPr>
        <p:spPr>
          <a:xfrm>
            <a:off x="5472100" y="1370126"/>
            <a:ext cx="3564396" cy="303098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ST1 On-chip interconnect for mixed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criticality systems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ST2	 Inter chip- and system-interconnect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ST3	 Peripheral components for mixed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criticality systems</a:t>
            </a:r>
          </a:p>
        </p:txBody>
      </p:sp>
    </p:spTree>
    <p:extLst>
      <p:ext uri="{BB962C8B-B14F-4D97-AF65-F5344CB8AC3E}">
        <p14:creationId xmlns:p14="http://schemas.microsoft.com/office/powerpoint/2010/main" val="21945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b="1" dirty="0" smtClean="0">
                <a:latin typeface="Calibri" panose="020F0502020204030204" pitchFamily="34" charset="0"/>
              </a:rPr>
              <a:t>T4.4 - </a:t>
            </a:r>
            <a:r>
              <a:rPr lang="en-US" b="1" dirty="0">
                <a:latin typeface="Calibri" panose="020F0502020204030204" pitchFamily="34" charset="0"/>
              </a:rPr>
              <a:t>Increased availability and dynamic reconfiguration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8" y="1172210"/>
            <a:ext cx="4248472" cy="5029098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843771" y="1626458"/>
            <a:ext cx="5323003" cy="4514304"/>
            <a:chOff x="2377643" y="1506984"/>
            <a:chExt cx="5323003" cy="4514304"/>
          </a:xfrm>
        </p:grpSpPr>
        <p:sp>
          <p:nvSpPr>
            <p:cNvPr id="16" name="Rechteck 15"/>
            <p:cNvSpPr/>
            <p:nvPr/>
          </p:nvSpPr>
          <p:spPr>
            <a:xfrm>
              <a:off x="4636864" y="1542504"/>
              <a:ext cx="2158353" cy="1022400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36865" y="2564904"/>
              <a:ext cx="1368152" cy="129614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77643" y="1506984"/>
              <a:ext cx="934217" cy="451430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786246" y="1775892"/>
              <a:ext cx="914400" cy="457200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>
                <a:buClr>
                  <a:srgbClr val="E30034"/>
                </a:buClr>
              </a:pPr>
              <a:r>
                <a:rPr lang="de-DE" sz="1600" dirty="0" smtClean="0">
                  <a:solidFill>
                    <a:srgbClr val="00B050"/>
                  </a:solidFill>
                  <a:latin typeface="Verdana" pitchFamily="34" charset="0"/>
                </a:rPr>
                <a:t>T4.4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5796136" y="1370126"/>
            <a:ext cx="3168352" cy="303098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ST1 AMSPS concepts and power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management components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ST2	 Redundancy support for hardware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accelerators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ST3	 Reconfigurable microcontroller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architecture</a:t>
            </a:r>
          </a:p>
          <a:p>
            <a:pPr marL="273050" indent="-273050">
              <a:buClr>
                <a:srgbClr val="E30034"/>
              </a:buClr>
            </a:pPr>
            <a:endParaRPr lang="en-US" sz="1100" dirty="0">
              <a:solidFill>
                <a:schemeClr val="accent3"/>
              </a:solidFill>
              <a:latin typeface="Verdana" pitchFamily="34" charset="0"/>
            </a:endParaRPr>
          </a:p>
          <a:p>
            <a:pPr marL="273050" indent="-273050">
              <a:buClr>
                <a:srgbClr val="E30034"/>
              </a:buClr>
            </a:pP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ST4 Increased availability by means of</a:t>
            </a:r>
          </a:p>
          <a:p>
            <a:pPr marL="273050" indent="-273050">
              <a:buClr>
                <a:srgbClr val="E30034"/>
              </a:buClr>
            </a:pPr>
            <a:r>
              <a:rPr lang="en-US" sz="1100" dirty="0">
                <a:solidFill>
                  <a:schemeClr val="accent3"/>
                </a:solidFill>
                <a:latin typeface="Verdana" pitchFamily="34" charset="0"/>
              </a:rPr>
              <a:t>	</a:t>
            </a:r>
            <a:r>
              <a:rPr lang="en-US" sz="1100" dirty="0" smtClean="0">
                <a:solidFill>
                  <a:schemeClr val="accent3"/>
                </a:solidFill>
                <a:latin typeface="Verdana" pitchFamily="34" charset="0"/>
              </a:rPr>
              <a:t> embedded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21945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T4.2, T4.3, T4.4 – Concepts concern complete chip!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4248472" cy="5029098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1713384" y="1016521"/>
            <a:ext cx="4946848" cy="5065313"/>
            <a:chOff x="1713384" y="1016521"/>
            <a:chExt cx="4946848" cy="50653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713384" y="1016732"/>
              <a:ext cx="2462572" cy="5065102"/>
              <a:chOff x="1713385" y="1016732"/>
              <a:chExt cx="2462571" cy="506510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303748" y="1016732"/>
                <a:ext cx="1872208" cy="5065102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713385" y="2018184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0070C0"/>
                    </a:solidFill>
                    <a:latin typeface="Verdana" pitchFamily="34" charset="0"/>
                  </a:rPr>
                  <a:t>T4.2</a:t>
                </a: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4175956" y="4905164"/>
              <a:ext cx="2484276" cy="1176670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175956" y="1016521"/>
              <a:ext cx="2484276" cy="468263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47964" y="1537642"/>
            <a:ext cx="3168352" cy="3294368"/>
            <a:chOff x="4247964" y="1537642"/>
            <a:chExt cx="3168352" cy="329436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120172" y="2635765"/>
              <a:ext cx="1296144" cy="2196245"/>
              <a:chOff x="6102170" y="2636912"/>
              <a:chExt cx="1296144" cy="2196245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6102170" y="2636912"/>
                <a:ext cx="666074" cy="2196245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6784359" y="3781073"/>
                <a:ext cx="613955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FF0000"/>
                    </a:solidFill>
                    <a:latin typeface="Verdana" pitchFamily="34" charset="0"/>
                  </a:rPr>
                  <a:t>T4.3</a:t>
                </a:r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4247964" y="1537642"/>
              <a:ext cx="333037" cy="329436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4581001" y="3969060"/>
              <a:ext cx="1539171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2377643" y="1506984"/>
            <a:ext cx="5323003" cy="4514304"/>
            <a:chOff x="2377643" y="1506984"/>
            <a:chExt cx="5323003" cy="4514304"/>
          </a:xfrm>
        </p:grpSpPr>
        <p:sp>
          <p:nvSpPr>
            <p:cNvPr id="16" name="Rechteck 15"/>
            <p:cNvSpPr/>
            <p:nvPr/>
          </p:nvSpPr>
          <p:spPr>
            <a:xfrm>
              <a:off x="4636864" y="1542504"/>
              <a:ext cx="2158353" cy="1022400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36865" y="2564904"/>
              <a:ext cx="1368152" cy="129614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77643" y="1506984"/>
              <a:ext cx="934217" cy="451430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786246" y="1775892"/>
              <a:ext cx="914400" cy="457200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>
                <a:buClr>
                  <a:srgbClr val="E30034"/>
                </a:buClr>
              </a:pPr>
              <a:r>
                <a:rPr lang="de-DE" sz="1600" dirty="0" smtClean="0">
                  <a:solidFill>
                    <a:srgbClr val="00B050"/>
                  </a:solidFill>
                  <a:latin typeface="Verdana" pitchFamily="34" charset="0"/>
                </a:rPr>
                <a:t>T4.4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0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Qualification &amp; Verification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tasks, not directly related to gEMC² architecture but more fundamental research</a:t>
            </a:r>
          </a:p>
          <a:p>
            <a:pPr lvl="1"/>
            <a:r>
              <a:rPr lang="en-US" dirty="0" smtClean="0"/>
              <a:t>Verification </a:t>
            </a:r>
            <a:r>
              <a:rPr lang="en-US" u="sng" dirty="0" smtClean="0"/>
              <a:t>methods</a:t>
            </a:r>
            <a:r>
              <a:rPr lang="en-US" dirty="0" smtClean="0"/>
              <a:t>, </a:t>
            </a:r>
            <a:r>
              <a:rPr lang="en-US" u="sng" dirty="0" smtClean="0"/>
              <a:t>techniques</a:t>
            </a:r>
            <a:r>
              <a:rPr lang="en-US" dirty="0" smtClean="0"/>
              <a:t> and processes for multi-core mixed-criticality systems and software/hardware interfaces</a:t>
            </a:r>
          </a:p>
          <a:p>
            <a:pPr lvl="1"/>
            <a:r>
              <a:rPr lang="en-US" dirty="0"/>
              <a:t>Verification </a:t>
            </a:r>
            <a:r>
              <a:rPr lang="en-US" u="sng" dirty="0" smtClean="0"/>
              <a:t>tools</a:t>
            </a:r>
            <a:r>
              <a:rPr lang="en-US" dirty="0" smtClean="0"/>
              <a:t> </a:t>
            </a:r>
            <a:r>
              <a:rPr lang="en-US" dirty="0"/>
              <a:t>and processes for multi-core mixed-criticality systems and software/hardware interfaces</a:t>
            </a:r>
          </a:p>
          <a:p>
            <a:pPr lvl="1"/>
            <a:r>
              <a:rPr lang="en-US" dirty="0" smtClean="0"/>
              <a:t>Processor qualification approach and evaluation of verification for multi-core mixed-criticality systems</a:t>
            </a:r>
          </a:p>
          <a:p>
            <a:pPr lvl="1"/>
            <a:r>
              <a:rPr lang="en-US" dirty="0" smtClean="0"/>
              <a:t>Multi-core embedded software real-time debugging and verification approach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T4.6 - Demonstrator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prototype platform</a:t>
            </a:r>
          </a:p>
          <a:p>
            <a:pPr lvl="1"/>
            <a:r>
              <a:rPr lang="en-US" dirty="0" smtClean="0"/>
              <a:t>Comprehensive functionality based on T4.2, T4.3, T4.4</a:t>
            </a:r>
          </a:p>
          <a:p>
            <a:pPr lvl="2"/>
            <a:r>
              <a:rPr lang="en-US" dirty="0" smtClean="0"/>
              <a:t>Targets many LL/use cases, based on simulations</a:t>
            </a:r>
          </a:p>
          <a:p>
            <a:pPr lvl="1"/>
            <a:r>
              <a:rPr lang="en-US" dirty="0" err="1" smtClean="0"/>
              <a:t>SystemC</a:t>
            </a:r>
            <a:r>
              <a:rPr lang="en-US" dirty="0" smtClean="0"/>
              <a:t>-based</a:t>
            </a:r>
          </a:p>
          <a:p>
            <a:pPr lvl="2"/>
            <a:r>
              <a:rPr lang="en-US" dirty="0" smtClean="0"/>
              <a:t>Fast development</a:t>
            </a:r>
          </a:p>
          <a:p>
            <a:pPr lvl="2"/>
            <a:r>
              <a:rPr lang="en-US" dirty="0" smtClean="0"/>
              <a:t>Many open source components available</a:t>
            </a:r>
          </a:p>
          <a:p>
            <a:r>
              <a:rPr lang="en-US" dirty="0" smtClean="0"/>
              <a:t>Physical FPGA prototype</a:t>
            </a:r>
          </a:p>
          <a:p>
            <a:pPr lvl="1"/>
            <a:r>
              <a:rPr lang="en-US" dirty="0" smtClean="0"/>
              <a:t>Subset of functionality</a:t>
            </a:r>
          </a:p>
          <a:p>
            <a:pPr lvl="2"/>
            <a:r>
              <a:rPr lang="en-US" dirty="0" smtClean="0"/>
              <a:t>Higher </a:t>
            </a:r>
            <a:r>
              <a:rPr lang="en-US" dirty="0"/>
              <a:t>development effort</a:t>
            </a:r>
            <a:endParaRPr lang="en-US" dirty="0" smtClean="0"/>
          </a:p>
          <a:p>
            <a:pPr lvl="2"/>
            <a:r>
              <a:rPr lang="en-US" dirty="0" smtClean="0"/>
              <a:t>Targets selected LL/use cases</a:t>
            </a:r>
          </a:p>
          <a:p>
            <a:pPr lvl="3"/>
            <a:r>
              <a:rPr lang="en-US" dirty="0" smtClean="0"/>
              <a:t>Performance not suitable for all LL/use cases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partners</a:t>
            </a:r>
          </a:p>
          <a:p>
            <a:pPr lvl="1"/>
            <a:r>
              <a:rPr lang="en-US" dirty="0" smtClean="0"/>
              <a:t>19 companies, 6 universities</a:t>
            </a:r>
          </a:p>
          <a:p>
            <a:pPr lvl="1"/>
            <a:r>
              <a:rPr lang="en-US" dirty="0" smtClean="0"/>
              <a:t>25 different ideas and interests</a:t>
            </a:r>
          </a:p>
          <a:p>
            <a:pPr lvl="1"/>
            <a:r>
              <a:rPr lang="en-US" dirty="0" smtClean="0"/>
              <a:t>+ ideas and expectations from other technical WPs and LL</a:t>
            </a:r>
          </a:p>
          <a:p>
            <a:r>
              <a:rPr lang="en-US" dirty="0" smtClean="0"/>
              <a:t>Common goal:</a:t>
            </a:r>
          </a:p>
          <a:p>
            <a:pPr lvl="1"/>
            <a:r>
              <a:rPr lang="en-US" dirty="0" smtClean="0"/>
              <a:t>Providing a hardware platform for other WPs</a:t>
            </a:r>
          </a:p>
          <a:p>
            <a:pPr lvl="1"/>
            <a:r>
              <a:rPr lang="en-US" dirty="0" smtClean="0"/>
              <a:t>Delivering ideas (guidelines) how to design a multicore for mixed criticality environments</a:t>
            </a:r>
          </a:p>
        </p:txBody>
      </p:sp>
    </p:spTree>
    <p:extLst>
      <p:ext uri="{BB962C8B-B14F-4D97-AF65-F5344CB8AC3E}">
        <p14:creationId xmlns:p14="http://schemas.microsoft.com/office/powerpoint/2010/main" val="20360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 </a:t>
            </a:r>
            <a:r>
              <a:rPr lang="en-US" dirty="0" err="1" smtClean="0"/>
              <a:t>Organisational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tasks</a:t>
            </a:r>
          </a:p>
          <a:p>
            <a:pPr lvl="1"/>
            <a:r>
              <a:rPr lang="en-US" dirty="0" smtClean="0"/>
              <a:t>Requirements and specification</a:t>
            </a:r>
          </a:p>
          <a:p>
            <a:pPr lvl="1"/>
            <a:r>
              <a:rPr lang="en-US" dirty="0" smtClean="0"/>
              <a:t>Advanced processor concepts and architecture definition</a:t>
            </a:r>
          </a:p>
          <a:p>
            <a:pPr lvl="1"/>
            <a:r>
              <a:rPr lang="en-US" dirty="0" smtClean="0"/>
              <a:t>Core and chip interconnect, peripheral devices</a:t>
            </a:r>
          </a:p>
          <a:p>
            <a:pPr lvl="1"/>
            <a:r>
              <a:rPr lang="en-US" dirty="0" smtClean="0"/>
              <a:t>Increased availability and dynamic reconfiguration</a:t>
            </a:r>
          </a:p>
          <a:p>
            <a:pPr lvl="1"/>
            <a:r>
              <a:rPr lang="en-US" dirty="0" smtClean="0"/>
              <a:t>Processor qualification approach and verification</a:t>
            </a:r>
          </a:p>
          <a:p>
            <a:pPr lvl="1"/>
            <a:r>
              <a:rPr lang="en-US" dirty="0" smtClean="0"/>
              <a:t>Virtual platforms and prototypes</a:t>
            </a:r>
          </a:p>
          <a:p>
            <a:r>
              <a:rPr lang="en-US" dirty="0" smtClean="0"/>
              <a:t>Many (20) deliverables</a:t>
            </a:r>
          </a:p>
          <a:p>
            <a:pPr lvl="1"/>
            <a:r>
              <a:rPr lang="en-US" dirty="0" smtClean="0"/>
              <a:t>4 prototypes</a:t>
            </a:r>
          </a:p>
          <a:p>
            <a:pPr lvl="1"/>
            <a:r>
              <a:rPr lang="en-US" dirty="0" smtClean="0"/>
              <a:t>16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 Technical </a:t>
            </a:r>
            <a:r>
              <a:rPr lang="en-US" dirty="0" smtClean="0"/>
              <a:t>Overview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WP4 focuses on hardware</a:t>
            </a:r>
          </a:p>
          <a:p>
            <a:pPr lvl="1"/>
            <a:r>
              <a:rPr lang="en-US" dirty="0" smtClean="0"/>
              <a:t>Architectural challenges of mixed criticality applications</a:t>
            </a:r>
          </a:p>
          <a:p>
            <a:pPr lvl="2"/>
            <a:r>
              <a:rPr lang="en-US" dirty="0" smtClean="0"/>
              <a:t>Cores, interconnect, memory hierarchy &amp; access, </a:t>
            </a:r>
            <a:r>
              <a:rPr lang="en-US" dirty="0" err="1" smtClean="0"/>
              <a:t>virtualisation</a:t>
            </a:r>
            <a:endParaRPr lang="en-US" dirty="0" smtClean="0"/>
          </a:p>
          <a:p>
            <a:pPr lvl="2"/>
            <a:r>
              <a:rPr lang="en-US" dirty="0" smtClean="0"/>
              <a:t>Communication (mainly wireless and </a:t>
            </a:r>
            <a:r>
              <a:rPr lang="en-US" dirty="0" err="1" smtClean="0"/>
              <a:t>TTEthernet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Reconfigurable architectures, accelerators</a:t>
            </a:r>
          </a:p>
          <a:p>
            <a:pPr lvl="2"/>
            <a:r>
              <a:rPr lang="en-US" dirty="0" smtClean="0"/>
              <a:t>Reliability and availability</a:t>
            </a:r>
          </a:p>
          <a:p>
            <a:pPr lvl="1"/>
            <a:r>
              <a:rPr lang="en-US" dirty="0" smtClean="0"/>
              <a:t>Prototyping challenges</a:t>
            </a:r>
          </a:p>
          <a:p>
            <a:pPr lvl="2"/>
            <a:r>
              <a:rPr lang="en-US" dirty="0" smtClean="0"/>
              <a:t>Virtual prototypes, simulators</a:t>
            </a:r>
          </a:p>
          <a:p>
            <a:pPr lvl="2"/>
            <a:r>
              <a:rPr lang="en-US" dirty="0" smtClean="0"/>
              <a:t>Prototypes on </a:t>
            </a:r>
            <a:r>
              <a:rPr lang="en-US" dirty="0" err="1" smtClean="0"/>
              <a:t>Zynq</a:t>
            </a:r>
            <a:r>
              <a:rPr lang="en-US" dirty="0" smtClean="0"/>
              <a:t> platforms (multiples)</a:t>
            </a:r>
          </a:p>
          <a:p>
            <a:pPr lvl="2"/>
            <a:r>
              <a:rPr lang="en-US" dirty="0" smtClean="0"/>
              <a:t>Development of FPGA platforms with possibility of whatever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 Technical </a:t>
            </a:r>
            <a:r>
              <a:rPr lang="en-US" dirty="0" smtClean="0"/>
              <a:t>Overview II</a:t>
            </a:r>
            <a:br>
              <a:rPr lang="en-US" dirty="0" smtClean="0"/>
            </a:br>
            <a:r>
              <a:rPr lang="en-US" dirty="0" smtClean="0"/>
              <a:t>Architectural topics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4248472" cy="5029098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1713384" y="1016521"/>
            <a:ext cx="4946848" cy="5065313"/>
            <a:chOff x="1713384" y="1016521"/>
            <a:chExt cx="4946848" cy="50653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713384" y="1016732"/>
              <a:ext cx="2462572" cy="5065102"/>
              <a:chOff x="1713385" y="1016732"/>
              <a:chExt cx="2462571" cy="506510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303748" y="1016732"/>
                <a:ext cx="1872208" cy="5065102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713385" y="2018184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0070C0"/>
                    </a:solidFill>
                    <a:latin typeface="Verdana" pitchFamily="34" charset="0"/>
                  </a:rPr>
                  <a:t>T4.2</a:t>
                </a: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4175956" y="4905164"/>
              <a:ext cx="2484276" cy="1176670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175956" y="1016521"/>
              <a:ext cx="2484276" cy="468263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47964" y="1537642"/>
            <a:ext cx="3168352" cy="3294368"/>
            <a:chOff x="4247964" y="1537642"/>
            <a:chExt cx="3168352" cy="329436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120172" y="2635765"/>
              <a:ext cx="1296144" cy="2196245"/>
              <a:chOff x="6102170" y="2636912"/>
              <a:chExt cx="1296144" cy="2196245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6102170" y="2636912"/>
                <a:ext cx="666074" cy="2196245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rgbClr val="E30034"/>
                  </a:buClr>
                </a:pPr>
                <a:endParaRPr lang="de-DE" sz="1600" dirty="0" err="1" smtClean="0">
                  <a:latin typeface="Verdana" pitchFamily="34" charset="0"/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6784359" y="3781073"/>
                <a:ext cx="613955" cy="457200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273050" indent="-273050">
                  <a:buClr>
                    <a:srgbClr val="E30034"/>
                  </a:buClr>
                </a:pPr>
                <a:r>
                  <a:rPr lang="de-DE" sz="1600" dirty="0" smtClean="0">
                    <a:solidFill>
                      <a:srgbClr val="FF0000"/>
                    </a:solidFill>
                    <a:latin typeface="Verdana" pitchFamily="34" charset="0"/>
                  </a:rPr>
                  <a:t>T4.3</a:t>
                </a:r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4247964" y="1537642"/>
              <a:ext cx="333037" cy="329436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4581001" y="3969060"/>
              <a:ext cx="1539171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2377643" y="1506984"/>
            <a:ext cx="5323003" cy="4514304"/>
            <a:chOff x="2377643" y="1506984"/>
            <a:chExt cx="5323003" cy="4514304"/>
          </a:xfrm>
        </p:grpSpPr>
        <p:sp>
          <p:nvSpPr>
            <p:cNvPr id="16" name="Rechteck 15"/>
            <p:cNvSpPr/>
            <p:nvPr/>
          </p:nvSpPr>
          <p:spPr>
            <a:xfrm>
              <a:off x="4636864" y="1542504"/>
              <a:ext cx="2158353" cy="1022400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36865" y="2564904"/>
              <a:ext cx="1368152" cy="129614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77643" y="1506984"/>
              <a:ext cx="934217" cy="4514304"/>
            </a:xfrm>
            <a:prstGeom prst="rect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de-DE" sz="1600" dirty="0" err="1" smtClean="0">
                <a:latin typeface="Verdana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786246" y="1775892"/>
              <a:ext cx="914400" cy="457200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>
                <a:buClr>
                  <a:srgbClr val="E30034"/>
                </a:buClr>
              </a:pPr>
              <a:r>
                <a:rPr lang="de-DE" sz="1600" dirty="0" smtClean="0">
                  <a:solidFill>
                    <a:srgbClr val="00B050"/>
                  </a:solidFill>
                  <a:latin typeface="Verdana" pitchFamily="34" charset="0"/>
                </a:rPr>
                <a:t>T4.4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0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 Technical Overview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T4.5 – Qualification &amp; Verification</a:t>
            </a:r>
          </a:p>
          <a:p>
            <a:pPr lvl="1"/>
            <a:r>
              <a:rPr lang="en-US" dirty="0" smtClean="0"/>
              <a:t>More general task</a:t>
            </a:r>
          </a:p>
          <a:p>
            <a:pPr lvl="1"/>
            <a:r>
              <a:rPr lang="en-US" dirty="0" smtClean="0"/>
              <a:t>Verification </a:t>
            </a:r>
            <a:r>
              <a:rPr lang="en-US" u="sng" dirty="0" smtClean="0"/>
              <a:t>methods</a:t>
            </a:r>
            <a:r>
              <a:rPr lang="en-US" dirty="0" smtClean="0"/>
              <a:t>, </a:t>
            </a:r>
            <a:r>
              <a:rPr lang="en-US" u="sng" dirty="0" smtClean="0"/>
              <a:t>techniques</a:t>
            </a:r>
            <a:r>
              <a:rPr lang="en-US" dirty="0" smtClean="0"/>
              <a:t> and processes for multi-core mixed-criticality systems and software/hardware interfaces</a:t>
            </a:r>
          </a:p>
          <a:p>
            <a:pPr lvl="1"/>
            <a:r>
              <a:rPr lang="en-US" dirty="0"/>
              <a:t>Verification </a:t>
            </a:r>
            <a:r>
              <a:rPr lang="en-US" u="sng" dirty="0" smtClean="0"/>
              <a:t>tools</a:t>
            </a:r>
            <a:r>
              <a:rPr lang="en-US" dirty="0" smtClean="0"/>
              <a:t> </a:t>
            </a:r>
            <a:r>
              <a:rPr lang="en-US" dirty="0"/>
              <a:t>and processes for multi-core mixed-criticality systems and software/hardware interfaces</a:t>
            </a:r>
          </a:p>
          <a:p>
            <a:pPr lvl="1"/>
            <a:r>
              <a:rPr lang="en-US" dirty="0" smtClean="0"/>
              <a:t>Processor qualification approach and evaluation of verification for multi-core mixed-criticality systems</a:t>
            </a:r>
          </a:p>
          <a:p>
            <a:pPr lvl="1"/>
            <a:r>
              <a:rPr lang="en-US" dirty="0" smtClean="0"/>
              <a:t>Multi-core embedded software real-time debugging and verification approach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 Technical Overview </a:t>
            </a:r>
            <a:r>
              <a:rPr lang="en-US" dirty="0" smtClean="0"/>
              <a:t>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T4.6 - Demonstrators</a:t>
            </a:r>
          </a:p>
          <a:p>
            <a:pPr lvl="1"/>
            <a:r>
              <a:rPr lang="en-US" dirty="0" smtClean="0"/>
              <a:t>Virtual prototype platform</a:t>
            </a:r>
          </a:p>
          <a:p>
            <a:pPr lvl="2"/>
            <a:r>
              <a:rPr lang="en-US" dirty="0" smtClean="0"/>
              <a:t>Comprehensive functionality based on T4.2, T4.3, T4.4</a:t>
            </a:r>
          </a:p>
          <a:p>
            <a:pPr lvl="3"/>
            <a:r>
              <a:rPr lang="en-US" dirty="0" smtClean="0"/>
              <a:t>Targets many LL/use cases, based on simulations</a:t>
            </a:r>
          </a:p>
          <a:p>
            <a:pPr lvl="2"/>
            <a:r>
              <a:rPr lang="en-US" dirty="0" err="1" smtClean="0"/>
              <a:t>SystemC</a:t>
            </a:r>
            <a:r>
              <a:rPr lang="en-US" dirty="0" smtClean="0"/>
              <a:t>-based</a:t>
            </a:r>
          </a:p>
          <a:p>
            <a:pPr lvl="3"/>
            <a:r>
              <a:rPr lang="en-US" dirty="0" smtClean="0"/>
              <a:t>Fast development</a:t>
            </a:r>
          </a:p>
          <a:p>
            <a:pPr lvl="3"/>
            <a:r>
              <a:rPr lang="en-US" dirty="0" smtClean="0"/>
              <a:t>Many open source components available</a:t>
            </a:r>
          </a:p>
          <a:p>
            <a:pPr lvl="1"/>
            <a:r>
              <a:rPr lang="en-US" dirty="0" smtClean="0"/>
              <a:t>Physical FPGA prototype</a:t>
            </a:r>
          </a:p>
          <a:p>
            <a:pPr lvl="2"/>
            <a:r>
              <a:rPr lang="en-US" dirty="0" smtClean="0"/>
              <a:t>Subset of functionality</a:t>
            </a:r>
          </a:p>
          <a:p>
            <a:pPr lvl="3"/>
            <a:r>
              <a:rPr lang="en-US" dirty="0" smtClean="0"/>
              <a:t>Higher </a:t>
            </a:r>
            <a:r>
              <a:rPr lang="en-US" dirty="0"/>
              <a:t>development effort</a:t>
            </a:r>
            <a:endParaRPr lang="en-US" dirty="0" smtClean="0"/>
          </a:p>
          <a:p>
            <a:pPr lvl="3"/>
            <a:r>
              <a:rPr lang="en-US" dirty="0" smtClean="0"/>
              <a:t>Targets selected LL/use cases</a:t>
            </a:r>
          </a:p>
          <a:p>
            <a:pPr lvl="4"/>
            <a:r>
              <a:rPr lang="en-US" dirty="0" smtClean="0"/>
              <a:t>Performance not suitable for all LL/use cases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Prototypes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EMC2 </a:t>
            </a:r>
            <a:r>
              <a:rPr lang="en-GB" sz="1600" dirty="0" err="1" smtClean="0"/>
              <a:t>SoCRocket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Asymmetric multiprocessing on </a:t>
            </a:r>
            <a:r>
              <a:rPr lang="en-GB" sz="1600" dirty="0" err="1" smtClean="0"/>
              <a:t>Zynq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Dependable and high accuracy time transfer for distributed control </a:t>
            </a:r>
            <a:r>
              <a:rPr lang="en-GB" sz="1600" dirty="0" smtClean="0"/>
              <a:t>applications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Automotive domain: network technologies and connection to </a:t>
            </a:r>
            <a:r>
              <a:rPr lang="en-GB" sz="1600" dirty="0" err="1"/>
              <a:t>testbed</a:t>
            </a:r>
            <a:r>
              <a:rPr lang="en-GB" sz="1600" dirty="0"/>
              <a:t> (based on UC7.3</a:t>
            </a:r>
            <a:r>
              <a:rPr lang="en-GB" sz="1600" dirty="0" smtClean="0"/>
              <a:t>)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Multi-processor system-on-chip architecture for cross-domain </a:t>
            </a:r>
            <a:r>
              <a:rPr lang="en-GB" sz="1600" dirty="0" smtClean="0"/>
              <a:t>applications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Automotive time-of-flight </a:t>
            </a:r>
            <a:r>
              <a:rPr lang="en-GB" sz="1600" dirty="0" smtClean="0"/>
              <a:t>demonstrator</a:t>
            </a:r>
            <a:endParaRPr lang="de-DE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Fine grain partially reconfigurable array of processors on </a:t>
            </a:r>
            <a:r>
              <a:rPr lang="en-GB" sz="1600" dirty="0" err="1"/>
              <a:t>Zynq</a:t>
            </a:r>
            <a:r>
              <a:rPr lang="en-GB" sz="1600" dirty="0"/>
              <a:t> with Linux reprogramming </a:t>
            </a:r>
            <a:r>
              <a:rPr lang="en-GB" sz="1600" dirty="0" smtClean="0"/>
              <a:t>support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DVI-in video processing to DVI-out controlled by Ethernet port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250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TUDO Involvement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 in core design and memory hierarchy</a:t>
            </a:r>
          </a:p>
          <a:p>
            <a:pPr lvl="1"/>
            <a:r>
              <a:rPr lang="en-US" dirty="0" smtClean="0"/>
              <a:t>Synchronization, coherence</a:t>
            </a:r>
          </a:p>
          <a:p>
            <a:pPr lvl="1"/>
            <a:r>
              <a:rPr lang="en-US" dirty="0" smtClean="0"/>
              <a:t>Isolation (time and space)</a:t>
            </a:r>
          </a:p>
          <a:p>
            <a:r>
              <a:rPr lang="en-US" dirty="0" smtClean="0"/>
              <a:t>Maybe </a:t>
            </a:r>
            <a:r>
              <a:rPr lang="en-US" dirty="0" err="1" smtClean="0"/>
              <a:t>virtualisation</a:t>
            </a:r>
            <a:r>
              <a:rPr lang="en-US" dirty="0" smtClean="0"/>
              <a:t>/interconnect of peripheral devices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 Techniques should be implemented in the TUBS </a:t>
            </a:r>
            <a:r>
              <a:rPr lang="en-US" dirty="0" err="1" smtClean="0">
                <a:sym typeface="Symbol"/>
              </a:rPr>
              <a:t>SystemC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</a:t>
            </a:r>
            <a:r>
              <a:rPr lang="en-US" dirty="0" smtClean="0">
                <a:sym typeface="Symbol"/>
              </a:rPr>
              <a:t>environment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9570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596</Words>
  <Application>Microsoft Office PowerPoint</Application>
  <PresentationFormat>Bildschirmpräsentation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blank</vt:lpstr>
      <vt:lpstr>       </vt:lpstr>
      <vt:lpstr>Who we are…</vt:lpstr>
      <vt:lpstr>WP Organisational Overview</vt:lpstr>
      <vt:lpstr>WP Technical Overview I</vt:lpstr>
      <vt:lpstr>WP Technical Overview II Architectural topics</vt:lpstr>
      <vt:lpstr>WP Technical Overview III</vt:lpstr>
      <vt:lpstr>WP Technical Overview IV</vt:lpstr>
      <vt:lpstr>Planned Prototypes</vt:lpstr>
      <vt:lpstr>TUDO Involvement</vt:lpstr>
      <vt:lpstr>Cooperation with WP2 (TUDO pov)</vt:lpstr>
      <vt:lpstr>Backups…</vt:lpstr>
      <vt:lpstr>T4.2 - Processor (core) concepts and general architecture</vt:lpstr>
      <vt:lpstr>T4.3 - Core and chip interconnect, peripherals</vt:lpstr>
      <vt:lpstr>T4.4 - Increased availability and dynamic reconfiguration</vt:lpstr>
      <vt:lpstr>T4.2, T4.3, T4.4 – Concepts concern complete chip!</vt:lpstr>
      <vt:lpstr>T4.5 – Qualification &amp; Verification</vt:lpstr>
      <vt:lpstr>T4.6 - Demonstrator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2013-02-20T10:23:12Z</dcterms:created>
  <dcterms:modified xsi:type="dcterms:W3CDTF">2014-12-05T13:02:42Z</dcterms:modified>
</cp:coreProperties>
</file>