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799263" cy="9929813"/>
  <p:defaultTextStyle>
    <a:defPPr>
      <a:defRPr lang="de-DE"/>
    </a:defPPr>
    <a:lvl1pPr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pos="3742">
          <p15:clr>
            <a:srgbClr val="A4A3A4"/>
          </p15:clr>
        </p15:guide>
        <p15:guide id="10" pos="2608">
          <p15:clr>
            <a:srgbClr val="A4A3A4"/>
          </p15:clr>
        </p15:guide>
        <p15:guide id="11" pos="1474">
          <p15:clr>
            <a:srgbClr val="A4A3A4"/>
          </p15:clr>
        </p15:guide>
        <p15:guide id="12" pos="340">
          <p15:clr>
            <a:srgbClr val="A4A3A4"/>
          </p15:clr>
        </p15:guide>
        <p15:guide id="13" pos="3515">
          <p15:clr>
            <a:srgbClr val="A4A3A4"/>
          </p15:clr>
        </p15:guide>
        <p15:guide id="14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EAA23"/>
    <a:srgbClr val="001E87"/>
    <a:srgbClr val="FF8700"/>
    <a:srgbClr val="666699"/>
    <a:srgbClr val="800000"/>
    <a:srgbClr val="99CC00"/>
    <a:srgbClr val="993300"/>
    <a:srgbClr val="0021AC"/>
    <a:srgbClr val="001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6" autoAdjust="0"/>
    <p:restoredTop sz="94700" autoAdjust="0"/>
  </p:normalViewPr>
  <p:slideViewPr>
    <p:cSldViewPr>
      <p:cViewPr varScale="1">
        <p:scale>
          <a:sx n="119" d="100"/>
          <a:sy n="119" d="100"/>
        </p:scale>
        <p:origin x="1314" y="90"/>
      </p:cViewPr>
      <p:guideLst>
        <p:guide orient="horz" pos="595"/>
        <p:guide orient="horz" pos="1049"/>
        <p:guide orient="horz" pos="4156"/>
        <p:guide orient="horz" pos="1525"/>
        <p:guide orient="horz" pos="2704"/>
        <p:guide orient="horz" pos="1842"/>
        <p:guide orient="horz" pos="3475"/>
        <p:guide orient="horz" pos="845"/>
        <p:guide pos="3742"/>
        <p:guide pos="2608"/>
        <p:guide pos="1474"/>
        <p:guide pos="340"/>
        <p:guide pos="3515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882" y="-126"/>
      </p:cViewPr>
      <p:guideLst>
        <p:guide orient="horz" pos="3128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588534"/>
            <a:ext cx="6799263" cy="0"/>
          </a:xfrm>
          <a:prstGeom prst="line">
            <a:avLst/>
          </a:prstGeom>
          <a:noFill/>
          <a:ln w="19050">
            <a:solidFill>
              <a:srgbClr val="001E87"/>
            </a:solidFill>
            <a:round/>
            <a:headEnd/>
            <a:tailEnd/>
          </a:ln>
          <a:effectLst/>
        </p:spPr>
        <p:txBody>
          <a:bodyPr lIns="92034" tIns="46017" rIns="92034" bIns="46017"/>
          <a:lstStyle/>
          <a:p>
            <a:pPr>
              <a:buFont typeface="Arial" pitchFamily="34" charset="0"/>
              <a:buNone/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0" y="797098"/>
            <a:ext cx="6799263" cy="0"/>
          </a:xfrm>
          <a:prstGeom prst="line">
            <a:avLst/>
          </a:prstGeom>
          <a:noFill/>
          <a:ln w="19050">
            <a:solidFill>
              <a:srgbClr val="001E87"/>
            </a:solidFill>
            <a:round/>
            <a:headEnd/>
            <a:tailEnd/>
          </a:ln>
          <a:effectLst/>
        </p:spPr>
        <p:txBody>
          <a:bodyPr lIns="92034" tIns="46017" rIns="92034" bIns="46017"/>
          <a:lstStyle/>
          <a:p>
            <a:pPr>
              <a:buFont typeface="Arial" pitchFamily="34" charset="0"/>
              <a:buNone/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0" y="179990"/>
            <a:ext cx="6799263" cy="0"/>
          </a:xfrm>
          <a:prstGeom prst="line">
            <a:avLst/>
          </a:prstGeom>
          <a:noFill/>
          <a:ln w="19050">
            <a:solidFill>
              <a:srgbClr val="001E87"/>
            </a:solidFill>
            <a:round/>
            <a:headEnd/>
            <a:tailEnd/>
          </a:ln>
          <a:effectLst/>
        </p:spPr>
        <p:txBody>
          <a:bodyPr lIns="92034" tIns="46017" rIns="92034" bIns="46017"/>
          <a:lstStyle/>
          <a:p>
            <a:pPr>
              <a:buFont typeface="Arial" pitchFamily="34" charset="0"/>
              <a:buNone/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dt" sz="half" idx="1"/>
          </p:nvPr>
        </p:nvSpPr>
        <p:spPr bwMode="ltGray">
          <a:xfrm>
            <a:off x="5728940" y="9653986"/>
            <a:ext cx="600323" cy="20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900" b="1">
                <a:solidFill>
                  <a:srgbClr val="001E8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CAFA2B4-0505-47DA-8440-063D4CF8FBF8}" type="datetime1">
              <a:rPr lang="de-DE" smtClean="0"/>
              <a:t>07.03.2016</a:t>
            </a:fld>
            <a:endParaRPr lang="de-DE" dirty="0"/>
          </a:p>
        </p:txBody>
      </p:sp>
      <p:pic>
        <p:nvPicPr>
          <p:cNvPr id="15" name="Picture 22" descr="logo_standard_en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532"/>
          <a:stretch/>
        </p:blipFill>
        <p:spPr bwMode="auto">
          <a:xfrm>
            <a:off x="5811851" y="305698"/>
            <a:ext cx="984355" cy="36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2891" y="357753"/>
            <a:ext cx="4823276" cy="27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97039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700" b="1">
                <a:solidFill>
                  <a:srgbClr val="111986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 dirty="0" smtClean="0"/>
              <a:t>OFFIS</a:t>
            </a:r>
            <a:endParaRPr lang="de-DE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0" y="357753"/>
            <a:ext cx="497393" cy="27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997039" eaLnBrk="0" hangingPunct="0">
              <a:lnSpc>
                <a:spcPct val="100000"/>
              </a:lnSpc>
              <a:spcAft>
                <a:spcPct val="0"/>
              </a:spcAft>
              <a:buClrTx/>
              <a:buSzTx/>
              <a:defRPr/>
            </a:pPr>
            <a:fld id="{90369BE8-93B3-41E1-9668-E4C30F02F7B6}" type="slidenum">
              <a:rPr lang="de-DE" sz="1700" b="1">
                <a:latin typeface="Arial" pitchFamily="34" charset="0"/>
                <a:ea typeface="ヒラギノ角ゴ Pro W3" pitchFamily="96" charset="-128"/>
              </a:rPr>
              <a:pPr algn="r" defTabSz="997039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defRPr/>
              </a:pPr>
              <a:t>‹Nr.›</a:t>
            </a:fld>
            <a:endParaRPr lang="de-DE" sz="1700" b="1">
              <a:latin typeface="Arial" pitchFamily="34" charset="0"/>
              <a:ea typeface="ヒラギノ角ゴ Pro W3" pitchFamily="96" charset="-128"/>
            </a:endParaRPr>
          </a:p>
        </p:txBody>
      </p:sp>
      <p:sp>
        <p:nvSpPr>
          <p:cNvPr id="18" name="AutoShape 28"/>
          <p:cNvSpPr>
            <a:spLocks noChangeAspect="1" noChangeArrowheads="1"/>
          </p:cNvSpPr>
          <p:nvPr/>
        </p:nvSpPr>
        <p:spPr bwMode="auto">
          <a:xfrm>
            <a:off x="-57697" y="389968"/>
            <a:ext cx="147664" cy="181787"/>
          </a:xfrm>
          <a:prstGeom prst="homePlate">
            <a:avLst>
              <a:gd name="adj" fmla="val 168356"/>
            </a:avLst>
          </a:prstGeom>
          <a:solidFill>
            <a:srgbClr val="FF87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34" tIns="46017" rIns="92034" bIns="46017" anchor="ctr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23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8" y="4716701"/>
            <a:ext cx="5438770" cy="446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4" tIns="47788" rIns="95574" bIns="47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97" y="76616"/>
            <a:ext cx="4854559" cy="26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496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b="1">
                <a:solidFill>
                  <a:srgbClr val="001E87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 dirty="0" smtClean="0"/>
              <a:t>OFFIS</a:t>
            </a:r>
            <a:endParaRPr lang="de-DE" dirty="0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7" y="338390"/>
            <a:ext cx="4854559" cy="22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496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066DEAD2-B8A2-4F8D-9DE1-3D3B73D735A7}" type="datetime1">
              <a:rPr lang="de-DE" smtClean="0"/>
              <a:t>07.03.2016</a:t>
            </a:fld>
            <a:endParaRPr lang="de-DE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0" y="76616"/>
            <a:ext cx="472172" cy="26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955496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fld id="{F840850C-2D05-4510-BE1D-51358FC5251C}" type="slidenum">
              <a:rPr lang="de-DE" b="1">
                <a:latin typeface="Arial" pitchFamily="34" charset="0"/>
                <a:ea typeface="ヒラギノ角ゴ Pro W3" pitchFamily="96" charset="-128"/>
              </a:rPr>
              <a:pPr algn="r" defTabSz="955496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‹Nr.›</a:t>
            </a:fld>
            <a:endParaRPr lang="de-DE" b="1">
              <a:latin typeface="Arial" pitchFamily="34" charset="0"/>
              <a:ea typeface="ヒラギノ角ゴ Pro W3" pitchFamily="96" charset="-128"/>
            </a:endParaRP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0" y="76616"/>
            <a:ext cx="679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2034" tIns="46017" rIns="92034" bIns="46017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4124" name="AutoShape 28"/>
          <p:cNvSpPr>
            <a:spLocks noChangeAspect="1" noChangeArrowheads="1"/>
          </p:cNvSpPr>
          <p:nvPr/>
        </p:nvSpPr>
        <p:spPr bwMode="auto">
          <a:xfrm>
            <a:off x="-24009" y="110137"/>
            <a:ext cx="139251" cy="173983"/>
          </a:xfrm>
          <a:prstGeom prst="homePlate">
            <a:avLst>
              <a:gd name="adj" fmla="val 100000"/>
            </a:avLst>
          </a:prstGeom>
          <a:solidFill>
            <a:srgbClr val="FF87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34" tIns="46017" rIns="92034" bIns="46017" anchor="ctr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0" y="549085"/>
            <a:ext cx="679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2034" tIns="46017" rIns="92034" bIns="46017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0" y="9656866"/>
            <a:ext cx="679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2034" tIns="46017" rIns="92034" bIns="46017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252" name="Picture 32" descr="logo_standard_en"/>
          <p:cNvPicPr>
            <a:picLocks noChangeAspect="1" noChangeArrowheads="1"/>
          </p:cNvPicPr>
          <p:nvPr/>
        </p:nvPicPr>
        <p:blipFill>
          <a:blip r:embed="rId2"/>
          <a:srcRect r="37752" b="-833"/>
          <a:stretch>
            <a:fillRect/>
          </a:stretch>
        </p:blipFill>
        <p:spPr bwMode="auto">
          <a:xfrm>
            <a:off x="5813306" y="121310"/>
            <a:ext cx="985957" cy="37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8272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charset="0"/>
              </a:rPr>
              <a:t>OFFIS</a:t>
            </a:r>
          </a:p>
        </p:txBody>
      </p:sp>
      <p:sp>
        <p:nvSpPr>
          <p:cNvPr id="11267" name="Rectangle 24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039F96-7A3C-419F-AA45-A399ABD704D9}" type="datetime1">
              <a:rPr lang="de-DE" smtClean="0">
                <a:latin typeface="Arial" charset="0"/>
              </a:rPr>
              <a:t>07.03.2016</a:t>
            </a:fld>
            <a:endParaRPr lang="de-DE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6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OFFIS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FD96A8B-9F06-4B60-AD87-440653F5D333}" type="datetime1">
              <a:rPr lang="de-DE" smtClean="0"/>
              <a:t>07.03.2016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3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OFFIS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FD96A8B-9F06-4B60-AD87-440653F5D333}" type="datetime1">
              <a:rPr lang="de-DE" smtClean="0"/>
              <a:t>07.03.2016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8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65288"/>
            <a:ext cx="9144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de-DE" sz="18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7" name="AutoShape 20"/>
          <p:cNvSpPr>
            <a:spLocks noChangeArrowheads="1"/>
          </p:cNvSpPr>
          <p:nvPr userDrawn="1"/>
        </p:nvSpPr>
        <p:spPr bwMode="auto">
          <a:xfrm>
            <a:off x="0" y="1114425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8" name="Picture 24" descr="OFFIS-Institut_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96063"/>
            <a:ext cx="25193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25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980406"/>
            <a:ext cx="5326063" cy="3603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Überschrift einfügen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41438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980406"/>
            <a:ext cx="431800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89AB-4EA4-48FB-A0DC-F084CC0B63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7F3A2-D3EC-4B30-BB2A-0DF18F0477C1}" type="datetime4">
              <a:rPr lang="en-US" smtClean="0"/>
              <a:t>March 7, 2016</a:t>
            </a:fld>
            <a:endParaRPr lang="de-DE"/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pic>
        <p:nvPicPr>
          <p:cNvPr id="15" name="Picture 17" descr="logo_standard_en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69624"/>
          <a:stretch/>
        </p:blipFill>
        <p:spPr bwMode="auto">
          <a:xfrm>
            <a:off x="8082690" y="80089"/>
            <a:ext cx="989810" cy="75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525D-C887-44CA-9A77-34C504D5D2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2B99-DED1-4ED1-BD69-D096A10839B3}" type="datetime4">
              <a:rPr lang="en-US" smtClean="0"/>
              <a:t>March 7, 2016</a:t>
            </a:fld>
            <a:endParaRPr lang="de-DE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530833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/>
              <a:t>Subheadline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160748"/>
            <a:ext cx="3830638" cy="52241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2788" y="1160748"/>
            <a:ext cx="3830637" cy="52241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94892-1253-4D9F-94B4-A3A972B212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4336F-606A-4768-9DD7-9D3DB8B7CA68}" type="datetime4">
              <a:rPr lang="en-US" smtClean="0"/>
              <a:t>March 7, 2016</a:t>
            </a:fld>
            <a:endParaRPr lang="de-DE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530833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/>
              <a:t>Subheadline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80306"/>
            <a:ext cx="5326063" cy="3603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160748"/>
            <a:ext cx="3830638" cy="522417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522788" y="1160748"/>
            <a:ext cx="3830637" cy="253572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22788" y="3825044"/>
            <a:ext cx="3830637" cy="255988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A87B5-BE85-4D12-9CA7-E5B7D95B68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8599F-2EA7-4B1F-9B56-89E0FC449ED9}" type="datetime4">
              <a:rPr lang="en-US" smtClean="0"/>
              <a:t>March 7, 2016</a:t>
            </a:fld>
            <a:endParaRPr lang="de-DE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548680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/>
              <a:t>Subheadline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80628"/>
            <a:ext cx="5326063" cy="3603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39750" y="1124744"/>
            <a:ext cx="7813675" cy="5260181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92B27-08D7-497E-80A0-5531E7A78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4C7D-407F-4BE7-90FE-9FDBADF10C14}" type="datetime4">
              <a:rPr lang="en-US" smtClean="0"/>
              <a:t>March 7, 2016</a:t>
            </a:fld>
            <a:endParaRPr lang="de-DE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548680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/>
              <a:t>Subheadline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5140F-65C6-468A-AEA1-40E970685B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B1972-0C5B-4281-B99F-AFB0A4BF8745}" type="datetime4">
              <a:rPr lang="en-US" smtClean="0"/>
              <a:t>March 7, 2016</a:t>
            </a:fld>
            <a:endParaRPr lang="de-DE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548680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/>
              <a:t>Subheadline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6C0D-62BE-4E46-84F0-B7CCF7F229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93C00-96B1-449B-BB42-B6CE5DBE50FB}" type="datetime4">
              <a:rPr lang="en-US" smtClean="0"/>
              <a:t>March 7, 2016</a:t>
            </a:fld>
            <a:endParaRPr lang="de-DE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E89DE-4F2F-4E92-8AC7-6BF7F9D1CF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146A5-7498-4238-A0DE-15AB27B56D81}" type="datetime4">
              <a:rPr lang="en-US" smtClean="0"/>
              <a:t>March 7, 2016</a:t>
            </a:fld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548680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0205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lang="de-DE" sz="18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0306"/>
            <a:ext cx="53260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24744"/>
            <a:ext cx="7813675" cy="526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80306"/>
            <a:ext cx="431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2200" b="1">
                <a:latin typeface="Arial" pitchFamily="34" charset="0"/>
              </a:defRPr>
            </a:lvl1pPr>
          </a:lstStyle>
          <a:p>
            <a:pPr>
              <a:defRPr/>
            </a:pPr>
            <a:fld id="{9A58870F-10D4-4709-B27C-945EC8C1B5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ltGray">
          <a:xfrm>
            <a:off x="8316913" y="6656388"/>
            <a:ext cx="7556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EE59A39-FB56-4344-A992-441788CAB76B}" type="datetime4">
              <a:rPr lang="en-US" smtClean="0"/>
              <a:t>March 7, 2016</a:t>
            </a:fld>
            <a:endParaRPr lang="de-DE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0" y="205718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656388"/>
            <a:ext cx="54006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pic>
        <p:nvPicPr>
          <p:cNvPr id="2059" name="Picture 19" descr="OFFIS-Institut_en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96063"/>
            <a:ext cx="25193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2062" name="Picture 17" descr="logo_standard_en"/>
          <p:cNvPicPr>
            <a:picLocks noChangeAspect="1" noChangeArrowheads="1"/>
          </p:cNvPicPr>
          <p:nvPr userDrawn="1"/>
        </p:nvPicPr>
        <p:blipFill rotWithShape="1">
          <a:blip r:embed="rId11" cstate="print"/>
          <a:srcRect r="69624"/>
          <a:stretch/>
        </p:blipFill>
        <p:spPr bwMode="auto">
          <a:xfrm>
            <a:off x="8082690" y="80089"/>
            <a:ext cx="989810" cy="75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5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SzPct val="85000"/>
        <a:buFont typeface="Wingdings 3" pitchFamily="18" charset="2"/>
        <a:buChar char="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85000"/>
        <a:buFont typeface="Wingdings 3" pitchFamily="18" charset="2"/>
        <a:buChar char=""/>
        <a:defRPr sz="1600">
          <a:solidFill>
            <a:schemeClr val="tx1"/>
          </a:solidFill>
          <a:latin typeface="+mn-lt"/>
        </a:defRPr>
      </a:lvl2pPr>
      <a:lvl3pPr marL="116522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85000"/>
        <a:buFont typeface="Wingdings 3" pitchFamily="18" charset="2"/>
        <a:buChar char=""/>
        <a:defRPr sz="1600">
          <a:solidFill>
            <a:schemeClr val="tx1"/>
          </a:solidFill>
          <a:latin typeface="+mn-lt"/>
        </a:defRPr>
      </a:lvl3pPr>
      <a:lvl4pPr marL="1612900" indent="-26511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85000"/>
        <a:buFont typeface="Wingdings 3" pitchFamily="18" charset="2"/>
        <a:buChar char=""/>
        <a:defRPr sz="1600">
          <a:solidFill>
            <a:schemeClr val="tx1"/>
          </a:solidFill>
          <a:latin typeface="+mn-lt"/>
        </a:defRPr>
      </a:lvl4pPr>
      <a:lvl5pPr marL="206057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85000"/>
        <a:buFont typeface="Wingdings 3" pitchFamily="18" charset="2"/>
        <a:buChar char=""/>
        <a:defRPr sz="1600">
          <a:solidFill>
            <a:schemeClr val="tx1"/>
          </a:solidFill>
          <a:latin typeface="+mn-lt"/>
        </a:defRPr>
      </a:lvl5pPr>
      <a:lvl6pPr marL="18065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6pPr>
      <a:lvl7pPr marL="22637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7pPr>
      <a:lvl8pPr marL="27209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8pPr>
      <a:lvl9pPr marL="31781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Single-Chip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Demonstrated</a:t>
            </a:r>
            <a:r>
              <a:rPr lang="de-DE" dirty="0" smtClean="0"/>
              <a:t> on Multi-Rotor Systems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48880"/>
            <a:ext cx="9144000" cy="291632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6073C2-D1D7-4FF9-9125-2ADAB6C716A9}" type="datetime4">
              <a:rPr lang="en-US" smtClean="0"/>
              <a:t>March 7,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E89AB-4EA4-48FB-A0DC-F084CC0B631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dirty="0" smtClean="0"/>
              <a:t> State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C7123B-83A1-4F19-97BD-1B9DEA68435C}" type="datetime4">
              <a:rPr lang="en-US" smtClean="0"/>
              <a:t>March 7,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3"/>
          </p:nvPr>
        </p:nvSpPr>
        <p:spPr>
          <a:xfrm>
            <a:off x="539750" y="548680"/>
            <a:ext cx="5326063" cy="269875"/>
          </a:xfrm>
        </p:spPr>
        <p:txBody>
          <a:bodyPr/>
          <a:lstStyle/>
          <a:p>
            <a:r>
              <a:rPr lang="de-DE" dirty="0" err="1" smtClean="0"/>
              <a:t>Avionics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1525D-C887-44CA-9A77-34C504D5D24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00" y="1332770"/>
            <a:ext cx="529258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dirty="0" smtClean="0"/>
              <a:t> State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C7123B-83A1-4F19-97BD-1B9DEA68435C}" type="datetime4">
              <a:rPr lang="en-US" smtClean="0"/>
              <a:t>March 7,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3"/>
          </p:nvPr>
        </p:nvSpPr>
        <p:spPr>
          <a:xfrm>
            <a:off x="539750" y="548680"/>
            <a:ext cx="5326063" cy="269875"/>
          </a:xfrm>
        </p:spPr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MPSoC – </a:t>
            </a:r>
            <a:r>
              <a:rPr lang="de-DE" dirty="0" err="1" smtClean="0"/>
              <a:t>Xilinx</a:t>
            </a:r>
            <a:r>
              <a:rPr lang="de-DE" dirty="0" smtClean="0"/>
              <a:t> </a:t>
            </a:r>
            <a:r>
              <a:rPr lang="de-DE" dirty="0" err="1" smtClean="0"/>
              <a:t>Zynq</a:t>
            </a:r>
            <a:r>
              <a:rPr lang="de-DE" dirty="0" smtClean="0"/>
              <a:t> 7020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1525D-C887-44CA-9A77-34C504D5D24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32756"/>
            <a:ext cx="3024336" cy="237783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002658"/>
            <a:ext cx="4953000" cy="5467350"/>
          </a:xfrm>
          <a:prstGeom prst="rect">
            <a:avLst/>
          </a:prstGeom>
        </p:spPr>
      </p:pic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5400092" y="3718598"/>
            <a:ext cx="3528392" cy="2338694"/>
          </a:xfrm>
        </p:spPr>
        <p:txBody>
          <a:bodyPr/>
          <a:lstStyle/>
          <a:p>
            <a:r>
              <a:rPr lang="de-DE" dirty="0" smtClean="0"/>
              <a:t>Dual </a:t>
            </a:r>
            <a:r>
              <a:rPr lang="de-DE" dirty="0"/>
              <a:t>ARM Cortex-A9 </a:t>
            </a:r>
            <a:r>
              <a:rPr lang="de-DE" dirty="0" smtClean="0"/>
              <a:t>Core</a:t>
            </a:r>
            <a:br>
              <a:rPr lang="de-DE" dirty="0" smtClean="0"/>
            </a:br>
            <a:endParaRPr lang="de-DE" dirty="0"/>
          </a:p>
          <a:p>
            <a:r>
              <a:rPr lang="de-DE" dirty="0" err="1"/>
              <a:t>Programmable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(FPGA-Part)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IP-cores </a:t>
            </a:r>
            <a:endParaRPr lang="de-DE" dirty="0" smtClean="0"/>
          </a:p>
          <a:p>
            <a:pPr lvl="1"/>
            <a:r>
              <a:rPr lang="de-DE" dirty="0" smtClean="0"/>
              <a:t>Interfaces</a:t>
            </a:r>
          </a:p>
          <a:p>
            <a:pPr lvl="1"/>
            <a:r>
              <a:rPr lang="de-DE" dirty="0" smtClean="0"/>
              <a:t>Soft-Cores</a:t>
            </a:r>
          </a:p>
          <a:p>
            <a:pPr lvl="1"/>
            <a:r>
              <a:rPr lang="de-DE" dirty="0" smtClean="0"/>
              <a:t>DSPs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tc.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1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dirty="0" smtClean="0"/>
              <a:t> State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1525D-C887-44CA-9A77-34C504D5D24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9A2B99-DED1-4ED1-BD69-D096A10839B3}" type="datetime4">
              <a:rPr lang="en-US" smtClean="0"/>
              <a:t>March 7, 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HW-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39750" y="1057801"/>
            <a:ext cx="7813675" cy="282967"/>
          </a:xfrm>
        </p:spPr>
        <p:txBody>
          <a:bodyPr/>
          <a:lstStyle/>
          <a:p>
            <a:r>
              <a:rPr lang="de-DE" dirty="0" smtClean="0"/>
              <a:t>Video Processing,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Gimbal</a:t>
            </a:r>
            <a:r>
              <a:rPr lang="de-DE" dirty="0" smtClean="0"/>
              <a:t> </a:t>
            </a:r>
            <a:r>
              <a:rPr lang="de-DE" dirty="0" err="1" smtClean="0"/>
              <a:t>Adjusment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539750" y="6238878"/>
            <a:ext cx="7813675" cy="25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828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/>
                </a:solidFill>
                <a:latin typeface="+mn-lt"/>
              </a:defRPr>
            </a:lvl2pPr>
            <a:lvl3pPr marL="1165225" indent="-27146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/>
                </a:solidFill>
                <a:latin typeface="+mn-lt"/>
              </a:defRPr>
            </a:lvl3pPr>
            <a:lvl4pPr marL="1612900" indent="-26511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/>
                </a:solidFill>
                <a:latin typeface="+mn-lt"/>
              </a:defRPr>
            </a:lvl4pPr>
            <a:lvl5pPr marL="2060575" indent="-27146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/>
                </a:solidFill>
                <a:latin typeface="+mn-lt"/>
              </a:defRPr>
            </a:lvl5pPr>
            <a:lvl6pPr marL="18065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6pPr>
            <a:lvl7pPr marL="22637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7pPr>
            <a:lvl8pPr marL="27209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8pPr>
            <a:lvl9pPr marL="31781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Flight </a:t>
            </a:r>
            <a:r>
              <a:rPr lang="de-DE" kern="0" dirty="0" err="1" smtClean="0"/>
              <a:t>Algorithms</a:t>
            </a:r>
            <a:endParaRPr lang="de-DE" kern="0" dirty="0"/>
          </a:p>
        </p:txBody>
      </p:sp>
      <p:grpSp>
        <p:nvGrpSpPr>
          <p:cNvPr id="120" name="Gruppieren 119"/>
          <p:cNvGrpSpPr/>
          <p:nvPr/>
        </p:nvGrpSpPr>
        <p:grpSpPr>
          <a:xfrm>
            <a:off x="741733" y="1376772"/>
            <a:ext cx="7555840" cy="4752528"/>
            <a:chOff x="741733" y="1376772"/>
            <a:chExt cx="7555840" cy="4752528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741733" y="1376772"/>
              <a:ext cx="7555840" cy="4752528"/>
              <a:chOff x="35496" y="1160748"/>
              <a:chExt cx="7555840" cy="4752528"/>
            </a:xfrm>
          </p:grpSpPr>
          <p:sp>
            <p:nvSpPr>
              <p:cNvPr id="123" name="Rechteck 122"/>
              <p:cNvSpPr/>
              <p:nvPr/>
            </p:nvSpPr>
            <p:spPr bwMode="auto">
              <a:xfrm>
                <a:off x="35496" y="2744924"/>
                <a:ext cx="7555836" cy="3168352"/>
              </a:xfrm>
              <a:prstGeom prst="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Safety-Critical Part</a:t>
                </a:r>
              </a:p>
            </p:txBody>
          </p:sp>
          <p:sp>
            <p:nvSpPr>
              <p:cNvPr id="124" name="Rechteck 123"/>
              <p:cNvSpPr/>
              <p:nvPr/>
            </p:nvSpPr>
            <p:spPr bwMode="auto">
              <a:xfrm>
                <a:off x="35496" y="1160748"/>
                <a:ext cx="7555836" cy="1512168"/>
              </a:xfrm>
              <a:prstGeom prst="rect">
                <a:avLst/>
              </a:prstGeom>
              <a:noFill/>
              <a:ln w="38100" cap="flat" cmpd="sng" algn="ctr">
                <a:solidFill>
                  <a:srgbClr val="6EAA23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EAA23"/>
                    </a:solidFill>
                    <a:effectLst/>
                    <a:uLnTx/>
                    <a:uFillTx/>
                  </a:rPr>
                  <a:t>Mission-Critical Part</a:t>
                </a:r>
              </a:p>
            </p:txBody>
          </p:sp>
          <p:sp>
            <p:nvSpPr>
              <p:cNvPr id="125" name="153 Rectángulo"/>
              <p:cNvSpPr/>
              <p:nvPr/>
            </p:nvSpPr>
            <p:spPr bwMode="auto">
              <a:xfrm>
                <a:off x="3619474" y="3849998"/>
                <a:ext cx="396063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75000"/>
                    </a:srgbClr>
                  </a:gs>
                  <a:gs pos="50000">
                    <a:srgbClr val="FF8800">
                      <a:lumMod val="60000"/>
                      <a:lumOff val="40000"/>
                    </a:srgbClr>
                  </a:gs>
                  <a:gs pos="100000">
                    <a:srgbClr val="FF8800">
                      <a:lumMod val="40000"/>
                      <a:lumOff val="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endParaRPr kumimoji="0" lang="en-GB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153 Rectángulo"/>
              <p:cNvSpPr/>
              <p:nvPr/>
            </p:nvSpPr>
            <p:spPr bwMode="auto">
              <a:xfrm>
                <a:off x="2411801" y="4186225"/>
                <a:ext cx="900100" cy="358899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75000"/>
                    </a:srgbClr>
                  </a:gs>
                  <a:gs pos="50000">
                    <a:srgbClr val="FF8800">
                      <a:lumMod val="60000"/>
                      <a:lumOff val="40000"/>
                    </a:srgbClr>
                  </a:gs>
                  <a:gs pos="100000">
                    <a:srgbClr val="FF8800">
                      <a:lumMod val="40000"/>
                      <a:lumOff val="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PPM decoding </a:t>
                </a:r>
                <a:br>
                  <a:rPr kumimoji="0" lang="en-GB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</a:br>
                <a:r>
                  <a:rPr kumimoji="0" lang="en-GB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IP core</a:t>
                </a:r>
                <a:endParaRPr kumimoji="0" lang="en-GB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50 Rectángulo"/>
              <p:cNvSpPr/>
              <p:nvPr/>
            </p:nvSpPr>
            <p:spPr bwMode="auto">
              <a:xfrm>
                <a:off x="4657912" y="1238399"/>
                <a:ext cx="2794408" cy="94446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51000">
                    <a:srgbClr val="FFFFFF">
                      <a:lumMod val="75000"/>
                    </a:srgbClr>
                  </a:gs>
                  <a:gs pos="100000">
                    <a:srgbClr val="FFFFFF">
                      <a:lumMod val="85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ARM9 MP Cortex</a:t>
                </a:r>
              </a:p>
            </p:txBody>
          </p:sp>
          <p:sp>
            <p:nvSpPr>
              <p:cNvPr id="128" name="7 Rectángulo"/>
              <p:cNvSpPr/>
              <p:nvPr/>
            </p:nvSpPr>
            <p:spPr bwMode="auto">
              <a:xfrm>
                <a:off x="4843599" y="1470776"/>
                <a:ext cx="1124334" cy="239853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A9 Core 0</a:t>
                </a:r>
                <a:endParaRPr kumimoji="0" lang="en-GB" sz="1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29" name="9 Conector angular"/>
              <p:cNvCxnSpPr>
                <a:endCxn id="128" idx="2"/>
              </p:cNvCxnSpPr>
              <p:nvPr/>
            </p:nvCxnSpPr>
            <p:spPr bwMode="auto">
              <a:xfrm rot="10800000">
                <a:off x="5405767" y="1710629"/>
                <a:ext cx="2185569" cy="1097114"/>
              </a:xfrm>
              <a:prstGeom prst="bentConnector2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30" name="17 Rectángulo"/>
              <p:cNvSpPr/>
              <p:nvPr/>
            </p:nvSpPr>
            <p:spPr bwMode="auto">
              <a:xfrm>
                <a:off x="1871741" y="2789288"/>
                <a:ext cx="5580592" cy="2367904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51000">
                    <a:srgbClr val="FFFFFF">
                      <a:lumMod val="75000"/>
                    </a:srgbClr>
                  </a:gs>
                  <a:gs pos="100000">
                    <a:srgbClr val="FFFFFF">
                      <a:lumMod val="85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Programming Logic</a:t>
                </a:r>
              </a:p>
            </p:txBody>
          </p:sp>
          <p:cxnSp>
            <p:nvCxnSpPr>
              <p:cNvPr id="131" name="53 Conector recto"/>
              <p:cNvCxnSpPr>
                <a:stCxn id="127" idx="2"/>
              </p:cNvCxnSpPr>
              <p:nvPr/>
            </p:nvCxnSpPr>
            <p:spPr bwMode="auto">
              <a:xfrm>
                <a:off x="6055116" y="2182860"/>
                <a:ext cx="0" cy="20202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2" name="65 Rectángulo"/>
              <p:cNvSpPr/>
              <p:nvPr/>
            </p:nvSpPr>
            <p:spPr bwMode="auto">
              <a:xfrm>
                <a:off x="955244" y="1534788"/>
                <a:ext cx="628424" cy="324036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Camera</a:t>
                </a:r>
              </a:p>
            </p:txBody>
          </p:sp>
          <p:sp>
            <p:nvSpPr>
              <p:cNvPr id="133" name="67 Rectángulo"/>
              <p:cNvSpPr/>
              <p:nvPr/>
            </p:nvSpPr>
            <p:spPr bwMode="auto">
              <a:xfrm>
                <a:off x="2969863" y="1534787"/>
                <a:ext cx="684076" cy="324036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SD-Card</a:t>
                </a:r>
              </a:p>
            </p:txBody>
          </p:sp>
          <p:cxnSp>
            <p:nvCxnSpPr>
              <p:cNvPr id="134" name="53 Conector recto"/>
              <p:cNvCxnSpPr>
                <a:stCxn id="133" idx="2"/>
                <a:endCxn id="176" idx="0"/>
              </p:cNvCxnSpPr>
              <p:nvPr/>
            </p:nvCxnSpPr>
            <p:spPr bwMode="auto">
              <a:xfrm flipH="1">
                <a:off x="3311888" y="1858823"/>
                <a:ext cx="13" cy="18003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35" name="53 Conector recto"/>
              <p:cNvCxnSpPr>
                <a:stCxn id="171" idx="2"/>
                <a:endCxn id="170" idx="0"/>
              </p:cNvCxnSpPr>
              <p:nvPr/>
            </p:nvCxnSpPr>
            <p:spPr bwMode="auto">
              <a:xfrm>
                <a:off x="1992326" y="1858823"/>
                <a:ext cx="0" cy="180036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36" name="53 Conector recto"/>
              <p:cNvCxnSpPr>
                <a:stCxn id="122" idx="3"/>
                <a:endCxn id="153" idx="1"/>
              </p:cNvCxnSpPr>
              <p:nvPr/>
            </p:nvCxnSpPr>
            <p:spPr bwMode="auto">
              <a:xfrm flipV="1">
                <a:off x="935634" y="2960928"/>
                <a:ext cx="684119" cy="7204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37" name="53 Conector recto"/>
              <p:cNvCxnSpPr>
                <a:stCxn id="206" idx="3"/>
                <a:endCxn id="140" idx="1"/>
              </p:cNvCxnSpPr>
              <p:nvPr/>
            </p:nvCxnSpPr>
            <p:spPr bwMode="auto">
              <a:xfrm>
                <a:off x="4449030" y="3939723"/>
                <a:ext cx="86966" cy="11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38" name="53 Conector recto"/>
              <p:cNvCxnSpPr>
                <a:stCxn id="140" idx="3"/>
                <a:endCxn id="204" idx="1"/>
              </p:cNvCxnSpPr>
              <p:nvPr/>
            </p:nvCxnSpPr>
            <p:spPr bwMode="auto">
              <a:xfrm flipV="1">
                <a:off x="5328084" y="3939723"/>
                <a:ext cx="91706" cy="11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9" name="21 Rectángulo"/>
              <p:cNvSpPr/>
              <p:nvPr/>
            </p:nvSpPr>
            <p:spPr bwMode="auto">
              <a:xfrm>
                <a:off x="6336196" y="5418335"/>
                <a:ext cx="1116124" cy="368015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Motor Drivers</a:t>
                </a:r>
              </a:p>
            </p:txBody>
          </p:sp>
          <p:sp>
            <p:nvSpPr>
              <p:cNvPr id="140" name="153 Rectángulo"/>
              <p:cNvSpPr/>
              <p:nvPr/>
            </p:nvSpPr>
            <p:spPr bwMode="auto">
              <a:xfrm>
                <a:off x="4535996" y="3789040"/>
                <a:ext cx="792088" cy="303741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DPRAM 0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1" name="22 Rectángulo"/>
              <p:cNvSpPr/>
              <p:nvPr/>
            </p:nvSpPr>
            <p:spPr bwMode="auto">
              <a:xfrm>
                <a:off x="323568" y="4715377"/>
                <a:ext cx="1116124" cy="395725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Battery Guards</a:t>
                </a:r>
              </a:p>
            </p:txBody>
          </p:sp>
          <p:sp>
            <p:nvSpPr>
              <p:cNvPr id="142" name="21 Rectángulo"/>
              <p:cNvSpPr/>
              <p:nvPr/>
            </p:nvSpPr>
            <p:spPr bwMode="auto">
              <a:xfrm>
                <a:off x="331536" y="2240908"/>
                <a:ext cx="612067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Debug</a:t>
                </a:r>
                <a:b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Pins</a:t>
                </a:r>
              </a:p>
            </p:txBody>
          </p:sp>
          <p:sp>
            <p:nvSpPr>
              <p:cNvPr id="143" name="19 Rectángulo"/>
              <p:cNvSpPr/>
              <p:nvPr/>
            </p:nvSpPr>
            <p:spPr bwMode="auto">
              <a:xfrm>
                <a:off x="323568" y="3851282"/>
                <a:ext cx="1112752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MPU9150</a:t>
                </a:r>
              </a:p>
            </p:txBody>
          </p:sp>
          <p:sp>
            <p:nvSpPr>
              <p:cNvPr id="144" name="20 Rectángulo"/>
              <p:cNvSpPr/>
              <p:nvPr/>
            </p:nvSpPr>
            <p:spPr bwMode="auto">
              <a:xfrm>
                <a:off x="323568" y="4283330"/>
                <a:ext cx="1112752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BMP085</a:t>
                </a:r>
              </a:p>
            </p:txBody>
          </p:sp>
          <p:sp>
            <p:nvSpPr>
              <p:cNvPr id="145" name="22 Rectángulo"/>
              <p:cNvSpPr/>
              <p:nvPr/>
            </p:nvSpPr>
            <p:spPr bwMode="auto">
              <a:xfrm>
                <a:off x="323568" y="3419234"/>
                <a:ext cx="1112752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RC</a:t>
                </a:r>
                <a:b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Receiver</a:t>
                </a:r>
              </a:p>
            </p:txBody>
          </p:sp>
          <p:cxnSp>
            <p:nvCxnSpPr>
              <p:cNvPr id="146" name="53 Conector recto"/>
              <p:cNvCxnSpPr>
                <a:stCxn id="145" idx="3"/>
                <a:endCxn id="154" idx="1"/>
              </p:cNvCxnSpPr>
              <p:nvPr/>
            </p:nvCxnSpPr>
            <p:spPr bwMode="auto">
              <a:xfrm>
                <a:off x="1436320" y="3599234"/>
                <a:ext cx="183392" cy="5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47" name="53 Conector recto"/>
              <p:cNvCxnSpPr>
                <a:stCxn id="145" idx="1"/>
                <a:endCxn id="158" idx="1"/>
              </p:cNvCxnSpPr>
              <p:nvPr/>
            </p:nvCxnSpPr>
            <p:spPr bwMode="auto">
              <a:xfrm rot="10800000" flipH="1">
                <a:off x="323567" y="3275226"/>
                <a:ext cx="1296185" cy="324008"/>
              </a:xfrm>
              <a:prstGeom prst="bentConnector3">
                <a:avLst>
                  <a:gd name="adj1" fmla="val -17636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48" name="53 Conector recto"/>
              <p:cNvCxnSpPr>
                <a:stCxn id="143" idx="3"/>
                <a:endCxn id="155" idx="1"/>
              </p:cNvCxnSpPr>
              <p:nvPr/>
            </p:nvCxnSpPr>
            <p:spPr bwMode="auto">
              <a:xfrm>
                <a:off x="1436320" y="4031282"/>
                <a:ext cx="183433" cy="39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49" name="53 Conector recto"/>
              <p:cNvCxnSpPr>
                <a:stCxn id="144" idx="3"/>
                <a:endCxn id="156" idx="1"/>
              </p:cNvCxnSpPr>
              <p:nvPr/>
            </p:nvCxnSpPr>
            <p:spPr bwMode="auto">
              <a:xfrm flipV="1">
                <a:off x="1436320" y="4460573"/>
                <a:ext cx="183392" cy="275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50" name="53 Conector recto"/>
              <p:cNvCxnSpPr>
                <a:stCxn id="141" idx="3"/>
                <a:endCxn id="157" idx="1"/>
              </p:cNvCxnSpPr>
              <p:nvPr/>
            </p:nvCxnSpPr>
            <p:spPr bwMode="auto">
              <a:xfrm>
                <a:off x="1439692" y="4913240"/>
                <a:ext cx="18002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51" name="53 Conector recto"/>
              <p:cNvCxnSpPr>
                <a:stCxn id="154" idx="3"/>
                <a:endCxn id="152" idx="1"/>
              </p:cNvCxnSpPr>
              <p:nvPr/>
            </p:nvCxnSpPr>
            <p:spPr bwMode="auto">
              <a:xfrm>
                <a:off x="2123712" y="3599824"/>
                <a:ext cx="18118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52" name="153 Rectángulo"/>
              <p:cNvSpPr/>
              <p:nvPr/>
            </p:nvSpPr>
            <p:spPr bwMode="auto">
              <a:xfrm>
                <a:off x="2304893" y="3490903"/>
                <a:ext cx="795208" cy="217841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PPM IP</a:t>
                </a:r>
              </a:p>
            </p:txBody>
          </p:sp>
          <p:sp>
            <p:nvSpPr>
              <p:cNvPr id="153" name="21 Rectángulo"/>
              <p:cNvSpPr/>
              <p:nvPr/>
            </p:nvSpPr>
            <p:spPr bwMode="auto">
              <a:xfrm>
                <a:off x="1619753" y="2870912"/>
                <a:ext cx="504000" cy="180032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sp>
            <p:nvSpPr>
              <p:cNvPr id="154" name="21 Rectángulo"/>
              <p:cNvSpPr/>
              <p:nvPr/>
            </p:nvSpPr>
            <p:spPr bwMode="auto">
              <a:xfrm>
                <a:off x="1619712" y="3509364"/>
                <a:ext cx="504000" cy="180920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sp>
            <p:nvSpPr>
              <p:cNvPr id="155" name="21 Rectángulo"/>
              <p:cNvSpPr/>
              <p:nvPr/>
            </p:nvSpPr>
            <p:spPr bwMode="auto">
              <a:xfrm>
                <a:off x="1619753" y="3936633"/>
                <a:ext cx="504000" cy="197160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sp>
            <p:nvSpPr>
              <p:cNvPr id="156" name="21 Rectángulo"/>
              <p:cNvSpPr/>
              <p:nvPr/>
            </p:nvSpPr>
            <p:spPr bwMode="auto">
              <a:xfrm>
                <a:off x="1619712" y="4365674"/>
                <a:ext cx="504000" cy="189798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sp>
            <p:nvSpPr>
              <p:cNvPr id="157" name="21 Rectángulo"/>
              <p:cNvSpPr/>
              <p:nvPr/>
            </p:nvSpPr>
            <p:spPr bwMode="auto">
              <a:xfrm>
                <a:off x="1619712" y="4818341"/>
                <a:ext cx="504000" cy="189798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sp>
            <p:nvSpPr>
              <p:cNvPr id="158" name="21 Rectángulo"/>
              <p:cNvSpPr/>
              <p:nvPr/>
            </p:nvSpPr>
            <p:spPr bwMode="auto">
              <a:xfrm>
                <a:off x="1619753" y="3180105"/>
                <a:ext cx="504000" cy="190242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cxnSp>
            <p:nvCxnSpPr>
              <p:cNvPr id="159" name="53 Conector recto"/>
              <p:cNvCxnSpPr>
                <a:stCxn id="193" idx="3"/>
                <a:endCxn id="180" idx="1"/>
              </p:cNvCxnSpPr>
              <p:nvPr/>
            </p:nvCxnSpPr>
            <p:spPr bwMode="auto">
              <a:xfrm>
                <a:off x="1661762" y="2505903"/>
                <a:ext cx="20997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0" name="53 Conector recto"/>
              <p:cNvCxnSpPr>
                <a:stCxn id="155" idx="3"/>
                <a:endCxn id="167" idx="1"/>
              </p:cNvCxnSpPr>
              <p:nvPr/>
            </p:nvCxnSpPr>
            <p:spPr bwMode="auto">
              <a:xfrm flipV="1">
                <a:off x="2123753" y="4031282"/>
                <a:ext cx="180036" cy="39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1" name="53 Conector recto"/>
              <p:cNvCxnSpPr>
                <a:stCxn id="156" idx="3"/>
                <a:endCxn id="168" idx="1"/>
              </p:cNvCxnSpPr>
              <p:nvPr/>
            </p:nvCxnSpPr>
            <p:spPr bwMode="auto">
              <a:xfrm>
                <a:off x="2123712" y="4460573"/>
                <a:ext cx="180077" cy="231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2" name="53 Conector recto"/>
              <p:cNvCxnSpPr>
                <a:stCxn id="157" idx="3"/>
                <a:endCxn id="169" idx="1"/>
              </p:cNvCxnSpPr>
              <p:nvPr/>
            </p:nvCxnSpPr>
            <p:spPr bwMode="auto">
              <a:xfrm>
                <a:off x="2123712" y="4913240"/>
                <a:ext cx="18118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3" name="53 Conector recto"/>
              <p:cNvCxnSpPr>
                <a:stCxn id="152" idx="3"/>
              </p:cNvCxnSpPr>
              <p:nvPr/>
            </p:nvCxnSpPr>
            <p:spPr bwMode="auto">
              <a:xfrm>
                <a:off x="3100101" y="3599824"/>
                <a:ext cx="1040955" cy="251458"/>
              </a:xfrm>
              <a:prstGeom prst="bentConnector3">
                <a:avLst>
                  <a:gd name="adj1" fmla="val 100098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4" name="53 Conector recto"/>
              <p:cNvCxnSpPr>
                <a:stCxn id="169" idx="3"/>
                <a:endCxn id="206" idx="1"/>
              </p:cNvCxnSpPr>
              <p:nvPr/>
            </p:nvCxnSpPr>
            <p:spPr bwMode="auto">
              <a:xfrm flipV="1">
                <a:off x="3100101" y="3939723"/>
                <a:ext cx="484929" cy="973517"/>
              </a:xfrm>
              <a:prstGeom prst="bentConnector3">
                <a:avLst>
                  <a:gd name="adj1" fmla="val 71606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5" name="53 Conector recto"/>
              <p:cNvCxnSpPr>
                <a:stCxn id="167" idx="3"/>
                <a:endCxn id="206" idx="0"/>
              </p:cNvCxnSpPr>
              <p:nvPr/>
            </p:nvCxnSpPr>
            <p:spPr bwMode="auto">
              <a:xfrm flipV="1">
                <a:off x="3098997" y="3849998"/>
                <a:ext cx="918033" cy="181284"/>
              </a:xfrm>
              <a:prstGeom prst="bentConnector4">
                <a:avLst>
                  <a:gd name="adj1" fmla="val 17133"/>
                  <a:gd name="adj2" fmla="val 197202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66" name="53 Conector recto"/>
              <p:cNvCxnSpPr>
                <a:stCxn id="168" idx="3"/>
                <a:endCxn id="125" idx="0"/>
              </p:cNvCxnSpPr>
              <p:nvPr/>
            </p:nvCxnSpPr>
            <p:spPr bwMode="auto">
              <a:xfrm flipV="1">
                <a:off x="3098997" y="3849998"/>
                <a:ext cx="718509" cy="612888"/>
              </a:xfrm>
              <a:prstGeom prst="bentConnector4">
                <a:avLst>
                  <a:gd name="adj1" fmla="val 36219"/>
                  <a:gd name="adj2" fmla="val 116707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67" name="153 Rectángulo"/>
              <p:cNvSpPr/>
              <p:nvPr/>
            </p:nvSpPr>
            <p:spPr bwMode="auto">
              <a:xfrm>
                <a:off x="2303789" y="3905282"/>
                <a:ext cx="795208" cy="251999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I2C IP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8" name="153 Rectángulo"/>
              <p:cNvSpPr/>
              <p:nvPr/>
            </p:nvSpPr>
            <p:spPr bwMode="auto">
              <a:xfrm>
                <a:off x="2303789" y="4344644"/>
                <a:ext cx="795208" cy="236484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I2C IP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9" name="153 Rectángulo"/>
              <p:cNvSpPr/>
              <p:nvPr/>
            </p:nvSpPr>
            <p:spPr bwMode="auto">
              <a:xfrm>
                <a:off x="2304893" y="4787240"/>
                <a:ext cx="795208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SPI IP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0" name="21 Rectángulo"/>
              <p:cNvSpPr/>
              <p:nvPr/>
            </p:nvSpPr>
            <p:spPr bwMode="auto">
              <a:xfrm>
                <a:off x="1740326" y="2038859"/>
                <a:ext cx="504000" cy="166005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USB</a:t>
                </a:r>
              </a:p>
            </p:txBody>
          </p:sp>
          <p:sp>
            <p:nvSpPr>
              <p:cNvPr id="171" name="65 Rectángulo"/>
              <p:cNvSpPr/>
              <p:nvPr/>
            </p:nvSpPr>
            <p:spPr bwMode="auto">
              <a:xfrm>
                <a:off x="1687431" y="1534787"/>
                <a:ext cx="609789" cy="324036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Gimbal</a:t>
                </a:r>
              </a:p>
            </p:txBody>
          </p:sp>
          <p:sp>
            <p:nvSpPr>
              <p:cNvPr id="172" name="65 Rectángulo"/>
              <p:cNvSpPr/>
              <p:nvPr/>
            </p:nvSpPr>
            <p:spPr bwMode="auto">
              <a:xfrm>
                <a:off x="2405439" y="1534788"/>
                <a:ext cx="474373" cy="324036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Wi-Fi</a:t>
                </a:r>
              </a:p>
            </p:txBody>
          </p:sp>
          <p:cxnSp>
            <p:nvCxnSpPr>
              <p:cNvPr id="173" name="53 Conector recto"/>
              <p:cNvCxnSpPr>
                <a:stCxn id="170" idx="2"/>
              </p:cNvCxnSpPr>
              <p:nvPr/>
            </p:nvCxnSpPr>
            <p:spPr bwMode="auto">
              <a:xfrm>
                <a:off x="1992326" y="2204864"/>
                <a:ext cx="0" cy="18002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74" name="53 Conector recto"/>
              <p:cNvCxnSpPr>
                <a:stCxn id="132" idx="2"/>
                <a:endCxn id="170" idx="1"/>
              </p:cNvCxnSpPr>
              <p:nvPr/>
            </p:nvCxnSpPr>
            <p:spPr bwMode="auto">
              <a:xfrm rot="16200000" flipH="1">
                <a:off x="1373372" y="1754908"/>
                <a:ext cx="263038" cy="470870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75" name="53 Conector recto"/>
              <p:cNvCxnSpPr>
                <a:stCxn id="172" idx="2"/>
                <a:endCxn id="170" idx="3"/>
              </p:cNvCxnSpPr>
              <p:nvPr/>
            </p:nvCxnSpPr>
            <p:spPr bwMode="auto">
              <a:xfrm rot="5400000">
                <a:off x="2311957" y="1791193"/>
                <a:ext cx="263038" cy="398300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76" name="21 Rectángulo"/>
              <p:cNvSpPr/>
              <p:nvPr/>
            </p:nvSpPr>
            <p:spPr bwMode="auto">
              <a:xfrm>
                <a:off x="3059888" y="2038860"/>
                <a:ext cx="504000" cy="166004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SDIO</a:t>
                </a:r>
              </a:p>
            </p:txBody>
          </p:sp>
          <p:cxnSp>
            <p:nvCxnSpPr>
              <p:cNvPr id="177" name="53 Conector recto"/>
              <p:cNvCxnSpPr>
                <a:stCxn id="176" idx="2"/>
              </p:cNvCxnSpPr>
              <p:nvPr/>
            </p:nvCxnSpPr>
            <p:spPr bwMode="auto">
              <a:xfrm>
                <a:off x="3311888" y="2204864"/>
                <a:ext cx="0" cy="18002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78" name="53 Conector recto"/>
              <p:cNvCxnSpPr>
                <a:stCxn id="153" idx="3"/>
              </p:cNvCxnSpPr>
              <p:nvPr/>
            </p:nvCxnSpPr>
            <p:spPr bwMode="auto">
              <a:xfrm>
                <a:off x="2123753" y="2960928"/>
                <a:ext cx="2241208" cy="871054"/>
              </a:xfrm>
              <a:prstGeom prst="bentConnector3">
                <a:avLst>
                  <a:gd name="adj1" fmla="val 99937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79" name="153 Rectángulo"/>
              <p:cNvSpPr/>
              <p:nvPr/>
            </p:nvSpPr>
            <p:spPr bwMode="auto">
              <a:xfrm>
                <a:off x="3583490" y="4200260"/>
                <a:ext cx="1096521" cy="576048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MicroBlaze 0</a:t>
                </a:r>
              </a:p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Data Mining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0" name="16 Rectángulo"/>
              <p:cNvSpPr/>
              <p:nvPr/>
            </p:nvSpPr>
            <p:spPr bwMode="auto">
              <a:xfrm>
                <a:off x="1871741" y="2388894"/>
                <a:ext cx="5580592" cy="234018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AMBA Interconnect </a:t>
                </a:r>
              </a:p>
            </p:txBody>
          </p:sp>
          <p:sp>
            <p:nvSpPr>
              <p:cNvPr id="181" name="153 Rectángulo"/>
              <p:cNvSpPr/>
              <p:nvPr/>
            </p:nvSpPr>
            <p:spPr bwMode="auto">
              <a:xfrm>
                <a:off x="5751939" y="3176972"/>
                <a:ext cx="800281" cy="303741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DPRAM 1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82" name="53 Conector recto"/>
              <p:cNvCxnSpPr>
                <a:endCxn id="181" idx="2"/>
              </p:cNvCxnSpPr>
              <p:nvPr/>
            </p:nvCxnSpPr>
            <p:spPr bwMode="auto">
              <a:xfrm flipV="1">
                <a:off x="6152080" y="3480713"/>
                <a:ext cx="0" cy="37056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83" name="153 Rectángulo"/>
              <p:cNvSpPr/>
              <p:nvPr/>
            </p:nvSpPr>
            <p:spPr bwMode="auto">
              <a:xfrm>
                <a:off x="6496654" y="4308035"/>
                <a:ext cx="795208" cy="358899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I2C IP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84" name="53 Conector recto"/>
              <p:cNvCxnSpPr>
                <a:stCxn id="189" idx="3"/>
                <a:endCxn id="183" idx="1"/>
              </p:cNvCxnSpPr>
              <p:nvPr/>
            </p:nvCxnSpPr>
            <p:spPr bwMode="auto">
              <a:xfrm flipV="1">
                <a:off x="6283790" y="4487485"/>
                <a:ext cx="212864" cy="8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85" name="53 Conector recto"/>
              <p:cNvCxnSpPr>
                <a:stCxn id="183" idx="2"/>
                <a:endCxn id="186" idx="0"/>
              </p:cNvCxnSpPr>
              <p:nvPr/>
            </p:nvCxnSpPr>
            <p:spPr bwMode="auto">
              <a:xfrm>
                <a:off x="6894258" y="4666934"/>
                <a:ext cx="0" cy="35444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86" name="21 Rectángulo"/>
              <p:cNvSpPr/>
              <p:nvPr/>
            </p:nvSpPr>
            <p:spPr bwMode="auto">
              <a:xfrm>
                <a:off x="6642258" y="5021378"/>
                <a:ext cx="504000" cy="243826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cxnSp>
            <p:nvCxnSpPr>
              <p:cNvPr id="187" name="53 Conector recto"/>
              <p:cNvCxnSpPr>
                <a:stCxn id="186" idx="2"/>
                <a:endCxn id="139" idx="0"/>
              </p:cNvCxnSpPr>
              <p:nvPr/>
            </p:nvCxnSpPr>
            <p:spPr bwMode="auto">
              <a:xfrm>
                <a:off x="6894258" y="5265204"/>
                <a:ext cx="0" cy="1531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88" name="53 Conector recto"/>
              <p:cNvCxnSpPr>
                <a:endCxn id="153" idx="3"/>
              </p:cNvCxnSpPr>
              <p:nvPr/>
            </p:nvCxnSpPr>
            <p:spPr bwMode="auto">
              <a:xfrm rot="10800000">
                <a:off x="2123753" y="2960928"/>
                <a:ext cx="3492364" cy="871054"/>
              </a:xfrm>
              <a:prstGeom prst="bentConnector3">
                <a:avLst>
                  <a:gd name="adj1" fmla="val 89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89" name="153 Rectángulo"/>
              <p:cNvSpPr/>
              <p:nvPr/>
            </p:nvSpPr>
            <p:spPr bwMode="auto">
              <a:xfrm>
                <a:off x="5148064" y="4200261"/>
                <a:ext cx="1135726" cy="576048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MicroBlaze 1</a:t>
                </a:r>
              </a:p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Flight Control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7 Rectángulo"/>
              <p:cNvSpPr/>
              <p:nvPr/>
            </p:nvSpPr>
            <p:spPr bwMode="auto">
              <a:xfrm>
                <a:off x="6147953" y="1470776"/>
                <a:ext cx="1124334" cy="239852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A9 Core 1</a:t>
                </a:r>
                <a:endParaRPr kumimoji="0" lang="en-GB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91" name="53 Conector recto"/>
              <p:cNvCxnSpPr/>
              <p:nvPr/>
            </p:nvCxnSpPr>
            <p:spPr bwMode="auto">
              <a:xfrm flipV="1">
                <a:off x="5851790" y="2622912"/>
                <a:ext cx="0" cy="55406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92" name="53 Conector recto"/>
              <p:cNvCxnSpPr>
                <a:stCxn id="195" idx="3"/>
              </p:cNvCxnSpPr>
              <p:nvPr/>
            </p:nvCxnSpPr>
            <p:spPr bwMode="auto">
              <a:xfrm>
                <a:off x="3100101" y="3275226"/>
                <a:ext cx="1183867" cy="576056"/>
              </a:xfrm>
              <a:prstGeom prst="bentConnector3">
                <a:avLst>
                  <a:gd name="adj1" fmla="val 98677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93" name="21 Rectángulo"/>
              <p:cNvSpPr/>
              <p:nvPr/>
            </p:nvSpPr>
            <p:spPr bwMode="auto">
              <a:xfrm>
                <a:off x="1157762" y="2410787"/>
                <a:ext cx="504000" cy="190232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GPIO</a:t>
                </a:r>
              </a:p>
            </p:txBody>
          </p:sp>
          <p:cxnSp>
            <p:nvCxnSpPr>
              <p:cNvPr id="194" name="53 Conector recto"/>
              <p:cNvCxnSpPr>
                <a:stCxn id="142" idx="3"/>
                <a:endCxn id="193" idx="1"/>
              </p:cNvCxnSpPr>
              <p:nvPr/>
            </p:nvCxnSpPr>
            <p:spPr bwMode="auto">
              <a:xfrm>
                <a:off x="943603" y="2420908"/>
                <a:ext cx="214159" cy="8499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95" name="153 Rectángulo"/>
              <p:cNvSpPr/>
              <p:nvPr/>
            </p:nvSpPr>
            <p:spPr bwMode="auto">
              <a:xfrm>
                <a:off x="2304893" y="3156984"/>
                <a:ext cx="795208" cy="236484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UART IP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96" name="53 Conector recto"/>
              <p:cNvCxnSpPr>
                <a:stCxn id="195" idx="1"/>
                <a:endCxn id="158" idx="3"/>
              </p:cNvCxnSpPr>
              <p:nvPr/>
            </p:nvCxnSpPr>
            <p:spPr bwMode="auto">
              <a:xfrm flipH="1">
                <a:off x="2123753" y="3275226"/>
                <a:ext cx="18114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97" name="67 Rectángulo"/>
              <p:cNvSpPr/>
              <p:nvPr/>
            </p:nvSpPr>
            <p:spPr bwMode="auto">
              <a:xfrm>
                <a:off x="3757453" y="1534787"/>
                <a:ext cx="837061" cy="324036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DDR-RAM</a:t>
                </a:r>
              </a:p>
            </p:txBody>
          </p:sp>
          <p:cxnSp>
            <p:nvCxnSpPr>
              <p:cNvPr id="198" name="53 Conector recto"/>
              <p:cNvCxnSpPr>
                <a:stCxn id="197" idx="2"/>
                <a:endCxn id="199" idx="0"/>
              </p:cNvCxnSpPr>
              <p:nvPr/>
            </p:nvCxnSpPr>
            <p:spPr bwMode="auto">
              <a:xfrm>
                <a:off x="4175984" y="1858823"/>
                <a:ext cx="0" cy="18003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99" name="21 Rectángulo"/>
              <p:cNvSpPr/>
              <p:nvPr/>
            </p:nvSpPr>
            <p:spPr bwMode="auto">
              <a:xfrm>
                <a:off x="3923984" y="2038860"/>
                <a:ext cx="504000" cy="166004"/>
              </a:xfrm>
              <a:prstGeom prst="rect">
                <a:avLst/>
              </a:prstGeom>
              <a:gradFill flip="none" rotWithShape="1">
                <a:gsLst>
                  <a:gs pos="0">
                    <a:srgbClr val="F00000">
                      <a:tint val="66000"/>
                      <a:satMod val="160000"/>
                    </a:srgbClr>
                  </a:gs>
                  <a:gs pos="50000">
                    <a:srgbClr val="F00000">
                      <a:tint val="44500"/>
                      <a:satMod val="160000"/>
                    </a:srgbClr>
                  </a:gs>
                  <a:gs pos="100000">
                    <a:srgbClr val="F0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DDR</a:t>
                </a:r>
              </a:p>
            </p:txBody>
          </p:sp>
          <p:cxnSp>
            <p:nvCxnSpPr>
              <p:cNvPr id="200" name="53 Conector recto"/>
              <p:cNvCxnSpPr>
                <a:stCxn id="199" idx="2"/>
              </p:cNvCxnSpPr>
              <p:nvPr/>
            </p:nvCxnSpPr>
            <p:spPr bwMode="auto">
              <a:xfrm>
                <a:off x="4175984" y="2204864"/>
                <a:ext cx="0" cy="18002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01" name="16 Rectángulo"/>
              <p:cNvSpPr/>
              <p:nvPr/>
            </p:nvSpPr>
            <p:spPr bwMode="auto">
              <a:xfrm>
                <a:off x="4843599" y="1948841"/>
                <a:ext cx="2428688" cy="184015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L2 Cache</a:t>
                </a:r>
              </a:p>
            </p:txBody>
          </p:sp>
          <p:sp>
            <p:nvSpPr>
              <p:cNvPr id="202" name="16 Rectángulo"/>
              <p:cNvSpPr/>
              <p:nvPr/>
            </p:nvSpPr>
            <p:spPr bwMode="auto">
              <a:xfrm>
                <a:off x="4843599" y="1736812"/>
                <a:ext cx="1124334" cy="180020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L1 Cache</a:t>
                </a:r>
              </a:p>
            </p:txBody>
          </p:sp>
          <p:sp>
            <p:nvSpPr>
              <p:cNvPr id="203" name="16 Rectángulo"/>
              <p:cNvSpPr/>
              <p:nvPr/>
            </p:nvSpPr>
            <p:spPr bwMode="auto">
              <a:xfrm>
                <a:off x="6145566" y="1736812"/>
                <a:ext cx="1124334" cy="180020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L1 Cache</a:t>
                </a:r>
              </a:p>
            </p:txBody>
          </p:sp>
          <p:sp>
            <p:nvSpPr>
              <p:cNvPr id="204" name="153 Rectángulo"/>
              <p:cNvSpPr/>
              <p:nvPr/>
            </p:nvSpPr>
            <p:spPr bwMode="auto">
              <a:xfrm>
                <a:off x="5419790" y="3849998"/>
                <a:ext cx="864000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AXI Bus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05" name="53 Conector recto"/>
              <p:cNvCxnSpPr>
                <a:stCxn id="189" idx="0"/>
              </p:cNvCxnSpPr>
              <p:nvPr/>
            </p:nvCxnSpPr>
            <p:spPr bwMode="auto">
              <a:xfrm flipV="1">
                <a:off x="5715927" y="4031282"/>
                <a:ext cx="0" cy="16897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06" name="153 Rectángulo"/>
              <p:cNvSpPr/>
              <p:nvPr/>
            </p:nvSpPr>
            <p:spPr bwMode="auto">
              <a:xfrm>
                <a:off x="3585030" y="3849998"/>
                <a:ext cx="864000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AXI Bus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07" name="53 Conector recto"/>
              <p:cNvCxnSpPr>
                <a:stCxn id="179" idx="0"/>
              </p:cNvCxnSpPr>
              <p:nvPr/>
            </p:nvCxnSpPr>
            <p:spPr bwMode="auto">
              <a:xfrm flipH="1" flipV="1">
                <a:off x="4131750" y="4029448"/>
                <a:ext cx="1" cy="17081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08" name="153 Rectángulo"/>
              <p:cNvSpPr/>
              <p:nvPr/>
            </p:nvSpPr>
            <p:spPr bwMode="auto">
              <a:xfrm>
                <a:off x="5288079" y="4941168"/>
                <a:ext cx="864000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I/D RAM</a:t>
                </a:r>
              </a:p>
            </p:txBody>
          </p:sp>
          <p:sp>
            <p:nvSpPr>
              <p:cNvPr id="209" name="153 Rectángulo"/>
              <p:cNvSpPr/>
              <p:nvPr/>
            </p:nvSpPr>
            <p:spPr bwMode="auto">
              <a:xfrm>
                <a:off x="3704403" y="4938861"/>
                <a:ext cx="864000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I/D RAM</a:t>
                </a:r>
              </a:p>
            </p:txBody>
          </p:sp>
          <p:cxnSp>
            <p:nvCxnSpPr>
              <p:cNvPr id="210" name="53 Conector recto"/>
              <p:cNvCxnSpPr>
                <a:stCxn id="209" idx="0"/>
                <a:endCxn id="179" idx="2"/>
              </p:cNvCxnSpPr>
              <p:nvPr/>
            </p:nvCxnSpPr>
            <p:spPr bwMode="auto">
              <a:xfrm flipH="1" flipV="1">
                <a:off x="4131751" y="4776308"/>
                <a:ext cx="4652" cy="16255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211" name="53 Conector recto"/>
              <p:cNvCxnSpPr>
                <a:stCxn id="208" idx="0"/>
                <a:endCxn id="189" idx="2"/>
              </p:cNvCxnSpPr>
              <p:nvPr/>
            </p:nvCxnSpPr>
            <p:spPr bwMode="auto">
              <a:xfrm flipH="1" flipV="1">
                <a:off x="5715927" y="4776309"/>
                <a:ext cx="4152" cy="1648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122" name="21 Rectángulo"/>
            <p:cNvSpPr/>
            <p:nvPr/>
          </p:nvSpPr>
          <p:spPr bwMode="auto">
            <a:xfrm>
              <a:off x="1029804" y="3069000"/>
              <a:ext cx="612067" cy="360000"/>
            </a:xfrm>
            <a:prstGeom prst="rect">
              <a:avLst/>
            </a:prstGeom>
            <a:gradFill flip="none" rotWithShape="1">
              <a:gsLst>
                <a:gs pos="0">
                  <a:srgbClr val="0078F0">
                    <a:tint val="50000"/>
                    <a:satMod val="300000"/>
                  </a:srgbClr>
                </a:gs>
                <a:gs pos="35000">
                  <a:srgbClr val="0078F0">
                    <a:tint val="37000"/>
                    <a:satMod val="300000"/>
                  </a:srgbClr>
                </a:gs>
                <a:gs pos="100000">
                  <a:srgbClr val="0078F0">
                    <a:tint val="15000"/>
                    <a:satMod val="350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0078F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97D"/>
                </a:buClr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Debug</a:t>
              </a:r>
              <a:b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1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dirty="0" smtClean="0"/>
              <a:t> State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1525D-C887-44CA-9A77-34C504D5D24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9A2B99-DED1-4ED1-BD69-D096A10839B3}" type="datetime4">
              <a:rPr lang="en-US" smtClean="0"/>
              <a:t>March 7, 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Safety</a:t>
            </a:r>
            <a:r>
              <a:rPr lang="de-DE" dirty="0" smtClean="0"/>
              <a:t>-Critical Part </a:t>
            </a:r>
            <a:r>
              <a:rPr lang="de-DE" dirty="0" err="1" smtClean="0"/>
              <a:t>simplified</a:t>
            </a:r>
            <a:endParaRPr lang="de-DE" dirty="0"/>
          </a:p>
        </p:txBody>
      </p:sp>
      <p:cxnSp>
        <p:nvCxnSpPr>
          <p:cNvPr id="17" name="9 Conector angular"/>
          <p:cNvCxnSpPr/>
          <p:nvPr/>
        </p:nvCxnSpPr>
        <p:spPr bwMode="auto">
          <a:xfrm rot="10800000">
            <a:off x="6112004" y="1926653"/>
            <a:ext cx="2185569" cy="1097114"/>
          </a:xfrm>
          <a:prstGeom prst="bentConnector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8" name="Gruppieren 127"/>
          <p:cNvGrpSpPr/>
          <p:nvPr/>
        </p:nvGrpSpPr>
        <p:grpSpPr>
          <a:xfrm>
            <a:off x="1367644" y="1944894"/>
            <a:ext cx="6572523" cy="2909469"/>
            <a:chOff x="1367644" y="1944894"/>
            <a:chExt cx="6572523" cy="2909469"/>
          </a:xfrm>
        </p:grpSpPr>
        <p:grpSp>
          <p:nvGrpSpPr>
            <p:cNvPr id="126" name="Gruppieren 125"/>
            <p:cNvGrpSpPr/>
            <p:nvPr/>
          </p:nvGrpSpPr>
          <p:grpSpPr>
            <a:xfrm>
              <a:off x="1367644" y="2263997"/>
              <a:ext cx="6572523" cy="2590366"/>
              <a:chOff x="296682" y="2443175"/>
              <a:chExt cx="6572523" cy="2590366"/>
            </a:xfrm>
          </p:grpSpPr>
          <p:sp>
            <p:nvSpPr>
              <p:cNvPr id="13" name="153 Rectángulo"/>
              <p:cNvSpPr/>
              <p:nvPr/>
            </p:nvSpPr>
            <p:spPr bwMode="auto">
              <a:xfrm>
                <a:off x="4325711" y="4066022"/>
                <a:ext cx="396063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75000"/>
                    </a:srgbClr>
                  </a:gs>
                  <a:gs pos="50000">
                    <a:srgbClr val="FF8800">
                      <a:lumMod val="60000"/>
                      <a:lumOff val="40000"/>
                    </a:srgbClr>
                  </a:gs>
                  <a:gs pos="100000">
                    <a:srgbClr val="FF8800">
                      <a:lumMod val="40000"/>
                      <a:lumOff val="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endParaRPr kumimoji="0" lang="en-GB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153 Rectángulo"/>
              <p:cNvSpPr/>
              <p:nvPr/>
            </p:nvSpPr>
            <p:spPr bwMode="auto">
              <a:xfrm>
                <a:off x="3118038" y="4402249"/>
                <a:ext cx="900100" cy="358899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75000"/>
                    </a:srgbClr>
                  </a:gs>
                  <a:gs pos="50000">
                    <a:srgbClr val="FF8800">
                      <a:lumMod val="60000"/>
                      <a:lumOff val="40000"/>
                    </a:srgbClr>
                  </a:gs>
                  <a:gs pos="100000">
                    <a:srgbClr val="FF8800">
                      <a:lumMod val="40000"/>
                      <a:lumOff val="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PPM decoding </a:t>
                </a:r>
                <a:br>
                  <a:rPr kumimoji="0" lang="en-GB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</a:br>
                <a:r>
                  <a:rPr kumimoji="0" lang="en-GB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IP core</a:t>
                </a:r>
                <a:endParaRPr kumimoji="0" lang="en-GB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17 Rectángulo"/>
              <p:cNvSpPr/>
              <p:nvPr/>
            </p:nvSpPr>
            <p:spPr bwMode="auto">
              <a:xfrm>
                <a:off x="1733446" y="2665637"/>
                <a:ext cx="3774658" cy="2367904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51000">
                    <a:srgbClr val="FFFFFF">
                      <a:lumMod val="75000"/>
                    </a:srgbClr>
                  </a:gs>
                  <a:gs pos="100000">
                    <a:srgbClr val="FFFFFF">
                      <a:lumMod val="85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Programming Logic</a:t>
                </a:r>
              </a:p>
            </p:txBody>
          </p:sp>
          <p:cxnSp>
            <p:nvCxnSpPr>
              <p:cNvPr id="25" name="53 Conector recto"/>
              <p:cNvCxnSpPr>
                <a:stCxn id="67" idx="3"/>
                <a:endCxn id="28" idx="1"/>
              </p:cNvCxnSpPr>
              <p:nvPr/>
            </p:nvCxnSpPr>
            <p:spPr bwMode="auto">
              <a:xfrm flipV="1">
                <a:off x="3059410" y="3947316"/>
                <a:ext cx="144438" cy="311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26" name="53 Conector recto"/>
              <p:cNvCxnSpPr>
                <a:stCxn id="28" idx="3"/>
                <a:endCxn id="77" idx="1"/>
              </p:cNvCxnSpPr>
              <p:nvPr/>
            </p:nvCxnSpPr>
            <p:spPr bwMode="auto">
              <a:xfrm>
                <a:off x="3995936" y="3947316"/>
                <a:ext cx="176583" cy="8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7" name="21 Rectángulo"/>
              <p:cNvSpPr/>
              <p:nvPr/>
            </p:nvSpPr>
            <p:spPr bwMode="auto">
              <a:xfrm>
                <a:off x="5753081" y="3763307"/>
                <a:ext cx="1116124" cy="368015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Motor Drivers</a:t>
                </a:r>
              </a:p>
            </p:txBody>
          </p:sp>
          <p:sp>
            <p:nvSpPr>
              <p:cNvPr id="28" name="153 Rectángulo"/>
              <p:cNvSpPr/>
              <p:nvPr/>
            </p:nvSpPr>
            <p:spPr bwMode="auto">
              <a:xfrm>
                <a:off x="3203848" y="3795445"/>
                <a:ext cx="792088" cy="303741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DPRAM 0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22 Rectángulo"/>
              <p:cNvSpPr/>
              <p:nvPr/>
            </p:nvSpPr>
            <p:spPr bwMode="auto">
              <a:xfrm>
                <a:off x="296683" y="4412581"/>
                <a:ext cx="1116124" cy="395725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Battery Guards</a:t>
                </a:r>
              </a:p>
            </p:txBody>
          </p:sp>
          <p:sp>
            <p:nvSpPr>
              <p:cNvPr id="31" name="19 Rectángulo"/>
              <p:cNvSpPr/>
              <p:nvPr/>
            </p:nvSpPr>
            <p:spPr bwMode="auto">
              <a:xfrm>
                <a:off x="296683" y="3548486"/>
                <a:ext cx="1112752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MPU9150</a:t>
                </a:r>
              </a:p>
            </p:txBody>
          </p:sp>
          <p:sp>
            <p:nvSpPr>
              <p:cNvPr id="32" name="20 Rectángulo"/>
              <p:cNvSpPr/>
              <p:nvPr/>
            </p:nvSpPr>
            <p:spPr bwMode="auto">
              <a:xfrm>
                <a:off x="296683" y="3980534"/>
                <a:ext cx="1112752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MPL3115A2</a:t>
                </a:r>
              </a:p>
            </p:txBody>
          </p:sp>
          <p:sp>
            <p:nvSpPr>
              <p:cNvPr id="33" name="22 Rectángulo"/>
              <p:cNvSpPr/>
              <p:nvPr/>
            </p:nvSpPr>
            <p:spPr bwMode="auto">
              <a:xfrm>
                <a:off x="296683" y="3116438"/>
                <a:ext cx="1112752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0078F0">
                      <a:tint val="50000"/>
                      <a:satMod val="300000"/>
                    </a:srgbClr>
                  </a:gs>
                  <a:gs pos="35000">
                    <a:srgbClr val="0078F0">
                      <a:tint val="37000"/>
                      <a:satMod val="300000"/>
                    </a:srgbClr>
                  </a:gs>
                  <a:gs pos="100000">
                    <a:srgbClr val="0078F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0078F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RC</a:t>
                </a:r>
                <a:b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Receiver</a:t>
                </a:r>
              </a:p>
            </p:txBody>
          </p:sp>
          <p:cxnSp>
            <p:nvCxnSpPr>
              <p:cNvPr id="34" name="53 Conector recto"/>
              <p:cNvCxnSpPr>
                <a:stCxn id="33" idx="3"/>
              </p:cNvCxnSpPr>
              <p:nvPr/>
            </p:nvCxnSpPr>
            <p:spPr bwMode="auto">
              <a:xfrm>
                <a:off x="1409435" y="3296438"/>
                <a:ext cx="553454" cy="474793"/>
              </a:xfrm>
              <a:prstGeom prst="bentConnector3">
                <a:avLst>
                  <a:gd name="adj1" fmla="val 71739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5" name="53 Conector recto"/>
              <p:cNvCxnSpPr>
                <a:stCxn id="33" idx="1"/>
                <a:endCxn id="67" idx="0"/>
              </p:cNvCxnSpPr>
              <p:nvPr/>
            </p:nvCxnSpPr>
            <p:spPr bwMode="auto">
              <a:xfrm rot="10800000" flipH="1" flipV="1">
                <a:off x="296682" y="3296437"/>
                <a:ext cx="2214467" cy="365967"/>
              </a:xfrm>
              <a:prstGeom prst="bentConnector4">
                <a:avLst>
                  <a:gd name="adj1" fmla="val -10323"/>
                  <a:gd name="adj2" fmla="val -85405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6" name="53 Conector recto"/>
              <p:cNvCxnSpPr>
                <a:stCxn id="31" idx="3"/>
              </p:cNvCxnSpPr>
              <p:nvPr/>
            </p:nvCxnSpPr>
            <p:spPr bwMode="auto">
              <a:xfrm>
                <a:off x="1409435" y="3728486"/>
                <a:ext cx="553454" cy="11512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7" name="53 Conector recto"/>
              <p:cNvCxnSpPr>
                <a:stCxn id="32" idx="3"/>
              </p:cNvCxnSpPr>
              <p:nvPr/>
            </p:nvCxnSpPr>
            <p:spPr bwMode="auto">
              <a:xfrm flipV="1">
                <a:off x="1409435" y="4066022"/>
                <a:ext cx="553454" cy="94512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8" name="53 Conector recto"/>
              <p:cNvCxnSpPr>
                <a:stCxn id="29" idx="3"/>
              </p:cNvCxnSpPr>
              <p:nvPr/>
            </p:nvCxnSpPr>
            <p:spPr bwMode="auto">
              <a:xfrm flipV="1">
                <a:off x="1412807" y="4155748"/>
                <a:ext cx="550082" cy="454696"/>
              </a:xfrm>
              <a:prstGeom prst="bentConnector3">
                <a:avLst>
                  <a:gd name="adj1" fmla="val 73331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7" name="153 Rectángulo"/>
              <p:cNvSpPr/>
              <p:nvPr/>
            </p:nvSpPr>
            <p:spPr bwMode="auto">
              <a:xfrm>
                <a:off x="1962889" y="3662405"/>
                <a:ext cx="1096521" cy="576048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MicroBlaze 0</a:t>
                </a:r>
              </a:p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Data Mining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153 Rectángulo"/>
              <p:cNvSpPr/>
              <p:nvPr/>
            </p:nvSpPr>
            <p:spPr bwMode="auto">
              <a:xfrm>
                <a:off x="4340241" y="3058002"/>
                <a:ext cx="800281" cy="303741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DPRAM 1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0" name="53 Conector recto"/>
              <p:cNvCxnSpPr>
                <a:stCxn id="77" idx="0"/>
                <a:endCxn id="69" idx="2"/>
              </p:cNvCxnSpPr>
              <p:nvPr/>
            </p:nvCxnSpPr>
            <p:spPr bwMode="auto">
              <a:xfrm flipV="1">
                <a:off x="4740382" y="3361743"/>
                <a:ext cx="0" cy="29834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72" name="53 Conector recto"/>
              <p:cNvCxnSpPr>
                <a:stCxn id="77" idx="3"/>
                <a:endCxn id="27" idx="1"/>
              </p:cNvCxnSpPr>
              <p:nvPr/>
            </p:nvCxnSpPr>
            <p:spPr bwMode="auto">
              <a:xfrm flipV="1">
                <a:off x="5308245" y="3947315"/>
                <a:ext cx="444836" cy="80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77" name="153 Rectángulo"/>
              <p:cNvSpPr/>
              <p:nvPr/>
            </p:nvSpPr>
            <p:spPr bwMode="auto">
              <a:xfrm>
                <a:off x="4172519" y="3660092"/>
                <a:ext cx="1135726" cy="576048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MicroBlaze 1</a:t>
                </a:r>
              </a:p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Flight Control</a:t>
                </a:r>
                <a:endParaRPr kumimoji="0" lang="en-GB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153 Rectángulo"/>
              <p:cNvSpPr/>
              <p:nvPr/>
            </p:nvSpPr>
            <p:spPr bwMode="auto">
              <a:xfrm>
                <a:off x="4308382" y="4491973"/>
                <a:ext cx="864000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I/D RAM</a:t>
                </a:r>
              </a:p>
            </p:txBody>
          </p:sp>
          <p:sp>
            <p:nvSpPr>
              <p:cNvPr id="97" name="153 Rectángulo"/>
              <p:cNvSpPr/>
              <p:nvPr/>
            </p:nvSpPr>
            <p:spPr bwMode="auto">
              <a:xfrm>
                <a:off x="2078908" y="4491973"/>
                <a:ext cx="864000" cy="179450"/>
              </a:xfrm>
              <a:prstGeom prst="rect">
                <a:avLst/>
              </a:prstGeom>
              <a:gradFill flip="none" rotWithShape="1">
                <a:gsLst>
                  <a:gs pos="0">
                    <a:srgbClr val="FF8800">
                      <a:lumMod val="60000"/>
                      <a:lumOff val="40000"/>
                    </a:srgbClr>
                  </a:gs>
                  <a:gs pos="35000">
                    <a:srgbClr val="FF8800">
                      <a:tint val="37000"/>
                      <a:satMod val="300000"/>
                    </a:srgbClr>
                  </a:gs>
                  <a:gs pos="100000">
                    <a:srgbClr val="FF8800">
                      <a:tint val="15000"/>
                      <a:satMod val="35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FF88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lvl="0" indent="-88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197D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I/D RAM</a:t>
                </a:r>
              </a:p>
            </p:txBody>
          </p:sp>
          <p:cxnSp>
            <p:nvCxnSpPr>
              <p:cNvPr id="98" name="53 Conector recto"/>
              <p:cNvCxnSpPr>
                <a:stCxn id="97" idx="0"/>
                <a:endCxn id="67" idx="2"/>
              </p:cNvCxnSpPr>
              <p:nvPr/>
            </p:nvCxnSpPr>
            <p:spPr bwMode="auto">
              <a:xfrm flipV="1">
                <a:off x="2510908" y="4238453"/>
                <a:ext cx="242" cy="25352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99" name="53 Conector recto"/>
              <p:cNvCxnSpPr>
                <a:stCxn id="96" idx="0"/>
                <a:endCxn id="77" idx="2"/>
              </p:cNvCxnSpPr>
              <p:nvPr/>
            </p:nvCxnSpPr>
            <p:spPr bwMode="auto">
              <a:xfrm flipV="1">
                <a:off x="4740382" y="4236140"/>
                <a:ext cx="0" cy="25583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23" name="53 Conector recto"/>
              <p:cNvCxnSpPr>
                <a:stCxn id="69" idx="0"/>
              </p:cNvCxnSpPr>
              <p:nvPr/>
            </p:nvCxnSpPr>
            <p:spPr bwMode="auto">
              <a:xfrm flipH="1" flipV="1">
                <a:off x="4740381" y="2443175"/>
                <a:ext cx="1" cy="61482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127" name="Textfeld 126"/>
            <p:cNvSpPr txBox="1"/>
            <p:nvPr/>
          </p:nvSpPr>
          <p:spPr>
            <a:xfrm>
              <a:off x="4758009" y="1944894"/>
              <a:ext cx="2106667" cy="3103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de-DE" sz="1200" kern="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200" kern="0" dirty="0" smtClean="0">
                  <a:solidFill>
                    <a:schemeClr val="tx1"/>
                  </a:solidFill>
                </a:rPr>
                <a:t> ARM Processing System</a:t>
              </a:r>
            </a:p>
          </p:txBody>
        </p:sp>
      </p:grpSp>
      <p:sp>
        <p:nvSpPr>
          <p:cNvPr id="3" name="Geschweifte Klammer links 2"/>
          <p:cNvSpPr/>
          <p:nvPr/>
        </p:nvSpPr>
        <p:spPr bwMode="auto">
          <a:xfrm rot="16200000">
            <a:off x="4603529" y="3489525"/>
            <a:ext cx="206001" cy="334535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88900" marR="0" indent="-8890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Arial" pitchFamily="34" charset="0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33851" y="5338641"/>
            <a:ext cx="3345356" cy="52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kern="0" dirty="0" err="1" smtClean="0"/>
              <a:t>One</a:t>
            </a:r>
            <a:r>
              <a:rPr lang="de-DE" kern="0" dirty="0" smtClean="0"/>
              <a:t> MicroBlaze </a:t>
            </a:r>
            <a:r>
              <a:rPr lang="de-DE" kern="0" dirty="0" err="1" smtClean="0"/>
              <a:t>has</a:t>
            </a:r>
            <a:r>
              <a:rPr lang="de-DE" kern="0" dirty="0" smtClean="0"/>
              <a:t> </a:t>
            </a:r>
            <a:r>
              <a:rPr lang="de-DE" kern="0" dirty="0" err="1" smtClean="0"/>
              <a:t>enough</a:t>
            </a:r>
            <a:r>
              <a:rPr lang="de-DE" kern="0" dirty="0" smtClean="0"/>
              <a:t> </a:t>
            </a:r>
            <a:r>
              <a:rPr lang="de-DE" kern="0" dirty="0" err="1" smtClean="0"/>
              <a:t>performance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process</a:t>
            </a:r>
            <a:r>
              <a:rPr lang="de-DE" kern="0" dirty="0" smtClean="0"/>
              <a:t> </a:t>
            </a:r>
            <a:r>
              <a:rPr lang="de-DE" kern="0" dirty="0" err="1" smtClean="0"/>
              <a:t>both</a:t>
            </a:r>
            <a:r>
              <a:rPr lang="de-DE" kern="0" dirty="0" smtClean="0"/>
              <a:t> </a:t>
            </a:r>
            <a:r>
              <a:rPr lang="de-DE" kern="0" dirty="0" err="1" smtClean="0"/>
              <a:t>tasks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37876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State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1525D-C887-44CA-9A77-34C504D5D24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8304057" y="6656388"/>
            <a:ext cx="755650" cy="144462"/>
          </a:xfrm>
        </p:spPr>
        <p:txBody>
          <a:bodyPr/>
          <a:lstStyle/>
          <a:p>
            <a:pPr>
              <a:defRPr/>
            </a:pPr>
            <a:fld id="{679A2B99-DED1-4ED1-BD69-D096A10839B3}" type="datetime4">
              <a:rPr lang="en-US" smtClean="0"/>
              <a:t>March 7, 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Sören Schreiner, M.Sc.</a:t>
            </a:r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Safety</a:t>
            </a:r>
            <a:r>
              <a:rPr lang="de-DE" dirty="0" smtClean="0"/>
              <a:t>-Critical Part </a:t>
            </a:r>
            <a:r>
              <a:rPr lang="de-DE" dirty="0" err="1" smtClean="0"/>
              <a:t>simplified</a:t>
            </a:r>
            <a:endParaRPr lang="de-DE" dirty="0"/>
          </a:p>
        </p:txBody>
      </p:sp>
      <p:cxnSp>
        <p:nvCxnSpPr>
          <p:cNvPr id="17" name="9 Conector angular"/>
          <p:cNvCxnSpPr/>
          <p:nvPr/>
        </p:nvCxnSpPr>
        <p:spPr bwMode="auto">
          <a:xfrm rot="10800000">
            <a:off x="6112004" y="1926653"/>
            <a:ext cx="2185569" cy="1097114"/>
          </a:xfrm>
          <a:prstGeom prst="bentConnector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Rectángulo"/>
          <p:cNvSpPr/>
          <p:nvPr/>
        </p:nvSpPr>
        <p:spPr bwMode="auto">
          <a:xfrm>
            <a:off x="1982411" y="2495801"/>
            <a:ext cx="5685933" cy="3918311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65000"/>
                </a:srgbClr>
              </a:gs>
              <a:gs pos="51000">
                <a:srgbClr val="FFFFFF">
                  <a:lumMod val="75000"/>
                </a:srgbClr>
              </a:gs>
              <a:gs pos="100000">
                <a:srgbClr val="FFFFFF">
                  <a:lumMod val="8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8900" marR="0" lvl="0" indent="-88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Programming Logic</a:t>
            </a:r>
          </a:p>
        </p:txBody>
      </p:sp>
      <p:cxnSp>
        <p:nvCxnSpPr>
          <p:cNvPr id="25" name="53 Conector recto"/>
          <p:cNvCxnSpPr>
            <a:stCxn id="67" idx="3"/>
            <a:endCxn id="28" idx="1"/>
          </p:cNvCxnSpPr>
          <p:nvPr/>
        </p:nvCxnSpPr>
        <p:spPr bwMode="auto">
          <a:xfrm flipV="1">
            <a:off x="4355976" y="4560226"/>
            <a:ext cx="144016" cy="3113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6" name="53 Conector recto"/>
          <p:cNvCxnSpPr>
            <a:stCxn id="28" idx="3"/>
            <a:endCxn id="77" idx="1"/>
          </p:cNvCxnSpPr>
          <p:nvPr/>
        </p:nvCxnSpPr>
        <p:spPr bwMode="auto">
          <a:xfrm flipV="1">
            <a:off x="5292080" y="4560194"/>
            <a:ext cx="464616" cy="3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7" name="21 Rectángulo"/>
          <p:cNvSpPr/>
          <p:nvPr/>
        </p:nvSpPr>
        <p:spPr bwMode="auto">
          <a:xfrm>
            <a:off x="7858069" y="4376217"/>
            <a:ext cx="1116124" cy="368015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Motor Drivers</a:t>
            </a:r>
          </a:p>
        </p:txBody>
      </p:sp>
      <p:sp>
        <p:nvSpPr>
          <p:cNvPr id="28" name="153 Rectángulo"/>
          <p:cNvSpPr/>
          <p:nvPr/>
        </p:nvSpPr>
        <p:spPr bwMode="auto">
          <a:xfrm>
            <a:off x="4499992" y="4408355"/>
            <a:ext cx="792088" cy="303741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DPRAM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22 Rectángulo"/>
          <p:cNvSpPr/>
          <p:nvPr/>
        </p:nvSpPr>
        <p:spPr bwMode="auto">
          <a:xfrm>
            <a:off x="177957" y="2492896"/>
            <a:ext cx="1116124" cy="395725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Battery Guards</a:t>
            </a:r>
          </a:p>
        </p:txBody>
      </p:sp>
      <p:sp>
        <p:nvSpPr>
          <p:cNvPr id="31" name="19 Rectángulo"/>
          <p:cNvSpPr/>
          <p:nvPr/>
        </p:nvSpPr>
        <p:spPr bwMode="auto">
          <a:xfrm>
            <a:off x="179643" y="1340808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MPU9150 </a:t>
            </a: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Nr</a:t>
            </a: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GB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20 Rectángulo"/>
          <p:cNvSpPr/>
          <p:nvPr/>
        </p:nvSpPr>
        <p:spPr bwMode="auto">
          <a:xfrm>
            <a:off x="179643" y="1772856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MPL3115A2 </a:t>
            </a: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Nr</a:t>
            </a: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GB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22 Rectángulo"/>
          <p:cNvSpPr/>
          <p:nvPr/>
        </p:nvSpPr>
        <p:spPr bwMode="auto">
          <a:xfrm>
            <a:off x="179643" y="3373334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RC</a:t>
            </a:r>
            <a:b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Receiver</a:t>
            </a:r>
          </a:p>
        </p:txBody>
      </p:sp>
      <p:cxnSp>
        <p:nvCxnSpPr>
          <p:cNvPr id="34" name="53 Conector recto"/>
          <p:cNvCxnSpPr>
            <a:stCxn id="33" idx="3"/>
            <a:endCxn id="167" idx="1"/>
          </p:cNvCxnSpPr>
          <p:nvPr/>
        </p:nvCxnSpPr>
        <p:spPr bwMode="auto">
          <a:xfrm>
            <a:off x="1292395" y="3553334"/>
            <a:ext cx="760171" cy="16381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36" name="53 Conector recto"/>
          <p:cNvCxnSpPr>
            <a:stCxn id="31" idx="3"/>
          </p:cNvCxnSpPr>
          <p:nvPr/>
        </p:nvCxnSpPr>
        <p:spPr bwMode="auto">
          <a:xfrm>
            <a:off x="1292395" y="1520808"/>
            <a:ext cx="2113800" cy="68246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53 Conector recto"/>
          <p:cNvCxnSpPr>
            <a:stCxn id="32" idx="3"/>
            <a:endCxn id="115" idx="1"/>
          </p:cNvCxnSpPr>
          <p:nvPr/>
        </p:nvCxnSpPr>
        <p:spPr bwMode="auto">
          <a:xfrm>
            <a:off x="1292395" y="1952856"/>
            <a:ext cx="2113800" cy="335918"/>
          </a:xfrm>
          <a:prstGeom prst="bentConnector3">
            <a:avLst>
              <a:gd name="adj1" fmla="val 4495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67" name="153 Rectángulo"/>
          <p:cNvSpPr/>
          <p:nvPr/>
        </p:nvSpPr>
        <p:spPr bwMode="auto">
          <a:xfrm>
            <a:off x="3259455" y="4275315"/>
            <a:ext cx="1096521" cy="576048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MicroBlaze</a:t>
            </a:r>
            <a:r>
              <a:rPr lang="en-GB" sz="1200" b="1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GB" sz="1200" b="1" kern="0" dirty="0">
                <a:solidFill>
                  <a:srgbClr val="000000"/>
                </a:solidFill>
                <a:latin typeface="Arial"/>
              </a:rPr>
            </a:br>
            <a:r>
              <a:rPr lang="en-GB" sz="1200" b="1" kern="0" dirty="0" smtClean="0">
                <a:solidFill>
                  <a:srgbClr val="000000"/>
                </a:solidFill>
                <a:latin typeface="Arial"/>
              </a:rPr>
              <a:t>System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0" name="53 Conector recto"/>
          <p:cNvCxnSpPr>
            <a:endCxn id="61" idx="1"/>
          </p:cNvCxnSpPr>
          <p:nvPr/>
        </p:nvCxnSpPr>
        <p:spPr bwMode="auto">
          <a:xfrm>
            <a:off x="6238272" y="4742185"/>
            <a:ext cx="1619797" cy="879072"/>
          </a:xfrm>
          <a:prstGeom prst="bentConnector3">
            <a:avLst>
              <a:gd name="adj1" fmla="val 8404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2" name="53 Conector recto"/>
          <p:cNvCxnSpPr>
            <a:stCxn id="107" idx="3"/>
            <a:endCxn id="27" idx="1"/>
          </p:cNvCxnSpPr>
          <p:nvPr/>
        </p:nvCxnSpPr>
        <p:spPr bwMode="auto">
          <a:xfrm>
            <a:off x="7567028" y="4560194"/>
            <a:ext cx="291041" cy="3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77" name="153 Rectángulo"/>
          <p:cNvSpPr/>
          <p:nvPr/>
        </p:nvSpPr>
        <p:spPr bwMode="auto">
          <a:xfrm>
            <a:off x="5756696" y="4269025"/>
            <a:ext cx="498605" cy="582338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Voter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153 Rectángulo"/>
          <p:cNvSpPr/>
          <p:nvPr/>
        </p:nvSpPr>
        <p:spPr bwMode="auto">
          <a:xfrm>
            <a:off x="3375474" y="5013746"/>
            <a:ext cx="864000" cy="179450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I/D RAM</a:t>
            </a:r>
          </a:p>
        </p:txBody>
      </p:sp>
      <p:cxnSp>
        <p:nvCxnSpPr>
          <p:cNvPr id="98" name="53 Conector recto"/>
          <p:cNvCxnSpPr>
            <a:stCxn id="97" idx="0"/>
            <a:endCxn id="67" idx="2"/>
          </p:cNvCxnSpPr>
          <p:nvPr/>
        </p:nvCxnSpPr>
        <p:spPr bwMode="auto">
          <a:xfrm flipV="1">
            <a:off x="3807474" y="4851363"/>
            <a:ext cx="242" cy="162383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39" name="19 Rectángulo"/>
          <p:cNvSpPr/>
          <p:nvPr/>
        </p:nvSpPr>
        <p:spPr bwMode="auto">
          <a:xfrm>
            <a:off x="179643" y="3950137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MPU9150 </a:t>
            </a: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Nr</a:t>
            </a: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GB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20 Rectángulo"/>
          <p:cNvSpPr/>
          <p:nvPr/>
        </p:nvSpPr>
        <p:spPr bwMode="auto">
          <a:xfrm>
            <a:off x="179643" y="4382185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MPL3115A2 </a:t>
            </a: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Nr</a:t>
            </a: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GB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" name="53 Conector recto"/>
          <p:cNvCxnSpPr>
            <a:stCxn id="39" idx="3"/>
          </p:cNvCxnSpPr>
          <p:nvPr/>
        </p:nvCxnSpPr>
        <p:spPr bwMode="auto">
          <a:xfrm>
            <a:off x="1292395" y="4130137"/>
            <a:ext cx="1962016" cy="29445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2" name="53 Conector recto"/>
          <p:cNvCxnSpPr>
            <a:stCxn id="40" idx="3"/>
            <a:endCxn id="67" idx="1"/>
          </p:cNvCxnSpPr>
          <p:nvPr/>
        </p:nvCxnSpPr>
        <p:spPr bwMode="auto">
          <a:xfrm>
            <a:off x="1292395" y="4562185"/>
            <a:ext cx="1967060" cy="115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43" name="19 Rectángulo"/>
          <p:cNvSpPr/>
          <p:nvPr/>
        </p:nvSpPr>
        <p:spPr bwMode="auto">
          <a:xfrm>
            <a:off x="152362" y="5028526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MPU9150 </a:t>
            </a: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Nr</a:t>
            </a: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GB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20 Rectángulo"/>
          <p:cNvSpPr/>
          <p:nvPr/>
        </p:nvSpPr>
        <p:spPr bwMode="auto">
          <a:xfrm>
            <a:off x="152362" y="5460574"/>
            <a:ext cx="1112752" cy="360000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MPL3115A2 </a:t>
            </a:r>
            <a:r>
              <a:rPr kumimoji="0" lang="en-GB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Nr</a:t>
            </a: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GB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5" name="53 Conector recto"/>
          <p:cNvCxnSpPr>
            <a:stCxn id="43" idx="3"/>
          </p:cNvCxnSpPr>
          <p:nvPr/>
        </p:nvCxnSpPr>
        <p:spPr bwMode="auto">
          <a:xfrm>
            <a:off x="1265114" y="5208526"/>
            <a:ext cx="1989617" cy="2781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53 Conector recto"/>
          <p:cNvCxnSpPr>
            <a:stCxn id="44" idx="3"/>
            <a:endCxn id="63" idx="1"/>
          </p:cNvCxnSpPr>
          <p:nvPr/>
        </p:nvCxnSpPr>
        <p:spPr bwMode="auto">
          <a:xfrm flipV="1">
            <a:off x="1265114" y="5640568"/>
            <a:ext cx="1989617" cy="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61" name="21 Rectángulo"/>
          <p:cNvSpPr/>
          <p:nvPr/>
        </p:nvSpPr>
        <p:spPr bwMode="auto">
          <a:xfrm>
            <a:off x="7858069" y="5437249"/>
            <a:ext cx="1116124" cy="368015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Battery Low Warning</a:t>
            </a:r>
          </a:p>
        </p:txBody>
      </p:sp>
      <p:sp>
        <p:nvSpPr>
          <p:cNvPr id="63" name="153 Rectángulo"/>
          <p:cNvSpPr/>
          <p:nvPr/>
        </p:nvSpPr>
        <p:spPr bwMode="auto">
          <a:xfrm>
            <a:off x="3254731" y="5352544"/>
            <a:ext cx="1096521" cy="576048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lang="en-GB" sz="1200" b="1" kern="0" dirty="0" smtClean="0">
                <a:solidFill>
                  <a:srgbClr val="000000"/>
                </a:solidFill>
                <a:latin typeface="Arial"/>
              </a:rPr>
              <a:t>Leon 3</a:t>
            </a:r>
            <a:r>
              <a:rPr lang="en-GB" sz="1200" b="1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GB" sz="1200" b="1" kern="0" dirty="0">
                <a:solidFill>
                  <a:srgbClr val="000000"/>
                </a:solidFill>
                <a:latin typeface="Arial"/>
              </a:rPr>
            </a:br>
            <a:r>
              <a:rPr lang="en-GB" sz="1200" b="1" kern="0" dirty="0" smtClean="0">
                <a:solidFill>
                  <a:srgbClr val="000000"/>
                </a:solidFill>
                <a:latin typeface="Arial"/>
              </a:rPr>
              <a:t>System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153 Rectángulo"/>
          <p:cNvSpPr/>
          <p:nvPr/>
        </p:nvSpPr>
        <p:spPr bwMode="auto">
          <a:xfrm>
            <a:off x="3369867" y="6093866"/>
            <a:ext cx="864000" cy="179450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I/D RAM</a:t>
            </a:r>
          </a:p>
        </p:txBody>
      </p:sp>
      <p:cxnSp>
        <p:nvCxnSpPr>
          <p:cNvPr id="65" name="53 Conector recto"/>
          <p:cNvCxnSpPr>
            <a:stCxn id="64" idx="0"/>
            <a:endCxn id="63" idx="2"/>
          </p:cNvCxnSpPr>
          <p:nvPr/>
        </p:nvCxnSpPr>
        <p:spPr bwMode="auto">
          <a:xfrm flipV="1">
            <a:off x="3801867" y="5928592"/>
            <a:ext cx="1125" cy="16527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8" name="53 Conector recto"/>
          <p:cNvCxnSpPr>
            <a:stCxn id="63" idx="3"/>
            <a:endCxn id="73" idx="1"/>
          </p:cNvCxnSpPr>
          <p:nvPr/>
        </p:nvCxnSpPr>
        <p:spPr bwMode="auto">
          <a:xfrm flipV="1">
            <a:off x="4351252" y="5638559"/>
            <a:ext cx="153784" cy="200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1" name="53 Conector recto"/>
          <p:cNvCxnSpPr>
            <a:stCxn id="73" idx="3"/>
          </p:cNvCxnSpPr>
          <p:nvPr/>
        </p:nvCxnSpPr>
        <p:spPr bwMode="auto">
          <a:xfrm flipV="1">
            <a:off x="5297124" y="4712096"/>
            <a:ext cx="459571" cy="926463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73" name="153 Rectángulo"/>
          <p:cNvSpPr/>
          <p:nvPr/>
        </p:nvSpPr>
        <p:spPr bwMode="auto">
          <a:xfrm>
            <a:off x="4505036" y="5486688"/>
            <a:ext cx="792088" cy="303741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DPRAM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50 Rectángulo"/>
          <p:cNvSpPr/>
          <p:nvPr/>
        </p:nvSpPr>
        <p:spPr bwMode="auto">
          <a:xfrm>
            <a:off x="6192366" y="1288067"/>
            <a:ext cx="2794408" cy="677664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65000"/>
                </a:srgbClr>
              </a:gs>
              <a:gs pos="51000">
                <a:srgbClr val="FFFFFF">
                  <a:lumMod val="75000"/>
                </a:srgbClr>
              </a:gs>
              <a:gs pos="100000">
                <a:srgbClr val="FFFFFF">
                  <a:lumMod val="8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ARM9 MP Cortex</a:t>
            </a:r>
          </a:p>
        </p:txBody>
      </p:sp>
      <p:sp>
        <p:nvSpPr>
          <p:cNvPr id="95" name="7 Rectángulo"/>
          <p:cNvSpPr/>
          <p:nvPr/>
        </p:nvSpPr>
        <p:spPr bwMode="auto">
          <a:xfrm>
            <a:off x="6378053" y="1568967"/>
            <a:ext cx="1124334" cy="23985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A9 Core 0</a:t>
            </a:r>
            <a:endParaRPr kumimoji="0" lang="en-GB" sz="1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0" name="53 Conector recto"/>
          <p:cNvCxnSpPr>
            <a:stCxn id="94" idx="2"/>
          </p:cNvCxnSpPr>
          <p:nvPr/>
        </p:nvCxnSpPr>
        <p:spPr bwMode="auto">
          <a:xfrm>
            <a:off x="7589570" y="1965731"/>
            <a:ext cx="0" cy="20202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02" name="67 Rectángulo"/>
          <p:cNvSpPr/>
          <p:nvPr/>
        </p:nvSpPr>
        <p:spPr bwMode="auto">
          <a:xfrm>
            <a:off x="4504317" y="1664787"/>
            <a:ext cx="684076" cy="324036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SD-Card</a:t>
            </a:r>
          </a:p>
        </p:txBody>
      </p:sp>
      <p:cxnSp>
        <p:nvCxnSpPr>
          <p:cNvPr id="103" name="53 Conector recto"/>
          <p:cNvCxnSpPr>
            <a:stCxn id="102" idx="2"/>
          </p:cNvCxnSpPr>
          <p:nvPr/>
        </p:nvCxnSpPr>
        <p:spPr bwMode="auto">
          <a:xfrm flipH="1">
            <a:off x="4846342" y="1988823"/>
            <a:ext cx="13" cy="18003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08" name="65 Rectángulo"/>
          <p:cNvSpPr/>
          <p:nvPr/>
        </p:nvSpPr>
        <p:spPr bwMode="auto">
          <a:xfrm>
            <a:off x="3635896" y="1340565"/>
            <a:ext cx="774111" cy="648275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Camera</a:t>
            </a:r>
          </a:p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Gimbal</a:t>
            </a:r>
          </a:p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Wi-Fi</a:t>
            </a:r>
          </a:p>
        </p:txBody>
      </p:sp>
      <p:sp>
        <p:nvSpPr>
          <p:cNvPr id="116" name="7 Rectángulo"/>
          <p:cNvSpPr/>
          <p:nvPr/>
        </p:nvSpPr>
        <p:spPr bwMode="auto">
          <a:xfrm>
            <a:off x="7682407" y="1568967"/>
            <a:ext cx="1124334" cy="23985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A9 Core 1</a:t>
            </a:r>
            <a:endParaRPr kumimoji="0" lang="en-GB" sz="1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67 Rectángulo"/>
          <p:cNvSpPr/>
          <p:nvPr/>
        </p:nvSpPr>
        <p:spPr bwMode="auto">
          <a:xfrm>
            <a:off x="5291907" y="1664787"/>
            <a:ext cx="837061" cy="324036"/>
          </a:xfrm>
          <a:prstGeom prst="rect">
            <a:avLst/>
          </a:prstGeom>
          <a:gradFill flip="none" rotWithShape="1">
            <a:gsLst>
              <a:gs pos="0">
                <a:srgbClr val="0078F0">
                  <a:tint val="50000"/>
                  <a:satMod val="300000"/>
                </a:srgbClr>
              </a:gs>
              <a:gs pos="35000">
                <a:srgbClr val="0078F0">
                  <a:tint val="37000"/>
                  <a:satMod val="300000"/>
                </a:srgbClr>
              </a:gs>
              <a:gs pos="100000">
                <a:srgbClr val="0078F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8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DDR-RAM</a:t>
            </a:r>
          </a:p>
        </p:txBody>
      </p:sp>
      <p:cxnSp>
        <p:nvCxnSpPr>
          <p:cNvPr id="120" name="53 Conector recto"/>
          <p:cNvCxnSpPr>
            <a:stCxn id="119" idx="2"/>
          </p:cNvCxnSpPr>
          <p:nvPr/>
        </p:nvCxnSpPr>
        <p:spPr bwMode="auto">
          <a:xfrm>
            <a:off x="5710438" y="1988823"/>
            <a:ext cx="0" cy="18003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15" name="16 Rectángulo"/>
          <p:cNvSpPr/>
          <p:nvPr/>
        </p:nvSpPr>
        <p:spPr bwMode="auto">
          <a:xfrm>
            <a:off x="3406195" y="2171765"/>
            <a:ext cx="5580592" cy="23401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AMBA Interconnect </a:t>
            </a:r>
          </a:p>
        </p:txBody>
      </p:sp>
      <p:cxnSp>
        <p:nvCxnSpPr>
          <p:cNvPr id="104" name="53 Conector recto"/>
          <p:cNvCxnSpPr>
            <a:stCxn id="108" idx="2"/>
          </p:cNvCxnSpPr>
          <p:nvPr/>
        </p:nvCxnSpPr>
        <p:spPr bwMode="auto">
          <a:xfrm>
            <a:off x="4022952" y="1988840"/>
            <a:ext cx="3638" cy="18925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34" name="53 Conector recto"/>
          <p:cNvCxnSpPr>
            <a:stCxn id="192" idx="2"/>
          </p:cNvCxnSpPr>
          <p:nvPr/>
        </p:nvCxnSpPr>
        <p:spPr bwMode="auto">
          <a:xfrm rot="16200000" flipH="1">
            <a:off x="4716595" y="3336117"/>
            <a:ext cx="1183536" cy="896663"/>
          </a:xfrm>
          <a:prstGeom prst="bentConnector3">
            <a:avLst>
              <a:gd name="adj1" fmla="val 100151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51" name="153 Rectángulo"/>
          <p:cNvSpPr/>
          <p:nvPr/>
        </p:nvSpPr>
        <p:spPr bwMode="auto">
          <a:xfrm>
            <a:off x="2052566" y="2560654"/>
            <a:ext cx="719210" cy="431825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SPI</a:t>
            </a:r>
          </a:p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lang="en-GB" sz="1200" b="1" kern="0" dirty="0" smtClean="0">
                <a:solidFill>
                  <a:srgbClr val="000000"/>
                </a:solidFill>
                <a:latin typeface="Arial"/>
              </a:rPr>
              <a:t>Decoder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9" name="53 Conector recto"/>
          <p:cNvCxnSpPr>
            <a:stCxn id="77" idx="2"/>
            <a:endCxn id="33" idx="1"/>
          </p:cNvCxnSpPr>
          <p:nvPr/>
        </p:nvCxnSpPr>
        <p:spPr bwMode="auto">
          <a:xfrm rot="5400000" flipH="1">
            <a:off x="2443806" y="1289171"/>
            <a:ext cx="1298029" cy="5826356"/>
          </a:xfrm>
          <a:prstGeom prst="bentConnector4">
            <a:avLst>
              <a:gd name="adj1" fmla="val -116482"/>
              <a:gd name="adj2" fmla="val 101721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67" name="153 Rectángulo"/>
          <p:cNvSpPr/>
          <p:nvPr/>
        </p:nvSpPr>
        <p:spPr bwMode="auto">
          <a:xfrm>
            <a:off x="2052566" y="3501231"/>
            <a:ext cx="719210" cy="431825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lang="en-GB" sz="1200" b="1" kern="0" dirty="0" smtClean="0">
                <a:solidFill>
                  <a:srgbClr val="000000"/>
                </a:solidFill>
                <a:latin typeface="Arial"/>
              </a:rPr>
              <a:t>PPM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lang="en-GB" sz="1200" b="1" kern="0" dirty="0" smtClean="0">
                <a:solidFill>
                  <a:srgbClr val="000000"/>
                </a:solidFill>
                <a:latin typeface="Arial"/>
              </a:rPr>
              <a:t>Decoder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2" name="153 Rectángulo"/>
          <p:cNvSpPr/>
          <p:nvPr/>
        </p:nvSpPr>
        <p:spPr bwMode="auto">
          <a:xfrm>
            <a:off x="4463988" y="2888940"/>
            <a:ext cx="792088" cy="303741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DPRAM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4" name="53 Conector recto"/>
          <p:cNvCxnSpPr>
            <a:endCxn id="192" idx="0"/>
          </p:cNvCxnSpPr>
          <p:nvPr/>
        </p:nvCxnSpPr>
        <p:spPr bwMode="auto">
          <a:xfrm>
            <a:off x="4860032" y="2400355"/>
            <a:ext cx="0" cy="48858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97" name="53 Conector recto"/>
          <p:cNvCxnSpPr>
            <a:stCxn id="167" idx="3"/>
            <a:endCxn id="67" idx="0"/>
          </p:cNvCxnSpPr>
          <p:nvPr/>
        </p:nvCxnSpPr>
        <p:spPr bwMode="auto">
          <a:xfrm>
            <a:off x="2771776" y="3717144"/>
            <a:ext cx="1035940" cy="55817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53 Conector recto"/>
          <p:cNvCxnSpPr/>
          <p:nvPr/>
        </p:nvCxnSpPr>
        <p:spPr bwMode="auto">
          <a:xfrm rot="5400000" flipH="1" flipV="1">
            <a:off x="2698097" y="2464098"/>
            <a:ext cx="1167514" cy="1040029"/>
          </a:xfrm>
          <a:prstGeom prst="bentConnector3">
            <a:avLst>
              <a:gd name="adj1" fmla="val 39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53 Conector recto"/>
          <p:cNvCxnSpPr/>
          <p:nvPr/>
        </p:nvCxnSpPr>
        <p:spPr bwMode="auto">
          <a:xfrm rot="16200000" flipH="1">
            <a:off x="2309460" y="4350313"/>
            <a:ext cx="1482466" cy="547746"/>
          </a:xfrm>
          <a:prstGeom prst="bentConnector3">
            <a:avLst>
              <a:gd name="adj1" fmla="val 880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53 Conector recto"/>
          <p:cNvCxnSpPr/>
          <p:nvPr/>
        </p:nvCxnSpPr>
        <p:spPr bwMode="auto">
          <a:xfrm rot="5400000" flipH="1" flipV="1">
            <a:off x="6082824" y="2502475"/>
            <a:ext cx="1877008" cy="1672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Textfeld 214"/>
          <p:cNvSpPr txBox="1"/>
          <p:nvPr/>
        </p:nvSpPr>
        <p:spPr>
          <a:xfrm>
            <a:off x="144294" y="6057292"/>
            <a:ext cx="1451039" cy="5429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de-DE" sz="1050" kern="0" dirty="0" smtClean="0"/>
              <a:t>UART </a:t>
            </a:r>
            <a:r>
              <a:rPr lang="de-DE" sz="1050" kern="0" dirty="0" err="1" smtClean="0"/>
              <a:t>to</a:t>
            </a:r>
            <a:r>
              <a:rPr lang="de-DE" sz="1050" kern="0" dirty="0" smtClean="0"/>
              <a:t> </a:t>
            </a:r>
            <a:r>
              <a:rPr lang="de-DE" sz="1050" kern="0" dirty="0" err="1" smtClean="0"/>
              <a:t>display</a:t>
            </a:r>
            <a:r>
              <a:rPr lang="de-DE" sz="1050" kern="0" dirty="0" smtClean="0"/>
              <a:t> </a:t>
            </a:r>
            <a:r>
              <a:rPr lang="de-DE" sz="1050" kern="0" dirty="0" err="1" smtClean="0"/>
              <a:t>info</a:t>
            </a:r>
            <a:r>
              <a:rPr lang="de-DE" sz="1050" kern="0" dirty="0" smtClean="0"/>
              <a:t> </a:t>
            </a:r>
          </a:p>
          <a:p>
            <a:pPr algn="ctr"/>
            <a:r>
              <a:rPr lang="de-DE" sz="1050" kern="0" dirty="0" smtClean="0"/>
              <a:t>on remote </a:t>
            </a:r>
            <a:r>
              <a:rPr lang="de-DE" sz="1050" kern="0" dirty="0" err="1" smtClean="0"/>
              <a:t>control</a:t>
            </a:r>
            <a:endParaRPr lang="de-DE" sz="1050" kern="0" dirty="0" smtClean="0"/>
          </a:p>
        </p:txBody>
      </p:sp>
      <p:sp>
        <p:nvSpPr>
          <p:cNvPr id="216" name="Textfeld 215"/>
          <p:cNvSpPr txBox="1"/>
          <p:nvPr/>
        </p:nvSpPr>
        <p:spPr>
          <a:xfrm>
            <a:off x="7857714" y="2643519"/>
            <a:ext cx="1322798" cy="82330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de-DE" sz="1050" kern="0" dirty="0" smtClean="0"/>
              <a:t>Interrupt </a:t>
            </a:r>
            <a:r>
              <a:rPr lang="de-DE" sz="1050" kern="0" dirty="0" err="1" smtClean="0"/>
              <a:t>to</a:t>
            </a:r>
            <a:r>
              <a:rPr lang="de-DE" sz="1050" kern="0" dirty="0" smtClean="0"/>
              <a:t> </a:t>
            </a:r>
            <a:r>
              <a:rPr lang="de-DE" sz="1050" kern="0" dirty="0" err="1" smtClean="0"/>
              <a:t>request</a:t>
            </a:r>
            <a:endParaRPr lang="de-DE" sz="1050" kern="0" dirty="0" smtClean="0"/>
          </a:p>
          <a:p>
            <a:pPr algn="ctr"/>
            <a:r>
              <a:rPr lang="de-DE" sz="1050" kern="0" dirty="0"/>
              <a:t>h</a:t>
            </a:r>
            <a:r>
              <a:rPr lang="de-DE" sz="1050" kern="0" dirty="0" smtClean="0"/>
              <a:t>igh </a:t>
            </a:r>
            <a:r>
              <a:rPr lang="de-DE" sz="1050" kern="0" dirty="0" err="1" smtClean="0"/>
              <a:t>priority</a:t>
            </a:r>
            <a:r>
              <a:rPr lang="de-DE" sz="1050" kern="0" dirty="0" smtClean="0"/>
              <a:t> </a:t>
            </a:r>
            <a:r>
              <a:rPr lang="de-DE" sz="1050" kern="0" dirty="0" err="1" smtClean="0"/>
              <a:t>for</a:t>
            </a:r>
            <a:r>
              <a:rPr lang="de-DE" sz="1050" kern="0" dirty="0" smtClean="0"/>
              <a:t> </a:t>
            </a:r>
          </a:p>
          <a:p>
            <a:pPr algn="ctr"/>
            <a:r>
              <a:rPr lang="de-DE" sz="1050" kern="0" dirty="0" err="1" smtClean="0"/>
              <a:t>flight</a:t>
            </a:r>
            <a:r>
              <a:rPr lang="de-DE" sz="1050" kern="0" dirty="0" smtClean="0"/>
              <a:t> </a:t>
            </a:r>
            <a:r>
              <a:rPr lang="de-DE" sz="1050" kern="0" dirty="0" err="1" smtClean="0"/>
              <a:t>algorithms</a:t>
            </a:r>
            <a:endParaRPr lang="de-DE" sz="1050" kern="0" dirty="0" smtClean="0"/>
          </a:p>
        </p:txBody>
      </p:sp>
      <p:cxnSp>
        <p:nvCxnSpPr>
          <p:cNvPr id="217" name="53 Conector recto"/>
          <p:cNvCxnSpPr/>
          <p:nvPr/>
        </p:nvCxnSpPr>
        <p:spPr bwMode="auto">
          <a:xfrm flipV="1">
            <a:off x="2776820" y="2417896"/>
            <a:ext cx="859076" cy="205320"/>
          </a:xfrm>
          <a:prstGeom prst="bentConnector3">
            <a:avLst>
              <a:gd name="adj1" fmla="val 10055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53 Conector recto"/>
          <p:cNvCxnSpPr>
            <a:stCxn id="151" idx="3"/>
          </p:cNvCxnSpPr>
          <p:nvPr/>
        </p:nvCxnSpPr>
        <p:spPr bwMode="auto">
          <a:xfrm>
            <a:off x="2771776" y="2776567"/>
            <a:ext cx="779428" cy="1492458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53 Conector recto"/>
          <p:cNvCxnSpPr/>
          <p:nvPr/>
        </p:nvCxnSpPr>
        <p:spPr bwMode="auto">
          <a:xfrm rot="16200000" flipH="1">
            <a:off x="1792453" y="3899342"/>
            <a:ext cx="2463111" cy="484595"/>
          </a:xfrm>
          <a:prstGeom prst="bentConnector3">
            <a:avLst>
              <a:gd name="adj1" fmla="val 502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9" name="53 Conector recto"/>
          <p:cNvCxnSpPr>
            <a:stCxn id="29" idx="3"/>
            <a:endCxn id="151" idx="1"/>
          </p:cNvCxnSpPr>
          <p:nvPr/>
        </p:nvCxnSpPr>
        <p:spPr bwMode="auto">
          <a:xfrm>
            <a:off x="1294081" y="2690759"/>
            <a:ext cx="758485" cy="8580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07" name="153 Rectángulo"/>
          <p:cNvSpPr/>
          <p:nvPr/>
        </p:nvSpPr>
        <p:spPr bwMode="auto">
          <a:xfrm>
            <a:off x="6607480" y="4269025"/>
            <a:ext cx="959548" cy="582338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lang="en-GB" sz="1000" b="1" kern="0" dirty="0" smtClean="0">
                <a:solidFill>
                  <a:srgbClr val="000000"/>
                </a:solidFill>
                <a:latin typeface="Arial"/>
              </a:rPr>
              <a:t>Motor</a:t>
            </a:r>
          </a:p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kumimoji="0" lang="en-GB" sz="10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communicator</a:t>
            </a:r>
            <a:endParaRPr kumimoji="0" lang="en-GB" sz="1000" b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10" name="53 Conector recto"/>
          <p:cNvCxnSpPr>
            <a:stCxn id="77" idx="3"/>
            <a:endCxn id="107" idx="1"/>
          </p:cNvCxnSpPr>
          <p:nvPr/>
        </p:nvCxnSpPr>
        <p:spPr bwMode="auto">
          <a:xfrm>
            <a:off x="6255301" y="4560194"/>
            <a:ext cx="35217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113" name="153 Rectángulo"/>
          <p:cNvSpPr/>
          <p:nvPr/>
        </p:nvSpPr>
        <p:spPr bwMode="auto">
          <a:xfrm>
            <a:off x="5004048" y="3673485"/>
            <a:ext cx="866277" cy="307360"/>
          </a:xfrm>
          <a:prstGeom prst="rect">
            <a:avLst/>
          </a:prstGeom>
          <a:gradFill flip="none" rotWithShape="1">
            <a:gsLst>
              <a:gs pos="0">
                <a:srgbClr val="FF8800">
                  <a:lumMod val="60000"/>
                  <a:lumOff val="40000"/>
                </a:srgbClr>
              </a:gs>
              <a:gs pos="35000">
                <a:srgbClr val="FF8800">
                  <a:tint val="37000"/>
                  <a:satMod val="300000"/>
                </a:srgbClr>
              </a:gs>
              <a:gs pos="100000">
                <a:srgbClr val="FF8800">
                  <a:tint val="15000"/>
                  <a:satMod val="35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FF88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D"/>
              </a:buClr>
              <a:buSzTx/>
              <a:buFontTx/>
              <a:buNone/>
              <a:tabLst/>
              <a:defRPr/>
            </a:pPr>
            <a:r>
              <a:rPr lang="en-GB" sz="1000" b="1" kern="0" dirty="0" smtClean="0">
                <a:solidFill>
                  <a:srgbClr val="000000"/>
                </a:solidFill>
                <a:latin typeface="Arial"/>
              </a:rPr>
              <a:t>Watchdog</a:t>
            </a:r>
            <a:endParaRPr kumimoji="0" lang="en-GB" sz="1000" b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17" name="53 Conector recto"/>
          <p:cNvCxnSpPr>
            <a:stCxn id="77" idx="0"/>
            <a:endCxn id="113" idx="3"/>
          </p:cNvCxnSpPr>
          <p:nvPr/>
        </p:nvCxnSpPr>
        <p:spPr bwMode="auto">
          <a:xfrm rot="16200000" flipV="1">
            <a:off x="5717232" y="3980258"/>
            <a:ext cx="441860" cy="135674"/>
          </a:xfrm>
          <a:prstGeom prst="bentConnector2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53 Conector recto"/>
          <p:cNvCxnSpPr/>
          <p:nvPr/>
        </p:nvCxnSpPr>
        <p:spPr bwMode="auto">
          <a:xfrm rot="16200000" flipV="1">
            <a:off x="3917358" y="2604107"/>
            <a:ext cx="1289359" cy="881855"/>
          </a:xfrm>
          <a:prstGeom prst="bentConnector3">
            <a:avLst>
              <a:gd name="adj1" fmla="val 232"/>
            </a:avLst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53 Conector recto"/>
          <p:cNvCxnSpPr>
            <a:stCxn id="113" idx="1"/>
          </p:cNvCxnSpPr>
          <p:nvPr/>
        </p:nvCxnSpPr>
        <p:spPr bwMode="auto">
          <a:xfrm rot="10800000" flipV="1">
            <a:off x="4158296" y="3827164"/>
            <a:ext cx="845752" cy="450199"/>
          </a:xfrm>
          <a:prstGeom prst="bentConnector3">
            <a:avLst>
              <a:gd name="adj1" fmla="val 99316"/>
            </a:avLst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53 Conector recto"/>
          <p:cNvCxnSpPr/>
          <p:nvPr/>
        </p:nvCxnSpPr>
        <p:spPr bwMode="auto">
          <a:xfrm rot="5400000">
            <a:off x="3948900" y="4300196"/>
            <a:ext cx="1405209" cy="705090"/>
          </a:xfrm>
          <a:prstGeom prst="bentConnector3">
            <a:avLst>
              <a:gd name="adj1" fmla="val 1481"/>
            </a:avLst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S Design EN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FF8700"/>
      </a:accent2>
      <a:accent3>
        <a:srgbClr val="BFBFBF"/>
      </a:accent3>
      <a:accent4>
        <a:srgbClr val="3F3F3F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/>
      <a:bodyPr wrap="none"/>
      <a:lstStyle>
        <a:defPPr>
          <a:defRPr kern="0" dirty="0" smtClean="0"/>
        </a:defPPr>
      </a:lstStyle>
    </a:tx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197D"/>
        </a:dk2>
        <a:lt2>
          <a:srgbClr val="646464"/>
        </a:lt2>
        <a:accent1>
          <a:srgbClr val="0078F0"/>
        </a:accent1>
        <a:accent2>
          <a:srgbClr val="6EAA23"/>
        </a:accent2>
        <a:accent3>
          <a:srgbClr val="FFFFFF"/>
        </a:accent3>
        <a:accent4>
          <a:srgbClr val="000000"/>
        </a:accent4>
        <a:accent5>
          <a:srgbClr val="AABEF6"/>
        </a:accent5>
        <a:accent6>
          <a:srgbClr val="639A1F"/>
        </a:accent6>
        <a:hlink>
          <a:srgbClr val="00197D"/>
        </a:hlink>
        <a:folHlink>
          <a:srgbClr val="FF8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Bildschirmpräsentation (4:3)</PresentationFormat>
  <Paragraphs>151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Wingdings 3</vt:lpstr>
      <vt:lpstr>ヒラギノ角ゴ Pro W3</vt:lpstr>
      <vt:lpstr>STANDARD</vt:lpstr>
      <vt:lpstr>Single-Chip Safety Concept</vt:lpstr>
      <vt:lpstr>Present State</vt:lpstr>
      <vt:lpstr>Present State</vt:lpstr>
      <vt:lpstr>Present State</vt:lpstr>
      <vt:lpstr>Present State</vt:lpstr>
      <vt:lpstr>Future State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OFFIS</dc:title>
  <dc:creator>OFFIS</dc:creator>
  <cp:lastModifiedBy>Soeren Schreiner</cp:lastModifiedBy>
  <cp:revision>353</cp:revision>
  <cp:lastPrinted>2013-08-27T10:03:35Z</cp:lastPrinted>
  <dcterms:created xsi:type="dcterms:W3CDTF">2008-08-13T11:47:09Z</dcterms:created>
  <dcterms:modified xsi:type="dcterms:W3CDTF">2016-03-07T16:44:57Z</dcterms:modified>
</cp:coreProperties>
</file>