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0442A-DEF7-AB4D-9EFD-2B26B66B53B4}" type="datetimeFigureOut">
              <a:rPr lang="de-DE" smtClean="0"/>
              <a:t>08.12.2014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E4674-CD61-874B-B112-5077C19A25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7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motivation behind our project was …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to enable ESA to develop new Virtual Platforms based on a set of key SystemC IP simulation models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</a:t>
            </a:r>
            <a:r>
              <a:rPr lang="en-US" baseline="0" dirty="0" smtClean="0"/>
              <a:t> order to be able, in the future, to distribute platform and models to contractors without being subject to any fee or restrictions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… and in general to improve SoC Design efficiency by extending the existing design methodology to system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particular by enabling SW development before HW is ready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Enable gradual System refinement from transaction level down to RTL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to benefit from high-level architecture exploration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8E9FB-FCCF-6648-A7D4-B306826C4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 our first task</a:t>
            </a:r>
            <a:r>
              <a:rPr lang="en-US" baseline="0" dirty="0" smtClean="0"/>
              <a:t> was to look around and get an overview about what is on the market place in terms of virtual platform tools and infrastructure.</a:t>
            </a:r>
          </a:p>
          <a:p>
            <a:r>
              <a:rPr lang="en-US" baseline="0" dirty="0" smtClean="0"/>
              <a:t>We have been looking at commercial tools, particularly the ones from Cadence and Synopsys, and open source solutions like </a:t>
            </a:r>
            <a:r>
              <a:rPr lang="en-US" baseline="0" dirty="0" err="1" smtClean="0"/>
              <a:t>SoCLib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Unisim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 don’t want to go into depth here. The</a:t>
            </a:r>
            <a:r>
              <a:rPr lang="en-US" baseline="0" dirty="0" smtClean="0"/>
              <a:t> outcome was that we decided, together with ESA, to start with three open source SW packages from GreenSoCs.</a:t>
            </a:r>
          </a:p>
          <a:p>
            <a:r>
              <a:rPr lang="en-US" baseline="0" dirty="0" smtClean="0"/>
              <a:t>GreenSocs is not a self-contained virtual platform like most of the other systems we looked at. It is more like an open platform for TLM infrastructure development.</a:t>
            </a:r>
          </a:p>
          <a:p>
            <a:r>
              <a:rPr lang="en-US" baseline="0" dirty="0" smtClean="0"/>
              <a:t>Within GreenSocs there are different projects without strong dependency on each other. That basically means, you can pick what you like, without being imposed to undesired overhead.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decided to use </a:t>
            </a:r>
            <a:r>
              <a:rPr lang="en-US" baseline="0" dirty="0" err="1" smtClean="0"/>
              <a:t>GreenReg</a:t>
            </a:r>
            <a:r>
              <a:rPr lang="en-US" baseline="0" dirty="0" smtClean="0"/>
              <a:t>, which is a framework for SystemC register modeling. It gives you register bank containers which can be bound to TLM sockets, </a:t>
            </a:r>
            <a:r>
              <a:rPr lang="en-US" baseline="0" dirty="0" err="1" smtClean="0"/>
              <a:t>bitfield</a:t>
            </a:r>
            <a:r>
              <a:rPr lang="en-US" baseline="0" dirty="0" smtClean="0"/>
              <a:t> read/write callbacks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the GreenSocs AMBA Sockets. Those basically are TLM convenience sockets with build-in memory management and pre-defined payload extensions for modeling AMBA bus transfers.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GreenControl. </a:t>
            </a:r>
            <a:r>
              <a:rPr lang="en-US" baseline="0" dirty="0" err="1" smtClean="0"/>
              <a:t>Greencontrol</a:t>
            </a:r>
            <a:r>
              <a:rPr lang="en-US" baseline="0" dirty="0" smtClean="0"/>
              <a:t> is a parameter API for model configuration, debugging and tracing.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8E9FB-FCCF-6648-A7D4-B306826C4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an overview about the SystemC/TLM models that have been built in the course of this project.</a:t>
            </a:r>
          </a:p>
          <a:p>
            <a:r>
              <a:rPr lang="en-US" baseline="0" dirty="0" smtClean="0"/>
              <a:t>All models are available in loosely timed and approximately time flavor of TLM2.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red boxes show preexisting models, the most important one the TrapGen LEON ISS from ESA.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blue boxes are boxes show mandatory and optional components. Modeling these IPs was our main job.</a:t>
            </a:r>
          </a:p>
          <a:p>
            <a:r>
              <a:rPr lang="en-US" dirty="0" smtClean="0"/>
              <a:t>-   We have here a complex IP containing</a:t>
            </a:r>
            <a:r>
              <a:rPr lang="en-US" baseline="0" dirty="0" smtClean="0"/>
              <a:t> models for instruction and data cache, </a:t>
            </a:r>
            <a:r>
              <a:rPr lang="en-US" baseline="0" dirty="0" err="1" smtClean="0"/>
              <a:t>localrams</a:t>
            </a:r>
            <a:r>
              <a:rPr lang="en-US" baseline="0" dirty="0" smtClean="0"/>
              <a:t> and a </a:t>
            </a:r>
            <a:r>
              <a:rPr lang="en-US" baseline="0" dirty="0" err="1" smtClean="0"/>
              <a:t>sparc</a:t>
            </a:r>
            <a:r>
              <a:rPr lang="en-US" baseline="0" dirty="0" smtClean="0"/>
              <a:t> MMU.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 AHB bus with support</a:t>
            </a:r>
            <a:r>
              <a:rPr lang="en-US" baseline="0" dirty="0" smtClean="0"/>
              <a:t> for plug &amp; play and snooping.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memory controller with support for SRAM, SDRAM, IO and ROM; including a generic memory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timer and a multi-processor interrupt controller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To complete the system we provide some additional IP like an AHB2APB bridge, and AHB memory and an APB UART.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The AHBIN, AHBOUT and </a:t>
            </a:r>
            <a:r>
              <a:rPr lang="en-US" baseline="0" dirty="0" err="1" smtClean="0"/>
              <a:t>AHBProf</a:t>
            </a:r>
            <a:r>
              <a:rPr lang="en-US" baseline="0" dirty="0" smtClean="0"/>
              <a:t> components have no correspondence in the GRLIB, but have been proven useful for simulation control and testing.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8E9FB-FCCF-6648-A7D4-B306826C40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5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models and the protocol have been verified using directed functional testing and RTL co-simulation.</a:t>
            </a:r>
          </a:p>
          <a:p>
            <a:r>
              <a:rPr lang="en-US" baseline="0" dirty="0" smtClean="0"/>
              <a:t>For each of our models we basically have one or multiple test bench modules consisting of a stimulus generator, monitor and automatic checks.</a:t>
            </a:r>
          </a:p>
          <a:p>
            <a:r>
              <a:rPr lang="en-US" baseline="0" dirty="0" smtClean="0"/>
              <a:t>The same test bench can be bound to the TLM model in LT mode, in AT mode and to the RTL reference model from GRLIB.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functional coverage of the TL tests is also around 90%.</a:t>
            </a:r>
          </a:p>
          <a:p>
            <a:r>
              <a:rPr lang="en-US" baseline="0" dirty="0" smtClean="0"/>
              <a:t>For co-simulation we use RTL </a:t>
            </a:r>
            <a:r>
              <a:rPr lang="en-US" baseline="0" dirty="0" err="1" smtClean="0"/>
              <a:t>transactors</a:t>
            </a:r>
            <a:r>
              <a:rPr lang="en-US" baseline="0" dirty="0" smtClean="0"/>
              <a:t> that have been put in place particularly for testing.</a:t>
            </a:r>
          </a:p>
          <a:p>
            <a:r>
              <a:rPr lang="en-US" baseline="0" dirty="0" smtClean="0"/>
              <a:t>Main purpose here was to get the timing right. For the core-functionality of the models we measured an accuracy of 90 percent.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8E9FB-FCCF-6648-A7D4-B306826C40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it with part one.</a:t>
            </a:r>
            <a:r>
              <a:rPr lang="en-US" baseline="0" dirty="0" smtClean="0"/>
              <a:t> I will now hand over to my colleague Rolf, </a:t>
            </a:r>
          </a:p>
          <a:p>
            <a:r>
              <a:rPr lang="en-US" dirty="0" smtClean="0"/>
              <a:t>who</a:t>
            </a:r>
            <a:r>
              <a:rPr lang="en-US" baseline="0" dirty="0" smtClean="0"/>
              <a:t> will show you what we are doing with our students in the SoCRocket lab</a:t>
            </a:r>
          </a:p>
          <a:p>
            <a:r>
              <a:rPr lang="en-US" baseline="0" dirty="0" smtClean="0"/>
              <a:t>and a little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 very much.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8E9FB-FCCF-6648-A7D4-B306826C40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  <p:grpSp>
        <p:nvGrpSpPr>
          <p:cNvPr id="9" name="Gruppierung 8"/>
          <p:cNvGrpSpPr/>
          <p:nvPr/>
        </p:nvGrpSpPr>
        <p:grpSpPr>
          <a:xfrm>
            <a:off x="5828449" y="535214"/>
            <a:ext cx="3018690" cy="677079"/>
            <a:chOff x="6974421" y="6221454"/>
            <a:chExt cx="2099595" cy="470930"/>
          </a:xfrm>
        </p:grpSpPr>
        <p:pic>
          <p:nvPicPr>
            <p:cNvPr id="10" name="Picture 72" descr="c3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421" y="6221454"/>
              <a:ext cx="558008" cy="470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uppierung 1"/>
            <p:cNvGrpSpPr>
              <a:grpSpLocks/>
            </p:cNvGrpSpPr>
            <p:nvPr/>
          </p:nvGrpSpPr>
          <p:grpSpPr bwMode="auto">
            <a:xfrm>
              <a:off x="7520210" y="6225775"/>
              <a:ext cx="1553806" cy="462288"/>
              <a:chOff x="8793946" y="6870920"/>
              <a:chExt cx="1603772" cy="509317"/>
            </a:xfrm>
          </p:grpSpPr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8793946" y="6870920"/>
                <a:ext cx="1603772" cy="220545"/>
              </a:xfrm>
              <a:prstGeom prst="rect">
                <a:avLst/>
              </a:prstGeom>
            </p:spPr>
            <p:txBody>
              <a:bodyPr lIns="104287" tIns="52144" rIns="104287" bIns="52144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400" b="1" dirty="0" smtClean="0">
                    <a:latin typeface="PFDinTextPro-Bold" charset="0"/>
                    <a:cs typeface="PFDinTextPro-Bold" charset="0"/>
                  </a:rPr>
                  <a:t>Chair for</a:t>
                </a:r>
              </a:p>
            </p:txBody>
          </p:sp>
          <p:sp>
            <p:nvSpPr>
              <p:cNvPr id="13" name="Title 1"/>
              <p:cNvSpPr txBox="1">
                <a:spLocks/>
              </p:cNvSpPr>
              <p:nvPr userDrawn="1"/>
            </p:nvSpPr>
            <p:spPr>
              <a:xfrm>
                <a:off x="8793946" y="7021652"/>
                <a:ext cx="1603772" cy="212612"/>
              </a:xfrm>
              <a:prstGeom prst="rect">
                <a:avLst/>
              </a:prstGeom>
            </p:spPr>
            <p:txBody>
              <a:bodyPr lIns="104287" tIns="52144" rIns="104287" bIns="52144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400" b="1" dirty="0" smtClean="0">
                    <a:latin typeface="PFDinTextPro-Bold" charset="0"/>
                    <a:cs typeface="PFDinTextPro-Bold" charset="0"/>
                  </a:rPr>
                  <a:t>Chip Design for</a:t>
                </a:r>
              </a:p>
            </p:txBody>
          </p:sp>
          <p:sp>
            <p:nvSpPr>
              <p:cNvPr id="14" name="Title 1"/>
              <p:cNvSpPr txBox="1">
                <a:spLocks/>
              </p:cNvSpPr>
              <p:nvPr userDrawn="1"/>
            </p:nvSpPr>
            <p:spPr>
              <a:xfrm>
                <a:off x="8793946" y="7164451"/>
                <a:ext cx="1603772" cy="215786"/>
              </a:xfrm>
              <a:prstGeom prst="rect">
                <a:avLst/>
              </a:prstGeom>
            </p:spPr>
            <p:txBody>
              <a:bodyPr lIns="104287" tIns="52144" rIns="104287" bIns="52144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400" b="1" dirty="0" smtClean="0">
                    <a:latin typeface="PFDinTextPro-Bold" charset="0"/>
                    <a:cs typeface="PFDinTextPro-Bold" charset="0"/>
                  </a:rPr>
                  <a:t>Embedded</a:t>
                </a:r>
                <a:r>
                  <a:rPr lang="en-US" sz="1400" b="1" baseline="0" dirty="0" smtClean="0">
                    <a:latin typeface="PFDinTextPro-Bold" charset="0"/>
                    <a:cs typeface="PFDinTextPro-Bold" charset="0"/>
                  </a:rPr>
                  <a:t> Computing</a:t>
                </a:r>
                <a:endParaRPr lang="en-US" sz="1400" b="1" dirty="0" smtClean="0">
                  <a:latin typeface="PFDinTextPro-Bold" charset="0"/>
                  <a:cs typeface="PFDinTextPro-Bold" charset="0"/>
                </a:endParaRPr>
              </a:p>
            </p:txBody>
          </p:sp>
        </p:grpSp>
      </p:grpSp>
      <p:grpSp>
        <p:nvGrpSpPr>
          <p:cNvPr id="17" name="Gruppierung 1"/>
          <p:cNvGrpSpPr>
            <a:grpSpLocks/>
          </p:cNvGrpSpPr>
          <p:nvPr/>
        </p:nvGrpSpPr>
        <p:grpSpPr bwMode="auto">
          <a:xfrm>
            <a:off x="6613159" y="541427"/>
            <a:ext cx="2233983" cy="664654"/>
            <a:chOff x="8793946" y="6870920"/>
            <a:chExt cx="1603772" cy="509317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8793946" y="6870920"/>
              <a:ext cx="1603772" cy="220545"/>
            </a:xfrm>
            <a:prstGeom prst="rect">
              <a:avLst/>
            </a:prstGeom>
          </p:spPr>
          <p:txBody>
            <a:bodyPr lIns="104287" tIns="52144" rIns="104287" bIns="52144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defRPr/>
              </a:pPr>
              <a:r>
                <a:rPr lang="en-US" sz="1400" b="1" dirty="0" smtClean="0">
                  <a:latin typeface="PFDinTextPro-Bold" charset="0"/>
                  <a:cs typeface="PFDinTextPro-Bold" charset="0"/>
                </a:rPr>
                <a:t>Chair for</a:t>
              </a:r>
            </a:p>
          </p:txBody>
        </p:sp>
        <p:sp>
          <p:nvSpPr>
            <p:cNvPr id="19" name="Title 1"/>
            <p:cNvSpPr txBox="1">
              <a:spLocks/>
            </p:cNvSpPr>
            <p:nvPr userDrawn="1"/>
          </p:nvSpPr>
          <p:spPr>
            <a:xfrm>
              <a:off x="8793946" y="7021652"/>
              <a:ext cx="1603772" cy="212612"/>
            </a:xfrm>
            <a:prstGeom prst="rect">
              <a:avLst/>
            </a:prstGeom>
          </p:spPr>
          <p:txBody>
            <a:bodyPr lIns="104287" tIns="52144" rIns="104287" bIns="52144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defRPr/>
              </a:pPr>
              <a:r>
                <a:rPr lang="en-US" sz="1400" b="1" dirty="0" smtClean="0">
                  <a:latin typeface="PFDinTextPro-Bold" charset="0"/>
                  <a:cs typeface="PFDinTextPro-Bold" charset="0"/>
                </a:rPr>
                <a:t>Chip Design for</a:t>
              </a:r>
            </a:p>
          </p:txBody>
        </p:sp>
        <p:sp>
          <p:nvSpPr>
            <p:cNvPr id="20" name="Title 1"/>
            <p:cNvSpPr txBox="1">
              <a:spLocks/>
            </p:cNvSpPr>
            <p:nvPr userDrawn="1"/>
          </p:nvSpPr>
          <p:spPr>
            <a:xfrm>
              <a:off x="8793946" y="7164451"/>
              <a:ext cx="1603772" cy="215786"/>
            </a:xfrm>
            <a:prstGeom prst="rect">
              <a:avLst/>
            </a:prstGeom>
          </p:spPr>
          <p:txBody>
            <a:bodyPr lIns="104287" tIns="52144" rIns="104287" bIns="52144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defRPr/>
              </a:pPr>
              <a:r>
                <a:rPr lang="en-US" sz="1400" b="1" dirty="0" smtClean="0">
                  <a:latin typeface="PFDinTextPro-Bold" charset="0"/>
                  <a:cs typeface="PFDinTextPro-Bold" charset="0"/>
                </a:rPr>
                <a:t>Embedded</a:t>
              </a:r>
              <a:r>
                <a:rPr lang="en-US" sz="1400" b="1" baseline="0" dirty="0" smtClean="0">
                  <a:latin typeface="PFDinTextPro-Bold" charset="0"/>
                  <a:cs typeface="PFDinTextPro-Bold" charset="0"/>
                </a:rPr>
                <a:t> Computing</a:t>
              </a:r>
              <a:endParaRPr lang="en-US" sz="1400" b="1" dirty="0" smtClean="0">
                <a:latin typeface="PFDinTextPro-Bold" charset="0"/>
                <a:cs typeface="PFDinTextPro-Bold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r>
              <a:rPr lang="en-US" smtClean="0"/>
              <a:t>Diagramm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Mastertitelformat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en-US" sz="2000" smtClean="0">
                <a:solidFill>
                  <a:srgbClr val="C0C0C0"/>
                </a:solidFill>
              </a:rPr>
              <a:t>Mastertextformat bearbeiten</a:t>
            </a:r>
          </a:p>
          <a:p>
            <a:pPr lvl="1">
              <a:buClr>
                <a:srgbClr val="C0C0C0"/>
              </a:buClr>
            </a:pPr>
            <a:r>
              <a:rPr lang="en-US" sz="2000" smtClean="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en-US" sz="2000" smtClean="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en-US" sz="2000" smtClean="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en-US" sz="2000" smtClean="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821600" y="6140450"/>
            <a:ext cx="4982400" cy="208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1. April 2010 | Referent | Kurztitel der Präsentation (bitte im Master einfügen)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6707855" y="6217269"/>
            <a:ext cx="2099595" cy="470930"/>
            <a:chOff x="6974421" y="6221454"/>
            <a:chExt cx="2099595" cy="470930"/>
          </a:xfrm>
        </p:grpSpPr>
        <p:pic>
          <p:nvPicPr>
            <p:cNvPr id="16" name="Picture 72" descr="c3e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421" y="6221454"/>
              <a:ext cx="558008" cy="470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ierung 1"/>
            <p:cNvGrpSpPr>
              <a:grpSpLocks/>
            </p:cNvGrpSpPr>
            <p:nvPr/>
          </p:nvGrpSpPr>
          <p:grpSpPr bwMode="auto">
            <a:xfrm>
              <a:off x="7520210" y="6225775"/>
              <a:ext cx="1553806" cy="462288"/>
              <a:chOff x="8793946" y="6870920"/>
              <a:chExt cx="1603772" cy="509317"/>
            </a:xfrm>
          </p:grpSpPr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8793946" y="6870920"/>
                <a:ext cx="1603772" cy="220545"/>
              </a:xfrm>
              <a:prstGeom prst="rect">
                <a:avLst/>
              </a:prstGeom>
            </p:spPr>
            <p:txBody>
              <a:bodyPr lIns="104287" tIns="52144" rIns="104287" bIns="52144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900" b="1" dirty="0" smtClean="0">
                    <a:latin typeface="PFDinTextPro-Bold" charset="0"/>
                    <a:cs typeface="PFDinTextPro-Bold" charset="0"/>
                  </a:rPr>
                  <a:t>Chair for</a:t>
                </a:r>
              </a:p>
            </p:txBody>
          </p:sp>
          <p:sp>
            <p:nvSpPr>
              <p:cNvPr id="19" name="Title 1"/>
              <p:cNvSpPr txBox="1">
                <a:spLocks/>
              </p:cNvSpPr>
              <p:nvPr userDrawn="1"/>
            </p:nvSpPr>
            <p:spPr>
              <a:xfrm>
                <a:off x="8793946" y="7021652"/>
                <a:ext cx="1603772" cy="212612"/>
              </a:xfrm>
              <a:prstGeom prst="rect">
                <a:avLst/>
              </a:prstGeom>
            </p:spPr>
            <p:txBody>
              <a:bodyPr lIns="104287" tIns="52144" rIns="104287" bIns="52144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900" b="1" dirty="0" smtClean="0">
                    <a:latin typeface="PFDinTextPro-Bold" charset="0"/>
                    <a:cs typeface="PFDinTextPro-Bold" charset="0"/>
                  </a:rPr>
                  <a:t>Chip Design for</a:t>
                </a:r>
              </a:p>
            </p:txBody>
          </p:sp>
          <p:sp>
            <p:nvSpPr>
              <p:cNvPr id="20" name="Title 1"/>
              <p:cNvSpPr txBox="1">
                <a:spLocks/>
              </p:cNvSpPr>
              <p:nvPr userDrawn="1"/>
            </p:nvSpPr>
            <p:spPr>
              <a:xfrm>
                <a:off x="8793946" y="7164451"/>
                <a:ext cx="1603772" cy="215786"/>
              </a:xfrm>
              <a:prstGeom prst="rect">
                <a:avLst/>
              </a:prstGeom>
            </p:spPr>
            <p:txBody>
              <a:bodyPr lIns="104287" tIns="52144" rIns="104287" bIns="52144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900" b="1" dirty="0" smtClean="0">
                    <a:latin typeface="PFDinTextPro-Bold" charset="0"/>
                    <a:cs typeface="PFDinTextPro-Bold" charset="0"/>
                  </a:rPr>
                  <a:t>Embedded</a:t>
                </a:r>
                <a:r>
                  <a:rPr lang="en-US" sz="900" b="1" baseline="0" dirty="0" smtClean="0">
                    <a:latin typeface="PFDinTextPro-Bold" charset="0"/>
                    <a:cs typeface="PFDinTextPro-Bold" charset="0"/>
                  </a:rPr>
                  <a:t> Computing</a:t>
                </a:r>
                <a:endParaRPr lang="en-US" sz="900" b="1" dirty="0" smtClean="0">
                  <a:latin typeface="PFDinTextPro-Bold" charset="0"/>
                  <a:cs typeface="PFDinTextPro-Bold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3e, TU-</a:t>
            </a:r>
            <a:r>
              <a:rPr lang="en-US" dirty="0" err="1" smtClean="0"/>
              <a:t>Braunschweig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 Meyer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5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 with our students in the lab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Reordering </a:t>
            </a:r>
            <a:r>
              <a:rPr lang="en-US" sz="2000" dirty="0" smtClean="0"/>
              <a:t>of scrambled images received from Satellite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Solution using software shuffling (on LEON ISS)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Development of “shuffle” hardware accellerator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Working with SoCRocket and RTEMS</a:t>
            </a:r>
            <a:endParaRPr lang="en-US" sz="2000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 descr="SoCRocket_tran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33" y="75353"/>
            <a:ext cx="1062567" cy="743797"/>
          </a:xfrm>
          <a:prstGeom prst="rect">
            <a:avLst/>
          </a:prstGeom>
        </p:spPr>
      </p:pic>
      <p:pic>
        <p:nvPicPr>
          <p:cNvPr id="5" name="Picture 4" descr="Bildschirmfoto 2012-12-03 um 18.08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4" y="1398208"/>
            <a:ext cx="3361267" cy="25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1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Bild 2" descr="tumblr_ne2jziKUvq1qa9omho1_5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393070"/>
            <a:ext cx="6350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2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the Department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1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SystemC/TLM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Wolfgang </a:t>
            </a:r>
            <a:r>
              <a:rPr lang="en-US" dirty="0" err="1" smtClean="0"/>
              <a:t>Klingauf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Greenbus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GSGP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TLM2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GreenSocs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Robert </a:t>
            </a:r>
            <a:r>
              <a:rPr lang="en-US" dirty="0" err="1" smtClean="0"/>
              <a:t>G</a:t>
            </a:r>
            <a:r>
              <a:rPr lang="en-US" dirty="0" err="1" smtClean="0"/>
              <a:t>ünzel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OCP </a:t>
            </a:r>
            <a:r>
              <a:rPr lang="en-US" dirty="0" err="1"/>
              <a:t>TLMKit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Carbon </a:t>
            </a:r>
            <a:r>
              <a:rPr lang="en-US" dirty="0" err="1" smtClean="0"/>
              <a:t>AmbaKit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Christian </a:t>
            </a:r>
            <a:r>
              <a:rPr lang="en-US" dirty="0" err="1" smtClean="0"/>
              <a:t>Schröder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GSParam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GreenAV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GreenControl</a:t>
            </a:r>
            <a:endParaRPr lang="en-US" dirty="0" smtClean="0"/>
          </a:p>
          <a:p>
            <a:pPr marL="285750" indent="-285750">
              <a:buFont typeface="Lucida Grande"/>
              <a:buChar char="➔"/>
            </a:pPr>
            <a:r>
              <a:rPr lang="en-US" dirty="0" smtClean="0"/>
              <a:t>CCI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0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change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 err="1" smtClean="0"/>
              <a:t>Golze</a:t>
            </a:r>
            <a:r>
              <a:rPr lang="en-US" sz="4000" dirty="0" smtClean="0"/>
              <a:t> </a:t>
            </a:r>
            <a:r>
              <a:rPr lang="en-US" sz="4000" dirty="0" smtClean="0">
                <a:sym typeface="Wingdings"/>
              </a:rPr>
              <a:t></a:t>
            </a:r>
            <a:r>
              <a:rPr lang="en-US" sz="4000" dirty="0" smtClean="0"/>
              <a:t> </a:t>
            </a:r>
            <a:r>
              <a:rPr lang="en-US" sz="4000" dirty="0" err="1" smtClean="0"/>
              <a:t>Berekovic</a:t>
            </a:r>
            <a:endParaRPr lang="en-US" sz="4000" dirty="0"/>
          </a:p>
          <a:p>
            <a:pPr algn="ctr"/>
            <a:r>
              <a:rPr lang="en-US" sz="2000" dirty="0" smtClean="0"/>
              <a:t>Mathematics/Computer science </a:t>
            </a:r>
            <a:r>
              <a:rPr lang="en-US" sz="2000" dirty="0" smtClean="0">
                <a:sym typeface="Wingdings"/>
              </a:rPr>
              <a:t> Electrical/computer </a:t>
            </a:r>
            <a:r>
              <a:rPr lang="en-US" sz="2000" dirty="0" err="1" smtClean="0">
                <a:sym typeface="Wingdings"/>
              </a:rPr>
              <a:t>engeneering</a:t>
            </a:r>
            <a:r>
              <a:rPr lang="en-US" sz="2000" dirty="0" smtClean="0">
                <a:sym typeface="Wingdings"/>
              </a:rPr>
              <a:t>         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sz="2800" b="1" dirty="0" err="1" smtClean="0"/>
              <a:t>Berekovic</a:t>
            </a:r>
            <a:r>
              <a:rPr lang="en-US" sz="2800" b="1" dirty="0" smtClean="0"/>
              <a:t>:</a:t>
            </a:r>
            <a:endParaRPr lang="en-US" sz="2800" b="1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ESA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SMART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RECOMP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R3-Cop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82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ESA ESTEC HW-SW-SIM </a:t>
            </a:r>
            <a:r>
              <a:rPr lang="en-US" dirty="0" smtClean="0">
                <a:sym typeface="Wingdings"/>
              </a:rPr>
              <a:t> SystemC/TLM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TLM Hardware Platform for space</a:t>
            </a:r>
          </a:p>
        </p:txBody>
      </p:sp>
    </p:spTree>
    <p:extLst>
      <p:ext uri="{BB962C8B-B14F-4D97-AF65-F5344CB8AC3E}">
        <p14:creationId xmlns:p14="http://schemas.microsoft.com/office/powerpoint/2010/main" val="412054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Overview</a:t>
            </a:r>
            <a:br>
              <a:rPr lang="en-US" sz="2400" dirty="0" smtClean="0"/>
            </a:br>
            <a:r>
              <a:rPr lang="en-US" sz="1800" b="0" dirty="0" smtClean="0"/>
              <a:t>Intended use of activity output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5" y="1525590"/>
            <a:ext cx="8375650" cy="438414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Enable ESA to develop new Virtual Platforms based on a set of key SystemC IP simulation models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Distribute platform and models to contractors without being subject to any fee or restrictions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Improve future SoC Design efficiency:</a:t>
            </a:r>
          </a:p>
          <a:p>
            <a:pPr marL="476250" lvl="1" indent="-285750">
              <a:buFont typeface="Wingdings" charset="2"/>
              <a:buChar char="§"/>
            </a:pPr>
            <a:r>
              <a:rPr lang="en-US" sz="1800" i="1" dirty="0" smtClean="0"/>
              <a:t>Enable SW development before HW is ready </a:t>
            </a:r>
          </a:p>
          <a:p>
            <a:pPr marL="476250" lvl="1" indent="-285750">
              <a:buFont typeface="Wingdings" charset="2"/>
              <a:buChar char="§"/>
            </a:pPr>
            <a:r>
              <a:rPr lang="en-US" sz="1800" i="1" dirty="0" smtClean="0"/>
              <a:t>Gradual system refinement from TLM to RTL</a:t>
            </a:r>
          </a:p>
          <a:p>
            <a:pPr marL="476250" lvl="1" indent="-285750">
              <a:buFont typeface="Wingdings" charset="2"/>
              <a:buChar char="§"/>
            </a:pPr>
            <a:r>
              <a:rPr lang="en-US" sz="1800" i="1" smtClean="0"/>
              <a:t>Benefit from </a:t>
            </a:r>
            <a:r>
              <a:rPr lang="en-US" sz="1800" i="1" dirty="0" smtClean="0"/>
              <a:t>early architecture exploration</a:t>
            </a:r>
          </a:p>
          <a:p>
            <a:pPr lvl="1" indent="0">
              <a:buNone/>
            </a:pPr>
            <a:endParaRPr lang="en-US" dirty="0"/>
          </a:p>
          <a:p>
            <a:pPr marL="476250" lvl="1" indent="-285750">
              <a:buFontTx/>
              <a:buChar char="-"/>
            </a:pP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963180" y="3384875"/>
            <a:ext cx="2249487" cy="2235200"/>
            <a:chOff x="3008313" y="2641600"/>
            <a:chExt cx="3195637" cy="3190875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10800000">
              <a:off x="3008313" y="4260850"/>
              <a:ext cx="1571625" cy="1571625"/>
              <a:chOff x="482" y="2266"/>
              <a:chExt cx="445" cy="445"/>
            </a:xfrm>
          </p:grpSpPr>
          <p:sp>
            <p:nvSpPr>
              <p:cNvPr id="5" name="Bogen 19"/>
              <p:cNvSpPr>
                <a:spLocks/>
              </p:cNvSpPr>
              <p:nvPr/>
            </p:nvSpPr>
            <p:spPr bwMode="auto">
              <a:xfrm>
                <a:off x="482" y="2266"/>
                <a:ext cx="445" cy="4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4FFAD"/>
                  </a:gs>
                  <a:gs pos="100000">
                    <a:srgbClr val="CCFF66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6" name="Line 20"/>
              <p:cNvSpPr>
                <a:spLocks noChangeShapeType="1"/>
              </p:cNvSpPr>
              <p:nvPr/>
            </p:nvSpPr>
            <p:spPr bwMode="auto">
              <a:xfrm flipV="1">
                <a:off x="482" y="2266"/>
                <a:ext cx="0" cy="4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" name="Line 21"/>
              <p:cNvSpPr>
                <a:spLocks noChangeShapeType="1"/>
              </p:cNvSpPr>
              <p:nvPr/>
            </p:nvSpPr>
            <p:spPr bwMode="auto">
              <a:xfrm>
                <a:off x="482" y="2711"/>
                <a:ext cx="4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 rot="5400000">
              <a:off x="4632325" y="4259263"/>
              <a:ext cx="1571625" cy="1571625"/>
              <a:chOff x="482" y="2266"/>
              <a:chExt cx="445" cy="445"/>
            </a:xfrm>
          </p:grpSpPr>
          <p:sp>
            <p:nvSpPr>
              <p:cNvPr id="9" name="Bogen 23"/>
              <p:cNvSpPr>
                <a:spLocks/>
              </p:cNvSpPr>
              <p:nvPr/>
            </p:nvSpPr>
            <p:spPr bwMode="auto">
              <a:xfrm>
                <a:off x="482" y="2266"/>
                <a:ext cx="445" cy="4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7C80"/>
                  </a:gs>
                  <a:gs pos="100000">
                    <a:srgbClr val="FFB9BB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0" name="Line 24"/>
              <p:cNvSpPr>
                <a:spLocks noChangeShapeType="1"/>
              </p:cNvSpPr>
              <p:nvPr/>
            </p:nvSpPr>
            <p:spPr bwMode="auto">
              <a:xfrm flipV="1">
                <a:off x="482" y="2266"/>
                <a:ext cx="0" cy="4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1" name="Line 25"/>
              <p:cNvSpPr>
                <a:spLocks noChangeShapeType="1"/>
              </p:cNvSpPr>
              <p:nvPr/>
            </p:nvSpPr>
            <p:spPr bwMode="auto">
              <a:xfrm>
                <a:off x="482" y="2711"/>
                <a:ext cx="4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</p:grpSp>
        <p:grpSp>
          <p:nvGrpSpPr>
            <p:cNvPr id="12" name="Group 26"/>
            <p:cNvGrpSpPr>
              <a:grpSpLocks/>
            </p:cNvGrpSpPr>
            <p:nvPr/>
          </p:nvGrpSpPr>
          <p:grpSpPr bwMode="auto">
            <a:xfrm rot="-5400000">
              <a:off x="3009900" y="2641600"/>
              <a:ext cx="1571625" cy="1571625"/>
              <a:chOff x="482" y="2266"/>
              <a:chExt cx="445" cy="445"/>
            </a:xfrm>
          </p:grpSpPr>
          <p:sp>
            <p:nvSpPr>
              <p:cNvPr id="13" name="Bogen 27"/>
              <p:cNvSpPr>
                <a:spLocks/>
              </p:cNvSpPr>
              <p:nvPr/>
            </p:nvSpPr>
            <p:spPr bwMode="auto">
              <a:xfrm>
                <a:off x="482" y="2266"/>
                <a:ext cx="445" cy="4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FF"/>
                  </a:gs>
                  <a:gs pos="100000">
                    <a:srgbClr val="C8AD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4" name="Line 28"/>
              <p:cNvSpPr>
                <a:spLocks noChangeShapeType="1"/>
              </p:cNvSpPr>
              <p:nvPr/>
            </p:nvSpPr>
            <p:spPr bwMode="auto">
              <a:xfrm flipV="1">
                <a:off x="482" y="2266"/>
                <a:ext cx="0" cy="4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482" y="2711"/>
                <a:ext cx="4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</p:grp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4632325" y="2641600"/>
              <a:ext cx="1571625" cy="1571625"/>
              <a:chOff x="482" y="2266"/>
              <a:chExt cx="445" cy="445"/>
            </a:xfrm>
          </p:grpSpPr>
          <p:sp>
            <p:nvSpPr>
              <p:cNvPr id="17" name="Bogen 14"/>
              <p:cNvSpPr>
                <a:spLocks/>
              </p:cNvSpPr>
              <p:nvPr/>
            </p:nvSpPr>
            <p:spPr bwMode="auto">
              <a:xfrm>
                <a:off x="482" y="2266"/>
                <a:ext cx="445" cy="4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AB9FF"/>
                  </a:gs>
                  <a:gs pos="100000">
                    <a:srgbClr val="6997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V="1">
                <a:off x="482" y="2266"/>
                <a:ext cx="0" cy="4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482" y="2711"/>
                <a:ext cx="4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20" name="Textfeld 5"/>
            <p:cNvSpPr txBox="1">
              <a:spLocks noChangeArrowheads="1"/>
            </p:cNvSpPr>
            <p:nvPr/>
          </p:nvSpPr>
          <p:spPr bwMode="auto">
            <a:xfrm>
              <a:off x="3009900" y="3597275"/>
              <a:ext cx="1436688" cy="35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000" b="1" dirty="0">
                  <a:latin typeface="Calibri" charset="0"/>
                </a:rPr>
                <a:t>Productivity</a:t>
              </a:r>
            </a:p>
          </p:txBody>
        </p:sp>
        <p:sp>
          <p:nvSpPr>
            <p:cNvPr id="21" name="Textfeld 6"/>
            <p:cNvSpPr txBox="1">
              <a:spLocks noChangeArrowheads="1"/>
            </p:cNvSpPr>
            <p:nvPr/>
          </p:nvSpPr>
          <p:spPr bwMode="auto">
            <a:xfrm>
              <a:off x="4733924" y="3597275"/>
              <a:ext cx="1470026" cy="35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1" dirty="0">
                  <a:solidFill>
                    <a:srgbClr val="000000"/>
                  </a:solidFill>
                  <a:latin typeface="Calibri" charset="0"/>
                </a:rPr>
                <a:t>Availability</a:t>
              </a:r>
            </a:p>
          </p:txBody>
        </p:sp>
        <p:sp>
          <p:nvSpPr>
            <p:cNvPr id="22" name="Textfeld 7"/>
            <p:cNvSpPr txBox="1">
              <a:spLocks noChangeArrowheads="1"/>
            </p:cNvSpPr>
            <p:nvPr/>
          </p:nvSpPr>
          <p:spPr bwMode="auto">
            <a:xfrm>
              <a:off x="3009900" y="4487864"/>
              <a:ext cx="1462087" cy="35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000" b="1" dirty="0">
                  <a:solidFill>
                    <a:srgbClr val="000000"/>
                  </a:solidFill>
                  <a:latin typeface="Calibri" charset="0"/>
                </a:rPr>
                <a:t>Accessibility</a:t>
              </a:r>
            </a:p>
          </p:txBody>
        </p:sp>
        <p:sp>
          <p:nvSpPr>
            <p:cNvPr id="23" name="Textfeld 8"/>
            <p:cNvSpPr txBox="1">
              <a:spLocks noChangeArrowheads="1"/>
            </p:cNvSpPr>
            <p:nvPr/>
          </p:nvSpPr>
          <p:spPr bwMode="auto">
            <a:xfrm>
              <a:off x="4708525" y="4487864"/>
              <a:ext cx="1495425" cy="35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1" dirty="0">
                  <a:solidFill>
                    <a:srgbClr val="000000"/>
                  </a:solidFill>
                  <a:latin typeface="Calibri" charset="0"/>
                </a:rPr>
                <a:t>Consistency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33723" y="5668089"/>
            <a:ext cx="1945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Advantages of virtual platforms</a:t>
            </a:r>
            <a:endParaRPr lang="en-US" sz="1000" dirty="0"/>
          </a:p>
        </p:txBody>
      </p:sp>
      <p:pic>
        <p:nvPicPr>
          <p:cNvPr id="26" name="Picture 25" descr="SoCRocket_tran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33" y="75353"/>
            <a:ext cx="1062567" cy="7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0" dirty="0" smtClean="0"/>
              <a:t>Platform utilizes GreenSoCs TLM infrastructure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Explored commercial and open-source Virtual Platform solutions.</a:t>
            </a:r>
          </a:p>
          <a:p>
            <a:r>
              <a:rPr lang="en-US" dirty="0" smtClean="0"/>
              <a:t>Selected appropriate infrastructure components: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GreenReg</a:t>
            </a:r>
            <a:r>
              <a:rPr lang="en-US" b="1" dirty="0" smtClean="0"/>
              <a:t> </a:t>
            </a:r>
          </a:p>
          <a:p>
            <a:pPr marL="476250" lvl="1" indent="-285750"/>
            <a:r>
              <a:rPr lang="en-US" dirty="0" smtClean="0"/>
              <a:t>Framework for SystemC register modeling</a:t>
            </a:r>
          </a:p>
          <a:p>
            <a:pPr marL="476250" lvl="1" indent="-285750"/>
            <a:r>
              <a:rPr lang="en-US" dirty="0" smtClean="0"/>
              <a:t>Register bank container which can be bound to TLM sockets</a:t>
            </a:r>
          </a:p>
          <a:p>
            <a:pPr marL="476250" lvl="1" indent="-285750"/>
            <a:r>
              <a:rPr lang="en-US" dirty="0" smtClean="0"/>
              <a:t>Bit-field callback functions etc.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AMBA Sockets</a:t>
            </a:r>
          </a:p>
          <a:p>
            <a:pPr marL="476250" lvl="1" indent="-285750"/>
            <a:r>
              <a:rPr lang="en-US" dirty="0" smtClean="0"/>
              <a:t>TLM convenience sockets with build-in memory management</a:t>
            </a:r>
          </a:p>
          <a:p>
            <a:pPr marL="476250" lvl="1" indent="-285750"/>
            <a:r>
              <a:rPr lang="en-US" dirty="0" smtClean="0"/>
              <a:t>Predefined payload extensions for modeling AMBA bus transfers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GreenControl</a:t>
            </a:r>
          </a:p>
          <a:p>
            <a:pPr marL="476250" lvl="1" indent="-285750"/>
            <a:r>
              <a:rPr lang="en-US" dirty="0" smtClean="0"/>
              <a:t>Parameter API</a:t>
            </a:r>
            <a:r>
              <a:rPr lang="en-US" dirty="0"/>
              <a:t> </a:t>
            </a:r>
            <a:r>
              <a:rPr lang="en-US" dirty="0" smtClean="0"/>
              <a:t>for model configuration</a:t>
            </a:r>
          </a:p>
          <a:p>
            <a:pPr marL="476250" lvl="1" indent="-285750"/>
            <a:r>
              <a:rPr lang="en-US" dirty="0" smtClean="0"/>
              <a:t>Debugging, Tracing, runtime-reconfiguration</a:t>
            </a:r>
          </a:p>
          <a:p>
            <a:pPr marL="476250" lvl="1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5" y="5193023"/>
            <a:ext cx="1382196" cy="414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337" y="5556790"/>
            <a:ext cx="1633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www.greensocs.com</a:t>
            </a:r>
            <a:endParaRPr lang="en-US" sz="1200" i="1" dirty="0"/>
          </a:p>
        </p:txBody>
      </p:sp>
      <p:pic>
        <p:nvPicPr>
          <p:cNvPr id="6" name="Picture 5" descr="SoCRocket_tran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33" y="75353"/>
            <a:ext cx="1062567" cy="7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6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Modeling of SystemC </a:t>
            </a:r>
            <a:r>
              <a:rPr lang="en-US" dirty="0" smtClean="0"/>
              <a:t>IPs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0" dirty="0" smtClean="0"/>
              <a:t>IPs modeled in course of project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87510" y="5707252"/>
            <a:ext cx="78879" cy="7099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91165" y="5605927"/>
            <a:ext cx="2572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Models provided by ESA (integration only)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4712574" y="5715848"/>
            <a:ext cx="78879" cy="70996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761874" y="5614508"/>
            <a:ext cx="1524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Mandatory/Optional IPs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720278" y="5885395"/>
            <a:ext cx="70139" cy="5167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GPTimer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63383" y="5778480"/>
            <a:ext cx="1859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Models with GRLIB reference</a:t>
            </a:r>
            <a:endParaRPr lang="en-US" sz="1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8237" y="1218413"/>
            <a:ext cx="7995219" cy="3742222"/>
            <a:chOff x="139455" y="1341032"/>
            <a:chExt cx="8475748" cy="4074396"/>
          </a:xfrm>
        </p:grpSpPr>
        <p:sp>
          <p:nvSpPr>
            <p:cNvPr id="38" name="Rectangle 37"/>
            <p:cNvSpPr/>
            <p:nvPr/>
          </p:nvSpPr>
          <p:spPr>
            <a:xfrm>
              <a:off x="7248621" y="3789249"/>
              <a:ext cx="1164046" cy="758731"/>
            </a:xfrm>
            <a:prstGeom prst="rect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/>
                <a:t>AHB2SW</a:t>
              </a:r>
            </a:p>
          </p:txBody>
        </p:sp>
        <p:sp>
          <p:nvSpPr>
            <p:cNvPr id="4" name="Left-Right Arrow 3"/>
            <p:cNvSpPr/>
            <p:nvPr/>
          </p:nvSpPr>
          <p:spPr>
            <a:xfrm>
              <a:off x="1083367" y="3156314"/>
              <a:ext cx="7531836" cy="406256"/>
            </a:xfrm>
            <a:prstGeom prst="leftRightArrow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AHBCTRL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77538" y="1427813"/>
              <a:ext cx="954431" cy="71784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LEON ISS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77538" y="2275819"/>
              <a:ext cx="954431" cy="698118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mmu-cache</a:t>
              </a:r>
            </a:p>
            <a:p>
              <a:pPr algn="ctr"/>
              <a:r>
                <a:rPr lang="en-US" sz="1000" dirty="0"/>
                <a:t>i/d cache</a:t>
              </a:r>
              <a:br>
                <a:rPr lang="en-US" sz="1000" dirty="0"/>
              </a:br>
              <a:r>
                <a:rPr lang="en-US" sz="1000" dirty="0"/>
                <a:t>mmu</a:t>
              </a:r>
            </a:p>
            <a:p>
              <a:pPr algn="ctr"/>
              <a:r>
                <a:rPr lang="en-US" sz="1000" dirty="0"/>
                <a:t>localrams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1368" y="3788970"/>
              <a:ext cx="833582" cy="575856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MCTRL</a:t>
              </a: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087132" y="4811940"/>
              <a:ext cx="686243" cy="157768"/>
            </a:xfrm>
            <a:prstGeom prst="rect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SRAM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1306597" y="4811939"/>
              <a:ext cx="686243" cy="157768"/>
            </a:xfrm>
            <a:prstGeom prst="rect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r>
                <a:rPr lang="en-US" sz="1000" dirty="0" smtClean="0"/>
                <a:t>SDRAM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1535319" y="4811940"/>
              <a:ext cx="686243" cy="157768"/>
            </a:xfrm>
            <a:prstGeom prst="rect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IO</a:t>
              </a:r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1766587" y="4819826"/>
              <a:ext cx="686243" cy="157768"/>
            </a:xfrm>
            <a:prstGeom prst="rect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1134" y="2275819"/>
              <a:ext cx="954431" cy="698118"/>
            </a:xfrm>
            <a:prstGeom prst="rect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SoCWire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37078" y="3788970"/>
              <a:ext cx="833582" cy="575856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GPTimer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3428" y="4089751"/>
              <a:ext cx="954431" cy="41991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SpaceWire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22787" y="3788970"/>
              <a:ext cx="833582" cy="575856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IRQMP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222" y="3788970"/>
              <a:ext cx="833582" cy="575856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AHB2APB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08550" y="4555588"/>
              <a:ext cx="833582" cy="575856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AHBOUT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59256" y="2398081"/>
              <a:ext cx="833582" cy="575856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AHBIN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08550" y="3788970"/>
              <a:ext cx="833582" cy="575856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AHBMEM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22787" y="4547702"/>
              <a:ext cx="833582" cy="575856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APBUART</a:t>
              </a: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883442" y="1341032"/>
              <a:ext cx="170724" cy="1735454"/>
            </a:xfrm>
            <a:prstGeom prst="leftBrac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e 28"/>
            <p:cNvSpPr/>
            <p:nvPr/>
          </p:nvSpPr>
          <p:spPr>
            <a:xfrm>
              <a:off x="883442" y="3679974"/>
              <a:ext cx="170724" cy="1735454"/>
            </a:xfrm>
            <a:prstGeom prst="leftBrac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9455" y="1985819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bus </a:t>
              </a:r>
            </a:p>
            <a:p>
              <a:pPr algn="r"/>
              <a:r>
                <a:rPr lang="en-US" sz="1200" dirty="0" smtClean="0"/>
                <a:t>masters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2525" y="4316868"/>
              <a:ext cx="625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bus </a:t>
              </a:r>
            </a:p>
            <a:p>
              <a:pPr algn="r"/>
              <a:r>
                <a:rPr lang="en-US" sz="1200" dirty="0" smtClean="0"/>
                <a:t>slaves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21844" y="4565142"/>
              <a:ext cx="833582" cy="575856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AHBProf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894033" y="5885395"/>
            <a:ext cx="78879" cy="70996"/>
          </a:xfrm>
          <a:prstGeom prst="rect">
            <a:avLst/>
          </a:prstGeom>
          <a:solidFill>
            <a:schemeClr val="accent3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997688" y="5775489"/>
            <a:ext cx="1916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Additionally/secondary models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36368" y="5139797"/>
            <a:ext cx="837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models available in loosely timed (LT), and approximately timed (AT) flavor of TLM2.0.</a:t>
            </a:r>
            <a:endParaRPr lang="en-US" sz="1600" dirty="0"/>
          </a:p>
        </p:txBody>
      </p:sp>
      <p:pic>
        <p:nvPicPr>
          <p:cNvPr id="44" name="Picture 43" descr="SoCRocket_tran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33" y="75353"/>
            <a:ext cx="1062567" cy="7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8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of TL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Directed functional testing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RTL Co-Simulation</a:t>
            </a:r>
          </a:p>
        </p:txBody>
      </p:sp>
      <p:grpSp>
        <p:nvGrpSpPr>
          <p:cNvPr id="4" name="Gruppierung 3"/>
          <p:cNvGrpSpPr/>
          <p:nvPr/>
        </p:nvGrpSpPr>
        <p:grpSpPr>
          <a:xfrm>
            <a:off x="774428" y="1877621"/>
            <a:ext cx="6645222" cy="3249938"/>
            <a:chOff x="774428" y="1877621"/>
            <a:chExt cx="6645222" cy="3249938"/>
          </a:xfrm>
        </p:grpSpPr>
        <p:sp>
          <p:nvSpPr>
            <p:cNvPr id="6" name="Rectangle 5"/>
            <p:cNvSpPr/>
            <p:nvPr/>
          </p:nvSpPr>
          <p:spPr>
            <a:xfrm>
              <a:off x="4372963" y="1877621"/>
              <a:ext cx="936721" cy="850501"/>
            </a:xfrm>
            <a:prstGeom prst="rect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DUT</a:t>
              </a:r>
              <a:br>
                <a:rPr lang="en-US" dirty="0" smtClean="0"/>
              </a:br>
              <a:r>
                <a:rPr lang="en-US" sz="1200" dirty="0" smtClean="0"/>
                <a:t>(SystemC)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72963" y="2876503"/>
              <a:ext cx="936721" cy="851504"/>
            </a:xfrm>
            <a:prstGeom prst="rect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DUT</a:t>
              </a:r>
              <a:br>
                <a:rPr lang="en-US" dirty="0" smtClean="0"/>
              </a:br>
              <a:r>
                <a:rPr lang="en-US" sz="1200" dirty="0" smtClean="0"/>
                <a:t>(SystemC)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72963" y="3868976"/>
              <a:ext cx="936721" cy="870436"/>
            </a:xfrm>
            <a:prstGeom prst="rect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Refer.</a:t>
              </a:r>
              <a:r>
                <a:rPr lang="en-US" sz="1200" dirty="0" smtClean="0"/>
                <a:t>(VHDL)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5761" y="3885798"/>
              <a:ext cx="235486" cy="850501"/>
            </a:xfrm>
            <a:prstGeom prst="rect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94124" y="4207422"/>
              <a:ext cx="176613" cy="218682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70738" y="4207426"/>
              <a:ext cx="176613" cy="21868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96350" y="4198006"/>
              <a:ext cx="176613" cy="21868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6350" y="3181304"/>
              <a:ext cx="176613" cy="21868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88957" y="2197239"/>
              <a:ext cx="176613" cy="21868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4428" y="1877621"/>
              <a:ext cx="936721" cy="2858678"/>
            </a:xfrm>
            <a:prstGeom prst="rect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TB</a:t>
              </a:r>
              <a:br>
                <a:rPr lang="en-US" dirty="0" smtClean="0"/>
              </a:br>
              <a:r>
                <a:rPr lang="en-US" sz="1200" dirty="0" smtClean="0"/>
                <a:t>(SystemC)</a:t>
              </a:r>
            </a:p>
            <a:p>
              <a:pPr algn="ctr"/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>stimgen</a:t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>monitor</a:t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>automatic checks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1149" y="3198126"/>
              <a:ext cx="176613" cy="218682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3529608" y="4241072"/>
              <a:ext cx="59979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530628" y="4284129"/>
              <a:ext cx="59979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531648" y="4327186"/>
              <a:ext cx="59979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529608" y="4369241"/>
              <a:ext cx="59979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548467" y="4366222"/>
              <a:ext cx="5838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signals</a:t>
              </a:r>
              <a:endParaRPr lang="en-US" sz="10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008379" y="2306580"/>
              <a:ext cx="209647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258148" y="2071636"/>
              <a:ext cx="16385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TL blocking transport (LT)</a:t>
              </a:r>
              <a:endParaRPr lang="en-US" sz="10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008379" y="3316887"/>
              <a:ext cx="2120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57228" y="3066604"/>
              <a:ext cx="1909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TL non-blocking transport (AT)</a:t>
              </a:r>
              <a:endParaRPr lang="en-US" sz="10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009344" y="4331211"/>
              <a:ext cx="791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016931" y="4095413"/>
              <a:ext cx="783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TL nb (AT)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64182" y="4819782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RTL Transactor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76882" y="2133191"/>
              <a:ext cx="1493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model_lt.test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52670" y="3105605"/>
              <a:ext cx="1570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odel_at.test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52670" y="3958113"/>
              <a:ext cx="176698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model_rtl.test</a:t>
              </a:r>
            </a:p>
            <a:p>
              <a:r>
                <a:rPr lang="en-US" sz="1200" dirty="0" smtClean="0"/>
                <a:t>(core functionality only)</a:t>
              </a:r>
              <a:endParaRPr lang="en-US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75689" y="5231548"/>
            <a:ext cx="744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coverage: ~90%    Timing accuracy (AT)*: ~90%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99571" y="5857006"/>
            <a:ext cx="2180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*with respect to available RTL tests</a:t>
            </a:r>
            <a:endParaRPr lang="en-US" sz="1000" dirty="0"/>
          </a:p>
        </p:txBody>
      </p:sp>
      <p:pic>
        <p:nvPicPr>
          <p:cNvPr id="56" name="Picture 55" descr="SoCRocket_tran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33" y="75353"/>
            <a:ext cx="1062567" cy="7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4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3e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c3e.thmx</Template>
  <TotalTime>0</TotalTime>
  <Words>1080</Words>
  <Application>Microsoft Macintosh PowerPoint</Application>
  <PresentationFormat>Bildschirmpräsentation (4:3)</PresentationFormat>
  <Paragraphs>169</Paragraphs>
  <Slides>11</Slides>
  <Notes>5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c3e</vt:lpstr>
      <vt:lpstr>c3e, TU-Braunschweig</vt:lpstr>
      <vt:lpstr>History of the Department</vt:lpstr>
      <vt:lpstr>SystemC/TLM</vt:lpstr>
      <vt:lpstr>Department change</vt:lpstr>
      <vt:lpstr>ESA ESTEC HW-SW-SIM  SystemC/TLM</vt:lpstr>
      <vt:lpstr>Overview Intended use of activity output</vt:lpstr>
      <vt:lpstr>Tools Platform utilizes GreenSoCs TLM infrastructure</vt:lpstr>
      <vt:lpstr>High-Level Modeling of SystemC IPs IPs modeled in course of project</vt:lpstr>
      <vt:lpstr>Verification of TL models</vt:lpstr>
      <vt:lpstr>What we are doing with our students in the lab:</vt:lpstr>
      <vt:lpstr>PowerPoint-Präsentation</vt:lpstr>
    </vt:vector>
  </TitlesOfParts>
  <Company>TU Braunschweig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c3e, TU-Braunschweig</dc:title>
  <dc:creator>Rolf Meyer</dc:creator>
  <cp:lastModifiedBy>Rolf Meyer</cp:lastModifiedBy>
  <cp:revision>10</cp:revision>
  <dcterms:created xsi:type="dcterms:W3CDTF">2014-12-08T17:04:18Z</dcterms:created>
  <dcterms:modified xsi:type="dcterms:W3CDTF">2014-12-09T08:09:56Z</dcterms:modified>
</cp:coreProperties>
</file>