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83" r:id="rId3"/>
    <p:sldId id="298" r:id="rId4"/>
    <p:sldId id="304" r:id="rId5"/>
    <p:sldId id="306" r:id="rId6"/>
    <p:sldId id="305" r:id="rId7"/>
    <p:sldId id="303" r:id="rId8"/>
    <p:sldId id="296" r:id="rId9"/>
    <p:sldId id="302" r:id="rId10"/>
    <p:sldId id="290" r:id="rId11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87" y="115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11/01/2022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11.01.2022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  <a:endParaRPr lang="de-DE" noProof="0" dirty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1" y="627534"/>
            <a:ext cx="110306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Quicksand" pitchFamily="2" charset="0"/>
              </a:rPr>
              <a:t>Study of </a:t>
            </a:r>
            <a:r>
              <a:rPr lang="de-DE" sz="3200" dirty="0" err="1">
                <a:latin typeface="Quicksand" pitchFamily="2" charset="0"/>
              </a:rPr>
              <a:t>voice</a:t>
            </a:r>
            <a:r>
              <a:rPr lang="de-DE" sz="3200" dirty="0">
                <a:latin typeface="Quicksand" pitchFamily="2" charset="0"/>
              </a:rPr>
              <a:t> bots in Software </a:t>
            </a:r>
            <a:r>
              <a:rPr lang="de-DE" sz="3200" dirty="0" err="1">
                <a:latin typeface="Quicksand" pitchFamily="2" charset="0"/>
              </a:rPr>
              <a:t>development</a:t>
            </a:r>
            <a:endParaRPr lang="de-DE" sz="3200" dirty="0">
              <a:latin typeface="Quicksand" pitchFamily="2" charset="0"/>
            </a:endParaRPr>
          </a:p>
          <a:p>
            <a:pPr algn="ctr"/>
            <a:endParaRPr lang="de-DE" sz="3600" dirty="0">
              <a:latin typeface="Quicksand" pitchFamily="2" charset="0"/>
            </a:endParaRPr>
          </a:p>
          <a:p>
            <a:pPr algn="ctr"/>
            <a:endParaRPr lang="de-DE" sz="3600" dirty="0">
              <a:latin typeface="Quicksand" pitchFamily="2" charset="0"/>
            </a:endParaRPr>
          </a:p>
          <a:p>
            <a:pPr algn="ctr"/>
            <a:endParaRPr lang="de-DE" sz="3600" dirty="0">
              <a:latin typeface="Quicksan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1" y="4653930"/>
            <a:ext cx="512598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Quicksand" pitchFamily="2" charset="0"/>
              </a:rPr>
              <a:t>Sivasurya Santhanam</a:t>
            </a:r>
          </a:p>
        </p:txBody>
      </p:sp>
      <p:pic>
        <p:nvPicPr>
          <p:cNvPr id="1026" name="Picture 2" descr="May be an image of text that says 'Universität Stuttgart'">
            <a:extLst>
              <a:ext uri="{FF2B5EF4-FFF2-40B4-BE49-F238E27FC236}">
                <a16:creationId xmlns:a16="http://schemas.microsoft.com/office/drawing/2014/main" id="{668A28B9-CDBD-45DC-B55D-412D73B33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15" y="5383471"/>
            <a:ext cx="1446486" cy="144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99" y="189434"/>
            <a:ext cx="11221200" cy="738000"/>
          </a:xfrm>
        </p:spPr>
        <p:txBody>
          <a:bodyPr/>
          <a:lstStyle/>
          <a:p>
            <a:pPr algn="ctr"/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Bots in SE- A </a:t>
            </a:r>
            <a:r>
              <a:rPr lang="de-DE" sz="3200" b="0" dirty="0" err="1">
                <a:solidFill>
                  <a:schemeClr val="tx1"/>
                </a:solidFill>
                <a:latin typeface="Quicksand" pitchFamily="2" charset="0"/>
              </a:rPr>
              <a:t>systematic</a:t>
            </a:r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de-DE" sz="3200" b="0" dirty="0" err="1">
                <a:solidFill>
                  <a:schemeClr val="tx1"/>
                </a:solidFill>
                <a:latin typeface="Quicksand" pitchFamily="2" charset="0"/>
              </a:rPr>
              <a:t>mapping</a:t>
            </a:r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de-DE" sz="3200" b="0" dirty="0" err="1">
                <a:solidFill>
                  <a:schemeClr val="tx1"/>
                </a:solidFill>
                <a:latin typeface="Quicksand" pitchFamily="2" charset="0"/>
              </a:rPr>
              <a:t>study</a:t>
            </a:r>
            <a:endParaRPr lang="de-DE" sz="2800" b="0" dirty="0">
              <a:solidFill>
                <a:schemeClr val="tx1"/>
              </a:solidFill>
              <a:latin typeface="Quicksa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9B5CA-EF47-44C0-B1F0-8C0EB68FC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927433"/>
            <a:ext cx="11465945" cy="53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0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99" y="333450"/>
            <a:ext cx="11221200" cy="738000"/>
          </a:xfrm>
        </p:spPr>
        <p:txBody>
          <a:bodyPr/>
          <a:lstStyle/>
          <a:p>
            <a:pPr algn="ctr"/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Types of bots</a:t>
            </a:r>
            <a:endParaRPr lang="de-DE" sz="2800" b="0" dirty="0">
              <a:solidFill>
                <a:schemeClr val="tx1"/>
              </a:solidFill>
              <a:latin typeface="Quicksand" pitchFamily="2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76009D-777D-40FE-8637-BF1E4292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15" y="1887699"/>
            <a:ext cx="3384376" cy="4178668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01E18D-A730-41C7-9D8D-60E33280EF30}"/>
              </a:ext>
            </a:extLst>
          </p:cNvPr>
          <p:cNvSpPr/>
          <p:nvPr/>
        </p:nvSpPr>
        <p:spPr>
          <a:xfrm>
            <a:off x="827109" y="1125537"/>
            <a:ext cx="5774534" cy="4984043"/>
          </a:xfrm>
          <a:prstGeom prst="roundRect">
            <a:avLst>
              <a:gd name="adj" fmla="val 658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F887EF0-3728-4146-A1E7-F4BCEB5AC665}"/>
              </a:ext>
            </a:extLst>
          </p:cNvPr>
          <p:cNvSpPr/>
          <p:nvPr/>
        </p:nvSpPr>
        <p:spPr>
          <a:xfrm>
            <a:off x="6787486" y="1101158"/>
            <a:ext cx="4422670" cy="5008422"/>
          </a:xfrm>
          <a:prstGeom prst="roundRect">
            <a:avLst>
              <a:gd name="adj" fmla="val 658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AA35C1F-C6AF-4DB7-93EB-739F7986651B}"/>
              </a:ext>
            </a:extLst>
          </p:cNvPr>
          <p:cNvSpPr txBox="1"/>
          <p:nvPr/>
        </p:nvSpPr>
        <p:spPr>
          <a:xfrm>
            <a:off x="3073251" y="1355929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Arial" pitchFamily="34" charset="0"/>
                <a:cs typeface="Arial" pitchFamily="34" charset="0"/>
              </a:rPr>
              <a:t>Chatbots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F36EC3-4F57-4670-88C6-C031F8ADF9EE}"/>
              </a:ext>
            </a:extLst>
          </p:cNvPr>
          <p:cNvSpPr txBox="1"/>
          <p:nvPr/>
        </p:nvSpPr>
        <p:spPr>
          <a:xfrm>
            <a:off x="8545859" y="1355929"/>
            <a:ext cx="11798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dirty="0" err="1">
                <a:latin typeface="Arial" pitchFamily="34" charset="0"/>
                <a:cs typeface="Arial" pitchFamily="34" charset="0"/>
              </a:rPr>
              <a:t>Github</a:t>
            </a:r>
            <a:r>
              <a:rPr lang="de-DE" dirty="0">
                <a:latin typeface="Arial" pitchFamily="34" charset="0"/>
                <a:cs typeface="Arial" pitchFamily="34" charset="0"/>
              </a:rPr>
              <a:t> bots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E307FFF5-A49E-4AD3-97EA-68DFCF67D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43" y="2010970"/>
            <a:ext cx="5086158" cy="37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9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6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99" y="333450"/>
            <a:ext cx="11221200" cy="738000"/>
          </a:xfrm>
        </p:spPr>
        <p:txBody>
          <a:bodyPr/>
          <a:lstStyle/>
          <a:p>
            <a:pPr algn="ctr"/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Types of bots</a:t>
            </a:r>
            <a:endParaRPr lang="de-DE" sz="2800" b="0" dirty="0">
              <a:solidFill>
                <a:schemeClr val="tx1"/>
              </a:solidFill>
              <a:latin typeface="Quicksand" pitchFamily="2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95DCF82-D552-4721-982B-123893F6C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47" y="1773610"/>
            <a:ext cx="3600797" cy="432048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92CB6DC-EB65-4EA8-B50C-619B9CB31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44" y="1845618"/>
            <a:ext cx="3362251" cy="432048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42C2DF3-BFC5-4576-99A1-8B52E5CAD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53" y="1845618"/>
            <a:ext cx="3279234" cy="427825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17EF6DA-E1C8-4E2C-97FC-506C1AAC1087}"/>
              </a:ext>
            </a:extLst>
          </p:cNvPr>
          <p:cNvSpPr/>
          <p:nvPr/>
        </p:nvSpPr>
        <p:spPr>
          <a:xfrm>
            <a:off x="618837" y="1071450"/>
            <a:ext cx="11088361" cy="5238664"/>
          </a:xfrm>
          <a:prstGeom prst="roundRect">
            <a:avLst>
              <a:gd name="adj" fmla="val 658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EFE482-B6F9-4A72-8F19-7B7E17E4326B}"/>
              </a:ext>
            </a:extLst>
          </p:cNvPr>
          <p:cNvSpPr txBox="1"/>
          <p:nvPr/>
        </p:nvSpPr>
        <p:spPr>
          <a:xfrm>
            <a:off x="5476931" y="1338119"/>
            <a:ext cx="13721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Modelling bot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2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99" y="333450"/>
            <a:ext cx="11221200" cy="738000"/>
          </a:xfrm>
        </p:spPr>
        <p:txBody>
          <a:bodyPr/>
          <a:lstStyle/>
          <a:p>
            <a:pPr algn="ctr"/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Types of bots</a:t>
            </a:r>
            <a:endParaRPr lang="de-DE" sz="2800" b="0" dirty="0">
              <a:solidFill>
                <a:schemeClr val="tx1"/>
              </a:solidFill>
              <a:latin typeface="Quicksand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0F3555-4EDC-451E-A6AF-84D255F4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1" y="1989634"/>
            <a:ext cx="5040732" cy="370402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70DEA43-A43C-45D4-B484-0925332CBDFD}"/>
              </a:ext>
            </a:extLst>
          </p:cNvPr>
          <p:cNvSpPr txBox="1"/>
          <p:nvPr/>
        </p:nvSpPr>
        <p:spPr>
          <a:xfrm>
            <a:off x="2785219" y="1392042"/>
            <a:ext cx="884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Q/A bots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66D30C3-22CD-4EBC-9AD5-5861CB3CE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33" y="2205658"/>
            <a:ext cx="5459922" cy="3342362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76DBD85-E592-4583-A39B-D33049AD5A96}"/>
              </a:ext>
            </a:extLst>
          </p:cNvPr>
          <p:cNvSpPr txBox="1"/>
          <p:nvPr/>
        </p:nvSpPr>
        <p:spPr>
          <a:xfrm>
            <a:off x="8528933" y="1392042"/>
            <a:ext cx="10644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Voice bots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9808764-E92E-49F4-844C-AB093BB7B685}"/>
              </a:ext>
            </a:extLst>
          </p:cNvPr>
          <p:cNvSpPr/>
          <p:nvPr/>
        </p:nvSpPr>
        <p:spPr>
          <a:xfrm>
            <a:off x="624979" y="1165934"/>
            <a:ext cx="5198470" cy="4943646"/>
          </a:xfrm>
          <a:prstGeom prst="roundRect">
            <a:avLst>
              <a:gd name="adj" fmla="val 658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BE83AE0-CC0B-4412-A84F-B6C6400D2A8B}"/>
              </a:ext>
            </a:extLst>
          </p:cNvPr>
          <p:cNvSpPr/>
          <p:nvPr/>
        </p:nvSpPr>
        <p:spPr>
          <a:xfrm>
            <a:off x="6097587" y="1145735"/>
            <a:ext cx="5846544" cy="4984043"/>
          </a:xfrm>
          <a:prstGeom prst="roundRect">
            <a:avLst>
              <a:gd name="adj" fmla="val 658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3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99" y="189434"/>
            <a:ext cx="11221200" cy="738000"/>
          </a:xfrm>
        </p:spPr>
        <p:txBody>
          <a:bodyPr/>
          <a:lstStyle/>
          <a:p>
            <a:pPr algn="ctr"/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Bots in SE- A </a:t>
            </a:r>
            <a:r>
              <a:rPr lang="de-DE" sz="3200" b="0" dirty="0" err="1">
                <a:solidFill>
                  <a:schemeClr val="tx1"/>
                </a:solidFill>
                <a:latin typeface="Quicksand" pitchFamily="2" charset="0"/>
              </a:rPr>
              <a:t>systematic</a:t>
            </a:r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de-DE" sz="3200" b="0" dirty="0" err="1">
                <a:solidFill>
                  <a:schemeClr val="tx1"/>
                </a:solidFill>
                <a:latin typeface="Quicksand" pitchFamily="2" charset="0"/>
              </a:rPr>
              <a:t>mapping</a:t>
            </a:r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de-DE" sz="3200" b="0" dirty="0" err="1">
                <a:solidFill>
                  <a:schemeClr val="tx1"/>
                </a:solidFill>
                <a:latin typeface="Quicksand" pitchFamily="2" charset="0"/>
              </a:rPr>
              <a:t>study</a:t>
            </a:r>
            <a:endParaRPr lang="de-DE" sz="2800" b="0" dirty="0">
              <a:solidFill>
                <a:schemeClr val="tx1"/>
              </a:solidFill>
              <a:latin typeface="Quicksand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792685-5D18-4DC1-95C1-08AE2E925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8" r="54155" b="10067"/>
          <a:stretch>
            <a:fillRect/>
          </a:stretch>
        </p:blipFill>
        <p:spPr>
          <a:xfrm>
            <a:off x="336947" y="4293890"/>
            <a:ext cx="5256584" cy="1440160"/>
          </a:xfrm>
          <a:custGeom>
            <a:avLst/>
            <a:gdLst>
              <a:gd name="connsiteX0" fmla="*/ 168023 w 5256584"/>
              <a:gd name="connsiteY0" fmla="*/ 0 h 1440160"/>
              <a:gd name="connsiteX1" fmla="*/ 5016553 w 5256584"/>
              <a:gd name="connsiteY1" fmla="*/ 0 h 1440160"/>
              <a:gd name="connsiteX2" fmla="*/ 5256584 w 5256584"/>
              <a:gd name="connsiteY2" fmla="*/ 240031 h 1440160"/>
              <a:gd name="connsiteX3" fmla="*/ 5256584 w 5256584"/>
              <a:gd name="connsiteY3" fmla="*/ 1200129 h 1440160"/>
              <a:gd name="connsiteX4" fmla="*/ 5016553 w 5256584"/>
              <a:gd name="connsiteY4" fmla="*/ 1440160 h 1440160"/>
              <a:gd name="connsiteX5" fmla="*/ 168023 w 5256584"/>
              <a:gd name="connsiteY5" fmla="*/ 1440160 h 1440160"/>
              <a:gd name="connsiteX6" fmla="*/ 33820 w 5256584"/>
              <a:gd name="connsiteY6" fmla="*/ 1399166 h 1440160"/>
              <a:gd name="connsiteX7" fmla="*/ 0 w 5256584"/>
              <a:gd name="connsiteY7" fmla="*/ 1371262 h 1440160"/>
              <a:gd name="connsiteX8" fmla="*/ 0 w 5256584"/>
              <a:gd name="connsiteY8" fmla="*/ 68898 h 1440160"/>
              <a:gd name="connsiteX9" fmla="*/ 33820 w 5256584"/>
              <a:gd name="connsiteY9" fmla="*/ 40994 h 1440160"/>
              <a:gd name="connsiteX10" fmla="*/ 168023 w 5256584"/>
              <a:gd name="connsiteY10" fmla="*/ 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6584" h="1440160">
                <a:moveTo>
                  <a:pt x="168023" y="0"/>
                </a:moveTo>
                <a:lnTo>
                  <a:pt x="5016553" y="0"/>
                </a:lnTo>
                <a:cubicBezTo>
                  <a:pt x="5149118" y="0"/>
                  <a:pt x="5256584" y="107466"/>
                  <a:pt x="5256584" y="240031"/>
                </a:cubicBezTo>
                <a:lnTo>
                  <a:pt x="5256584" y="1200129"/>
                </a:lnTo>
                <a:cubicBezTo>
                  <a:pt x="5256584" y="1332694"/>
                  <a:pt x="5149118" y="1440160"/>
                  <a:pt x="5016553" y="1440160"/>
                </a:cubicBezTo>
                <a:lnTo>
                  <a:pt x="168023" y="1440160"/>
                </a:lnTo>
                <a:cubicBezTo>
                  <a:pt x="118311" y="1440160"/>
                  <a:pt x="72129" y="1425048"/>
                  <a:pt x="33820" y="1399166"/>
                </a:cubicBezTo>
                <a:lnTo>
                  <a:pt x="0" y="1371262"/>
                </a:lnTo>
                <a:lnTo>
                  <a:pt x="0" y="68898"/>
                </a:lnTo>
                <a:lnTo>
                  <a:pt x="33820" y="40994"/>
                </a:lnTo>
                <a:cubicBezTo>
                  <a:pt x="72129" y="15113"/>
                  <a:pt x="118311" y="0"/>
                  <a:pt x="168023" y="0"/>
                </a:cubicBezTo>
                <a:close/>
              </a:path>
            </a:pathLst>
          </a:cu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0DBE46-4983-42C6-98FF-6D21FE8BD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947" y="927433"/>
            <a:ext cx="11465945" cy="5344637"/>
          </a:xfrm>
          <a:custGeom>
            <a:avLst/>
            <a:gdLst>
              <a:gd name="connsiteX0" fmla="*/ 0 w 11465945"/>
              <a:gd name="connsiteY0" fmla="*/ 0 h 5344637"/>
              <a:gd name="connsiteX1" fmla="*/ 11465945 w 11465945"/>
              <a:gd name="connsiteY1" fmla="*/ 0 h 5344637"/>
              <a:gd name="connsiteX2" fmla="*/ 11465945 w 11465945"/>
              <a:gd name="connsiteY2" fmla="*/ 5344637 h 5344637"/>
              <a:gd name="connsiteX3" fmla="*/ 0 w 11465945"/>
              <a:gd name="connsiteY3" fmla="*/ 5344637 h 5344637"/>
              <a:gd name="connsiteX4" fmla="*/ 0 w 11465945"/>
              <a:gd name="connsiteY4" fmla="*/ 4737719 h 5344637"/>
              <a:gd name="connsiteX5" fmla="*/ 33820 w 11465945"/>
              <a:gd name="connsiteY5" fmla="*/ 4765623 h 5344637"/>
              <a:gd name="connsiteX6" fmla="*/ 168023 w 11465945"/>
              <a:gd name="connsiteY6" fmla="*/ 4806617 h 5344637"/>
              <a:gd name="connsiteX7" fmla="*/ 5016553 w 11465945"/>
              <a:gd name="connsiteY7" fmla="*/ 4806617 h 5344637"/>
              <a:gd name="connsiteX8" fmla="*/ 5256584 w 11465945"/>
              <a:gd name="connsiteY8" fmla="*/ 4566586 h 5344637"/>
              <a:gd name="connsiteX9" fmla="*/ 5256584 w 11465945"/>
              <a:gd name="connsiteY9" fmla="*/ 3606488 h 5344637"/>
              <a:gd name="connsiteX10" fmla="*/ 5016553 w 11465945"/>
              <a:gd name="connsiteY10" fmla="*/ 3366457 h 5344637"/>
              <a:gd name="connsiteX11" fmla="*/ 168023 w 11465945"/>
              <a:gd name="connsiteY11" fmla="*/ 3366457 h 5344637"/>
              <a:gd name="connsiteX12" fmla="*/ 33820 w 11465945"/>
              <a:gd name="connsiteY12" fmla="*/ 3407451 h 5344637"/>
              <a:gd name="connsiteX13" fmla="*/ 0 w 11465945"/>
              <a:gd name="connsiteY13" fmla="*/ 3435355 h 5344637"/>
              <a:gd name="connsiteX14" fmla="*/ 0 w 11465945"/>
              <a:gd name="connsiteY14" fmla="*/ 0 h 534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65945" h="5344637">
                <a:moveTo>
                  <a:pt x="0" y="0"/>
                </a:moveTo>
                <a:lnTo>
                  <a:pt x="11465945" y="0"/>
                </a:lnTo>
                <a:lnTo>
                  <a:pt x="11465945" y="5344637"/>
                </a:lnTo>
                <a:lnTo>
                  <a:pt x="0" y="5344637"/>
                </a:lnTo>
                <a:lnTo>
                  <a:pt x="0" y="4737719"/>
                </a:lnTo>
                <a:lnTo>
                  <a:pt x="33820" y="4765623"/>
                </a:lnTo>
                <a:cubicBezTo>
                  <a:pt x="72129" y="4791505"/>
                  <a:pt x="118311" y="4806617"/>
                  <a:pt x="168023" y="4806617"/>
                </a:cubicBezTo>
                <a:lnTo>
                  <a:pt x="5016553" y="4806617"/>
                </a:lnTo>
                <a:cubicBezTo>
                  <a:pt x="5149118" y="4806617"/>
                  <a:pt x="5256584" y="4699151"/>
                  <a:pt x="5256584" y="4566586"/>
                </a:cubicBezTo>
                <a:lnTo>
                  <a:pt x="5256584" y="3606488"/>
                </a:lnTo>
                <a:cubicBezTo>
                  <a:pt x="5256584" y="3473923"/>
                  <a:pt x="5149118" y="3366457"/>
                  <a:pt x="5016553" y="3366457"/>
                </a:cubicBezTo>
                <a:lnTo>
                  <a:pt x="168023" y="3366457"/>
                </a:lnTo>
                <a:cubicBezTo>
                  <a:pt x="118311" y="3366457"/>
                  <a:pt x="72129" y="3381570"/>
                  <a:pt x="33820" y="3407451"/>
                </a:cubicBezTo>
                <a:lnTo>
                  <a:pt x="0" y="343535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0BD593-3ACF-4F31-B1F3-59A0EB023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8" t="64277" r="100000" b="11356"/>
          <a:stretch>
            <a:fillRect/>
          </a:stretch>
        </p:blipFill>
        <p:spPr>
          <a:xfrm>
            <a:off x="264939" y="4362788"/>
            <a:ext cx="72008" cy="1302364"/>
          </a:xfrm>
          <a:custGeom>
            <a:avLst/>
            <a:gdLst>
              <a:gd name="connsiteX0" fmla="*/ 72008 w 72008"/>
              <a:gd name="connsiteY0" fmla="*/ 0 h 1302364"/>
              <a:gd name="connsiteX1" fmla="*/ 72008 w 72008"/>
              <a:gd name="connsiteY1" fmla="*/ 1302364 h 1302364"/>
              <a:gd name="connsiteX2" fmla="*/ 70304 w 72008"/>
              <a:gd name="connsiteY2" fmla="*/ 1300958 h 1302364"/>
              <a:gd name="connsiteX3" fmla="*/ 0 w 72008"/>
              <a:gd name="connsiteY3" fmla="*/ 1131231 h 1302364"/>
              <a:gd name="connsiteX4" fmla="*/ 0 w 72008"/>
              <a:gd name="connsiteY4" fmla="*/ 171133 h 1302364"/>
              <a:gd name="connsiteX5" fmla="*/ 70304 w 72008"/>
              <a:gd name="connsiteY5" fmla="*/ 1406 h 1302364"/>
              <a:gd name="connsiteX6" fmla="*/ 72008 w 72008"/>
              <a:gd name="connsiteY6" fmla="*/ 0 h 130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8" h="1302364">
                <a:moveTo>
                  <a:pt x="72008" y="0"/>
                </a:moveTo>
                <a:lnTo>
                  <a:pt x="72008" y="1302364"/>
                </a:lnTo>
                <a:lnTo>
                  <a:pt x="70304" y="1300958"/>
                </a:lnTo>
                <a:cubicBezTo>
                  <a:pt x="26866" y="1257521"/>
                  <a:pt x="0" y="1197514"/>
                  <a:pt x="0" y="1131231"/>
                </a:cubicBezTo>
                <a:lnTo>
                  <a:pt x="0" y="171133"/>
                </a:lnTo>
                <a:cubicBezTo>
                  <a:pt x="0" y="104851"/>
                  <a:pt x="26866" y="44843"/>
                  <a:pt x="70304" y="1406"/>
                </a:cubicBezTo>
                <a:lnTo>
                  <a:pt x="72008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649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99" y="333450"/>
            <a:ext cx="11221200" cy="738000"/>
          </a:xfrm>
        </p:spPr>
        <p:txBody>
          <a:bodyPr/>
          <a:lstStyle/>
          <a:p>
            <a:pPr algn="ctr"/>
            <a:r>
              <a:rPr lang="de-DE" sz="3200" b="0" dirty="0">
                <a:solidFill>
                  <a:schemeClr val="tx1"/>
                </a:solidFill>
                <a:latin typeface="Quicksand" pitchFamily="2" charset="0"/>
              </a:rPr>
              <a:t>Voice bots</a:t>
            </a:r>
            <a:endParaRPr lang="de-DE" sz="2800" b="0" dirty="0">
              <a:solidFill>
                <a:schemeClr val="tx1"/>
              </a:solidFill>
              <a:latin typeface="Quicksand" pitchFamily="2" charset="0"/>
            </a:endParaRPr>
          </a:p>
        </p:txBody>
      </p:sp>
      <p:pic>
        <p:nvPicPr>
          <p:cNvPr id="6" name="Picture 2" descr="C:\Users\sant_si\AppData\Local\Microsoft\Windows\INetCache\IE\U2L9RH31\aP9Cm[1].png">
            <a:extLst>
              <a:ext uri="{FF2B5EF4-FFF2-40B4-BE49-F238E27FC236}">
                <a16:creationId xmlns:a16="http://schemas.microsoft.com/office/drawing/2014/main" id="{483C30A0-086D-4449-8C4B-A68F6424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6" y="2557153"/>
            <a:ext cx="1145605" cy="11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peech Recognition in Outlook">
            <a:extLst>
              <a:ext uri="{FF2B5EF4-FFF2-40B4-BE49-F238E27FC236}">
                <a16:creationId xmlns:a16="http://schemas.microsoft.com/office/drawing/2014/main" id="{C41D1A58-740B-473D-86DE-A45EB2EC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24" y="2563676"/>
            <a:ext cx="2312276" cy="11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ynamic Cogs Stock Illustration - Download Image Now - iStock">
            <a:extLst>
              <a:ext uri="{FF2B5EF4-FFF2-40B4-BE49-F238E27FC236}">
                <a16:creationId xmlns:a16="http://schemas.microsoft.com/office/drawing/2014/main" id="{3543A4D0-1B2B-4A06-A0C3-D1DA7D973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386" y="2479886"/>
            <a:ext cx="1560852" cy="13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914218A-0BF3-491F-A9E3-AAE5B39BADE3}"/>
              </a:ext>
            </a:extLst>
          </p:cNvPr>
          <p:cNvSpPr txBox="1"/>
          <p:nvPr/>
        </p:nvSpPr>
        <p:spPr>
          <a:xfrm>
            <a:off x="2744423" y="4021041"/>
            <a:ext cx="25922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 err="1">
                <a:latin typeface="Quicksand" pitchFamily="2" charset="0"/>
                <a:cs typeface="Arial" pitchFamily="34" charset="0"/>
              </a:rPr>
              <a:t>Automatic</a:t>
            </a:r>
            <a:r>
              <a:rPr lang="de-DE" sz="2000" dirty="0">
                <a:latin typeface="Quicksand" pitchFamily="2" charset="0"/>
                <a:cs typeface="Arial" pitchFamily="34" charset="0"/>
              </a:rPr>
              <a:t> </a:t>
            </a:r>
            <a:r>
              <a:rPr lang="de-DE" sz="2000" dirty="0" err="1">
                <a:latin typeface="Quicksand" pitchFamily="2" charset="0"/>
                <a:cs typeface="Arial" pitchFamily="34" charset="0"/>
              </a:rPr>
              <a:t>speech</a:t>
            </a:r>
            <a:r>
              <a:rPr lang="de-DE" sz="2000" dirty="0">
                <a:latin typeface="Quicksand" pitchFamily="2" charset="0"/>
                <a:cs typeface="Arial" pitchFamily="34" charset="0"/>
              </a:rPr>
              <a:t> </a:t>
            </a:r>
            <a:r>
              <a:rPr lang="de-DE" sz="2000" dirty="0" err="1">
                <a:latin typeface="Quicksand" pitchFamily="2" charset="0"/>
                <a:cs typeface="Arial" pitchFamily="34" charset="0"/>
              </a:rPr>
              <a:t>recognition</a:t>
            </a:r>
            <a:r>
              <a:rPr lang="de-DE" sz="2000" dirty="0">
                <a:latin typeface="Quicksand" pitchFamily="2" charset="0"/>
                <a:cs typeface="Arial" pitchFamily="34" charset="0"/>
              </a:rPr>
              <a:t> </a:t>
            </a:r>
            <a:r>
              <a:rPr lang="de-DE" sz="2000" dirty="0" err="1">
                <a:latin typeface="Quicksand" pitchFamily="2" charset="0"/>
                <a:cs typeface="Arial" pitchFamily="34" charset="0"/>
              </a:rPr>
              <a:t>system</a:t>
            </a:r>
            <a:endParaRPr lang="en-US" sz="2000" dirty="0">
              <a:latin typeface="Quicksand" pitchFamily="2" charset="0"/>
              <a:cs typeface="Arial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BC8412-1BBA-476D-8679-0F7088A2A67E}"/>
              </a:ext>
            </a:extLst>
          </p:cNvPr>
          <p:cNvSpPr txBox="1"/>
          <p:nvPr/>
        </p:nvSpPr>
        <p:spPr>
          <a:xfrm>
            <a:off x="6292854" y="4054252"/>
            <a:ext cx="28828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latin typeface="Quicksand" pitchFamily="2" charset="0"/>
                <a:cs typeface="Arial" pitchFamily="34" charset="0"/>
              </a:rPr>
              <a:t>Natural </a:t>
            </a:r>
            <a:r>
              <a:rPr lang="de-DE" sz="2000" dirty="0" err="1">
                <a:latin typeface="Quicksand" pitchFamily="2" charset="0"/>
                <a:cs typeface="Arial" pitchFamily="34" charset="0"/>
              </a:rPr>
              <a:t>language</a:t>
            </a:r>
            <a:r>
              <a:rPr lang="de-DE" sz="2000" dirty="0">
                <a:latin typeface="Quicksand" pitchFamily="2" charset="0"/>
                <a:cs typeface="Arial" pitchFamily="34" charset="0"/>
              </a:rPr>
              <a:t> </a:t>
            </a:r>
            <a:r>
              <a:rPr lang="de-DE" sz="2000" dirty="0" err="1">
                <a:latin typeface="Quicksand" pitchFamily="2" charset="0"/>
                <a:cs typeface="Arial" pitchFamily="34" charset="0"/>
              </a:rPr>
              <a:t>understanding</a:t>
            </a:r>
            <a:r>
              <a:rPr lang="de-DE" sz="2000" dirty="0">
                <a:latin typeface="Quicksand" pitchFamily="2" charset="0"/>
                <a:cs typeface="Arial" pitchFamily="34" charset="0"/>
              </a:rPr>
              <a:t> </a:t>
            </a:r>
            <a:r>
              <a:rPr lang="de-DE" sz="2000" dirty="0" err="1">
                <a:latin typeface="Quicksand" pitchFamily="2" charset="0"/>
                <a:cs typeface="Arial" pitchFamily="34" charset="0"/>
              </a:rPr>
              <a:t>module</a:t>
            </a:r>
            <a:endParaRPr lang="en-US" sz="2000" dirty="0">
              <a:latin typeface="Quicksand" pitchFamily="2" charset="0"/>
              <a:cs typeface="Arial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9E578EE-8F79-4432-A9C1-F8FEA12A5B41}"/>
              </a:ext>
            </a:extLst>
          </p:cNvPr>
          <p:cNvSpPr txBox="1"/>
          <p:nvPr/>
        </p:nvSpPr>
        <p:spPr>
          <a:xfrm>
            <a:off x="9501031" y="3916775"/>
            <a:ext cx="25922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 err="1">
                <a:latin typeface="Quicksand" pitchFamily="2" charset="0"/>
                <a:cs typeface="Arial" pitchFamily="34" charset="0"/>
              </a:rPr>
              <a:t>Executable</a:t>
            </a:r>
            <a:r>
              <a:rPr lang="de-DE" sz="2000" dirty="0">
                <a:latin typeface="Quicksand" pitchFamily="2" charset="0"/>
                <a:cs typeface="Arial" pitchFamily="34" charset="0"/>
              </a:rPr>
              <a:t> </a:t>
            </a:r>
            <a:br>
              <a:rPr lang="de-DE" sz="2000" dirty="0">
                <a:latin typeface="Quicksand" pitchFamily="2" charset="0"/>
                <a:cs typeface="Arial" pitchFamily="34" charset="0"/>
              </a:rPr>
            </a:br>
            <a:r>
              <a:rPr lang="de-DE" sz="2000" dirty="0" err="1">
                <a:latin typeface="Quicksand" pitchFamily="2" charset="0"/>
                <a:cs typeface="Arial" pitchFamily="34" charset="0"/>
              </a:rPr>
              <a:t>actions</a:t>
            </a:r>
            <a:endParaRPr lang="en-US" sz="2000" dirty="0">
              <a:latin typeface="Quicksand" pitchFamily="2" charset="0"/>
              <a:cs typeface="Arial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B7A653F-E55D-4148-A5CB-7C15872438E4}"/>
              </a:ext>
            </a:extLst>
          </p:cNvPr>
          <p:cNvCxnSpPr>
            <a:stCxn id="6" idx="3"/>
          </p:cNvCxnSpPr>
          <p:nvPr/>
        </p:nvCxnSpPr>
        <p:spPr>
          <a:xfrm>
            <a:off x="1664681" y="3129956"/>
            <a:ext cx="1079742" cy="11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213C272-CE1A-420B-AE35-1BAA936B36EA}"/>
              </a:ext>
            </a:extLst>
          </p:cNvPr>
          <p:cNvCxnSpPr/>
          <p:nvPr/>
        </p:nvCxnSpPr>
        <p:spPr>
          <a:xfrm>
            <a:off x="5556728" y="3135850"/>
            <a:ext cx="1079742" cy="11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A7BE3AE-5C1D-4EB5-8B5C-2D841F055629}"/>
              </a:ext>
            </a:extLst>
          </p:cNvPr>
          <p:cNvCxnSpPr/>
          <p:nvPr/>
        </p:nvCxnSpPr>
        <p:spPr>
          <a:xfrm>
            <a:off x="8421289" y="3135850"/>
            <a:ext cx="1079742" cy="11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7A79A15-5978-4F8F-8965-602CCF316DB2}"/>
              </a:ext>
            </a:extLst>
          </p:cNvPr>
          <p:cNvSpPr txBox="1"/>
          <p:nvPr/>
        </p:nvSpPr>
        <p:spPr>
          <a:xfrm>
            <a:off x="1500672" y="2363789"/>
            <a:ext cx="13681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latin typeface="Quicksand" pitchFamily="2" charset="0"/>
                <a:cs typeface="Arial" pitchFamily="34" charset="0"/>
              </a:rPr>
              <a:t>Speech </a:t>
            </a:r>
            <a:r>
              <a:rPr lang="de-DE" sz="2000" dirty="0" err="1">
                <a:latin typeface="Quicksand" pitchFamily="2" charset="0"/>
                <a:cs typeface="Arial" pitchFamily="34" charset="0"/>
              </a:rPr>
              <a:t>command</a:t>
            </a:r>
            <a:endParaRPr lang="en-US" sz="2000" dirty="0">
              <a:latin typeface="Quicksand" pitchFamily="2" charset="0"/>
              <a:cs typeface="Arial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2501A6-9EBB-458C-99A4-F3CAA67333DB}"/>
              </a:ext>
            </a:extLst>
          </p:cNvPr>
          <p:cNvSpPr txBox="1"/>
          <p:nvPr/>
        </p:nvSpPr>
        <p:spPr>
          <a:xfrm>
            <a:off x="5398265" y="2363789"/>
            <a:ext cx="13681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latin typeface="Quicksand" pitchFamily="2" charset="0"/>
                <a:cs typeface="Arial" pitchFamily="34" charset="0"/>
              </a:rPr>
              <a:t>Text </a:t>
            </a:r>
            <a:r>
              <a:rPr lang="de-DE" sz="2000" dirty="0" err="1">
                <a:latin typeface="Quicksand" pitchFamily="2" charset="0"/>
                <a:cs typeface="Arial" pitchFamily="34" charset="0"/>
              </a:rPr>
              <a:t>transcript</a:t>
            </a:r>
            <a:endParaRPr lang="en-US" sz="2000" dirty="0">
              <a:latin typeface="Quicksand" pitchFamily="2" charset="0"/>
              <a:cs typeface="Arial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75BCF74-578A-4D46-B5E3-630BD07A28F6}"/>
              </a:ext>
            </a:extLst>
          </p:cNvPr>
          <p:cNvSpPr txBox="1"/>
          <p:nvPr/>
        </p:nvSpPr>
        <p:spPr>
          <a:xfrm>
            <a:off x="8311150" y="2363789"/>
            <a:ext cx="13681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latin typeface="Quicksand" pitchFamily="2" charset="0"/>
                <a:cs typeface="Arial" pitchFamily="34" charset="0"/>
              </a:rPr>
              <a:t>Action </a:t>
            </a:r>
            <a:r>
              <a:rPr lang="de-DE" sz="2000" dirty="0" err="1">
                <a:latin typeface="Quicksand" pitchFamily="2" charset="0"/>
                <a:cs typeface="Arial" pitchFamily="34" charset="0"/>
              </a:rPr>
              <a:t>commands</a:t>
            </a:r>
            <a:endParaRPr lang="en-US" sz="2000" dirty="0">
              <a:latin typeface="Quicksand" pitchFamily="2" charset="0"/>
              <a:cs typeface="Arial" pitchFamily="34" charset="0"/>
            </a:endParaRPr>
          </a:p>
        </p:txBody>
      </p:sp>
      <p:pic>
        <p:nvPicPr>
          <p:cNvPr id="1030" name="Picture 6" descr="Interactive Powers - Smart IVR Platforms (VoiceXML)">
            <a:extLst>
              <a:ext uri="{FF2B5EF4-FFF2-40B4-BE49-F238E27FC236}">
                <a16:creationId xmlns:a16="http://schemas.microsoft.com/office/drawing/2014/main" id="{A602C5F6-192D-4EE9-A92C-5B887127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82" y="2394138"/>
            <a:ext cx="1553603" cy="15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0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Bot Icon | Robot icon, Chatbot design, Robot logo">
            <a:extLst>
              <a:ext uri="{FF2B5EF4-FFF2-40B4-BE49-F238E27FC236}">
                <a16:creationId xmlns:a16="http://schemas.microsoft.com/office/drawing/2014/main" id="{6BB31B85-5E8E-41AB-9CE0-975F358A37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6" y="5312825"/>
            <a:ext cx="1425144" cy="106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99" y="333450"/>
            <a:ext cx="11221200" cy="738000"/>
          </a:xfrm>
        </p:spPr>
        <p:txBody>
          <a:bodyPr/>
          <a:lstStyle/>
          <a:p>
            <a:pPr algn="ctr"/>
            <a:r>
              <a:rPr lang="de-DE" sz="2800" b="0" dirty="0">
                <a:solidFill>
                  <a:schemeClr val="tx1"/>
                </a:solidFill>
                <a:latin typeface="Quicksand" pitchFamily="2" charset="0"/>
              </a:rPr>
              <a:t>Voice-bot in Software </a:t>
            </a:r>
            <a:r>
              <a:rPr lang="de-DE" sz="2800" b="0" dirty="0" err="1">
                <a:solidFill>
                  <a:schemeClr val="tx1"/>
                </a:solidFill>
                <a:latin typeface="Quicksand" pitchFamily="2" charset="0"/>
              </a:rPr>
              <a:t>development</a:t>
            </a:r>
            <a:endParaRPr lang="de-DE" sz="2800" b="0" dirty="0">
              <a:solidFill>
                <a:schemeClr val="tx1"/>
              </a:solidFill>
              <a:latin typeface="Quicksand" pitchFamily="2" charset="0"/>
            </a:endParaRPr>
          </a:p>
        </p:txBody>
      </p:sp>
      <p:pic>
        <p:nvPicPr>
          <p:cNvPr id="16" name="Picture 2" descr="Bot Icon | Robot icon, Chatbot design, Robot logo">
            <a:extLst>
              <a:ext uri="{FF2B5EF4-FFF2-40B4-BE49-F238E27FC236}">
                <a16:creationId xmlns:a16="http://schemas.microsoft.com/office/drawing/2014/main" id="{7ADFD84A-1E1A-40CB-A718-D35F0E32B6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6" y="1621712"/>
            <a:ext cx="1425144" cy="106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5DA5A246-F282-4DEF-85A4-A3E12AE7F96D}"/>
              </a:ext>
            </a:extLst>
          </p:cNvPr>
          <p:cNvSpPr/>
          <p:nvPr/>
        </p:nvSpPr>
        <p:spPr>
          <a:xfrm>
            <a:off x="2250181" y="1071450"/>
            <a:ext cx="3384376" cy="538359"/>
          </a:xfrm>
          <a:prstGeom prst="wedgeRoundRectCallout">
            <a:avLst>
              <a:gd name="adj1" fmla="val -42559"/>
              <a:gd name="adj2" fmla="val 102453"/>
              <a:gd name="adj3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hello. how may I help you?</a:t>
            </a: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4466E7A5-49F3-40C7-B9DB-FAA51BCBEDB5}"/>
              </a:ext>
            </a:extLst>
          </p:cNvPr>
          <p:cNvSpPr/>
          <p:nvPr/>
        </p:nvSpPr>
        <p:spPr>
          <a:xfrm flipH="1">
            <a:off x="3721321" y="1867622"/>
            <a:ext cx="7349065" cy="1732377"/>
          </a:xfrm>
          <a:prstGeom prst="wedgeRoundRectCallout">
            <a:avLst>
              <a:gd name="adj1" fmla="val -42294"/>
              <a:gd name="adj2" fmla="val 72277"/>
              <a:gd name="adj3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Hi. How to resolve this issue?</a:t>
            </a: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C:\Users\sant_si\AppData\Local\Microsoft\Windows\INetCache\IE\U2L9RH31\aP9Cm[1].png">
            <a:extLst>
              <a:ext uri="{FF2B5EF4-FFF2-40B4-BE49-F238E27FC236}">
                <a16:creationId xmlns:a16="http://schemas.microsoft.com/office/drawing/2014/main" id="{33699808-C900-407A-8406-E25BB6E3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03" y="365465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D718A8DA-339B-47A0-A2F7-FA372337DCD7}"/>
              </a:ext>
            </a:extLst>
          </p:cNvPr>
          <p:cNvSpPr/>
          <p:nvPr/>
        </p:nvSpPr>
        <p:spPr>
          <a:xfrm>
            <a:off x="2209155" y="3710283"/>
            <a:ext cx="6264696" cy="1732377"/>
          </a:xfrm>
          <a:prstGeom prst="wedgeRoundRectCallout">
            <a:avLst>
              <a:gd name="adj1" fmla="val -44384"/>
              <a:gd name="adj2" fmla="val 75525"/>
              <a:gd name="adj3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Sure. Here’s something that might solve this issue.</a:t>
            </a: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22FDB33-CFCF-43AC-BC23-E1A55E124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347" y="4086706"/>
            <a:ext cx="4608512" cy="12534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B9A937A-5FF5-4C79-AB94-ADCDECEC1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69" y="2374363"/>
            <a:ext cx="6906970" cy="10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8955" y="2709714"/>
            <a:ext cx="11298245" cy="3219486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07877731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Benutzerdefiniert</PresentationFormat>
  <Paragraphs>25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Quicksand</vt:lpstr>
      <vt:lpstr>ヒラギノ角ゴ Pro W3</vt:lpstr>
      <vt:lpstr>DLR-Präsentation 16:9 Englisch</vt:lpstr>
      <vt:lpstr>PowerPoint-Präsentation</vt:lpstr>
      <vt:lpstr>Bots in SE- A systematic mapping study</vt:lpstr>
      <vt:lpstr>Types of bots</vt:lpstr>
      <vt:lpstr>Types of bots</vt:lpstr>
      <vt:lpstr>Types of bots</vt:lpstr>
      <vt:lpstr>Bots in SE- A systematic mapping study</vt:lpstr>
      <vt:lpstr>Voice bots</vt:lpstr>
      <vt:lpstr>Voice-bot in Software development</vt:lpstr>
      <vt:lpstr>PowerPoint-Präsentation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Santhanam, Sivasurya</dc:creator>
  <cp:lastModifiedBy>Santhanam, Sivasurya</cp:lastModifiedBy>
  <cp:revision>196</cp:revision>
  <dcterms:created xsi:type="dcterms:W3CDTF">2012-06-19T06:51:55Z</dcterms:created>
  <dcterms:modified xsi:type="dcterms:W3CDTF">2022-01-12T16:54:52Z</dcterms:modified>
</cp:coreProperties>
</file>