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11"/>
  </p:notesMasterIdLst>
  <p:handoutMasterIdLst>
    <p:handoutMasterId r:id="rId12"/>
  </p:handoutMasterIdLst>
  <p:sldIdLst>
    <p:sldId id="380" r:id="rId2"/>
    <p:sldId id="472" r:id="rId3"/>
    <p:sldId id="465" r:id="rId4"/>
    <p:sldId id="466" r:id="rId5"/>
    <p:sldId id="469" r:id="rId6"/>
    <p:sldId id="467" r:id="rId7"/>
    <p:sldId id="468" r:id="rId8"/>
    <p:sldId id="470" r:id="rId9"/>
    <p:sldId id="471" r:id="rId10"/>
  </p:sldIdLst>
  <p:sldSz cx="9144000" cy="6858000" type="screen4x3"/>
  <p:notesSz cx="7099300" cy="10234613"/>
  <p:custDataLst>
    <p:tags r:id="rId13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4B9E4"/>
    <a:srgbClr val="666666"/>
    <a:srgbClr val="368F9A"/>
    <a:srgbClr val="427BAB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79517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932" y="84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07.01.2019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11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288" indent="-141288"/>
            <a:r>
              <a:rPr lang="en-US" dirty="0">
                <a:effectLst/>
              </a:rPr>
              <a:t>International Organization For Standardization </a:t>
            </a:r>
            <a:r>
              <a:rPr lang="en-US" dirty="0" err="1">
                <a:effectLst/>
              </a:rPr>
              <a:t>Iso</a:t>
            </a:r>
            <a:r>
              <a:rPr lang="en-US" dirty="0">
                <a:effectLst/>
              </a:rPr>
              <a:t>, “ISO/IEC 25010: 2011,” 2011.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Arial" charset="0"/>
            </a:endParaRPr>
          </a:p>
          <a:p>
            <a:pPr marL="141288" indent="-141288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D. Rowe, J.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Leaney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, and D. Lowe, “Defining Systems Architecture Evolvability - a taxonomy of change,”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Int. Conf. Work. Eng. 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Comput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. Syst.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, no. December, pp. 45–52, 1998.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59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288" indent="-141288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D. Rowe, J.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Leaney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, and D. Lowe, “Defining Systems Architecture Evolvability - a taxonomy of change,”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Int. Conf. Work. Eng. 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Comput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. Syst.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, no. December, pp. 45–52, 1998.</a:t>
            </a:r>
          </a:p>
          <a:p>
            <a:pPr marL="141288" marR="0" lvl="0" indent="-141288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S. Bode and M.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Riebisch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, “Impact evaluation for quality-oriented architectural decisions regarding evolvability,”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Lect. Notes 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Comput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. Sci. (including 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Subser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. Lect. Notes 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Artif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. 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Intell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. Lect. Notes Bioinformatics)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, vol. 6285 LNCS, pp. 182–197, 2010.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80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288" indent="-141288"/>
            <a:r>
              <a:rPr lang="de-DE" dirty="0">
                <a:effectLst/>
              </a:rPr>
              <a:t>Wagner, S.: Software Product Quality Control. Springer Berlin Heidelberg, Berlin, Heidelberg (2013).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3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82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25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C083F59-5A00-4839-BFF4-9098BA7BA6B3}" type="datetime1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52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4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07.01.2019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 txBox="1">
            <a:spLocks/>
          </p:cNvSpPr>
          <p:nvPr/>
        </p:nvSpPr>
        <p:spPr>
          <a:xfrm>
            <a:off x="300875" y="1743456"/>
            <a:ext cx="8763000" cy="33771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FFC000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sz="4000" dirty="0">
                <a:solidFill>
                  <a:schemeClr val="tx1"/>
                </a:solidFill>
              </a:rPr>
              <a:t>Evolvability Assurance of Microservices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Interview Artifacts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endParaRPr lang="en-US" sz="3200" b="1" dirty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38"/>
          <p:cNvSpPr txBox="1">
            <a:spLocks/>
          </p:cNvSpPr>
          <p:nvPr/>
        </p:nvSpPr>
        <p:spPr>
          <a:xfrm>
            <a:off x="304800" y="5412320"/>
            <a:ext cx="8496300" cy="33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defTabSz="68580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>
                <a:latin typeface="Franklin Gothic Book" panose="020B0503020102020204" pitchFamily="34" charset="0"/>
              </a:defRPr>
            </a:lvl2pPr>
            <a:lvl3pPr marL="685800" indent="0" algn="ctr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>
                <a:latin typeface="Franklin Gothic Book" panose="020B0503020102020204" pitchFamily="34" charset="0"/>
              </a:defRPr>
            </a:lvl3pPr>
            <a:lvl4pPr marL="1028700" indent="0" algn="ctr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>
                <a:latin typeface="Franklin Gothic Book" panose="020B0503020102020204" pitchFamily="34" charset="0"/>
              </a:defRPr>
            </a:lvl4pPr>
            <a:lvl5pPr marL="1371600" indent="0" algn="ctr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>
                <a:latin typeface="Franklin Gothic Book" panose="020B0503020102020204" pitchFamily="34" charset="0"/>
              </a:defRPr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9pPr>
          </a:lstStyle>
          <a:p>
            <a:r>
              <a:rPr lang="en-US" dirty="0"/>
              <a:t>Justus Bogner, Jonas Fritzsch, </a:t>
            </a:r>
            <a:r>
              <a:rPr lang="de-DE" dirty="0"/>
              <a:t>10/2018</a:t>
            </a:r>
            <a:endParaRPr lang="en-US" dirty="0"/>
          </a:p>
        </p:txBody>
      </p:sp>
      <p:pic>
        <p:nvPicPr>
          <p:cNvPr id="304130" name="Picture 2" descr="http://www.inf.reutlingen-university.de/typo3conf/ext/12bis3_config/images/fk-inf/logo-fakultaet-informat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1" y="972015"/>
            <a:ext cx="1379310" cy="4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tuttgart univers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2" t="3306" r="26484" b="4516"/>
          <a:stretch/>
        </p:blipFill>
        <p:spPr bwMode="auto">
          <a:xfrm>
            <a:off x="7669845" y="242627"/>
            <a:ext cx="1131255" cy="117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eutlinge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1" y="240756"/>
            <a:ext cx="2432406" cy="5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49" y="234030"/>
            <a:ext cx="8246409" cy="799117"/>
          </a:xfrm>
        </p:spPr>
        <p:txBody>
          <a:bodyPr>
            <a:noAutofit/>
          </a:bodyPr>
          <a:lstStyle/>
          <a:p>
            <a:r>
              <a:rPr lang="en-US" sz="3400" dirty="0"/>
              <a:t>ISO 25010 Software Product Quality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AEA6C50A-F1E3-4B46-9744-79800AC4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09" y="1514801"/>
            <a:ext cx="8875757" cy="3707777"/>
          </a:xfrm>
          <a:prstGeom prst="rect">
            <a:avLst/>
          </a:prstGeom>
        </p:spPr>
      </p:pic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580323"/>
            <a:ext cx="2000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22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34030"/>
            <a:ext cx="7886700" cy="799117"/>
          </a:xfrm>
        </p:spPr>
        <p:txBody>
          <a:bodyPr>
            <a:normAutofit/>
          </a:bodyPr>
          <a:lstStyle/>
          <a:p>
            <a:r>
              <a:rPr lang="en-US" sz="3600" dirty="0"/>
              <a:t>Definition: Maintainability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206274"/>
            <a:ext cx="8011258" cy="11589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The degree of </a:t>
            </a:r>
            <a:r>
              <a:rPr lang="en-US" sz="2600" b="1" u="sng" dirty="0"/>
              <a:t>effectiveness</a:t>
            </a:r>
            <a:r>
              <a:rPr lang="en-US" sz="2600" dirty="0"/>
              <a:t> and </a:t>
            </a:r>
            <a:r>
              <a:rPr lang="en-US" sz="2600" b="1" u="sng" dirty="0"/>
              <a:t>efficiency</a:t>
            </a:r>
            <a:r>
              <a:rPr lang="en-US" sz="2600" dirty="0"/>
              <a:t> with which a software system can be </a:t>
            </a:r>
            <a:r>
              <a:rPr lang="en-US" sz="2600" b="1" u="sng" dirty="0"/>
              <a:t>modified</a:t>
            </a:r>
            <a:r>
              <a:rPr lang="en-US" sz="2600" dirty="0"/>
              <a:t>.</a:t>
            </a: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7046259" y="5464009"/>
            <a:ext cx="2517289" cy="115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Based on [ISO/IEC 25010, 2011] and [Rowe, 1998]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de-DE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32647"/>
            <a:ext cx="5039101" cy="37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34030"/>
            <a:ext cx="7886700" cy="799117"/>
          </a:xfrm>
        </p:spPr>
        <p:txBody>
          <a:bodyPr>
            <a:normAutofit/>
          </a:bodyPr>
          <a:lstStyle/>
          <a:p>
            <a:r>
              <a:rPr lang="en-US" sz="3600" dirty="0"/>
              <a:t>Definition: Evolvability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206274"/>
            <a:ext cx="8011258" cy="115896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/>
              <a:t>The ability of a software system to </a:t>
            </a:r>
            <a:r>
              <a:rPr lang="en-US" sz="2600" b="1" u="sng" dirty="0"/>
              <a:t>efficiently</a:t>
            </a:r>
            <a:r>
              <a:rPr lang="en-US" sz="2600" dirty="0"/>
              <a:t> accommodate changes and extensions to its functional and cross-functional requirements.</a:t>
            </a: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6702013" y="5645696"/>
            <a:ext cx="2743200" cy="115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Based on [Rowe, 1998] and [Bode, 2010]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de-DE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6" y="2285227"/>
            <a:ext cx="5120536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5010" y="234030"/>
            <a:ext cx="8515351" cy="799117"/>
          </a:xfrm>
        </p:spPr>
        <p:txBody>
          <a:bodyPr>
            <a:noAutofit/>
          </a:bodyPr>
          <a:lstStyle/>
          <a:p>
            <a:r>
              <a:rPr lang="en-US" sz="3400" dirty="0"/>
              <a:t>Examples: Symptoms of Technical Debt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206274"/>
            <a:ext cx="8011258" cy="47642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Low release frequency</a:t>
            </a:r>
          </a:p>
          <a:p>
            <a:pPr algn="just"/>
            <a:r>
              <a:rPr lang="en-US" sz="2600" dirty="0"/>
              <a:t>High number of defects with new releases</a:t>
            </a:r>
          </a:p>
          <a:p>
            <a:pPr algn="just"/>
            <a:r>
              <a:rPr lang="en-US" sz="2600" dirty="0"/>
              <a:t>Reported issues are open for a long time</a:t>
            </a:r>
          </a:p>
          <a:p>
            <a:pPr algn="just"/>
            <a:r>
              <a:rPr lang="en-US" sz="2600" dirty="0"/>
              <a:t>Missing or outdated documentation</a:t>
            </a:r>
          </a:p>
          <a:p>
            <a:pPr algn="just"/>
            <a:r>
              <a:rPr lang="en-US" sz="2600" dirty="0"/>
              <a:t>Outdated libraries or middleware components</a:t>
            </a:r>
          </a:p>
          <a:p>
            <a:pPr algn="just"/>
            <a:r>
              <a:rPr lang="en-US" sz="2600" dirty="0"/>
              <a:t>More time needed to add new functionality</a:t>
            </a:r>
          </a:p>
          <a:p>
            <a:pPr algn="just"/>
            <a:r>
              <a:rPr lang="en-US" sz="2600" dirty="0"/>
              <a:t>Inadequate testing</a:t>
            </a:r>
          </a:p>
          <a:p>
            <a:pPr algn="just"/>
            <a:r>
              <a:rPr lang="en-US" sz="2600" dirty="0"/>
              <a:t>Lots of duplicate code</a:t>
            </a:r>
          </a:p>
          <a:p>
            <a:pPr algn="just"/>
            <a:r>
              <a:rPr lang="en-US" sz="2600" dirty="0"/>
              <a:t>Slow/manual deployment process</a:t>
            </a:r>
          </a:p>
          <a:p>
            <a:pPr algn="just"/>
            <a:r>
              <a:rPr lang="en-US" sz="2600" dirty="0"/>
              <a:t>Architectural erosion or complexity</a:t>
            </a:r>
          </a:p>
          <a:p>
            <a:pPr algn="just"/>
            <a:r>
              <a:rPr lang="en-US" sz="2600" dirty="0"/>
              <a:t>Many inter-module/inter-component dependencies</a:t>
            </a:r>
          </a:p>
          <a:p>
            <a:pPr algn="just"/>
            <a:r>
              <a:rPr lang="en-US" sz="2600" dirty="0"/>
              <a:t>Very large/complex components or modules</a:t>
            </a:r>
          </a:p>
        </p:txBody>
      </p:sp>
    </p:spTree>
    <p:extLst>
      <p:ext uri="{BB962C8B-B14F-4D97-AF65-F5344CB8AC3E}">
        <p14:creationId xmlns:p14="http://schemas.microsoft.com/office/powerpoint/2010/main" val="36468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49" y="234030"/>
            <a:ext cx="8246409" cy="799117"/>
          </a:xfrm>
        </p:spPr>
        <p:txBody>
          <a:bodyPr>
            <a:noAutofit/>
          </a:bodyPr>
          <a:lstStyle/>
          <a:p>
            <a:r>
              <a:rPr lang="en-US" sz="3400" dirty="0"/>
              <a:t>Definition: Evolvability Assurance (EA)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206273"/>
            <a:ext cx="8011258" cy="46136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/>
              <a:t>The set of activities that provides sufficient confidence that a software system can be sustainably extended and evolved.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Activities can either be performed for identification (</a:t>
            </a:r>
            <a:r>
              <a:rPr lang="en-US" sz="2600" i="1" dirty="0"/>
              <a:t>analytical</a:t>
            </a:r>
            <a:r>
              <a:rPr lang="en-US" sz="2600" dirty="0"/>
              <a:t> EA) or for remediation (</a:t>
            </a:r>
            <a:r>
              <a:rPr lang="en-US" sz="2600" i="1" dirty="0"/>
              <a:t>constructive</a:t>
            </a:r>
            <a:r>
              <a:rPr lang="en-US" sz="2600" dirty="0"/>
              <a:t> EA).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EA includes for example processes, techniques, standardization, management of “technical debt”, and the usage of tools, metrics, principles, or guidelines.</a:t>
            </a: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6368527" y="3340415"/>
            <a:ext cx="2775473" cy="372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Based on [Wagner, 2013]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32176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34030"/>
            <a:ext cx="7886700" cy="799117"/>
          </a:xfrm>
        </p:spPr>
        <p:txBody>
          <a:bodyPr>
            <a:normAutofit/>
          </a:bodyPr>
          <a:lstStyle/>
          <a:p>
            <a:r>
              <a:rPr lang="en-US" sz="3600" dirty="0"/>
              <a:t>Assurance Maturity Levels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8023" y="1348456"/>
            <a:ext cx="8197327" cy="4501679"/>
            <a:chOff x="1524000" y="1397601"/>
            <a:chExt cx="6096000" cy="4062797"/>
          </a:xfrm>
        </p:grpSpPr>
        <p:sp>
          <p:nvSpPr>
            <p:cNvPr id="25" name="Freeform 24"/>
            <p:cNvSpPr/>
            <p:nvPr/>
          </p:nvSpPr>
          <p:spPr>
            <a:xfrm>
              <a:off x="1524000" y="1397601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08465" rIns="13970" bIns="4084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0</a:t>
              </a:r>
              <a:endParaRPr lang="de-DE" sz="24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312987" y="1397601"/>
              <a:ext cx="5307013" cy="73263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3" tIns="52274" rIns="52274" bIns="52275" numCol="1" spcCol="1270" anchor="ctr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kern="1200" dirty="0"/>
                <a:t>No conscious addressing of evolvability</a:t>
              </a:r>
              <a:endParaRPr lang="de-DE" sz="24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24000" y="2376158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08465" rIns="13970" bIns="4084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</a:t>
              </a:r>
              <a:endParaRPr lang="de-DE" sz="24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12987" y="2376159"/>
              <a:ext cx="5307013" cy="73263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3" tIns="52274" rIns="52274" bIns="52275" numCol="1" spcCol="1270" anchor="ctr" anchorCtr="0">
              <a:no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dirty="0"/>
                <a:t>Implicit and basic (e.g. occasional refactoring, some guidelines and standards without enforcement, etc.)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524000" y="3354715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08465" rIns="13970" bIns="4084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2</a:t>
              </a:r>
              <a:endParaRPr lang="de-DE" sz="24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312987" y="3354716"/>
              <a:ext cx="5307013" cy="73263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3" tIns="52274" rIns="52274" bIns="52275" numCol="1" spcCol="1270" anchor="ctr" anchorCtr="0">
              <a:no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dirty="0"/>
                <a:t>Explicit, but non-structured (e.g. tool support, metrics, quality model, elaborate guidelines and standards, etc.)</a:t>
              </a:r>
              <a:endParaRPr lang="de-DE" sz="24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24000" y="4333273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08465" rIns="13970" bIns="4084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3</a:t>
              </a:r>
              <a:endParaRPr lang="de-DE" sz="2400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312987" y="4333273"/>
              <a:ext cx="5307013" cy="73263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3" tIns="52274" rIns="52274" bIns="52275" numCol="1" spcCol="1270" anchor="ctr" anchorCtr="0">
              <a:no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dirty="0"/>
                <a:t>Using a systematic process (i.e. applying level 2 techniques in a structured and recurring way at scale)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70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49" y="234030"/>
            <a:ext cx="8246409" cy="799117"/>
          </a:xfrm>
        </p:spPr>
        <p:txBody>
          <a:bodyPr>
            <a:noAutofit/>
          </a:bodyPr>
          <a:lstStyle/>
          <a:p>
            <a:r>
              <a:rPr lang="en-US" sz="3400" dirty="0"/>
              <a:t>Examples: Evolvability Assurance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378225"/>
            <a:ext cx="2899858" cy="4764220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/>
              <a:t>SonarQube</a:t>
            </a:r>
            <a:endParaRPr lang="en-US" sz="2600" dirty="0"/>
          </a:p>
          <a:p>
            <a:pPr algn="just"/>
            <a:r>
              <a:rPr lang="en-US" sz="2600" dirty="0" err="1"/>
              <a:t>FindBugs</a:t>
            </a:r>
            <a:endParaRPr lang="en-US" sz="2600" dirty="0"/>
          </a:p>
          <a:p>
            <a:pPr algn="just"/>
            <a:r>
              <a:rPr lang="en-US" sz="2600" dirty="0" err="1"/>
              <a:t>Squale</a:t>
            </a:r>
            <a:endParaRPr lang="en-US" sz="2600" dirty="0"/>
          </a:p>
          <a:p>
            <a:pPr algn="just"/>
            <a:r>
              <a:rPr lang="en-US" sz="2600" dirty="0" err="1"/>
              <a:t>Lattix</a:t>
            </a:r>
            <a:endParaRPr lang="en-US" sz="2600" dirty="0"/>
          </a:p>
          <a:p>
            <a:pPr algn="just"/>
            <a:r>
              <a:rPr lang="en-US" sz="2600" dirty="0" err="1"/>
              <a:t>Ndepend</a:t>
            </a:r>
            <a:endParaRPr lang="en-US" sz="2600" dirty="0"/>
          </a:p>
          <a:p>
            <a:pPr algn="just"/>
            <a:r>
              <a:rPr lang="en-US" sz="2600" dirty="0"/>
              <a:t>CAST</a:t>
            </a:r>
          </a:p>
          <a:p>
            <a:pPr algn="just"/>
            <a:r>
              <a:rPr lang="en-US" sz="2600" dirty="0"/>
              <a:t>Structure101</a:t>
            </a:r>
          </a:p>
          <a:p>
            <a:pPr algn="just"/>
            <a:r>
              <a:rPr lang="en-US" sz="2600" dirty="0"/>
              <a:t>…</a:t>
            </a:r>
          </a:p>
          <a:p>
            <a:pPr marL="0" indent="0" algn="just">
              <a:buNone/>
            </a:pPr>
            <a:endParaRPr lang="en-US" sz="2600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5234717" y="1366844"/>
            <a:ext cx="2899858" cy="47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 err="1"/>
              <a:t>Teamscale</a:t>
            </a:r>
            <a:endParaRPr lang="en-US" sz="2600" dirty="0"/>
          </a:p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 err="1"/>
              <a:t>Checkstyle</a:t>
            </a:r>
            <a:endParaRPr lang="en-US" sz="2600" dirty="0"/>
          </a:p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/>
              <a:t>PMD</a:t>
            </a:r>
          </a:p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 err="1"/>
              <a:t>JMetrics</a:t>
            </a:r>
            <a:r>
              <a:rPr lang="en-US" sz="2600" dirty="0"/>
              <a:t> </a:t>
            </a:r>
          </a:p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 err="1"/>
              <a:t>Codecov</a:t>
            </a:r>
            <a:endParaRPr lang="en-US" sz="2600" dirty="0"/>
          </a:p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 err="1"/>
              <a:t>Cobertura</a:t>
            </a:r>
            <a:endParaRPr lang="en-US" sz="2600" dirty="0"/>
          </a:p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 err="1"/>
              <a:t>Codacy</a:t>
            </a:r>
            <a:endParaRPr lang="en-US" sz="2600" dirty="0"/>
          </a:p>
          <a:p>
            <a:pPr algn="just" fontAlgn="auto">
              <a:spcAft>
                <a:spcPts val="0"/>
              </a:spcAft>
              <a:buClrTx/>
              <a:buSzTx/>
            </a:pPr>
            <a:r>
              <a:rPr lang="en-US" sz="2600" dirty="0"/>
              <a:t>…</a:t>
            </a:r>
          </a:p>
          <a:p>
            <a:pPr algn="just" fontAlgn="auto">
              <a:spcAft>
                <a:spcPts val="0"/>
              </a:spcAft>
              <a:buClrTx/>
              <a:buSzTx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804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49" y="234030"/>
            <a:ext cx="8246409" cy="799117"/>
          </a:xfrm>
        </p:spPr>
        <p:txBody>
          <a:bodyPr>
            <a:noAutofit/>
          </a:bodyPr>
          <a:lstStyle/>
          <a:p>
            <a:r>
              <a:rPr lang="en-US" sz="3400" dirty="0"/>
              <a:t>Examples: Evolvability Metrics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292161"/>
            <a:ext cx="5955030" cy="47642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Test coverage</a:t>
            </a:r>
          </a:p>
          <a:p>
            <a:pPr algn="just"/>
            <a:r>
              <a:rPr lang="en-US" sz="2600" dirty="0"/>
              <a:t>Cyclomatic complexity</a:t>
            </a:r>
          </a:p>
          <a:p>
            <a:pPr algn="just"/>
            <a:r>
              <a:rPr lang="en-US" sz="2600" dirty="0"/>
              <a:t>Clone coverage</a:t>
            </a:r>
          </a:p>
          <a:p>
            <a:pPr algn="just"/>
            <a:r>
              <a:rPr lang="en-US" sz="2600" dirty="0"/>
              <a:t>LoC</a:t>
            </a:r>
          </a:p>
          <a:p>
            <a:pPr algn="just"/>
            <a:r>
              <a:rPr lang="en-US" sz="2600" dirty="0"/>
              <a:t>Comment ratio</a:t>
            </a:r>
          </a:p>
          <a:p>
            <a:pPr algn="just"/>
            <a:r>
              <a:rPr lang="en-US" sz="2600" dirty="0"/>
              <a:t>Coupling metrics</a:t>
            </a:r>
          </a:p>
          <a:p>
            <a:pPr algn="just"/>
            <a:r>
              <a:rPr lang="en-US" sz="2600" dirty="0"/>
              <a:t># of architectural violations</a:t>
            </a:r>
          </a:p>
          <a:p>
            <a:pPr algn="just"/>
            <a:r>
              <a:rPr lang="en-US" sz="2600" dirty="0"/>
              <a:t>Cohesion metrics</a:t>
            </a:r>
          </a:p>
          <a:p>
            <a:pPr algn="just"/>
            <a:r>
              <a:rPr lang="en-US" sz="2600" dirty="0"/>
              <a:t># of naming convention violations</a:t>
            </a:r>
          </a:p>
          <a:p>
            <a:pPr algn="just"/>
            <a:r>
              <a:rPr lang="en-US" sz="2600" dirty="0"/>
              <a:t>Defect resolution time</a:t>
            </a:r>
          </a:p>
          <a:p>
            <a:pPr algn="just"/>
            <a:r>
              <a:rPr lang="en-US" sz="2600" dirty="0"/>
              <a:t>…</a:t>
            </a:r>
          </a:p>
          <a:p>
            <a:pPr marL="0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1129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664</Words>
  <Application>Microsoft Office PowerPoint</Application>
  <PresentationFormat>On-screen Show (4:3)</PresentationFormat>
  <Paragraphs>107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Office Theme</vt:lpstr>
      <vt:lpstr>think-cell Folie</vt:lpstr>
      <vt:lpstr>PowerPoint Presentation</vt:lpstr>
      <vt:lpstr>ISO 25010 Software Product Quality</vt:lpstr>
      <vt:lpstr>Definition: Maintainability</vt:lpstr>
      <vt:lpstr>Definition: Evolvability</vt:lpstr>
      <vt:lpstr>Examples: Symptoms of Technical Debt</vt:lpstr>
      <vt:lpstr>Definition: Evolvability Assurance (EA) </vt:lpstr>
      <vt:lpstr>Assurance Maturity Levels</vt:lpstr>
      <vt:lpstr>Examples: Evolvability Assurance Tools</vt:lpstr>
      <vt:lpstr>Examples: Evolvability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Bogner, Justus (DXC Cloud &amp; Automation)</cp:lastModifiedBy>
  <cp:revision>351</cp:revision>
  <cp:lastPrinted>2019-01-07T10:01:47Z</cp:lastPrinted>
  <dcterms:created xsi:type="dcterms:W3CDTF">2011-07-07T11:12:14Z</dcterms:created>
  <dcterms:modified xsi:type="dcterms:W3CDTF">2019-01-07T10:39:34Z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