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83" r:id="rId3"/>
    <p:sldId id="282" r:id="rId4"/>
    <p:sldId id="284" r:id="rId5"/>
    <p:sldId id="285" r:id="rId6"/>
    <p:sldId id="288" r:id="rId7"/>
    <p:sldId id="286" r:id="rId8"/>
    <p:sldId id="289" r:id="rId9"/>
    <p:sldId id="290" r:id="rId10"/>
    <p:sldId id="291" r:id="rId11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08" y="-150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17.09.2020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  <a:endParaRPr lang="de-DE" noProof="0" dirty="0" smtClean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0" dirty="0" smtClean="0"/>
              <a:t>&gt; Lecture &gt; Author  •  Document &gt; Date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WAW – Machine Learning 6</a:t>
            </a:r>
            <a:endParaRPr lang="en-GB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NLP Tutorial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24979" y="4293890"/>
            <a:ext cx="4608512" cy="1024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 smtClean="0">
                <a:latin typeface="Quicksand" pitchFamily="2" charset="0"/>
                <a:cs typeface="Calibri" panose="020F0502020204030204" pitchFamily="34" charset="0"/>
              </a:rPr>
              <a:t>Intelligent </a:t>
            </a:r>
            <a:r>
              <a:rPr lang="de-DE" dirty="0" err="1" smtClean="0">
                <a:latin typeface="Quicksand" pitchFamily="2" charset="0"/>
                <a:cs typeface="Calibri" panose="020F0502020204030204" pitchFamily="34" charset="0"/>
              </a:rPr>
              <a:t>software</a:t>
            </a:r>
            <a:r>
              <a:rPr lang="de-DE" dirty="0" smtClean="0">
                <a:latin typeface="Quicksand" pitchFamily="2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Quicksand" pitchFamily="2" charset="0"/>
                <a:cs typeface="Calibri" panose="020F0502020204030204" pitchFamily="34" charset="0"/>
              </a:rPr>
              <a:t>systems</a:t>
            </a:r>
            <a:r>
              <a:rPr lang="de-DE" dirty="0" smtClean="0">
                <a:latin typeface="Quicksand" pitchFamily="2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latin typeface="Quicksand" pitchFamily="2" charset="0"/>
                <a:cs typeface="Calibri" panose="020F0502020204030204" pitchFamily="34" charset="0"/>
              </a:rPr>
              <a:t>Institute </a:t>
            </a:r>
            <a:r>
              <a:rPr lang="de-DE" dirty="0" err="1" smtClean="0">
                <a:latin typeface="Quicksand" pitchFamily="2" charset="0"/>
                <a:cs typeface="Calibri" panose="020F0502020204030204" pitchFamily="34" charset="0"/>
              </a:rPr>
              <a:t>for</a:t>
            </a:r>
            <a:r>
              <a:rPr lang="de-DE" dirty="0" smtClean="0">
                <a:latin typeface="Quicksand" pitchFamily="2" charset="0"/>
                <a:cs typeface="Calibri" panose="020F0502020204030204" pitchFamily="34" charset="0"/>
              </a:rPr>
              <a:t> Software Technology (</a:t>
            </a:r>
            <a:r>
              <a:rPr lang="de-DE" dirty="0">
                <a:latin typeface="Quicksand" pitchFamily="2" charset="0"/>
                <a:cs typeface="Calibri" panose="020F0502020204030204" pitchFamily="34" charset="0"/>
              </a:rPr>
              <a:t>SC-IVS</a:t>
            </a:r>
            <a:r>
              <a:rPr lang="de-DE" dirty="0" smtClean="0">
                <a:latin typeface="Quicksand" pitchFamily="2" charset="0"/>
                <a:cs typeface="Calibri" panose="020F0502020204030204" pitchFamily="34" charset="0"/>
              </a:rPr>
              <a:t>)</a:t>
            </a:r>
            <a:endParaRPr lang="en-US" dirty="0" smtClean="0">
              <a:latin typeface="Quicksand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 smtClean="0">
                <a:latin typeface="Quicksand" pitchFamily="2" charset="0"/>
              </a:rPr>
              <a:t>Why is NLP hard?</a:t>
            </a:r>
            <a:endParaRPr lang="en-GB" sz="3200" b="0" dirty="0">
              <a:latin typeface="Quicksand" pitchFamily="2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Quicksand" pitchFamily="2" charset="0"/>
              </a:rPr>
              <a:t>Representation of semantic meanings and contexts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Quicksand" pitchFamily="2" charset="0"/>
              </a:rPr>
              <a:t>Syntax, Semantics, pragmatics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Quicksand" pitchFamily="2" charset="0"/>
              </a:rPr>
              <a:t>Humans also apply sarcasm now and then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Quicksand" pitchFamily="2" charset="0"/>
              </a:rPr>
              <a:t>Accents and dialects (Speech recognition)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6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 smtClean="0">
                <a:latin typeface="Quicksand" pitchFamily="2" charset="0"/>
              </a:rPr>
              <a:t>Words &amp; representations – One hot encoding</a:t>
            </a:r>
            <a:endParaRPr lang="en-GB" sz="3200" b="0" dirty="0">
              <a:latin typeface="Quicksand" pitchFamily="2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1057027" y="1591200"/>
            <a:ext cx="9721080" cy="43380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>
                <a:latin typeface="Quicksand" pitchFamily="2" charset="0"/>
              </a:rPr>
              <a:t>Example: </a:t>
            </a:r>
          </a:p>
          <a:p>
            <a:pPr marL="457200" indent="-457200">
              <a:buAutoNum type="arabicPeriod"/>
            </a:pPr>
            <a:r>
              <a:rPr lang="en-GB" sz="2400" dirty="0" smtClean="0">
                <a:latin typeface="Quicksand" pitchFamily="2" charset="0"/>
              </a:rPr>
              <a:t>I read a book about book reading</a:t>
            </a:r>
            <a:endParaRPr lang="en-GB" sz="2400" dirty="0">
              <a:latin typeface="Quicksand" pitchFamily="2" charset="0"/>
            </a:endParaRPr>
          </a:p>
          <a:p>
            <a:pPr marL="0" indent="0">
              <a:buNone/>
            </a:pPr>
            <a:endParaRPr lang="en-GB" sz="2000" dirty="0" smtClean="0">
              <a:latin typeface="Quicksand" pitchFamily="2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Quicksand" pitchFamily="2" charset="0"/>
              </a:rPr>
              <a:t>		a       about       book</a:t>
            </a:r>
            <a:r>
              <a:rPr lang="en-GB" sz="2000" dirty="0">
                <a:latin typeface="Quicksand" pitchFamily="2" charset="0"/>
              </a:rPr>
              <a:t> </a:t>
            </a:r>
            <a:r>
              <a:rPr lang="en-GB" sz="2000" dirty="0" smtClean="0">
                <a:latin typeface="Quicksand" pitchFamily="2" charset="0"/>
              </a:rPr>
              <a:t>      I       read       reading</a:t>
            </a:r>
          </a:p>
          <a:p>
            <a:pPr marL="0" indent="0">
              <a:buNone/>
            </a:pPr>
            <a:endParaRPr lang="en-GB" sz="2000" dirty="0">
              <a:latin typeface="Quicksand" pitchFamily="2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Quicksand" pitchFamily="2" charset="0"/>
              </a:rPr>
              <a:t>Sentence-1	1</a:t>
            </a:r>
            <a:r>
              <a:rPr lang="en-GB" sz="2000" dirty="0">
                <a:latin typeface="Quicksand" pitchFamily="2" charset="0"/>
              </a:rPr>
              <a:t>	</a:t>
            </a:r>
            <a:r>
              <a:rPr lang="en-GB" sz="2000" dirty="0" smtClean="0">
                <a:latin typeface="Quicksand" pitchFamily="2" charset="0"/>
              </a:rPr>
              <a:t>1	  2	  1	1	   1	</a:t>
            </a:r>
          </a:p>
        </p:txBody>
      </p:sp>
    </p:spTree>
    <p:extLst>
      <p:ext uri="{BB962C8B-B14F-4D97-AF65-F5344CB8AC3E}">
        <p14:creationId xmlns:p14="http://schemas.microsoft.com/office/powerpoint/2010/main" val="11378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 smtClean="0">
                <a:latin typeface="Quicksand" pitchFamily="2" charset="0"/>
              </a:rPr>
              <a:t>Words &amp; representations – Bag of words</a:t>
            </a:r>
            <a:endParaRPr lang="en-GB" sz="3200" b="0" dirty="0">
              <a:latin typeface="Quicksand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1129035" y="1413570"/>
            <a:ext cx="10009112" cy="43380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latin typeface="Quicksand" pitchFamily="2" charset="0"/>
              </a:rPr>
              <a:t>Example: </a:t>
            </a:r>
          </a:p>
          <a:p>
            <a:pPr marL="0" indent="0">
              <a:buNone/>
            </a:pPr>
            <a:r>
              <a:rPr lang="en-GB" sz="2000" dirty="0" smtClean="0">
                <a:latin typeface="Quicksand" pitchFamily="2" charset="0"/>
              </a:rPr>
              <a:t>1. This sample is a sample of the bigger sample</a:t>
            </a:r>
          </a:p>
          <a:p>
            <a:pPr marL="0" indent="0">
              <a:buNone/>
            </a:pPr>
            <a:r>
              <a:rPr lang="en-GB" sz="2000" dirty="0" smtClean="0">
                <a:latin typeface="Quicksand" pitchFamily="2" charset="0"/>
              </a:rPr>
              <a:t>2. This is not a good sample</a:t>
            </a:r>
            <a:endParaRPr lang="en-GB" sz="2000" dirty="0">
              <a:latin typeface="Quicksand" pitchFamily="2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Quicksand" pitchFamily="2" charset="0"/>
              </a:rPr>
              <a:t>									vocabulary</a:t>
            </a:r>
          </a:p>
          <a:p>
            <a:pPr marL="0" indent="0">
              <a:buNone/>
            </a:pPr>
            <a:r>
              <a:rPr lang="en-GB" sz="2000" dirty="0" smtClean="0">
                <a:latin typeface="Quicksand" pitchFamily="2" charset="0"/>
              </a:rPr>
              <a:t>Documents	a</a:t>
            </a:r>
            <a:r>
              <a:rPr lang="en-GB" sz="2000" dirty="0">
                <a:latin typeface="Quicksand" pitchFamily="2" charset="0"/>
              </a:rPr>
              <a:t> </a:t>
            </a:r>
            <a:r>
              <a:rPr lang="en-GB" sz="2000" dirty="0" smtClean="0">
                <a:latin typeface="Quicksand" pitchFamily="2" charset="0"/>
              </a:rPr>
              <a:t>      bigger       good       Is       not       of       sample       the       this</a:t>
            </a:r>
          </a:p>
          <a:p>
            <a:pPr marL="0" indent="0">
              <a:buNone/>
            </a:pPr>
            <a:endParaRPr lang="en-GB" sz="2000" dirty="0">
              <a:latin typeface="Quicksand" pitchFamily="2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Quicksand" pitchFamily="2" charset="0"/>
              </a:rPr>
              <a:t>Sentence-1	1	 1	   0	   1	0	1	3	  1	  1		</a:t>
            </a:r>
          </a:p>
          <a:p>
            <a:pPr marL="0" indent="0">
              <a:buNone/>
            </a:pPr>
            <a:endParaRPr lang="en-GB" sz="2000" dirty="0">
              <a:latin typeface="Quicksand" pitchFamily="2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Quicksand" pitchFamily="2" charset="0"/>
              </a:rPr>
              <a:t>Sentence-2	0	 0	   1	   1	1	0	1	 0	  1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5219" y="2709714"/>
            <a:ext cx="7992888" cy="57606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027" y="3285778"/>
            <a:ext cx="1440160" cy="2016224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7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 smtClean="0">
                <a:latin typeface="Quicksand" pitchFamily="2" charset="0"/>
              </a:rPr>
              <a:t>Words &amp; representations – Bag of words (</a:t>
            </a:r>
            <a:r>
              <a:rPr lang="en-GB" sz="3200" b="0" dirty="0" err="1" smtClean="0">
                <a:latin typeface="Quicksand" pitchFamily="2" charset="0"/>
              </a:rPr>
              <a:t>Impl</a:t>
            </a:r>
            <a:r>
              <a:rPr lang="en-GB" sz="3200" b="0" dirty="0" smtClean="0">
                <a:latin typeface="Quicksand" pitchFamily="2" charset="0"/>
              </a:rPr>
              <a:t>.)</a:t>
            </a:r>
            <a:endParaRPr lang="en-GB" sz="3200" b="0" dirty="0">
              <a:latin typeface="Quicksand" pitchFamily="2" charset="0"/>
            </a:endParaRP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985019" y="1591200"/>
            <a:ext cx="9793088" cy="4338000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GB" sz="2000" dirty="0" smtClean="0">
                <a:latin typeface="Quicksand" pitchFamily="2" charset="0"/>
              </a:rPr>
              <a:t>Calculate vocabularies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GB" sz="2000" dirty="0" smtClean="0">
                <a:latin typeface="Quicksand" pitchFamily="2" charset="0"/>
              </a:rPr>
              <a:t>Compute the occurrences of every word in vocabulary in each sentence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GB" sz="2000" dirty="0" smtClean="0">
                <a:latin typeface="Quicksand" pitchFamily="2" charset="0"/>
              </a:rPr>
              <a:t>Generate Term-document matrix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GB" sz="2000" dirty="0"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000" dirty="0" smtClean="0">
                <a:latin typeface="Quicksand" pitchFamily="2" charset="0"/>
              </a:rPr>
              <a:t>[</a:t>
            </a:r>
            <a:r>
              <a:rPr lang="en-GB" sz="2000" dirty="0" err="1" smtClean="0">
                <a:latin typeface="Quicksand" pitchFamily="2" charset="0"/>
              </a:rPr>
              <a:t>impl</a:t>
            </a:r>
            <a:r>
              <a:rPr lang="en-GB" sz="2000" dirty="0" smtClean="0">
                <a:latin typeface="Quicksand" pitchFamily="2" charset="0"/>
              </a:rPr>
              <a:t>.]:  </a:t>
            </a:r>
            <a:r>
              <a:rPr lang="en-GB" i="1" dirty="0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from </a:t>
            </a:r>
            <a:r>
              <a:rPr lang="en-GB" i="1" dirty="0" err="1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Sklearn.feature_extraction.text</a:t>
            </a:r>
            <a:r>
              <a:rPr lang="en-GB" i="1" dirty="0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import </a:t>
            </a:r>
            <a:r>
              <a:rPr lang="en-GB" i="1" dirty="0" err="1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CountVectorizer</a:t>
            </a:r>
            <a:endParaRPr lang="en-GB" i="1" dirty="0" smtClean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3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 smtClean="0">
                <a:latin typeface="Quicksand" pitchFamily="2" charset="0"/>
              </a:rPr>
              <a:t>Tokenization</a:t>
            </a:r>
            <a:endParaRPr lang="en-GB" sz="3200" b="0" dirty="0">
              <a:latin typeface="Quicksand" pitchFamily="2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0963" y="1053530"/>
            <a:ext cx="11221200" cy="4914064"/>
          </a:xfrm>
        </p:spPr>
        <p:txBody>
          <a:bodyPr/>
          <a:lstStyle/>
          <a:p>
            <a:r>
              <a:rPr lang="en-GB" dirty="0" smtClean="0">
                <a:latin typeface="Quicksand" pitchFamily="2" charset="0"/>
              </a:rPr>
              <a:t>Word tokenization</a:t>
            </a:r>
          </a:p>
          <a:p>
            <a:endParaRPr lang="en-GB" dirty="0"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Quicksand" pitchFamily="2" charset="0"/>
              </a:rPr>
              <a:t>foo = “I didn’t read all the book reading recently !”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Quicksand" pitchFamily="2" charset="0"/>
              </a:rPr>
              <a:t>['I', 'did', "</a:t>
            </a:r>
            <a:r>
              <a:rPr lang="en-US" dirty="0" err="1">
                <a:latin typeface="Quicksand" pitchFamily="2" charset="0"/>
              </a:rPr>
              <a:t>n't</a:t>
            </a:r>
            <a:r>
              <a:rPr lang="en-US" dirty="0">
                <a:latin typeface="Quicksand" pitchFamily="2" charset="0"/>
              </a:rPr>
              <a:t>", 'read', 'all', 'the', 'book', 'reading', 'recently', '!']</a:t>
            </a:r>
            <a:endParaRPr lang="en-GB" dirty="0" smtClean="0">
              <a:latin typeface="Quicksand" pitchFamily="2" charset="0"/>
            </a:endParaRPr>
          </a:p>
          <a:p>
            <a:endParaRPr lang="en-GB" dirty="0">
              <a:latin typeface="Quicksand" pitchFamily="2" charset="0"/>
            </a:endParaRPr>
          </a:p>
          <a:p>
            <a:r>
              <a:rPr lang="en-GB" dirty="0" smtClean="0">
                <a:latin typeface="Quicksand" pitchFamily="2" charset="0"/>
              </a:rPr>
              <a:t>Sentence tokenization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Quicksand" pitchFamily="2" charset="0"/>
              </a:rPr>
              <a:t>b</a:t>
            </a:r>
            <a:r>
              <a:rPr lang="en-GB" dirty="0" smtClean="0">
                <a:latin typeface="Quicksand" pitchFamily="2" charset="0"/>
              </a:rPr>
              <a:t>ar = “ </a:t>
            </a:r>
            <a:r>
              <a:rPr lang="en-US" dirty="0" smtClean="0">
                <a:latin typeface="Quicksand" pitchFamily="2" charset="0"/>
              </a:rPr>
              <a:t>Sent </a:t>
            </a:r>
            <a:r>
              <a:rPr lang="en-US" dirty="0">
                <a:latin typeface="Quicksand" pitchFamily="2" charset="0"/>
              </a:rPr>
              <a:t>tokenize knows that time period from 10 a.m. to 1 p.m. are not sentence boundaries. neither are the names </a:t>
            </a:r>
            <a:r>
              <a:rPr lang="en-US" dirty="0" err="1">
                <a:latin typeface="Quicksand" pitchFamily="2" charset="0"/>
              </a:rPr>
              <a:t>G.H.Hardy</a:t>
            </a:r>
            <a:r>
              <a:rPr lang="en-US" dirty="0">
                <a:latin typeface="Quicksand" pitchFamily="2" charset="0"/>
              </a:rPr>
              <a:t> and </a:t>
            </a:r>
            <a:r>
              <a:rPr lang="en-US" dirty="0" err="1">
                <a:latin typeface="Quicksand" pitchFamily="2" charset="0"/>
              </a:rPr>
              <a:t>J.J.Thompson</a:t>
            </a:r>
            <a:r>
              <a:rPr lang="en-US" dirty="0">
                <a:latin typeface="Quicksand" pitchFamily="2" charset="0"/>
              </a:rPr>
              <a:t>. you can even start the sentence without </a:t>
            </a:r>
            <a:r>
              <a:rPr lang="en-US" dirty="0" smtClean="0">
                <a:latin typeface="Quicksand" pitchFamily="2" charset="0"/>
              </a:rPr>
              <a:t>Caps</a:t>
            </a:r>
            <a:r>
              <a:rPr lang="en-GB" dirty="0" smtClean="0">
                <a:latin typeface="Quicksand" pitchFamily="2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Quicksand" pitchFamily="2" charset="0"/>
              </a:rPr>
              <a:t>[“</a:t>
            </a:r>
            <a:r>
              <a:rPr lang="en-US" dirty="0">
                <a:latin typeface="Quicksand" pitchFamily="2" charset="0"/>
              </a:rPr>
              <a:t>Sent tokenize knows that time period from 10 a.m. to 1 p.m. are not sentence boundaries</a:t>
            </a:r>
            <a:r>
              <a:rPr lang="en-GB" dirty="0" smtClean="0">
                <a:latin typeface="Quicksand" pitchFamily="2" charset="0"/>
              </a:rPr>
              <a:t>”,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Quicksand" pitchFamily="2" charset="0"/>
              </a:rPr>
              <a:t>“</a:t>
            </a:r>
            <a:r>
              <a:rPr lang="en-US" dirty="0">
                <a:latin typeface="Quicksand" pitchFamily="2" charset="0"/>
              </a:rPr>
              <a:t>neither are the names </a:t>
            </a:r>
            <a:r>
              <a:rPr lang="en-US" dirty="0" err="1">
                <a:latin typeface="Quicksand" pitchFamily="2" charset="0"/>
              </a:rPr>
              <a:t>G.H.Hardy</a:t>
            </a:r>
            <a:r>
              <a:rPr lang="en-US" dirty="0">
                <a:latin typeface="Quicksand" pitchFamily="2" charset="0"/>
              </a:rPr>
              <a:t> and </a:t>
            </a:r>
            <a:r>
              <a:rPr lang="en-US" dirty="0" err="1">
                <a:latin typeface="Quicksand" pitchFamily="2" charset="0"/>
              </a:rPr>
              <a:t>J.J.Thompson</a:t>
            </a:r>
            <a:r>
              <a:rPr lang="en-GB" dirty="0" smtClean="0">
                <a:latin typeface="Quicksand" pitchFamily="2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Quicksand" pitchFamily="2" charset="0"/>
              </a:rPr>
              <a:t>“</a:t>
            </a:r>
            <a:r>
              <a:rPr lang="en-US" dirty="0">
                <a:latin typeface="Quicksand" pitchFamily="2" charset="0"/>
              </a:rPr>
              <a:t>you can even start the sentence without Caps</a:t>
            </a:r>
            <a:r>
              <a:rPr lang="en-GB" dirty="0" smtClean="0">
                <a:latin typeface="Quicksand" pitchFamily="2" charset="0"/>
              </a:rPr>
              <a:t>”]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>
                <a:latin typeface="Quicksand" pitchFamily="2" charset="0"/>
              </a:rPr>
              <a:t>[</a:t>
            </a:r>
            <a:r>
              <a:rPr lang="en-GB" dirty="0" err="1" smtClean="0">
                <a:latin typeface="Quicksand" pitchFamily="2" charset="0"/>
              </a:rPr>
              <a:t>impl</a:t>
            </a:r>
            <a:r>
              <a:rPr lang="en-GB" dirty="0" smtClean="0">
                <a:latin typeface="Quicksand" pitchFamily="2" charset="0"/>
              </a:rPr>
              <a:t>.]:  </a:t>
            </a:r>
            <a:r>
              <a:rPr lang="de-DE" i="1" dirty="0" err="1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from</a:t>
            </a:r>
            <a:r>
              <a:rPr lang="de-DE" i="1" dirty="0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nltk</a:t>
            </a:r>
            <a:r>
              <a:rPr lang="de-DE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import</a:t>
            </a:r>
            <a:r>
              <a:rPr lang="de-DE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word_tokenize</a:t>
            </a:r>
            <a:endParaRPr lang="de-DE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7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 smtClean="0">
                <a:latin typeface="Quicksand" pitchFamily="2" charset="0"/>
              </a:rPr>
              <a:t>Stemming</a:t>
            </a:r>
            <a:endParaRPr lang="en-GB" sz="3200" b="0" dirty="0">
              <a:latin typeface="Quicksand" pitchFamily="2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err="1" smtClean="0">
                <a:latin typeface="Quicksand" pitchFamily="2" charset="0"/>
              </a:rPr>
              <a:t>Stemming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tries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to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extract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the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stem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word</a:t>
            </a:r>
            <a:r>
              <a:rPr lang="de-DE" sz="2000" dirty="0" smtClean="0">
                <a:latin typeface="Quicksand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latin typeface="Quicksand" pitchFamily="2" charset="0"/>
              </a:rPr>
              <a:t>Defined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by</a:t>
            </a:r>
            <a:r>
              <a:rPr lang="de-DE" sz="2000" dirty="0" smtClean="0">
                <a:latin typeface="Quicksand" pitchFamily="2" charset="0"/>
              </a:rPr>
              <a:t> a </a:t>
            </a:r>
            <a:r>
              <a:rPr lang="de-DE" sz="2000" dirty="0" err="1" smtClean="0">
                <a:latin typeface="Quicksand" pitchFamily="2" charset="0"/>
              </a:rPr>
              <a:t>set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of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algorithms</a:t>
            </a:r>
            <a:r>
              <a:rPr lang="de-DE" sz="2000" dirty="0" smtClean="0">
                <a:latin typeface="Quicksand" pitchFamily="2" charset="0"/>
              </a:rPr>
              <a:t> like Porter </a:t>
            </a:r>
            <a:r>
              <a:rPr lang="de-DE" sz="2000" dirty="0" err="1" smtClean="0">
                <a:latin typeface="Quicksand" pitchFamily="2" charset="0"/>
              </a:rPr>
              <a:t>stemmer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Snowball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stemmer</a:t>
            </a:r>
            <a:endParaRPr lang="de-DE" sz="2000" dirty="0" smtClean="0"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latin typeface="Quicksand" pitchFamily="2" charset="0"/>
              </a:rPr>
              <a:t>Stem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words</a:t>
            </a:r>
            <a:r>
              <a:rPr lang="de-DE" sz="2000" dirty="0" smtClean="0">
                <a:latin typeface="Quicksand" pitchFamily="2" charset="0"/>
              </a:rPr>
              <a:t> do not </a:t>
            </a:r>
            <a:r>
              <a:rPr lang="de-DE" sz="2000" dirty="0" err="1" smtClean="0">
                <a:latin typeface="Quicksand" pitchFamily="2" charset="0"/>
              </a:rPr>
              <a:t>necessarily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makes</a:t>
            </a:r>
            <a:r>
              <a:rPr lang="de-DE" sz="2000" dirty="0" smtClean="0">
                <a:latin typeface="Quicksand" pitchFamily="2" charset="0"/>
              </a:rPr>
              <a:t> sense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 smtClean="0">
                <a:latin typeface="Quicksand" pitchFamily="2" charset="0"/>
              </a:rPr>
              <a:t/>
            </a:r>
            <a:br>
              <a:rPr lang="de-DE" sz="2000" dirty="0" smtClean="0">
                <a:latin typeface="Quicksand" pitchFamily="2" charset="0"/>
              </a:rPr>
            </a:br>
            <a:r>
              <a:rPr lang="de-DE" sz="2000" dirty="0" err="1" smtClean="0">
                <a:latin typeface="Quicksand" pitchFamily="2" charset="0"/>
              </a:rPr>
              <a:t>foo</a:t>
            </a:r>
            <a:r>
              <a:rPr lang="de-DE" sz="2000" dirty="0" smtClean="0">
                <a:latin typeface="Quicksand" pitchFamily="2" charset="0"/>
              </a:rPr>
              <a:t> = „</a:t>
            </a:r>
            <a:r>
              <a:rPr lang="de-DE" sz="2000" dirty="0" err="1" smtClean="0">
                <a:latin typeface="Quicksand" pitchFamily="2" charset="0"/>
              </a:rPr>
              <a:t>cylists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use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cycles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to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cycle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the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city</a:t>
            </a:r>
            <a:r>
              <a:rPr lang="de-DE" sz="2000" dirty="0" smtClean="0">
                <a:latin typeface="Quicksand" pitchFamily="2" charset="0"/>
              </a:rPr>
              <a:t>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 err="1" smtClean="0">
                <a:latin typeface="Quicksand" pitchFamily="2" charset="0"/>
              </a:rPr>
              <a:t>Stems</a:t>
            </a:r>
            <a:r>
              <a:rPr lang="de-DE" sz="2000" dirty="0" smtClean="0">
                <a:latin typeface="Quicksand" pitchFamily="2" charset="0"/>
              </a:rPr>
              <a:t> = [</a:t>
            </a:r>
            <a:r>
              <a:rPr lang="de-DE" sz="2000" dirty="0" err="1" smtClean="0">
                <a:latin typeface="Quicksand" pitchFamily="2" charset="0"/>
              </a:rPr>
              <a:t>cylist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use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cycl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to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cycl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the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citi</a:t>
            </a:r>
            <a:r>
              <a:rPr lang="de-DE" sz="2000" dirty="0" smtClean="0">
                <a:latin typeface="Quicksand" pitchFamily="2" charset="0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 dirty="0"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2000" dirty="0" smtClean="0">
                <a:latin typeface="Quicksand" pitchFamily="2" charset="0"/>
              </a:rPr>
              <a:t>[</a:t>
            </a:r>
            <a:r>
              <a:rPr lang="de-DE" sz="2000" dirty="0" err="1" smtClean="0">
                <a:latin typeface="Quicksand" pitchFamily="2" charset="0"/>
              </a:rPr>
              <a:t>impl</a:t>
            </a:r>
            <a:r>
              <a:rPr lang="de-DE" sz="2000" dirty="0" smtClean="0">
                <a:latin typeface="Quicksand" pitchFamily="2" charset="0"/>
              </a:rPr>
              <a:t>.]:  </a:t>
            </a:r>
            <a:r>
              <a:rPr lang="de-DE" sz="2000" i="1" dirty="0" err="1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from</a:t>
            </a:r>
            <a:r>
              <a:rPr lang="de-DE" sz="2000" i="1" dirty="0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nltk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import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PorterStemmer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, </a:t>
            </a:r>
            <a:r>
              <a:rPr lang="de-DE" sz="2000" i="1" dirty="0" err="1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SnowballStemmer</a:t>
            </a:r>
            <a:endParaRPr lang="de-DE" sz="2000" dirty="0"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8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405458"/>
            <a:ext cx="11221200" cy="738000"/>
          </a:xfrm>
        </p:spPr>
        <p:txBody>
          <a:bodyPr/>
          <a:lstStyle/>
          <a:p>
            <a:pPr algn="ctr"/>
            <a:r>
              <a:rPr lang="en-GB" sz="3200" b="0" dirty="0" smtClean="0">
                <a:latin typeface="Quicksand" pitchFamily="2" charset="0"/>
              </a:rPr>
              <a:t>Lemmatization</a:t>
            </a:r>
            <a:endParaRPr lang="en-GB" sz="3200" b="0" dirty="0">
              <a:latin typeface="Quicksand" pitchFamily="2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err="1" smtClean="0">
                <a:latin typeface="Quicksand" pitchFamily="2" charset="0"/>
              </a:rPr>
              <a:t>Stemming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tries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to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extract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the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root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word</a:t>
            </a:r>
            <a:r>
              <a:rPr lang="de-DE" sz="2000" dirty="0" smtClean="0">
                <a:latin typeface="Quicksand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latin typeface="Quicksand" pitchFamily="2" charset="0"/>
              </a:rPr>
              <a:t>Defined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by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vocabulary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of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the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language</a:t>
            </a:r>
            <a:endParaRPr lang="de-DE" sz="2000" dirty="0" smtClean="0"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latin typeface="Quicksand" pitchFamily="2" charset="0"/>
              </a:rPr>
              <a:t>Lemmas </a:t>
            </a:r>
            <a:r>
              <a:rPr lang="de-DE" sz="2000" dirty="0" err="1" smtClean="0">
                <a:latin typeface="Quicksand" pitchFamily="2" charset="0"/>
              </a:rPr>
              <a:t>have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meanings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incontrast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to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Stem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words</a:t>
            </a:r>
            <a:endParaRPr lang="de-DE" sz="2000" dirty="0" smtClean="0"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latin typeface="Quicksand" pitchFamily="2" charset="0"/>
              </a:rPr>
              <a:t>Lemmatization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is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slower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than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stemming</a:t>
            </a:r>
            <a:endParaRPr lang="de-DE" sz="2000" dirty="0">
              <a:latin typeface="Quicksan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 smtClean="0">
                <a:latin typeface="Quicksand" pitchFamily="2" charset="0"/>
              </a:rPr>
              <a:t/>
            </a:r>
            <a:br>
              <a:rPr lang="de-DE" sz="2000" dirty="0" smtClean="0">
                <a:latin typeface="Quicksand" pitchFamily="2" charset="0"/>
              </a:rPr>
            </a:br>
            <a:r>
              <a:rPr lang="de-DE" sz="2000" dirty="0" err="1" smtClean="0">
                <a:latin typeface="Quicksand" pitchFamily="2" charset="0"/>
              </a:rPr>
              <a:t>foo</a:t>
            </a:r>
            <a:r>
              <a:rPr lang="de-DE" sz="2000" dirty="0" smtClean="0">
                <a:latin typeface="Quicksand" pitchFamily="2" charset="0"/>
              </a:rPr>
              <a:t> = „</a:t>
            </a:r>
            <a:r>
              <a:rPr lang="de-DE" sz="2000" dirty="0" err="1" smtClean="0">
                <a:latin typeface="Quicksand" pitchFamily="2" charset="0"/>
              </a:rPr>
              <a:t>it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has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been</a:t>
            </a:r>
            <a:r>
              <a:rPr lang="de-DE" sz="2000" dirty="0" smtClean="0">
                <a:latin typeface="Quicksand" pitchFamily="2" charset="0"/>
              </a:rPr>
              <a:t> </a:t>
            </a:r>
            <a:r>
              <a:rPr lang="de-DE" sz="2000" dirty="0" err="1" smtClean="0">
                <a:latin typeface="Quicksand" pitchFamily="2" charset="0"/>
              </a:rPr>
              <a:t>used</a:t>
            </a:r>
            <a:r>
              <a:rPr lang="de-DE" sz="2000" dirty="0" smtClean="0">
                <a:latin typeface="Quicksand" pitchFamily="2" charset="0"/>
              </a:rPr>
              <a:t> in multiple </a:t>
            </a:r>
            <a:r>
              <a:rPr lang="de-DE" sz="2000" dirty="0" err="1" smtClean="0">
                <a:latin typeface="Quicksand" pitchFamily="2" charset="0"/>
              </a:rPr>
              <a:t>places</a:t>
            </a:r>
            <a:r>
              <a:rPr lang="de-DE" sz="2000" dirty="0" smtClean="0">
                <a:latin typeface="Quicksand" pitchFamily="2" charset="0"/>
              </a:rPr>
              <a:t>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 smtClean="0">
                <a:latin typeface="Quicksand" pitchFamily="2" charset="0"/>
              </a:rPr>
              <a:t>Lemmas= [</a:t>
            </a:r>
            <a:r>
              <a:rPr lang="de-DE" sz="2000" dirty="0" err="1" smtClean="0">
                <a:latin typeface="Quicksand" pitchFamily="2" charset="0"/>
              </a:rPr>
              <a:t>it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have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be</a:t>
            </a:r>
            <a:r>
              <a:rPr lang="de-DE" sz="2000" dirty="0" smtClean="0">
                <a:latin typeface="Quicksand" pitchFamily="2" charset="0"/>
              </a:rPr>
              <a:t>, </a:t>
            </a:r>
            <a:r>
              <a:rPr lang="de-DE" sz="2000" dirty="0" err="1" smtClean="0">
                <a:latin typeface="Quicksand" pitchFamily="2" charset="0"/>
              </a:rPr>
              <a:t>use</a:t>
            </a:r>
            <a:r>
              <a:rPr lang="de-DE" sz="2000" dirty="0" smtClean="0">
                <a:latin typeface="Quicksand" pitchFamily="2" charset="0"/>
              </a:rPr>
              <a:t>, in, multiple, </a:t>
            </a:r>
            <a:r>
              <a:rPr lang="de-DE" sz="2000" dirty="0" err="1" smtClean="0">
                <a:latin typeface="Quicksand" pitchFamily="2" charset="0"/>
              </a:rPr>
              <a:t>place</a:t>
            </a:r>
            <a:r>
              <a:rPr lang="de-DE" sz="2000" dirty="0" smtClean="0">
                <a:latin typeface="Quicksand" pitchFamily="2" charset="0"/>
              </a:rPr>
              <a:t>]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2000" dirty="0">
                <a:latin typeface="Quicksand" pitchFamily="2" charset="0"/>
              </a:rPr>
              <a:t/>
            </a:r>
            <a:br>
              <a:rPr lang="de-DE" sz="2000" dirty="0">
                <a:latin typeface="Quicksand" pitchFamily="2" charset="0"/>
              </a:rPr>
            </a:br>
            <a:r>
              <a:rPr lang="de-DE" sz="2000" dirty="0" smtClean="0">
                <a:latin typeface="Quicksand" pitchFamily="2" charset="0"/>
              </a:rPr>
              <a:t>[</a:t>
            </a:r>
            <a:r>
              <a:rPr lang="de-DE" sz="2000" dirty="0" err="1" smtClean="0">
                <a:latin typeface="Quicksand" pitchFamily="2" charset="0"/>
              </a:rPr>
              <a:t>impl</a:t>
            </a:r>
            <a:r>
              <a:rPr lang="de-DE" sz="2000" dirty="0" smtClean="0">
                <a:latin typeface="Quicksand" pitchFamily="2" charset="0"/>
              </a:rPr>
              <a:t>.]:  </a:t>
            </a:r>
            <a:r>
              <a:rPr lang="de-DE" sz="2000" i="1" dirty="0" err="1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from</a:t>
            </a:r>
            <a:r>
              <a:rPr lang="de-DE" sz="2000" i="1" dirty="0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nltk.stem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import</a:t>
            </a:r>
            <a:r>
              <a:rPr lang="de-DE" sz="2000" i="1" dirty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de-DE" sz="2000" i="1" dirty="0" err="1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WordNetLemmatizer</a:t>
            </a:r>
            <a:endParaRPr lang="de-DE" sz="2000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de-DE" sz="2000" i="1" dirty="0" smtClean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de-DE" sz="2000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de-DE" sz="2000" i="1" dirty="0" smtClean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Thank</a:t>
            </a:r>
            <a:r>
              <a:rPr lang="de-DE" sz="3200" i="1" dirty="0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 </a:t>
            </a:r>
            <a:r>
              <a:rPr lang="en-US" sz="3200" i="1" dirty="0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you</a:t>
            </a:r>
            <a:r>
              <a:rPr lang="de-DE" sz="3200" i="1" dirty="0" smtClean="0">
                <a:solidFill>
                  <a:schemeClr val="accent5">
                    <a:lumMod val="50000"/>
                  </a:schemeClr>
                </a:solidFill>
                <a:latin typeface="Quicksand" pitchFamily="2" charset="0"/>
              </a:rPr>
              <a:t>!</a:t>
            </a:r>
            <a:endParaRPr lang="de-DE" sz="3200" i="1" dirty="0">
              <a:solidFill>
                <a:schemeClr val="accent5">
                  <a:lumMod val="50000"/>
                </a:schemeClr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22272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DLR-Präsentation 16:9 Englisch</vt:lpstr>
      <vt:lpstr>WAW – Machine Learning 6</vt:lpstr>
      <vt:lpstr>Why is NLP hard?</vt:lpstr>
      <vt:lpstr>Words &amp; representations – One hot encoding</vt:lpstr>
      <vt:lpstr>Words &amp; representations – Bag of words</vt:lpstr>
      <vt:lpstr>Words &amp; representations – Bag of words (Impl.)</vt:lpstr>
      <vt:lpstr>Tokenization</vt:lpstr>
      <vt:lpstr>Stemming</vt:lpstr>
      <vt:lpstr>Lemmatization</vt:lpstr>
      <vt:lpstr>PowerPoint Presentation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Santhanam, Sivasurya</dc:creator>
  <cp:lastModifiedBy>Santhanam, Sivasurya</cp:lastModifiedBy>
  <cp:revision>94</cp:revision>
  <dcterms:created xsi:type="dcterms:W3CDTF">2012-06-19T06:51:55Z</dcterms:created>
  <dcterms:modified xsi:type="dcterms:W3CDTF">2020-09-17T09:23:36Z</dcterms:modified>
</cp:coreProperties>
</file>