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83" r:id="rId3"/>
    <p:sldId id="303" r:id="rId4"/>
    <p:sldId id="282" r:id="rId5"/>
    <p:sldId id="293" r:id="rId6"/>
    <p:sldId id="284" r:id="rId7"/>
    <p:sldId id="285" r:id="rId8"/>
    <p:sldId id="288" r:id="rId9"/>
    <p:sldId id="286" r:id="rId10"/>
    <p:sldId id="289" r:id="rId11"/>
    <p:sldId id="290" r:id="rId12"/>
    <p:sldId id="292" r:id="rId13"/>
    <p:sldId id="294" r:id="rId14"/>
    <p:sldId id="295" r:id="rId15"/>
    <p:sldId id="296" r:id="rId16"/>
    <p:sldId id="298" r:id="rId17"/>
    <p:sldId id="300" r:id="rId18"/>
    <p:sldId id="301" r:id="rId19"/>
    <p:sldId id="302" r:id="rId20"/>
    <p:sldId id="291" r:id="rId2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>
      <p:cViewPr varScale="1">
        <p:scale>
          <a:sx n="82" d="100"/>
          <a:sy n="82" d="100"/>
        </p:scale>
        <p:origin x="758" y="6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27.10.2020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82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WAW – Machine Learning 6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Tutorial: NLP with Python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971" y="3529150"/>
            <a:ext cx="4608512" cy="2132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Sivasurya Santhanam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Intelligent </a:t>
            </a:r>
            <a:r>
              <a:rPr lang="de-DE" dirty="0" err="1">
                <a:latin typeface="Quicksand" pitchFamily="2" charset="0"/>
                <a:cs typeface="Calibri" panose="020F0502020204030204" pitchFamily="34" charset="0"/>
              </a:rPr>
              <a:t>software</a:t>
            </a: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Quicksand" pitchFamily="2" charset="0"/>
                <a:cs typeface="Calibri" panose="020F0502020204030204" pitchFamily="34" charset="0"/>
              </a:rPr>
              <a:t>systems</a:t>
            </a:r>
            <a:endParaRPr lang="de-DE" dirty="0">
              <a:latin typeface="Quicksand" pitchFamily="2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Institute </a:t>
            </a:r>
            <a:r>
              <a:rPr lang="de-DE" dirty="0" err="1">
                <a:latin typeface="Quicksand" pitchFamily="2" charset="0"/>
                <a:cs typeface="Calibri" panose="020F0502020204030204" pitchFamily="34" charset="0"/>
              </a:rPr>
              <a:t>for</a:t>
            </a: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 Software Technology (SC-IVS)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27.10.2020</a:t>
            </a:r>
            <a:endParaRPr lang="en-US" dirty="0">
              <a:latin typeface="Quicksand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Lemmatization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Stemming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tries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to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extract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root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word</a:t>
            </a:r>
            <a:r>
              <a:rPr lang="de-DE" sz="2000" dirty="0">
                <a:latin typeface="Quicksand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Defined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by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vocabulary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language</a:t>
            </a:r>
            <a:endParaRPr lang="de-DE" sz="20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latin typeface="Quicksand" pitchFamily="2" charset="0"/>
              </a:rPr>
              <a:t>Lemmas </a:t>
            </a:r>
            <a:r>
              <a:rPr lang="de-DE" sz="2000" dirty="0" err="1">
                <a:latin typeface="Quicksand" pitchFamily="2" charset="0"/>
              </a:rPr>
              <a:t>have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meanings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incontrast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to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Stem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words</a:t>
            </a:r>
            <a:endParaRPr lang="de-DE" sz="20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Lemmatization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is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slower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than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stemming</a:t>
            </a:r>
            <a:endParaRPr lang="de-DE" sz="20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Based</a:t>
            </a:r>
            <a:r>
              <a:rPr lang="de-DE" sz="2000" dirty="0">
                <a:latin typeface="Quicksand" pitchFamily="2" charset="0"/>
              </a:rPr>
              <a:t> on </a:t>
            </a:r>
            <a:r>
              <a:rPr lang="de-DE" sz="2000" dirty="0" err="1">
                <a:latin typeface="Quicksand" pitchFamily="2" charset="0"/>
              </a:rPr>
              <a:t>part-of-speech</a:t>
            </a:r>
            <a:endParaRPr lang="de-DE" sz="2000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de-DE" sz="2000" dirty="0">
                <a:latin typeface="Quicksand" pitchFamily="2" charset="0"/>
              </a:rPr>
            </a:br>
            <a:r>
              <a:rPr lang="de-DE" sz="2000" dirty="0" err="1">
                <a:latin typeface="Quicksand" pitchFamily="2" charset="0"/>
              </a:rPr>
              <a:t>foo</a:t>
            </a:r>
            <a:r>
              <a:rPr lang="de-DE" sz="2000" dirty="0">
                <a:latin typeface="Quicksand" pitchFamily="2" charset="0"/>
              </a:rPr>
              <a:t> = „</a:t>
            </a:r>
            <a:r>
              <a:rPr lang="de-DE" sz="2000" dirty="0" err="1">
                <a:latin typeface="Quicksand" pitchFamily="2" charset="0"/>
              </a:rPr>
              <a:t>it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has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been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used</a:t>
            </a:r>
            <a:r>
              <a:rPr lang="de-DE" sz="2000" dirty="0">
                <a:latin typeface="Quicksand" pitchFamily="2" charset="0"/>
              </a:rPr>
              <a:t> in multiple </a:t>
            </a:r>
            <a:r>
              <a:rPr lang="de-DE" sz="2000" dirty="0" err="1">
                <a:latin typeface="Quicksand" pitchFamily="2" charset="0"/>
              </a:rPr>
              <a:t>places</a:t>
            </a:r>
            <a:r>
              <a:rPr lang="de-DE" sz="2000" dirty="0">
                <a:latin typeface="Quicksand" pitchFamily="2" charset="0"/>
              </a:rPr>
              <a:t>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Lemmas= [</a:t>
            </a:r>
            <a:r>
              <a:rPr lang="de-DE" sz="2000" dirty="0" err="1">
                <a:latin typeface="Quicksand" pitchFamily="2" charset="0"/>
              </a:rPr>
              <a:t>it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have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be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use</a:t>
            </a:r>
            <a:r>
              <a:rPr lang="de-DE" sz="2000" dirty="0">
                <a:latin typeface="Quicksand" pitchFamily="2" charset="0"/>
              </a:rPr>
              <a:t>, in, multiple, </a:t>
            </a:r>
            <a:r>
              <a:rPr lang="de-DE" sz="2000" dirty="0" err="1">
                <a:latin typeface="Quicksand" pitchFamily="2" charset="0"/>
              </a:rPr>
              <a:t>place</a:t>
            </a:r>
            <a:r>
              <a:rPr lang="de-DE" sz="2000" dirty="0">
                <a:latin typeface="Quicksand" pitchFamily="2" charset="0"/>
              </a:rPr>
              <a:t>]</a:t>
            </a:r>
          </a:p>
          <a:p>
            <a:pPr marL="0" indent="0" algn="ctr">
              <a:lnSpc>
                <a:spcPct val="150000"/>
              </a:lnSpc>
              <a:buNone/>
            </a:pPr>
            <a:br>
              <a:rPr lang="de-DE" sz="2000" dirty="0">
                <a:latin typeface="Quicksand" pitchFamily="2" charset="0"/>
              </a:rPr>
            </a:br>
            <a:r>
              <a:rPr lang="de-DE" sz="2000" dirty="0">
                <a:latin typeface="Quicksand" pitchFamily="2" charset="0"/>
              </a:rPr>
              <a:t>[</a:t>
            </a:r>
            <a:r>
              <a:rPr lang="de-DE" sz="2000" dirty="0" err="1">
                <a:latin typeface="Quicksand" pitchFamily="2" charset="0"/>
              </a:rPr>
              <a:t>impl</a:t>
            </a:r>
            <a:r>
              <a:rPr lang="de-DE" sz="2000" dirty="0">
                <a:latin typeface="Quicksand" pitchFamily="2" charset="0"/>
              </a:rPr>
              <a:t>.]: 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nltk.stem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WordNetLemmatizer</a:t>
            </a: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Part - II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2853730"/>
            <a:ext cx="11221200" cy="307547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i="1" dirty="0">
                <a:latin typeface="Quicksand" pitchFamily="2" charset="0"/>
              </a:rPr>
              <a:t>Sentiment Analysis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5A8D1C3-E0AD-4310-AC45-91EEC86A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765498"/>
            <a:ext cx="97930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Sentiment classification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800" dirty="0" err="1">
                <a:latin typeface="Quicksand" pitchFamily="2" charset="0"/>
              </a:rPr>
              <a:t>Steps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to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be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followed</a:t>
            </a:r>
            <a:r>
              <a:rPr lang="de-DE" sz="2800" dirty="0">
                <a:latin typeface="Quicksand" pitchFamily="2" charset="0"/>
              </a:rPr>
              <a:t>: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Load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dataset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 err="1">
                <a:latin typeface="Quicksand" pitchFamily="2" charset="0"/>
              </a:rPr>
              <a:t>Encode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reviews</a:t>
            </a:r>
            <a:r>
              <a:rPr lang="de-DE" sz="2000" dirty="0">
                <a:latin typeface="Quicksand" pitchFamily="2" charset="0"/>
              </a:rPr>
              <a:t> and </a:t>
            </a:r>
            <a:r>
              <a:rPr lang="de-DE" sz="2000" dirty="0" err="1">
                <a:latin typeface="Quicksand" pitchFamily="2" charset="0"/>
              </a:rPr>
              <a:t>sentiments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 err="1">
                <a:latin typeface="Quicksand" pitchFamily="2" charset="0"/>
              </a:rPr>
              <a:t>Compute</a:t>
            </a:r>
            <a:r>
              <a:rPr lang="de-DE" sz="2000" dirty="0">
                <a:latin typeface="Quicksand" pitchFamily="2" charset="0"/>
              </a:rPr>
              <a:t> Term-</a:t>
            </a:r>
            <a:r>
              <a:rPr lang="de-DE" sz="2000" dirty="0" err="1">
                <a:latin typeface="Quicksand" pitchFamily="2" charset="0"/>
              </a:rPr>
              <a:t>document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frequency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matrix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Model </a:t>
            </a:r>
            <a:r>
              <a:rPr lang="de-DE" sz="2000" dirty="0" err="1">
                <a:latin typeface="Quicksand" pitchFamily="2" charset="0"/>
              </a:rPr>
              <a:t>training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Model </a:t>
            </a:r>
            <a:r>
              <a:rPr lang="de-DE" sz="2000" dirty="0" err="1">
                <a:latin typeface="Quicksand" pitchFamily="2" charset="0"/>
              </a:rPr>
              <a:t>prediction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e-DE" sz="2800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3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5585BB-C798-4DED-A6BC-FEA1DFA655BC}"/>
              </a:ext>
            </a:extLst>
          </p:cNvPr>
          <p:cNvSpPr/>
          <p:nvPr/>
        </p:nvSpPr>
        <p:spPr>
          <a:xfrm>
            <a:off x="5792787" y="2352286"/>
            <a:ext cx="609600" cy="26624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31E4BC5-6E37-4E7F-9A37-362DDCBB1DCE}"/>
              </a:ext>
            </a:extLst>
          </p:cNvPr>
          <p:cNvSpPr/>
          <p:nvPr/>
        </p:nvSpPr>
        <p:spPr>
          <a:xfrm>
            <a:off x="4067619" y="976114"/>
            <a:ext cx="609600" cy="5334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D924A07D-1A5F-4560-81ED-F4CD206A181F}"/>
              </a:ext>
            </a:extLst>
          </p:cNvPr>
          <p:cNvSpPr/>
          <p:nvPr/>
        </p:nvSpPr>
        <p:spPr>
          <a:xfrm>
            <a:off x="7386891" y="2957314"/>
            <a:ext cx="600456" cy="1524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159F661D-F352-4449-9C72-C0B432865B0E}"/>
              </a:ext>
            </a:extLst>
          </p:cNvPr>
          <p:cNvSpPr/>
          <p:nvPr/>
        </p:nvSpPr>
        <p:spPr>
          <a:xfrm>
            <a:off x="8526843" y="3185914"/>
            <a:ext cx="377952" cy="1066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580F9E8-45F6-45CF-97A5-59E50A25E39A}"/>
              </a:ext>
            </a:extLst>
          </p:cNvPr>
          <p:cNvSpPr/>
          <p:nvPr/>
        </p:nvSpPr>
        <p:spPr>
          <a:xfrm rot="5400000">
            <a:off x="2368359" y="3345934"/>
            <a:ext cx="5318760" cy="609600"/>
          </a:xfrm>
          <a:prstGeom prst="trapezoid">
            <a:avLst>
              <a:gd name="adj" fmla="val 218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rtlCol="0" anchor="ctr"/>
          <a:lstStyle/>
          <a:p>
            <a:pPr algn="ctr"/>
            <a:r>
              <a:rPr lang="de-DE" dirty="0" err="1"/>
              <a:t>Relu</a:t>
            </a:r>
            <a:endParaRPr lang="en-US" dirty="0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B0343F59-C1BD-45E2-B8D0-147A2B35752B}"/>
              </a:ext>
            </a:extLst>
          </p:cNvPr>
          <p:cNvSpPr/>
          <p:nvPr/>
        </p:nvSpPr>
        <p:spPr>
          <a:xfrm rot="5400000">
            <a:off x="5371401" y="3441184"/>
            <a:ext cx="2644140" cy="502920"/>
          </a:xfrm>
          <a:prstGeom prst="trapezoid">
            <a:avLst>
              <a:gd name="adj" fmla="val 107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rtlCol="0" anchor="ctr"/>
          <a:lstStyle/>
          <a:p>
            <a:pPr algn="ctr"/>
            <a:r>
              <a:rPr lang="de-DE" dirty="0" err="1"/>
              <a:t>Relu</a:t>
            </a:r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6C9A0850-F36C-45D9-AACF-DB272409507B}"/>
              </a:ext>
            </a:extLst>
          </p:cNvPr>
          <p:cNvSpPr/>
          <p:nvPr/>
        </p:nvSpPr>
        <p:spPr>
          <a:xfrm rot="5400000">
            <a:off x="7543101" y="3473188"/>
            <a:ext cx="1415796" cy="448056"/>
          </a:xfrm>
          <a:prstGeom prst="trapezoid">
            <a:avLst>
              <a:gd name="adj" fmla="val 354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rtlCol="0" anchor="ctr"/>
          <a:lstStyle/>
          <a:p>
            <a:pPr algn="ctr"/>
            <a:r>
              <a:rPr lang="de-DE" dirty="0" err="1"/>
              <a:t>Relu</a:t>
            </a:r>
            <a:endParaRPr lang="en-US" dirty="0"/>
          </a:p>
        </p:txBody>
      </p:sp>
      <p:sp>
        <p:nvSpPr>
          <p:cNvPr id="13" name="Round Same Side Corner Rectangle 1">
            <a:extLst>
              <a:ext uri="{FF2B5EF4-FFF2-40B4-BE49-F238E27FC236}">
                <a16:creationId xmlns:a16="http://schemas.microsoft.com/office/drawing/2014/main" id="{7A2B9D32-AB4E-4332-8367-9CDCEFDE2E47}"/>
              </a:ext>
            </a:extLst>
          </p:cNvPr>
          <p:cNvSpPr/>
          <p:nvPr/>
        </p:nvSpPr>
        <p:spPr>
          <a:xfrm rot="5400000">
            <a:off x="4220782" y="3500621"/>
            <a:ext cx="2662428" cy="36575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(0.3)</a:t>
            </a:r>
            <a:endParaRPr lang="en-US" dirty="0"/>
          </a:p>
        </p:txBody>
      </p:sp>
      <p:sp>
        <p:nvSpPr>
          <p:cNvPr id="14" name="Round Same Side Corner Rectangle 14">
            <a:extLst>
              <a:ext uri="{FF2B5EF4-FFF2-40B4-BE49-F238E27FC236}">
                <a16:creationId xmlns:a16="http://schemas.microsoft.com/office/drawing/2014/main" id="{56555E9D-7546-46A4-8771-ECFC53994FFB}"/>
              </a:ext>
            </a:extLst>
          </p:cNvPr>
          <p:cNvSpPr/>
          <p:nvPr/>
        </p:nvSpPr>
        <p:spPr>
          <a:xfrm rot="5400000">
            <a:off x="6376098" y="3516243"/>
            <a:ext cx="1564383" cy="36575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(0.2)</a:t>
            </a:r>
            <a:endParaRPr lang="en-US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51860C37-278F-49CE-9743-EC67B9B69672}"/>
              </a:ext>
            </a:extLst>
          </p:cNvPr>
          <p:cNvSpPr/>
          <p:nvPr/>
        </p:nvSpPr>
        <p:spPr>
          <a:xfrm rot="5400000">
            <a:off x="8628079" y="3531114"/>
            <a:ext cx="990600" cy="377952"/>
          </a:xfrm>
          <a:prstGeom prst="trapezoid">
            <a:avLst>
              <a:gd name="adj" fmla="val 354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rtlCol="0" anchor="ctr"/>
          <a:lstStyle/>
          <a:p>
            <a:pPr algn="ctr"/>
            <a:r>
              <a:rPr lang="de-DE" sz="1400" dirty="0"/>
              <a:t>Sigmoid</a:t>
            </a:r>
            <a:endParaRPr lang="en-US" dirty="0"/>
          </a:p>
        </p:txBody>
      </p:sp>
      <p:sp>
        <p:nvSpPr>
          <p:cNvPr id="16" name="Titel 7">
            <a:extLst>
              <a:ext uri="{FF2B5EF4-FFF2-40B4-BE49-F238E27FC236}">
                <a16:creationId xmlns:a16="http://schemas.microsoft.com/office/drawing/2014/main" id="{AC1CCCB7-C14C-4667-B59A-402B62C6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117426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Neural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8187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Part - III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2853730"/>
            <a:ext cx="11221200" cy="307547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i="1" dirty="0">
                <a:latin typeface="Quicksand" pitchFamily="2" charset="0"/>
              </a:rPr>
              <a:t>Machine translation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3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E86702-D709-4790-96F0-B75A200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1" y="1485578"/>
            <a:ext cx="1193524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4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7">
            <a:extLst>
              <a:ext uri="{FF2B5EF4-FFF2-40B4-BE49-F238E27FC236}">
                <a16:creationId xmlns:a16="http://schemas.microsoft.com/office/drawing/2014/main" id="{AC1CCCB7-C14C-4667-B59A-402B62C6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459546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Machine translation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16612463-0947-4BC6-8141-C83428B288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800" dirty="0" err="1">
                <a:latin typeface="Quicksand" pitchFamily="2" charset="0"/>
              </a:rPr>
              <a:t>Steps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to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be</a:t>
            </a:r>
            <a:r>
              <a:rPr lang="de-DE" sz="2800" dirty="0">
                <a:latin typeface="Quicksand" pitchFamily="2" charset="0"/>
              </a:rPr>
              <a:t> </a:t>
            </a:r>
            <a:r>
              <a:rPr lang="de-DE" sz="2800" dirty="0" err="1">
                <a:latin typeface="Quicksand" pitchFamily="2" charset="0"/>
              </a:rPr>
              <a:t>followed</a:t>
            </a:r>
            <a:r>
              <a:rPr lang="de-DE" sz="2800" dirty="0">
                <a:latin typeface="Quicksand" pitchFamily="2" charset="0"/>
              </a:rPr>
              <a:t>: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Load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dataset</a:t>
            </a:r>
            <a:r>
              <a:rPr lang="de-DE" sz="2000" dirty="0">
                <a:latin typeface="Quicksand" pitchFamily="2" charset="0"/>
              </a:rPr>
              <a:t> (</a:t>
            </a:r>
            <a:r>
              <a:rPr lang="de-DE" sz="2000" dirty="0" err="1">
                <a:latin typeface="Quicksand" pitchFamily="2" charset="0"/>
              </a:rPr>
              <a:t>Prepare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and </a:t>
            </a:r>
            <a:r>
              <a:rPr lang="de-DE" sz="2000" dirty="0" err="1">
                <a:latin typeface="Quicksand" pitchFamily="2" charset="0"/>
              </a:rPr>
              <a:t>target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texts</a:t>
            </a:r>
            <a:r>
              <a:rPr lang="de-DE" sz="2000" dirty="0">
                <a:latin typeface="Quicksand" pitchFamily="2" charset="0"/>
              </a:rPr>
              <a:t>)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 err="1">
                <a:latin typeface="Quicksand" pitchFamily="2" charset="0"/>
              </a:rPr>
              <a:t>Encode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characters</a:t>
            </a:r>
            <a:r>
              <a:rPr lang="de-DE" sz="2000" dirty="0">
                <a:latin typeface="Quicksand" pitchFamily="2" charset="0"/>
              </a:rPr>
              <a:t>/</a:t>
            </a:r>
            <a:r>
              <a:rPr lang="de-DE" sz="2000" dirty="0" err="1">
                <a:latin typeface="Quicksand" pitchFamily="2" charset="0"/>
              </a:rPr>
              <a:t>tokens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as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one-hot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representation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Design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encoder</a:t>
            </a:r>
            <a:r>
              <a:rPr lang="de-DE" sz="2000" dirty="0">
                <a:latin typeface="Quicksand" pitchFamily="2" charset="0"/>
              </a:rPr>
              <a:t>-decoder network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>
                <a:latin typeface="Quicksand" pitchFamily="2" charset="0"/>
              </a:rPr>
              <a:t>Train </a:t>
            </a:r>
            <a:r>
              <a:rPr lang="de-DE" sz="2000" dirty="0" err="1">
                <a:latin typeface="Quicksand" pitchFamily="2" charset="0"/>
              </a:rPr>
              <a:t>both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encoder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as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well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as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decoder</a:t>
            </a:r>
            <a:r>
              <a:rPr lang="de-DE" sz="2000" dirty="0">
                <a:latin typeface="Quicksand" pitchFamily="2" charset="0"/>
              </a:rPr>
              <a:t> network </a:t>
            </a:r>
            <a:r>
              <a:rPr lang="de-DE" sz="2000" dirty="0" err="1">
                <a:latin typeface="Quicksand" pitchFamily="2" charset="0"/>
              </a:rPr>
              <a:t>simultaneously</a:t>
            </a: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sz="2000" dirty="0" err="1">
                <a:latin typeface="Quicksand" pitchFamily="2" charset="0"/>
              </a:rPr>
              <a:t>Infer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model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using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encoder-states</a:t>
            </a:r>
            <a:r>
              <a:rPr lang="de-DE" sz="2000" dirty="0">
                <a:latin typeface="Quicksand" pitchFamily="2" charset="0"/>
              </a:rPr>
              <a:t> and </a:t>
            </a:r>
            <a:r>
              <a:rPr lang="de-DE" sz="2000" dirty="0" err="1">
                <a:latin typeface="Quicksand" pitchFamily="2" charset="0"/>
              </a:rPr>
              <a:t>decoder</a:t>
            </a:r>
            <a:r>
              <a:rPr lang="de-DE" sz="2000" dirty="0">
                <a:latin typeface="Quicksand" pitchFamily="2" charset="0"/>
              </a:rPr>
              <a:t> network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e-DE" sz="2000" dirty="0">
              <a:latin typeface="Quicksand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e-DE" sz="2800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7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7">
            <a:extLst>
              <a:ext uri="{FF2B5EF4-FFF2-40B4-BE49-F238E27FC236}">
                <a16:creationId xmlns:a16="http://schemas.microsoft.com/office/drawing/2014/main" id="{AC1CCCB7-C14C-4667-B59A-402B62C6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459546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Encoder – Decoder structure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16612463-0947-4BC6-8141-C83428B288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Encoder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: 	I	</a:t>
            </a:r>
            <a:r>
              <a:rPr lang="de-DE" sz="2000" dirty="0" err="1">
                <a:latin typeface="Quicksand" pitchFamily="2" charset="0"/>
              </a:rPr>
              <a:t>went</a:t>
            </a:r>
            <a:r>
              <a:rPr lang="de-DE" sz="2000" dirty="0">
                <a:latin typeface="Quicksand" pitchFamily="2" charset="0"/>
              </a:rPr>
              <a:t>	</a:t>
            </a:r>
            <a:r>
              <a:rPr lang="de-DE" sz="2000" dirty="0" err="1">
                <a:latin typeface="Quicksand" pitchFamily="2" charset="0"/>
              </a:rPr>
              <a:t>home</a:t>
            </a:r>
            <a:r>
              <a:rPr lang="de-DE" sz="2000" dirty="0">
                <a:latin typeface="Quicksand" pitchFamily="2" charset="0"/>
              </a:rPr>
              <a:t>	-	-	-	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Decoder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:	\t	Ich	ging	nach	Hause	\n	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Decoder </a:t>
            </a:r>
            <a:r>
              <a:rPr lang="de-DE" sz="2000" dirty="0" err="1">
                <a:latin typeface="Quicksand" pitchFamily="2" charset="0"/>
              </a:rPr>
              <a:t>target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:	Ich	ging	nach	Hause	\n	-	-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Encoder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shape</a:t>
            </a:r>
            <a:r>
              <a:rPr lang="de-DE" sz="2000" dirty="0">
                <a:latin typeface="Quicksand" pitchFamily="2" charset="0"/>
              </a:rPr>
              <a:t>: (#</a:t>
            </a:r>
            <a:r>
              <a:rPr lang="de-DE" sz="2000" dirty="0" err="1">
                <a:latin typeface="Quicksand" pitchFamily="2" charset="0"/>
              </a:rPr>
              <a:t>Sentences</a:t>
            </a:r>
            <a:r>
              <a:rPr lang="de-DE" sz="2000" dirty="0">
                <a:latin typeface="Quicksand" pitchFamily="2" charset="0"/>
              </a:rPr>
              <a:t>, Max </a:t>
            </a:r>
            <a:r>
              <a:rPr lang="de-DE" sz="2000" dirty="0" err="1">
                <a:latin typeface="Quicksand" pitchFamily="2" charset="0"/>
              </a:rPr>
              <a:t>length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sequence</a:t>
            </a:r>
            <a:r>
              <a:rPr lang="de-DE" sz="2000" dirty="0">
                <a:latin typeface="Quicksand" pitchFamily="2" charset="0"/>
              </a:rPr>
              <a:t>, # English </a:t>
            </a:r>
            <a:r>
              <a:rPr lang="de-DE" sz="2000" dirty="0" err="1">
                <a:latin typeface="Quicksand" pitchFamily="2" charset="0"/>
              </a:rPr>
              <a:t>vocabulary</a:t>
            </a:r>
            <a:r>
              <a:rPr lang="de-DE" sz="2000" dirty="0">
                <a:latin typeface="Quicksand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Decoder </a:t>
            </a:r>
            <a:r>
              <a:rPr lang="de-DE" sz="2000" dirty="0" err="1">
                <a:latin typeface="Quicksand" pitchFamily="2" charset="0"/>
              </a:rPr>
              <a:t>input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shape</a:t>
            </a:r>
            <a:r>
              <a:rPr lang="de-DE" sz="2000" dirty="0">
                <a:latin typeface="Quicksand" pitchFamily="2" charset="0"/>
              </a:rPr>
              <a:t>: (#</a:t>
            </a:r>
            <a:r>
              <a:rPr lang="de-DE" sz="2000" dirty="0" err="1">
                <a:latin typeface="Quicksand" pitchFamily="2" charset="0"/>
              </a:rPr>
              <a:t>Sentences</a:t>
            </a:r>
            <a:r>
              <a:rPr lang="de-DE" sz="2000" dirty="0">
                <a:latin typeface="Quicksand" pitchFamily="2" charset="0"/>
              </a:rPr>
              <a:t>, Max </a:t>
            </a:r>
            <a:r>
              <a:rPr lang="de-DE" sz="2000" dirty="0" err="1">
                <a:latin typeface="Quicksand" pitchFamily="2" charset="0"/>
              </a:rPr>
              <a:t>length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target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sequence</a:t>
            </a:r>
            <a:r>
              <a:rPr lang="de-DE" sz="2000" dirty="0">
                <a:latin typeface="Quicksand" pitchFamily="2" charset="0"/>
              </a:rPr>
              <a:t>, #German </a:t>
            </a:r>
            <a:r>
              <a:rPr lang="de-DE" sz="2000" dirty="0" err="1">
                <a:latin typeface="Quicksand" pitchFamily="2" charset="0"/>
              </a:rPr>
              <a:t>vocabulary</a:t>
            </a:r>
            <a:r>
              <a:rPr lang="de-DE" sz="2000" dirty="0">
                <a:latin typeface="Quicksand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Decoder </a:t>
            </a:r>
            <a:r>
              <a:rPr lang="de-DE" sz="2000" dirty="0" err="1">
                <a:latin typeface="Quicksand" pitchFamily="2" charset="0"/>
              </a:rPr>
              <a:t>target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data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shape</a:t>
            </a:r>
            <a:r>
              <a:rPr lang="de-DE" sz="2000" dirty="0">
                <a:latin typeface="Quicksand" pitchFamily="2" charset="0"/>
              </a:rPr>
              <a:t>: (#</a:t>
            </a:r>
            <a:r>
              <a:rPr lang="de-DE" sz="2000" dirty="0" err="1">
                <a:latin typeface="Quicksand" pitchFamily="2" charset="0"/>
              </a:rPr>
              <a:t>Sentences</a:t>
            </a:r>
            <a:r>
              <a:rPr lang="de-DE" sz="2000" dirty="0">
                <a:latin typeface="Quicksand" pitchFamily="2" charset="0"/>
              </a:rPr>
              <a:t>, Max </a:t>
            </a:r>
            <a:r>
              <a:rPr lang="de-DE" sz="2000" dirty="0" err="1">
                <a:latin typeface="Quicksand" pitchFamily="2" charset="0"/>
              </a:rPr>
              <a:t>length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target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sequence</a:t>
            </a:r>
            <a:r>
              <a:rPr lang="de-DE" sz="2000" dirty="0">
                <a:latin typeface="Quicksand" pitchFamily="2" charset="0"/>
              </a:rPr>
              <a:t>, #German </a:t>
            </a:r>
            <a:r>
              <a:rPr lang="de-DE" sz="2000" dirty="0" err="1">
                <a:latin typeface="Quicksand" pitchFamily="2" charset="0"/>
              </a:rPr>
              <a:t>vocabulary</a:t>
            </a:r>
            <a:r>
              <a:rPr lang="de-DE" sz="2000" dirty="0">
                <a:latin typeface="Quicksan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83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Thank</a:t>
            </a:r>
            <a:r>
              <a:rPr lang="de-DE" sz="32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you</a:t>
            </a:r>
            <a:r>
              <a:rPr lang="de-DE" sz="32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9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4AE8B-35B4-474F-ADAF-576B91FC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dirty="0">
                <a:latin typeface="Quicksand" pitchFamily="2" charset="0"/>
              </a:rPr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1B47C-D098-42BF-959D-51128CC5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7026" y="1591200"/>
            <a:ext cx="10650173" cy="433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Quicksand" pitchFamily="2" charset="0"/>
              </a:rPr>
              <a:t>9:30 - 10:30 : Part I (Pre-processing of text)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Quicksand" pitchFamily="2" charset="0"/>
              </a:rPr>
              <a:t>10:30 - 10:45: Break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Quicksand" pitchFamily="2" charset="0"/>
              </a:rPr>
              <a:t>10:45 - 11:45: Part II (Sentiment analysis)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Quicksand" pitchFamily="2" charset="0"/>
              </a:rPr>
              <a:t>11:45 - 12:00: Break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Quicksand" pitchFamily="2" charset="0"/>
              </a:rPr>
              <a:t>12:00 - 12:30: Part III + Q &amp; A</a:t>
            </a:r>
          </a:p>
        </p:txBody>
      </p:sp>
    </p:spTree>
    <p:extLst>
      <p:ext uri="{BB962C8B-B14F-4D97-AF65-F5344CB8AC3E}">
        <p14:creationId xmlns:p14="http://schemas.microsoft.com/office/powerpoint/2010/main" val="42284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Why is NLP hard?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841002" y="1591200"/>
            <a:ext cx="10866197" cy="433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2000" dirty="0">
                <a:latin typeface="Quicksand" pitchFamily="2" charset="0"/>
              </a:rPr>
              <a:t>Representation of semantic meanings and contexts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Quicksand" pitchFamily="2" charset="0"/>
              </a:rPr>
              <a:t>Syntax, Semantics, pragmatics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Quicksand" pitchFamily="2" charset="0"/>
              </a:rPr>
              <a:t>Humans also apply sarcasm now and then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Quicksand" pitchFamily="2" charset="0"/>
              </a:rPr>
              <a:t>Accents and dialects (Speech recognition)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Part - I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2709714"/>
            <a:ext cx="11221200" cy="321948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i="1" dirty="0">
                <a:latin typeface="Quicksand" pitchFamily="2" charset="0"/>
              </a:rPr>
              <a:t>Pre- processing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Words &amp; representations – Bag of words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1057027" y="1591200"/>
            <a:ext cx="9721080" cy="43380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Quicksand" pitchFamily="2" charset="0"/>
              </a:rPr>
              <a:t>Example: 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Quicksand" pitchFamily="2" charset="0"/>
              </a:rPr>
              <a:t>I read a book about book reading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		a       about       book       I       read       reading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Sentence-1	1	1	  2	  1	1	   1	</a:t>
            </a:r>
          </a:p>
        </p:txBody>
      </p:sp>
    </p:spTree>
    <p:extLst>
      <p:ext uri="{BB962C8B-B14F-4D97-AF65-F5344CB8AC3E}">
        <p14:creationId xmlns:p14="http://schemas.microsoft.com/office/powerpoint/2010/main" val="113789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Words &amp; representations – Term-Document matrix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1129035" y="1413570"/>
            <a:ext cx="10009112" cy="4338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Example: </a:t>
            </a: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1. This sample is a sample of the bigger sample</a:t>
            </a: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2. This is not a good sample</a:t>
            </a: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									vocabulary</a:t>
            </a: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Documents	a       bigger       good       Is       not       of       sample       the       this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Sentence-1	1	 1	   0	   1	0	1	3	  1	  1		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Quicksand" pitchFamily="2" charset="0"/>
              </a:rPr>
              <a:t>Sentence-2	0	 0	   1	   1	1	0	1	 0	  1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5219" y="2709714"/>
            <a:ext cx="7992888" cy="57606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027" y="3285778"/>
            <a:ext cx="1440160" cy="201622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Words &amp; representations – Bag of words (</a:t>
            </a:r>
            <a:r>
              <a:rPr lang="en-GB" sz="3200" b="0" dirty="0" err="1">
                <a:latin typeface="Quicksand" pitchFamily="2" charset="0"/>
              </a:rPr>
              <a:t>Impl</a:t>
            </a:r>
            <a:r>
              <a:rPr lang="en-GB" sz="3200" b="0" dirty="0">
                <a:latin typeface="Quicksand" pitchFamily="2" charset="0"/>
              </a:rPr>
              <a:t>.)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985019" y="1591200"/>
            <a:ext cx="9793088" cy="433800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>
                <a:latin typeface="Quicksand" pitchFamily="2" charset="0"/>
              </a:rPr>
              <a:t>Extract vocabularies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>
                <a:latin typeface="Quicksand" pitchFamily="2" charset="0"/>
              </a:rPr>
              <a:t>Compute the occurrences of every word in vocabulary in each sentence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>
                <a:latin typeface="Quicksand" pitchFamily="2" charset="0"/>
              </a:rPr>
              <a:t>Generate Term-document matrix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GB" sz="2000" dirty="0"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000" dirty="0">
                <a:latin typeface="Quicksand" pitchFamily="2" charset="0"/>
              </a:rPr>
              <a:t>[</a:t>
            </a:r>
            <a:r>
              <a:rPr lang="en-GB" sz="2000" dirty="0" err="1">
                <a:latin typeface="Quicksand" pitchFamily="2" charset="0"/>
              </a:rPr>
              <a:t>impl</a:t>
            </a:r>
            <a:r>
              <a:rPr lang="en-GB" sz="2000" dirty="0">
                <a:latin typeface="Quicksand" pitchFamily="2" charset="0"/>
              </a:rPr>
              <a:t>.]:  </a:t>
            </a:r>
            <a:r>
              <a:rPr lang="en-GB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 </a:t>
            </a:r>
            <a:r>
              <a:rPr lang="en-GB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Sklearn.feature_extraction.text</a:t>
            </a:r>
            <a:r>
              <a:rPr lang="en-GB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import </a:t>
            </a:r>
            <a:r>
              <a:rPr lang="en-GB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CountVectorizer</a:t>
            </a:r>
            <a:endParaRPr lang="en-GB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Tokenization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0963" y="1036010"/>
            <a:ext cx="11221200" cy="4914064"/>
          </a:xfrm>
        </p:spPr>
        <p:txBody>
          <a:bodyPr/>
          <a:lstStyle/>
          <a:p>
            <a:r>
              <a:rPr lang="en-GB" dirty="0">
                <a:latin typeface="Quicksand" pitchFamily="2" charset="0"/>
              </a:rPr>
              <a:t>Word tokenization</a:t>
            </a:r>
          </a:p>
          <a:p>
            <a:endParaRPr lang="en-GB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foo = “</a:t>
            </a:r>
            <a:r>
              <a:rPr lang="en-US" dirty="0">
                <a:latin typeface="Quicksand" pitchFamily="2" charset="0"/>
              </a:rPr>
              <a:t>Oh God!\n I haven't saved any of it's responses</a:t>
            </a:r>
            <a:r>
              <a:rPr lang="en-GB" dirty="0">
                <a:latin typeface="Quicksand" pitchFamily="2" charset="0"/>
              </a:rPr>
              <a:t>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 [Oh, God, !, I, have, </a:t>
            </a:r>
            <a:r>
              <a:rPr lang="en-GB" dirty="0" err="1">
                <a:latin typeface="Quicksand" pitchFamily="2" charset="0"/>
              </a:rPr>
              <a:t>n't</a:t>
            </a:r>
            <a:r>
              <a:rPr lang="en-GB" dirty="0">
                <a:latin typeface="Quicksand" pitchFamily="2" charset="0"/>
              </a:rPr>
              <a:t>, saved, any, of, it, 's, responses, !] </a:t>
            </a:r>
          </a:p>
          <a:p>
            <a:pPr marL="0" indent="0">
              <a:buNone/>
            </a:pPr>
            <a:endParaRPr lang="en-GB" dirty="0">
              <a:latin typeface="Quicksand" pitchFamily="2" charset="0"/>
            </a:endParaRPr>
          </a:p>
          <a:p>
            <a:r>
              <a:rPr lang="en-GB" dirty="0">
                <a:latin typeface="Quicksand" pitchFamily="2" charset="0"/>
              </a:rPr>
              <a:t>Sentence tokenization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bar = “ </a:t>
            </a:r>
            <a:r>
              <a:rPr lang="en-US" dirty="0">
                <a:latin typeface="Quicksand" pitchFamily="2" charset="0"/>
              </a:rPr>
              <a:t>Sent tokenize knows that time period from 10 a.m. to 1 p.m. are not sentence boundaries. neither are the names </a:t>
            </a:r>
            <a:r>
              <a:rPr lang="en-US" dirty="0" err="1">
                <a:latin typeface="Quicksand" pitchFamily="2" charset="0"/>
              </a:rPr>
              <a:t>G.H.Hardy</a:t>
            </a:r>
            <a:r>
              <a:rPr lang="en-US" dirty="0">
                <a:latin typeface="Quicksand" pitchFamily="2" charset="0"/>
              </a:rPr>
              <a:t> and </a:t>
            </a:r>
            <a:r>
              <a:rPr lang="en-US" dirty="0" err="1">
                <a:latin typeface="Quicksand" pitchFamily="2" charset="0"/>
              </a:rPr>
              <a:t>J.J.Thompson</a:t>
            </a:r>
            <a:r>
              <a:rPr lang="en-US" dirty="0">
                <a:latin typeface="Quicksand" pitchFamily="2" charset="0"/>
              </a:rPr>
              <a:t>. you can even start the sentence without Caps</a:t>
            </a:r>
            <a:r>
              <a:rPr lang="en-GB" dirty="0">
                <a:latin typeface="Quicksand" pitchFamily="2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[“</a:t>
            </a:r>
            <a:r>
              <a:rPr lang="en-US" dirty="0">
                <a:latin typeface="Quicksand" pitchFamily="2" charset="0"/>
              </a:rPr>
              <a:t>Sent tokenize knows that time period from 10 a.m. to 1 p.m. are not sentence boundaries</a:t>
            </a:r>
            <a:r>
              <a:rPr lang="en-GB" dirty="0">
                <a:latin typeface="Quicksand" pitchFamily="2" charset="0"/>
              </a:rPr>
              <a:t>”,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“</a:t>
            </a:r>
            <a:r>
              <a:rPr lang="en-US" dirty="0">
                <a:latin typeface="Quicksand" pitchFamily="2" charset="0"/>
              </a:rPr>
              <a:t>neither are the names </a:t>
            </a:r>
            <a:r>
              <a:rPr lang="en-US" dirty="0" err="1">
                <a:latin typeface="Quicksand" pitchFamily="2" charset="0"/>
              </a:rPr>
              <a:t>G.H.Hardy</a:t>
            </a:r>
            <a:r>
              <a:rPr lang="en-US" dirty="0">
                <a:latin typeface="Quicksand" pitchFamily="2" charset="0"/>
              </a:rPr>
              <a:t> and </a:t>
            </a:r>
            <a:r>
              <a:rPr lang="en-US" dirty="0" err="1">
                <a:latin typeface="Quicksand" pitchFamily="2" charset="0"/>
              </a:rPr>
              <a:t>J.J.Thompson</a:t>
            </a:r>
            <a:r>
              <a:rPr lang="en-GB" dirty="0">
                <a:latin typeface="Quicksand" pitchFamily="2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“</a:t>
            </a:r>
            <a:r>
              <a:rPr lang="en-US" dirty="0">
                <a:latin typeface="Quicksand" pitchFamily="2" charset="0"/>
              </a:rPr>
              <a:t>you can even start the sentence without Caps</a:t>
            </a:r>
            <a:r>
              <a:rPr lang="en-GB" dirty="0">
                <a:latin typeface="Quicksand" pitchFamily="2" charset="0"/>
              </a:rPr>
              <a:t>”]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[</a:t>
            </a:r>
            <a:r>
              <a:rPr lang="en-GB" dirty="0" err="1">
                <a:latin typeface="Quicksand" pitchFamily="2" charset="0"/>
              </a:rPr>
              <a:t>impl</a:t>
            </a:r>
            <a:r>
              <a:rPr lang="en-GB" dirty="0">
                <a:latin typeface="Quicksand" pitchFamily="2" charset="0"/>
              </a:rPr>
              <a:t>.]: 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</a:t>
            </a:r>
            <a:r>
              <a:rPr lang="de-DE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word_tokenize</a:t>
            </a:r>
            <a:endParaRPr lang="de-DE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Quicksan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13A58-E8E6-44A2-8C5C-025C772C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79" y="222375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>
                <a:latin typeface="Quicksand" pitchFamily="2" charset="0"/>
              </a:rPr>
              <a:t>Stemming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Stemming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tries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to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extract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stem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word</a:t>
            </a:r>
            <a:r>
              <a:rPr lang="de-DE" sz="2000" dirty="0">
                <a:latin typeface="Quicksand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Defined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by</a:t>
            </a:r>
            <a:r>
              <a:rPr lang="de-DE" sz="2000" dirty="0">
                <a:latin typeface="Quicksand" pitchFamily="2" charset="0"/>
              </a:rPr>
              <a:t> a </a:t>
            </a:r>
            <a:r>
              <a:rPr lang="de-DE" sz="2000" dirty="0" err="1">
                <a:latin typeface="Quicksand" pitchFamily="2" charset="0"/>
              </a:rPr>
              <a:t>set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algorithms</a:t>
            </a:r>
            <a:r>
              <a:rPr lang="de-DE" sz="2000" dirty="0">
                <a:latin typeface="Quicksand" pitchFamily="2" charset="0"/>
              </a:rPr>
              <a:t> like Porter </a:t>
            </a:r>
            <a:r>
              <a:rPr lang="de-DE" sz="2000" dirty="0" err="1">
                <a:latin typeface="Quicksand" pitchFamily="2" charset="0"/>
              </a:rPr>
              <a:t>stemmer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Snowball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stemmer</a:t>
            </a:r>
            <a:endParaRPr lang="de-DE" sz="20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Quicksand" pitchFamily="2" charset="0"/>
              </a:rPr>
              <a:t>Stem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words</a:t>
            </a:r>
            <a:r>
              <a:rPr lang="de-DE" sz="2000" dirty="0">
                <a:latin typeface="Quicksand" pitchFamily="2" charset="0"/>
              </a:rPr>
              <a:t> do not </a:t>
            </a:r>
            <a:r>
              <a:rPr lang="de-DE" sz="2000" dirty="0" err="1">
                <a:latin typeface="Quicksand" pitchFamily="2" charset="0"/>
              </a:rPr>
              <a:t>necessarily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makes</a:t>
            </a:r>
            <a:r>
              <a:rPr lang="de-DE" sz="2000" dirty="0">
                <a:latin typeface="Quicksand" pitchFamily="2" charset="0"/>
              </a:rPr>
              <a:t> sense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de-DE" sz="2000" dirty="0">
                <a:latin typeface="Quicksand" pitchFamily="2" charset="0"/>
              </a:rPr>
            </a:br>
            <a:r>
              <a:rPr lang="de-DE" sz="2000" dirty="0" err="1">
                <a:latin typeface="Quicksand" pitchFamily="2" charset="0"/>
              </a:rPr>
              <a:t>foo</a:t>
            </a:r>
            <a:r>
              <a:rPr lang="de-DE" sz="2000" dirty="0">
                <a:latin typeface="Quicksand" pitchFamily="2" charset="0"/>
              </a:rPr>
              <a:t> = „</a:t>
            </a:r>
            <a:r>
              <a:rPr lang="de-DE" sz="2000" dirty="0" err="1">
                <a:latin typeface="Quicksand" pitchFamily="2" charset="0"/>
              </a:rPr>
              <a:t>cylists</a:t>
            </a:r>
            <a:r>
              <a:rPr lang="de-DE" sz="2000" dirty="0">
                <a:latin typeface="Quicksand" pitchFamily="2" charset="0"/>
              </a:rPr>
              <a:t> in all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cities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use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cycles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to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cycle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 </a:t>
            </a:r>
            <a:r>
              <a:rPr lang="de-DE" sz="2000" dirty="0" err="1">
                <a:latin typeface="Quicksand" pitchFamily="2" charset="0"/>
              </a:rPr>
              <a:t>city</a:t>
            </a:r>
            <a:r>
              <a:rPr lang="de-DE" sz="2000" dirty="0">
                <a:latin typeface="Quicksand" pitchFamily="2" charset="0"/>
              </a:rPr>
              <a:t>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err="1">
                <a:latin typeface="Quicksand" pitchFamily="2" charset="0"/>
              </a:rPr>
              <a:t>Stems</a:t>
            </a:r>
            <a:r>
              <a:rPr lang="de-DE" sz="2000" dirty="0">
                <a:latin typeface="Quicksand" pitchFamily="2" charset="0"/>
              </a:rPr>
              <a:t> = [</a:t>
            </a:r>
            <a:r>
              <a:rPr lang="de-DE" sz="2000" dirty="0" err="1">
                <a:latin typeface="Quicksand" pitchFamily="2" charset="0"/>
              </a:rPr>
              <a:t>cylist</a:t>
            </a:r>
            <a:r>
              <a:rPr lang="de-DE" sz="2000" dirty="0">
                <a:latin typeface="Quicksand" pitchFamily="2" charset="0"/>
              </a:rPr>
              <a:t>, in, all, </a:t>
            </a:r>
            <a:r>
              <a:rPr lang="de-DE" sz="2000" dirty="0" err="1">
                <a:latin typeface="Quicksand" pitchFamily="2" charset="0"/>
              </a:rPr>
              <a:t>of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citi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use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cycl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to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cycl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the</a:t>
            </a:r>
            <a:r>
              <a:rPr lang="de-DE" sz="2000" dirty="0">
                <a:latin typeface="Quicksand" pitchFamily="2" charset="0"/>
              </a:rPr>
              <a:t>, </a:t>
            </a:r>
            <a:r>
              <a:rPr lang="de-DE" sz="2000" dirty="0" err="1">
                <a:latin typeface="Quicksand" pitchFamily="2" charset="0"/>
              </a:rPr>
              <a:t>citi</a:t>
            </a:r>
            <a:r>
              <a:rPr lang="de-DE" sz="2000" dirty="0">
                <a:latin typeface="Quicksand" pitchFamily="2" charset="0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>[</a:t>
            </a:r>
            <a:r>
              <a:rPr lang="de-DE" sz="2000" dirty="0" err="1">
                <a:latin typeface="Quicksand" pitchFamily="2" charset="0"/>
              </a:rPr>
              <a:t>impl</a:t>
            </a:r>
            <a:r>
              <a:rPr lang="de-DE" sz="2000" dirty="0">
                <a:latin typeface="Quicksand" pitchFamily="2" charset="0"/>
              </a:rPr>
              <a:t>.]: 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PorterStemmer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,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SnowballStemmer</a:t>
            </a:r>
            <a:endParaRPr lang="de-DE" sz="2000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80133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Benutzerdefiniert</PresentationFormat>
  <Paragraphs>115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Quicksand</vt:lpstr>
      <vt:lpstr>ヒラギノ角ゴ Pro W3</vt:lpstr>
      <vt:lpstr>DLR-Präsentation 16:9 Englisch</vt:lpstr>
      <vt:lpstr>WAW – Machine Learning 6</vt:lpstr>
      <vt:lpstr>Agenda</vt:lpstr>
      <vt:lpstr>Why is NLP hard?</vt:lpstr>
      <vt:lpstr>Part - I</vt:lpstr>
      <vt:lpstr>Words &amp; representations – Bag of words</vt:lpstr>
      <vt:lpstr>Words &amp; representations – Term-Document matrix</vt:lpstr>
      <vt:lpstr>Words &amp; representations – Bag of words (Impl.)</vt:lpstr>
      <vt:lpstr>Tokenization</vt:lpstr>
      <vt:lpstr>Stemming</vt:lpstr>
      <vt:lpstr>Lemmatization</vt:lpstr>
      <vt:lpstr>Part - II</vt:lpstr>
      <vt:lpstr>PowerPoint-Präsentation</vt:lpstr>
      <vt:lpstr>Sentiment classification</vt:lpstr>
      <vt:lpstr>Neural network architecture</vt:lpstr>
      <vt:lpstr>Part - III</vt:lpstr>
      <vt:lpstr>PowerPoint-Präsentation</vt:lpstr>
      <vt:lpstr>Machine translation</vt:lpstr>
      <vt:lpstr>Encoder – Decoder structure</vt:lpstr>
      <vt:lpstr>PowerPoint-Präsentation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Santhanam, Sivasurya</dc:creator>
  <cp:lastModifiedBy>Santhanam, Sivasurya</cp:lastModifiedBy>
  <cp:revision>125</cp:revision>
  <dcterms:created xsi:type="dcterms:W3CDTF">2012-06-19T06:51:55Z</dcterms:created>
  <dcterms:modified xsi:type="dcterms:W3CDTF">2020-10-27T11:42:41Z</dcterms:modified>
</cp:coreProperties>
</file>