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1" r:id="rId5"/>
    <p:sldId id="300" r:id="rId6"/>
    <p:sldId id="299" r:id="rId7"/>
    <p:sldId id="298" r:id="rId8"/>
    <p:sldId id="295" r:id="rId9"/>
    <p:sldId id="296" r:id="rId10"/>
    <p:sldId id="297" r:id="rId11"/>
    <p:sldId id="306" r:id="rId12"/>
    <p:sldId id="305" r:id="rId13"/>
    <p:sldId id="304" r:id="rId14"/>
    <p:sldId id="303" r:id="rId15"/>
    <p:sldId id="301" r:id="rId16"/>
    <p:sldId id="302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ACF9CA-FDAF-4B75-91FC-519B38A19A36}">
          <p14:sldIdLst>
            <p14:sldId id="271"/>
            <p14:sldId id="300"/>
            <p14:sldId id="299"/>
            <p14:sldId id="298"/>
            <p14:sldId id="295"/>
            <p14:sldId id="296"/>
            <p14:sldId id="297"/>
            <p14:sldId id="306"/>
            <p14:sldId id="305"/>
            <p14:sldId id="304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9B"/>
    <a:srgbClr val="0E2D69"/>
    <a:srgbClr val="029C63"/>
    <a:srgbClr val="96628C"/>
    <a:srgbClr val="11A0D7"/>
    <a:srgbClr val="E61F3D"/>
    <a:srgbClr val="CD5A5A"/>
    <a:srgbClr val="FFD746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106" d="100"/>
          <a:sy n="106" d="100"/>
        </p:scale>
        <p:origin x="114" y="14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05/31/2022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05/31/2022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mousNedovolniy/ResearchProj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Исполнитель: </a:t>
            </a:r>
            <a:r>
              <a:rPr lang="ru-RU" dirty="0"/>
              <a:t>Петелин Александр Сергеевич, студент БПМИ207</a:t>
            </a:r>
          </a:p>
          <a:p>
            <a:r>
              <a:rPr lang="ru-RU" i="1" dirty="0"/>
              <a:t>Научный руководитель: </a:t>
            </a:r>
            <a:r>
              <a:rPr lang="ru-RU" dirty="0"/>
              <a:t>Чернышев Всеволод Леонидович, к.ф.-м.н., доцент Департамента больших данных и информационного поиска ФКН НИУ ВШЭ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PCA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3759766" cy="3393234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  <a:p>
            <a:pPr marL="342900" indent="-342900">
              <a:buAutoNum type="arabicPeriod"/>
            </a:pPr>
            <a:r>
              <a:rPr lang="ru-RU" dirty="0"/>
              <a:t>Масштабирование признаков</a:t>
            </a:r>
          </a:p>
          <a:p>
            <a:pPr marL="342900" indent="-342900">
              <a:buAutoNum type="arabicPeriod"/>
            </a:pPr>
            <a:r>
              <a:rPr lang="ru-RU" dirty="0"/>
              <a:t>Вычисление оптимального числа компонент</a:t>
            </a:r>
          </a:p>
          <a:p>
            <a:pPr marL="342900" indent="-342900">
              <a:buAutoNum type="arabicPeriod"/>
            </a:pPr>
            <a:r>
              <a:rPr lang="ru-RU" dirty="0"/>
              <a:t>Измерение точности предсказания</a:t>
            </a:r>
          </a:p>
          <a:p>
            <a:pPr marL="342900" indent="-342900">
              <a:buAutoNum type="arabicPeriod"/>
            </a:pPr>
            <a:r>
              <a:rPr lang="ru-RU" dirty="0"/>
              <a:t>Построение графиков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u-RU" dirty="0"/>
              <a:t>По графикам видно, что даже при малом числе компонент можно добиться высокой точности модели.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Применение </a:t>
            </a:r>
            <a:r>
              <a:rPr lang="en-US" dirty="0"/>
              <a:t>PCA</a:t>
            </a:r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A0EDD74-7ACF-4DC4-EBE8-013704F5022F}"/>
              </a:ext>
            </a:extLst>
          </p:cNvPr>
          <p:cNvGrpSpPr/>
          <p:nvPr/>
        </p:nvGrpSpPr>
        <p:grpSpPr>
          <a:xfrm>
            <a:off x="4679471" y="2224815"/>
            <a:ext cx="2661633" cy="1920240"/>
            <a:chOff x="4619688" y="1668759"/>
            <a:chExt cx="2661633" cy="1892141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D5A1408-99DB-3159-F9A9-46698D22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88" y="1668759"/>
              <a:ext cx="2661633" cy="16484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5B031-7872-4068-4568-01F3E3FCA574}"/>
                </a:ext>
              </a:extLst>
            </p:cNvPr>
            <p:cNvSpPr txBox="1"/>
            <p:nvPr/>
          </p:nvSpPr>
          <p:spPr>
            <a:xfrm>
              <a:off x="5720551" y="3314679"/>
              <a:ext cx="685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SE Sans" panose="02000000000000000000" pitchFamily="2" charset="0"/>
                </a:rPr>
                <a:t>Arousal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5A0A09E-2EB7-B9F9-5E06-9B1F5AD63BAC}"/>
              </a:ext>
            </a:extLst>
          </p:cNvPr>
          <p:cNvGrpSpPr/>
          <p:nvPr/>
        </p:nvGrpSpPr>
        <p:grpSpPr>
          <a:xfrm>
            <a:off x="8441967" y="2224815"/>
            <a:ext cx="2594610" cy="1920240"/>
            <a:chOff x="8186738" y="1556703"/>
            <a:chExt cx="2594610" cy="191511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D00E19B-45B7-6BC3-8BAD-D74814485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738" y="1556703"/>
              <a:ext cx="2594610" cy="16459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BB1F9D-7475-DAF9-2906-64F8FE1AD6BD}"/>
                </a:ext>
              </a:extLst>
            </p:cNvPr>
            <p:cNvSpPr txBox="1"/>
            <p:nvPr/>
          </p:nvSpPr>
          <p:spPr>
            <a:xfrm>
              <a:off x="9323509" y="3225596"/>
              <a:ext cx="685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HSE Sans" panose="02000000000000000000" pitchFamily="2" charset="0"/>
                </a:rPr>
                <a:t>Valence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368B29E-5387-88C3-5C39-8D307C501635}"/>
              </a:ext>
            </a:extLst>
          </p:cNvPr>
          <p:cNvGrpSpPr/>
          <p:nvPr/>
        </p:nvGrpSpPr>
        <p:grpSpPr>
          <a:xfrm>
            <a:off x="6465723" y="4389040"/>
            <a:ext cx="2657475" cy="1920240"/>
            <a:chOff x="5529263" y="4276976"/>
            <a:chExt cx="2657475" cy="1892141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19DD19A-054F-EEB7-3335-ABB4BB9B3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9263" y="4276976"/>
              <a:ext cx="2657475" cy="16459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14268-3ADC-3C48-F059-EE9B52E344B4}"/>
                </a:ext>
              </a:extLst>
            </p:cNvPr>
            <p:cNvSpPr txBox="1"/>
            <p:nvPr/>
          </p:nvSpPr>
          <p:spPr>
            <a:xfrm>
              <a:off x="6774367" y="5922896"/>
              <a:ext cx="5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HSE Sans" panose="02000000000000000000" pitchFamily="2" charset="0"/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3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2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5787" y="5099338"/>
            <a:ext cx="6824303" cy="703205"/>
          </a:xfrm>
        </p:spPr>
        <p:txBody>
          <a:bodyPr>
            <a:noAutofit/>
          </a:bodyPr>
          <a:lstStyle/>
          <a:p>
            <a:r>
              <a:rPr lang="ru-RU" sz="2000" dirty="0"/>
              <a:t>Выявленные преимущества: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Многократное сокращение количества признаков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Повышение точности модели (за счёт очистки шума)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54439"/>
              </p:ext>
            </p:extLst>
          </p:nvPr>
        </p:nvGraphicFramePr>
        <p:xfrm>
          <a:off x="585787" y="2274857"/>
          <a:ext cx="8812713" cy="265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83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Параметр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 до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 после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Увеличение точности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Количество признаков до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Количество признаков до 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PCA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Arousal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64.23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69.11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+4.88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Valence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67.48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73.17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+5.69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30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State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43.90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49.59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+5.69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352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59</a:t>
                      </a:r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b="1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Рассуждения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Рассуждения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66617-C314-F606-2CA4-6AACE97E6354}"/>
              </a:ext>
            </a:extLst>
          </p:cNvPr>
          <p:cNvSpPr txBox="1"/>
          <p:nvPr/>
        </p:nvSpPr>
        <p:spPr>
          <a:xfrm>
            <a:off x="548148" y="4018800"/>
            <a:ext cx="43779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/>
              <a:t>Также на передний план выходит необходимость выявления нелинейных зависимостей признаков, для чего PCA неприменима, в связи с чем используются модели, основанные на глубоких нейронных сетях</a:t>
            </a:r>
            <a:r>
              <a:rPr lang="en-US" sz="1300" dirty="0"/>
              <a:t> [3], [4]</a:t>
            </a:r>
            <a:r>
              <a:rPr lang="ru-RU" sz="1300" dirty="0"/>
              <a:t>.</a:t>
            </a:r>
            <a:endParaRPr lang="en-US" sz="1300" dirty="0">
              <a:latin typeface="HSE Sans" panose="020000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659219" y="2213424"/>
            <a:ext cx="54019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Все указанные способы отбора признаков отличаются от рассмотренного в исследовании, что позволяет говорить о необходимости выявления наиболее оптимальных подходов в будущем.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40962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/>
              <a:t>Помимо </a:t>
            </a:r>
            <a:r>
              <a:rPr lang="en-US" sz="1300" dirty="0">
                <a:latin typeface="HSE Sans" panose="02000000000000000000"/>
              </a:rPr>
              <a:t>PCA </a:t>
            </a:r>
            <a:r>
              <a:rPr lang="ru-RU" sz="1300" dirty="0"/>
              <a:t>для задачи исследования данных ЭЭГ актуальны и другие</a:t>
            </a:r>
            <a:r>
              <a:rPr lang="en-US" sz="1300" dirty="0"/>
              <a:t> </a:t>
            </a:r>
            <a:r>
              <a:rPr lang="ru-RU" sz="1300" dirty="0"/>
              <a:t>сокращения размерности данных.</a:t>
            </a:r>
            <a:endParaRPr lang="en-US" sz="1300" dirty="0"/>
          </a:p>
          <a:p>
            <a:endParaRPr lang="ru-RU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300" dirty="0"/>
              <a:t>Алгоритм Максимальной релевантности – минимальной избыточности / </a:t>
            </a:r>
            <a:r>
              <a:rPr lang="ru-RU" sz="1300" dirty="0" err="1"/>
              <a:t>Maximum</a:t>
            </a:r>
            <a:r>
              <a:rPr lang="ru-RU" sz="1300" dirty="0"/>
              <a:t> </a:t>
            </a:r>
            <a:r>
              <a:rPr lang="ru-RU" sz="1300" dirty="0" err="1"/>
              <a:t>Relevance</a:t>
            </a:r>
            <a:r>
              <a:rPr lang="ru-RU" sz="1300" dirty="0"/>
              <a:t> — </a:t>
            </a:r>
            <a:r>
              <a:rPr lang="ru-RU" sz="1300" dirty="0" err="1"/>
              <a:t>Minimum</a:t>
            </a:r>
            <a:r>
              <a:rPr lang="ru-RU" sz="1300" dirty="0"/>
              <a:t> </a:t>
            </a:r>
            <a:r>
              <a:rPr lang="ru-RU" sz="1300" dirty="0" err="1"/>
              <a:t>Redundancy</a:t>
            </a:r>
            <a:r>
              <a:rPr lang="ru-RU" sz="1300" dirty="0"/>
              <a:t> (MRM</a:t>
            </a:r>
            <a:r>
              <a:rPr lang="en-US" sz="1300" dirty="0"/>
              <a:t>R)[1]</a:t>
            </a:r>
            <a:endParaRPr lang="ru-RU" sz="1300" baseline="30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300" dirty="0"/>
              <a:t>Анализ независимых компонент / Independent </a:t>
            </a:r>
            <a:r>
              <a:rPr lang="ru-RU" sz="1300" dirty="0" err="1"/>
              <a:t>component</a:t>
            </a:r>
            <a:r>
              <a:rPr lang="ru-RU" sz="1300" dirty="0"/>
              <a:t> </a:t>
            </a:r>
            <a:r>
              <a:rPr lang="ru-RU" sz="1300" dirty="0" err="1"/>
              <a:t>analysis</a:t>
            </a:r>
            <a:r>
              <a:rPr lang="ru-RU" sz="1300" dirty="0"/>
              <a:t> (</a:t>
            </a:r>
            <a:r>
              <a:rPr lang="en-US" sz="1300" dirty="0">
                <a:latin typeface="HSE Sans" panose="02000000000000000000"/>
              </a:rPr>
              <a:t>ICA)[2]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6D741-D9FE-3C6D-C95B-1E214AAF4E0E}"/>
              </a:ext>
            </a:extLst>
          </p:cNvPr>
          <p:cNvSpPr txBox="1"/>
          <p:nvPr/>
        </p:nvSpPr>
        <p:spPr>
          <a:xfrm>
            <a:off x="548148" y="5147545"/>
            <a:ext cx="84947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1. </a:t>
            </a:r>
            <a:r>
              <a:rPr lang="en-US" sz="1000" dirty="0" err="1"/>
              <a:t>Rab</a:t>
            </a:r>
            <a:r>
              <a:rPr lang="en-US" sz="1000" dirty="0"/>
              <a:t> Nawaz, Kit Hwa Cheah, Humaira Nisar, and </a:t>
            </a:r>
            <a:r>
              <a:rPr lang="en-US" sz="1000" dirty="0" err="1"/>
              <a:t>Vooi</a:t>
            </a:r>
            <a:r>
              <a:rPr lang="en-US" sz="1000" dirty="0"/>
              <a:t> </a:t>
            </a:r>
            <a:r>
              <a:rPr lang="en-US" sz="1000" dirty="0" err="1"/>
              <a:t>Voon</a:t>
            </a:r>
            <a:r>
              <a:rPr lang="en-US" sz="1000" dirty="0"/>
              <a:t> Yap. Comparison of different feature extraction methods for </a:t>
            </a:r>
            <a:r>
              <a:rPr lang="en-US" sz="1000" dirty="0" err="1"/>
              <a:t>eeg</a:t>
            </a:r>
            <a:r>
              <a:rPr lang="en-US" sz="1000" dirty="0"/>
              <a:t>-based emotion recognition. Biocybernetics and Biomedical Engineering, 40(3):910–926, 2020. </a:t>
            </a:r>
          </a:p>
          <a:p>
            <a:r>
              <a:rPr lang="en-US" sz="1000" dirty="0"/>
              <a:t>2. John Atkinson-</a:t>
            </a:r>
            <a:r>
              <a:rPr lang="en-US" sz="1000" dirty="0" err="1"/>
              <a:t>Abutridy</a:t>
            </a:r>
            <a:r>
              <a:rPr lang="en-US" sz="1000" dirty="0"/>
              <a:t> and Daniel Campos. Improving </a:t>
            </a:r>
            <a:r>
              <a:rPr lang="en-US" sz="1000" dirty="0" err="1"/>
              <a:t>bci</a:t>
            </a:r>
            <a:r>
              <a:rPr lang="en-US" sz="1000" dirty="0"/>
              <a:t>-based emotion recognition by combining </a:t>
            </a:r>
            <a:r>
              <a:rPr lang="en-US" sz="1000" dirty="0" err="1"/>
              <a:t>eeg</a:t>
            </a:r>
            <a:r>
              <a:rPr lang="en-US" sz="1000" dirty="0"/>
              <a:t> feature selection and kernel classifiers. Expert Systems with Applications, 47, 11 2015.</a:t>
            </a:r>
          </a:p>
          <a:p>
            <a:r>
              <a:rPr lang="en-US" sz="1000" dirty="0"/>
              <a:t>3. </a:t>
            </a:r>
            <a:r>
              <a:rPr lang="en-US" sz="1000" dirty="0" err="1"/>
              <a:t>Yuxuan</a:t>
            </a:r>
            <a:r>
              <a:rPr lang="en-US" sz="1000" dirty="0"/>
              <a:t> Zhao, </a:t>
            </a:r>
            <a:r>
              <a:rPr lang="en-US" sz="1000" dirty="0" err="1"/>
              <a:t>Xinyan</a:t>
            </a:r>
            <a:r>
              <a:rPr lang="en-US" sz="1000" dirty="0"/>
              <a:t> Cao, </a:t>
            </a:r>
            <a:r>
              <a:rPr lang="en-US" sz="1000" dirty="0" err="1"/>
              <a:t>Jinlong</a:t>
            </a:r>
            <a:r>
              <a:rPr lang="en-US" sz="1000" dirty="0"/>
              <a:t> Lin, </a:t>
            </a:r>
            <a:r>
              <a:rPr lang="en-US" sz="1000" dirty="0" err="1"/>
              <a:t>Dunshan</a:t>
            </a:r>
            <a:r>
              <a:rPr lang="en-US" sz="1000" dirty="0"/>
              <a:t> Yu, and </a:t>
            </a:r>
            <a:r>
              <a:rPr lang="en-US" sz="1000" dirty="0" err="1"/>
              <a:t>Xixin</a:t>
            </a:r>
            <a:r>
              <a:rPr lang="en-US" sz="1000" dirty="0"/>
              <a:t> Cao. Multimodal emotion recognition model using physiological signals. </a:t>
            </a:r>
            <a:r>
              <a:rPr lang="en-US" sz="1000" dirty="0" err="1"/>
              <a:t>ArXiv</a:t>
            </a:r>
            <a:r>
              <a:rPr lang="en-US" sz="1000" dirty="0"/>
              <a:t>, abs/1911.12918, 2019.</a:t>
            </a:r>
          </a:p>
          <a:p>
            <a:r>
              <a:rPr lang="en-US" sz="1000" dirty="0"/>
              <a:t>4. Wei Liu, Wei-Long Zheng, and Bao-Liang Lu. Multimodal emotion recognition using multimodal deep learning. pages 1–7, 02 2016.</a:t>
            </a:r>
          </a:p>
        </p:txBody>
      </p:sp>
    </p:spTree>
    <p:extLst>
      <p:ext uri="{BB962C8B-B14F-4D97-AF65-F5344CB8AC3E}">
        <p14:creationId xmlns:p14="http://schemas.microsoft.com/office/powerpoint/2010/main" val="224866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85897" y="4667051"/>
            <a:ext cx="7446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Полный список источников, а также ноутбук, .</a:t>
            </a:r>
            <a:r>
              <a:rPr lang="ru-RU" sz="2000" dirty="0" err="1"/>
              <a:t>tex</a:t>
            </a:r>
            <a:r>
              <a:rPr lang="ru-RU" sz="2000" dirty="0"/>
              <a:t> файлы для формирования документа и иллюстрации можно найти на </a:t>
            </a:r>
            <a:r>
              <a:rPr lang="ru-RU" sz="2000" dirty="0">
                <a:hlinkClick r:id="rId2"/>
              </a:rPr>
              <a:t>https://github.com/chmousNedovolniy/ResearchProject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778184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latin typeface="HSE Sans" panose="02000000000000000000"/>
              </a:rPr>
              <a:t>Основными работами, на которые опирается исследование, являются:</a:t>
            </a:r>
          </a:p>
          <a:p>
            <a:endParaRPr lang="ru-RU" sz="1300" dirty="0">
              <a:latin typeface="HSE Sans" panose="0200000000000000000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S. </a:t>
            </a:r>
            <a:r>
              <a:rPr lang="en-US" sz="1300" dirty="0" err="1">
                <a:latin typeface="HSE Sans" panose="02000000000000000000"/>
              </a:rPr>
              <a:t>Koelsch</a:t>
            </a:r>
            <a:r>
              <a:rPr lang="en-US" sz="1300" dirty="0">
                <a:latin typeface="HSE Sans" panose="02000000000000000000"/>
              </a:rPr>
              <a:t>. Brain and Music, Wiley, 2012.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S. </a:t>
            </a:r>
            <a:r>
              <a:rPr lang="en-US" sz="1300" dirty="0" err="1">
                <a:latin typeface="HSE Sans" panose="02000000000000000000"/>
              </a:rPr>
              <a:t>Koelstra</a:t>
            </a:r>
            <a:r>
              <a:rPr lang="en-US" sz="1300" dirty="0">
                <a:latin typeface="HSE Sans" panose="02000000000000000000"/>
              </a:rPr>
              <a:t>, C. </a:t>
            </a:r>
            <a:r>
              <a:rPr lang="en-US" sz="1300" dirty="0" err="1">
                <a:latin typeface="HSE Sans" panose="02000000000000000000"/>
              </a:rPr>
              <a:t>Muhl</a:t>
            </a:r>
            <a:r>
              <a:rPr lang="en-US" sz="1300" dirty="0">
                <a:latin typeface="HSE Sans" panose="02000000000000000000"/>
              </a:rPr>
              <a:t>, M. </a:t>
            </a:r>
            <a:r>
              <a:rPr lang="en-US" sz="1300" dirty="0" err="1">
                <a:latin typeface="HSE Sans" panose="02000000000000000000"/>
              </a:rPr>
              <a:t>Soleymani</a:t>
            </a:r>
            <a:r>
              <a:rPr lang="en-US" sz="1300" dirty="0">
                <a:latin typeface="HSE Sans" panose="02000000000000000000"/>
              </a:rPr>
              <a:t>, Jong-Seok Lee, A. Yazdani, T. Ebrahimi, T. Pun, A. </a:t>
            </a:r>
            <a:r>
              <a:rPr lang="en-US" sz="1300" dirty="0" err="1">
                <a:latin typeface="HSE Sans" panose="02000000000000000000"/>
              </a:rPr>
              <a:t>Nijholt</a:t>
            </a:r>
            <a:r>
              <a:rPr lang="en-US" sz="1300" dirty="0">
                <a:latin typeface="HSE Sans" panose="02000000000000000000"/>
              </a:rPr>
              <a:t>, and I. Patras. </a:t>
            </a:r>
            <a:r>
              <a:rPr lang="en-US" sz="1300" dirty="0" err="1">
                <a:latin typeface="HSE Sans" panose="02000000000000000000"/>
              </a:rPr>
              <a:t>Deap</a:t>
            </a:r>
            <a:r>
              <a:rPr lang="en-US" sz="1300" dirty="0">
                <a:latin typeface="HSE Sans" panose="02000000000000000000"/>
              </a:rPr>
              <a:t>: A database for emotion analysis using physiological signals. IEEE Transactions on Affective Computing, 3(1):18–31, 2012.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HSE Sans" panose="02000000000000000000"/>
              </a:rPr>
              <a:t>Rab</a:t>
            </a:r>
            <a:r>
              <a:rPr lang="en-US" sz="1300" dirty="0">
                <a:latin typeface="HSE Sans" panose="02000000000000000000"/>
              </a:rPr>
              <a:t> Nawaz, Kit Hwa Cheah, Humaira Nisar, and </a:t>
            </a:r>
            <a:r>
              <a:rPr lang="en-US" sz="1300" dirty="0" err="1">
                <a:latin typeface="HSE Sans" panose="02000000000000000000"/>
              </a:rPr>
              <a:t>Vooi</a:t>
            </a:r>
            <a:r>
              <a:rPr lang="en-US" sz="1300" dirty="0">
                <a:latin typeface="HSE Sans" panose="02000000000000000000"/>
              </a:rPr>
              <a:t> </a:t>
            </a:r>
            <a:r>
              <a:rPr lang="en-US" sz="1300" dirty="0" err="1">
                <a:latin typeface="HSE Sans" panose="02000000000000000000"/>
              </a:rPr>
              <a:t>Voon</a:t>
            </a:r>
            <a:r>
              <a:rPr lang="en-US" sz="1300" dirty="0">
                <a:latin typeface="HSE Sans" panose="02000000000000000000"/>
              </a:rPr>
              <a:t> Yap. Comparison of different feature extraction methods for </a:t>
            </a:r>
            <a:r>
              <a:rPr lang="en-US" sz="1300" dirty="0" err="1">
                <a:latin typeface="HSE Sans" panose="02000000000000000000"/>
              </a:rPr>
              <a:t>eeg</a:t>
            </a:r>
            <a:r>
              <a:rPr lang="en-US" sz="1300" dirty="0">
                <a:latin typeface="HSE Sans" panose="02000000000000000000"/>
              </a:rPr>
              <a:t>-based emotion recognition. Biocybernetics and Biomedical Engineering, 40(3):910–926, 2020.</a:t>
            </a: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HSE Sans" panose="02000000000000000000"/>
              </a:rPr>
              <a:t>Xiao-Wei Wang, Dan </a:t>
            </a:r>
            <a:r>
              <a:rPr lang="en-US" sz="1300" dirty="0" err="1">
                <a:latin typeface="HSE Sans" panose="02000000000000000000"/>
              </a:rPr>
              <a:t>Nie</a:t>
            </a:r>
            <a:r>
              <a:rPr lang="en-US" sz="1300" dirty="0">
                <a:latin typeface="HSE Sans" panose="02000000000000000000"/>
              </a:rPr>
              <a:t>, and Bao-Liang Lu. Emotional state classification from </a:t>
            </a:r>
            <a:r>
              <a:rPr lang="en-US" sz="1300" dirty="0" err="1">
                <a:latin typeface="HSE Sans" panose="02000000000000000000"/>
              </a:rPr>
              <a:t>eeg</a:t>
            </a:r>
            <a:r>
              <a:rPr lang="en-US" sz="1300" dirty="0">
                <a:latin typeface="HSE Sans" panose="02000000000000000000"/>
              </a:rPr>
              <a:t> data using machine learning approach. Neurocomputing, 129:94–106, 2014.</a:t>
            </a:r>
          </a:p>
        </p:txBody>
      </p:sp>
    </p:spTree>
    <p:extLst>
      <p:ext uri="{BB962C8B-B14F-4D97-AF65-F5344CB8AC3E}">
        <p14:creationId xmlns:p14="http://schemas.microsoft.com/office/powerpoint/2010/main" val="23879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673995" cy="3549713"/>
          </a:xfrm>
        </p:spPr>
        <p:txBody>
          <a:bodyPr>
            <a:no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Музыка вызывает эмоции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Влияние на эмоциональное состояние человека – один из ключевых вопросов разработки систем взаимодействия человека и компьютера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Для изучения влияния музыки нужны измерения: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Facial recognition</a:t>
            </a:r>
            <a:endParaRPr lang="ru-RU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Периферийные физиологические сигналы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Сигналы мозга (результат измерений – ЭЭГ)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Данное исследование останавливается на изучении данных ЭЭГ</a:t>
            </a:r>
          </a:p>
          <a:p>
            <a:r>
              <a:rPr lang="ru-RU" b="1" dirty="0"/>
              <a:t>ЭЭГ</a:t>
            </a:r>
            <a:r>
              <a:rPr lang="ru-RU" dirty="0"/>
              <a:t> – один из методов, позволяющих провести исследование головного мозга человека; в основе метода лежит регистрация электрических импульсов от мозга или каких-то его отдельных областей с помощью специального прибора.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D2BECA-A4A8-22F5-A475-0877E274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58" y="1754821"/>
            <a:ext cx="4012112" cy="4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ЭЭГ и </a:t>
            </a:r>
            <a:r>
              <a:rPr lang="en-US" dirty="0"/>
              <a:t>PCA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При анализе данных ЭЭГ используется множество признаков, в связи с чем исследователи сталкиваются со значительным увеличением веса модели и времени её обучения, иногда сталкиваясь с проклятием размерности</a:t>
            </a:r>
            <a:r>
              <a:rPr lang="en-US" dirty="0"/>
              <a:t>.</a:t>
            </a:r>
          </a:p>
          <a:p>
            <a:r>
              <a:rPr lang="ru-RU" dirty="0"/>
              <a:t>В таких условиях использование методов снижения размерности данных особенно важно.</a:t>
            </a:r>
            <a:r>
              <a:rPr lang="en-US" dirty="0"/>
              <a:t> </a:t>
            </a:r>
            <a:r>
              <a:rPr lang="ru-RU" dirty="0"/>
              <a:t>Для решения этой проблемы в машинном обучении существует множество подходов, одним из которых является PCA.</a:t>
            </a:r>
          </a:p>
          <a:p>
            <a:r>
              <a:rPr lang="ru-RU" b="1" dirty="0"/>
              <a:t>Метод главных компонент / </a:t>
            </a:r>
            <a:r>
              <a:rPr lang="ru-RU" b="1" dirty="0" err="1"/>
              <a:t>Principle</a:t>
            </a:r>
            <a:r>
              <a:rPr lang="ru-RU" b="1" dirty="0"/>
              <a:t> </a:t>
            </a:r>
            <a:r>
              <a:rPr lang="ru-RU" b="1" dirty="0" err="1"/>
              <a:t>Component</a:t>
            </a:r>
            <a:r>
              <a:rPr lang="ru-RU" b="1" dirty="0"/>
              <a:t> Analysis </a:t>
            </a:r>
            <a:r>
              <a:rPr lang="ru-RU" dirty="0"/>
              <a:t>(далее </a:t>
            </a:r>
            <a:r>
              <a:rPr lang="ru-RU" b="1" dirty="0"/>
              <a:t>PCA</a:t>
            </a:r>
            <a:r>
              <a:rPr lang="ru-RU" dirty="0"/>
              <a:t>) – один из основных методов уменьшения размерности данных при минимизации потерь содержащейся в данных информации.</a:t>
            </a:r>
            <a:endParaRPr lang="en-US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ЭЭГ и </a:t>
            </a:r>
            <a:r>
              <a:rPr lang="en-US" dirty="0"/>
              <a:t>PCA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4F2FA-B9C6-6E3C-4632-2ADDB19B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44" y="1636414"/>
            <a:ext cx="4881196" cy="3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работы следующая:</a:t>
            </a:r>
          </a:p>
          <a:p>
            <a:r>
              <a:rPr lang="ru-RU" sz="2000" dirty="0"/>
              <a:t>Рассмотреть алгоритм распознавания эмоций на основе </a:t>
            </a:r>
            <a:r>
              <a:rPr lang="ru-RU" sz="2000" dirty="0" err="1"/>
              <a:t>датасета</a:t>
            </a:r>
            <a:r>
              <a:rPr lang="ru-RU" sz="2000" dirty="0"/>
              <a:t> DEAP и продемонстрировать эффективность использования PCA при работе с большим количеством признаков.</a:t>
            </a:r>
          </a:p>
          <a:p>
            <a:r>
              <a:rPr lang="ru-RU" dirty="0"/>
              <a:t>В соответствии с целью, предложены задачи, представленные справа.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2379663"/>
            <a:ext cx="4322531" cy="3451794"/>
          </a:xfrm>
        </p:spPr>
        <p:txBody>
          <a:bodyPr>
            <a:normAutofit/>
          </a:bodyPr>
          <a:lstStyle/>
          <a:p>
            <a:r>
              <a:rPr lang="ru-RU" sz="1300" dirty="0"/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Подготовить данные на основе </a:t>
            </a:r>
            <a:r>
              <a:rPr lang="ru-RU" sz="1300" dirty="0" err="1"/>
              <a:t>датасета</a:t>
            </a:r>
            <a:r>
              <a:rPr lang="ru-RU" sz="1300" dirty="0"/>
              <a:t> DEAP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Построить набор классификаторов для предсказывания эмоций в </a:t>
            </a:r>
            <a:r>
              <a:rPr lang="ru-RU" sz="1300" dirty="0" err="1"/>
              <a:t>циркумплексной</a:t>
            </a:r>
            <a:r>
              <a:rPr lang="ru-RU" sz="1300" dirty="0"/>
              <a:t> модели эмоций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Использовать PCA как алгоритм FS для сокращения размерности пространства данных и выделения ключевых признаков будущей модели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300" dirty="0"/>
              <a:t>Сравнить эффективность использования классификаторов на исходной выборке и выборке, подвергнутой алгоритму PCA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90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Модули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2400" dirty="0"/>
              <a:t>Библиотеки и модули </a:t>
            </a:r>
            <a:r>
              <a:rPr lang="en-US" sz="2400" dirty="0"/>
              <a:t>Python</a:t>
            </a:r>
            <a:endParaRPr lang="ru-RU" sz="24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788" y="2141271"/>
            <a:ext cx="2930666" cy="2570672"/>
          </a:xfrm>
        </p:spPr>
        <p:txBody>
          <a:bodyPr/>
          <a:lstStyle/>
          <a:p>
            <a:r>
              <a:rPr lang="ru-RU" dirty="0"/>
              <a:t>Работа проводилась с использованием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, в который были загружены библиотеки и модули, представленные в таблице.</a:t>
            </a:r>
          </a:p>
          <a:p>
            <a:endParaRPr lang="ru-RU" dirty="0"/>
          </a:p>
          <a:p>
            <a:r>
              <a:rPr lang="ru-RU" dirty="0"/>
              <a:t>Прим. Далее слайды соответствуют секциям </a:t>
            </a:r>
            <a:r>
              <a:rPr lang="en-US" dirty="0" err="1"/>
              <a:t>MyProject.ipynb</a:t>
            </a:r>
            <a:r>
              <a:rPr lang="ru-RU" dirty="0"/>
              <a:t>, который как и другие рабочие файлы можно найти в репозитории проекта.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20859"/>
              </p:ext>
            </p:extLst>
          </p:nvPr>
        </p:nvGraphicFramePr>
        <p:xfrm>
          <a:off x="4117622" y="2141271"/>
          <a:ext cx="6275756" cy="318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12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75464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</a:tblGrid>
              <a:tr h="403852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модуля или библиотеки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Назначение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Pandas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/>
                        <a:t>Исполь</a:t>
                      </a:r>
                      <a:r>
                        <a:rPr lang="ru-RU" sz="1300" dirty="0">
                          <a:solidFill>
                            <a:srgbClr val="0E2D69"/>
                          </a:solidFill>
                        </a:rPr>
                        <a:t>зов</a:t>
                      </a:r>
                      <a:r>
                        <a:rPr lang="ru-RU" sz="1300" dirty="0"/>
                        <a:t>ание </a:t>
                      </a:r>
                      <a:r>
                        <a:rPr lang="ru-RU" sz="1300" dirty="0" err="1"/>
                        <a:t>Dataframe</a:t>
                      </a:r>
                      <a:r>
                        <a:rPr lang="ru-RU" sz="1300" dirty="0"/>
                        <a:t>, манипулирование двумерными таблицами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Seaborn &amp; </a:t>
                      </a:r>
                      <a:r>
                        <a:rPr lang="en-US" sz="1300" dirty="0" err="1">
                          <a:latin typeface="HSE Sans" panose="02000000000000000000"/>
                        </a:rPr>
                        <a:t>Matpotlib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Визуализация данных и построение графиков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Scipy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Работа с данными ЭЭГ и математические преобразования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Sklearn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Применение основных методов анализа данных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86250"/>
                  </a:ext>
                </a:extLst>
              </a:tr>
              <a:tr h="40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HSE Sans" panose="02000000000000000000"/>
                        </a:rPr>
                        <a:t>MNE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Визуализация и кросс-валидация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644758"/>
                  </a:ext>
                </a:extLst>
              </a:tr>
              <a:tr h="45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HSE Sans" panose="02000000000000000000"/>
                        </a:rPr>
                        <a:t>eeglib</a:t>
                      </a: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Работа с данными ЭЭГ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</a:t>
            </a:r>
            <a:r>
              <a:rPr lang="en-US" dirty="0"/>
              <a:t>DEAP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DEAP – </a:t>
            </a:r>
            <a:r>
              <a:rPr lang="ru-RU" dirty="0" err="1"/>
              <a:t>датасет</a:t>
            </a:r>
            <a:r>
              <a:rPr lang="ru-RU" dirty="0"/>
              <a:t> для анализа эмоций с данными ЭЭГ, физиологических и видеосигналов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участника эксперимента, согласившихся на запись данных ЭЭГ, видео и аудио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Одноминутных отрывков музыкальных клипов, оцененных с точки зрения уровней возбуждения и валентности – характеристик, важных для распознавания эмоций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Каналов, записывающих данные, – из них 32 электрода, закреплённых на голове для сбора данных ЭЭГ и 8 периферийных</a:t>
            </a:r>
            <a:r>
              <a:rPr lang="en-US" dirty="0"/>
              <a:t> </a:t>
            </a:r>
            <a:r>
              <a:rPr lang="ru-RU" dirty="0"/>
              <a:t>датчиков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32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40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934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эмоций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Исследование опирается на </a:t>
            </a:r>
            <a:r>
              <a:rPr lang="ru-RU" dirty="0" err="1"/>
              <a:t>циркумплексную</a:t>
            </a:r>
            <a:r>
              <a:rPr lang="ru-RU" dirty="0"/>
              <a:t> модель эмоций, предложенную Джеймсом Расселом. Модель основывается на распределении эмоций в двумерном круговом пространстве, содержащем измерения возбуждения и валентности. </a:t>
            </a:r>
          </a:p>
          <a:p>
            <a:r>
              <a:rPr lang="ru-RU" dirty="0"/>
              <a:t>Закодировав измерения </a:t>
            </a:r>
            <a:r>
              <a:rPr lang="ru-RU" dirty="0" err="1"/>
              <a:t>бинарно</a:t>
            </a:r>
            <a:r>
              <a:rPr lang="ru-RU" dirty="0"/>
              <a:t> относительно медианы измерений, можно сформировать 4 категории эмоций, соответствующих четвертям </a:t>
            </a:r>
            <a:r>
              <a:rPr lang="ru-RU" dirty="0" err="1"/>
              <a:t>циркумплекса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Высокое Возбуждение, Высокая Валентность / High </a:t>
            </a:r>
            <a:r>
              <a:rPr lang="ru-RU" dirty="0" err="1"/>
              <a:t>Arousal</a:t>
            </a:r>
            <a:r>
              <a:rPr lang="ru-RU" dirty="0"/>
              <a:t> High </a:t>
            </a:r>
            <a:r>
              <a:rPr lang="ru-RU" dirty="0" err="1"/>
              <a:t>Valence</a:t>
            </a:r>
            <a:r>
              <a:rPr lang="ru-RU" dirty="0"/>
              <a:t> (далее HAHV)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Высокое Возбуждение, Низкая Валентность / High </a:t>
            </a:r>
            <a:r>
              <a:rPr lang="ru-RU" dirty="0" err="1"/>
              <a:t>Arousal</a:t>
            </a:r>
            <a:r>
              <a:rPr lang="ru-RU" dirty="0"/>
              <a:t>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Valence</a:t>
            </a:r>
            <a:r>
              <a:rPr lang="ru-RU" dirty="0"/>
              <a:t> (далее HALV)</a:t>
            </a:r>
          </a:p>
          <a:p>
            <a:pPr marL="342900" indent="-342900">
              <a:buAutoNum type="arabicPeriod"/>
            </a:pPr>
            <a:r>
              <a:rPr lang="ru-RU" dirty="0"/>
              <a:t>Низкое Возбуждение, Низкая Валентность /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Arousal</a:t>
            </a:r>
            <a:r>
              <a:rPr lang="ru-RU" dirty="0"/>
              <a:t>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Valence</a:t>
            </a:r>
            <a:r>
              <a:rPr lang="ru-RU" dirty="0"/>
              <a:t> (далее LALV)</a:t>
            </a:r>
          </a:p>
          <a:p>
            <a:pPr marL="342900" indent="-342900">
              <a:buAutoNum type="arabicPeriod"/>
            </a:pPr>
            <a:r>
              <a:rPr lang="ru-RU" dirty="0"/>
              <a:t>Низкое Возбуждение, Высокая Валентность /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Arousal</a:t>
            </a:r>
            <a:r>
              <a:rPr lang="ru-RU" dirty="0"/>
              <a:t> High </a:t>
            </a:r>
            <a:r>
              <a:rPr lang="ru-RU" dirty="0" err="1"/>
              <a:t>Valence</a:t>
            </a:r>
            <a:r>
              <a:rPr lang="ru-RU" dirty="0"/>
              <a:t> (далее LAHV)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 и методы: Модель эмоций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1B9B27-77E9-2B5A-4A23-14A7975E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447790"/>
            <a:ext cx="5124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признаков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6177042" cy="3393234"/>
          </a:xfrm>
        </p:spPr>
        <p:txBody>
          <a:bodyPr>
            <a:noAutofit/>
          </a:bodyPr>
          <a:lstStyle/>
          <a:p>
            <a:r>
              <a:rPr lang="ru-RU" sz="1200" dirty="0"/>
              <a:t>В исследовании рассматриваются только данные 32 датчиков ЭЭГ для каждого клипа. В соответствии с этим, для каждого сигнала можно выделить следующие категории признаков:</a:t>
            </a:r>
          </a:p>
          <a:p>
            <a:pPr marL="342900" indent="-342900">
              <a:buAutoNum type="arabicPeriod"/>
            </a:pPr>
            <a:r>
              <a:rPr lang="ru-RU" sz="1200" dirty="0"/>
              <a:t>Мощности частотных диапазонов </a:t>
            </a:r>
            <a:r>
              <a:rPr lang="en-US" sz="1200" dirty="0"/>
              <a:t>(</a:t>
            </a:r>
            <a:r>
              <a:rPr lang="ru-RU" sz="1200" dirty="0"/>
              <a:t>для каждого из диапазонов:  тета, альфа, бета, гамма)</a:t>
            </a:r>
          </a:p>
          <a:p>
            <a:pPr marL="342900" indent="-342900">
              <a:buAutoNum type="arabicPeriod"/>
            </a:pPr>
            <a:r>
              <a:rPr lang="ru-RU" sz="1200" dirty="0"/>
              <a:t>Статистические характеристики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Среднее арифметическое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Стандартное отклонение</a:t>
            </a:r>
          </a:p>
          <a:p>
            <a:pPr marL="800100" lvl="1" indent="-342900">
              <a:buAutoNum type="arabicPeriod"/>
            </a:pPr>
            <a:r>
              <a:rPr lang="ru-RU" sz="1200" dirty="0" err="1"/>
              <a:t>Куртосис</a:t>
            </a:r>
            <a:endParaRPr lang="ru-RU" sz="1200" dirty="0"/>
          </a:p>
          <a:p>
            <a:pPr marL="342900" indent="-342900">
              <a:buAutoNum type="arabicPeriod"/>
            </a:pPr>
            <a:r>
              <a:rPr lang="ru-RU" sz="1200" dirty="0"/>
              <a:t>Параметры </a:t>
            </a:r>
            <a:r>
              <a:rPr lang="ru-RU" sz="1200" dirty="0" err="1"/>
              <a:t>Хьорта</a:t>
            </a:r>
            <a:endParaRPr lang="ru-RU" sz="1200" dirty="0"/>
          </a:p>
          <a:p>
            <a:pPr marL="800100" lvl="1" indent="-342900">
              <a:buAutoNum type="arabicPeriod"/>
            </a:pPr>
            <a:r>
              <a:rPr lang="ru-RU" sz="1200" dirty="0"/>
              <a:t>Активность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Мобильность</a:t>
            </a:r>
          </a:p>
          <a:p>
            <a:pPr marL="800100" lvl="1" indent="-342900">
              <a:buAutoNum type="arabicPeriod"/>
            </a:pPr>
            <a:r>
              <a:rPr lang="ru-RU" sz="1200" dirty="0"/>
              <a:t>Сложность</a:t>
            </a:r>
          </a:p>
          <a:p>
            <a:pPr marL="342900" indent="-342900">
              <a:buAutoNum type="arabicPeriod"/>
            </a:pPr>
            <a:r>
              <a:rPr lang="ru-RU" sz="1200" dirty="0"/>
              <a:t>Фрактальная размерность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Извлечение признаков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B6A8CB-A409-6ED1-F701-24033689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13" y="4633185"/>
            <a:ext cx="6456169" cy="11397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F6B716-F73E-A897-87F9-20396E17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24" y="2379663"/>
            <a:ext cx="3261432" cy="18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4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6571049" cy="3393234"/>
          </a:xfrm>
        </p:spPr>
        <p:txBody>
          <a:bodyPr>
            <a:noAutofit/>
          </a:bodyPr>
          <a:lstStyle/>
          <a:p>
            <a:r>
              <a:rPr lang="ru-RU" dirty="0"/>
              <a:t>Нас будет интересовать задача классификации клипов по типу вызываемых эмоций.</a:t>
            </a:r>
          </a:p>
          <a:p>
            <a:r>
              <a:rPr lang="ru-RU" dirty="0"/>
              <a:t>В фокусе внимания находится предсказание возбуждения </a:t>
            </a:r>
            <a:r>
              <a:rPr lang="en-US" b="1" dirty="0"/>
              <a:t>Arousal</a:t>
            </a:r>
            <a:r>
              <a:rPr lang="ru-RU" dirty="0"/>
              <a:t> (высокого или низкого), валентности</a:t>
            </a:r>
            <a:r>
              <a:rPr lang="en-US" dirty="0"/>
              <a:t> </a:t>
            </a:r>
            <a:r>
              <a:rPr lang="en-US" b="1" dirty="0"/>
              <a:t>Valence</a:t>
            </a:r>
            <a:r>
              <a:rPr lang="ru-RU" dirty="0"/>
              <a:t> (высокой или низкой), а также четверти </a:t>
            </a:r>
            <a:r>
              <a:rPr lang="ru-RU" dirty="0" err="1"/>
              <a:t>циркумплекса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ru-RU" dirty="0"/>
              <a:t> (HAHV, LAHV, HALV, LALV) в предложенной ранее модели эмоций. </a:t>
            </a:r>
            <a:endParaRPr lang="en-US" dirty="0"/>
          </a:p>
          <a:p>
            <a:r>
              <a:rPr lang="ru-RU" dirty="0"/>
              <a:t>Ход работы:</a:t>
            </a:r>
          </a:p>
          <a:p>
            <a:pPr marL="342900" indent="-342900">
              <a:buAutoNum type="arabicPeriod"/>
            </a:pPr>
            <a:r>
              <a:rPr lang="ru-RU" dirty="0"/>
              <a:t>Масштабирование признаков</a:t>
            </a:r>
          </a:p>
          <a:p>
            <a:pPr marL="342900" indent="-342900">
              <a:buAutoNum type="arabicPeriod"/>
            </a:pPr>
            <a:r>
              <a:rPr lang="ru-RU" dirty="0"/>
              <a:t>Кросс-валидация с 5-кратной проверкой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SVM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K-NN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MLP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Применение классификаторов</a:t>
            </a:r>
            <a:endParaRPr lang="en-US" dirty="0"/>
          </a:p>
          <a:p>
            <a:r>
              <a:rPr lang="ru-RU" dirty="0"/>
              <a:t>Несмотря на точность, сопоставимую с результатами рассмотренных статей, с помощью применения PCA можно добиться улучшения точности.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аффективных компонентов ЭЭГ при прослушивании музыки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Работа с данными: Классификация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2944FE3-75AA-05A9-3D4F-E7949C9B67E0}"/>
              </a:ext>
            </a:extLst>
          </p:cNvPr>
          <p:cNvSpPr txBox="1">
            <a:spLocks/>
          </p:cNvSpPr>
          <p:nvPr/>
        </p:nvSpPr>
        <p:spPr>
          <a:xfrm>
            <a:off x="7156946" y="2392056"/>
            <a:ext cx="1027387" cy="633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BD30E-D6A1-91CA-15C8-25CC48DD6C1B}"/>
              </a:ext>
            </a:extLst>
          </p:cNvPr>
          <p:cNvSpPr txBox="1"/>
          <p:nvPr/>
        </p:nvSpPr>
        <p:spPr>
          <a:xfrm>
            <a:off x="7670639" y="2308511"/>
            <a:ext cx="2493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Полученная точность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7E6A115-EB34-4797-D9EC-F29F847C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5137"/>
              </p:ext>
            </p:extLst>
          </p:nvPr>
        </p:nvGraphicFramePr>
        <p:xfrm>
          <a:off x="7670639" y="2958219"/>
          <a:ext cx="2493809" cy="256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83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Параметр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Точность предсказания</a:t>
                      </a: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, %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Arousal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64.23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Valence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67.48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State</a:t>
                      </a:r>
                      <a:endParaRPr lang="en-RU" sz="1300" b="0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43.90</a:t>
                      </a: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1439</Words>
  <Application>Microsoft Office PowerPoint</Application>
  <PresentationFormat>Широкоэкранный</PresentationFormat>
  <Paragraphs>188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HSE Sans</vt:lpstr>
      <vt:lpstr>Wingdings</vt:lpstr>
      <vt:lpstr>Office Theme</vt:lpstr>
      <vt:lpstr>Анализ аффективных компонентов ЭЭГ при прослушивании музыки</vt:lpstr>
      <vt:lpstr>Введение</vt:lpstr>
      <vt:lpstr>ЭЭГ и PCA</vt:lpstr>
      <vt:lpstr>Цель и задачи работы</vt:lpstr>
      <vt:lpstr>Презентация PowerPoint</vt:lpstr>
      <vt:lpstr>DEAP – датасет для анализа эмоций с данными ЭЭГ, физиологических и видеосигналов</vt:lpstr>
      <vt:lpstr>Модель эмоций</vt:lpstr>
      <vt:lpstr>Извлечение признаков</vt:lpstr>
      <vt:lpstr>Классификация</vt:lpstr>
      <vt:lpstr>Применение PCA</vt:lpstr>
      <vt:lpstr>Презентация PowerPoint</vt:lpstr>
      <vt:lpstr>Рассуждения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Петелин Александр Сергеевич</cp:lastModifiedBy>
  <cp:revision>21</cp:revision>
  <cp:lastPrinted>2021-11-11T13:08:42Z</cp:lastPrinted>
  <dcterms:created xsi:type="dcterms:W3CDTF">2021-11-11T08:52:47Z</dcterms:created>
  <dcterms:modified xsi:type="dcterms:W3CDTF">2022-05-31T08:09:13Z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